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6" r:id="rId2"/>
    <p:sldId id="260" r:id="rId3"/>
    <p:sldId id="322" r:id="rId4"/>
    <p:sldId id="329" r:id="rId5"/>
    <p:sldId id="327" r:id="rId6"/>
    <p:sldId id="330" r:id="rId7"/>
    <p:sldId id="323" r:id="rId8"/>
    <p:sldId id="325" r:id="rId9"/>
    <p:sldId id="324" r:id="rId10"/>
    <p:sldId id="331" r:id="rId11"/>
    <p:sldId id="333" r:id="rId12"/>
    <p:sldId id="332" r:id="rId13"/>
    <p:sldId id="257" r:id="rId14"/>
    <p:sldId id="258" r:id="rId15"/>
    <p:sldId id="328" r:id="rId16"/>
    <p:sldId id="334" r:id="rId17"/>
    <p:sldId id="335" r:id="rId18"/>
    <p:sldId id="336" r:id="rId19"/>
    <p:sldId id="338" r:id="rId20"/>
    <p:sldId id="340" r:id="rId21"/>
    <p:sldId id="339" r:id="rId22"/>
    <p:sldId id="337" r:id="rId23"/>
    <p:sldId id="342" r:id="rId24"/>
    <p:sldId id="343" r:id="rId25"/>
    <p:sldId id="344" r:id="rId26"/>
    <p:sldId id="345" r:id="rId27"/>
    <p:sldId id="346" r:id="rId28"/>
    <p:sldId id="259" r:id="rId29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1" autoAdjust="0"/>
    <p:restoredTop sz="94660"/>
  </p:normalViewPr>
  <p:slideViewPr>
    <p:cSldViewPr snapToGrid="0">
      <p:cViewPr varScale="1">
        <p:scale>
          <a:sx n="86" d="100"/>
          <a:sy n="86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86C537-92C5-4627-B1E9-EAC3FB9907D8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76BB9B4E-D9BA-4ED8-BDC6-9B0CEE14AF58}">
      <dgm:prSet phldrT="[Текст]"/>
      <dgm:spPr/>
      <dgm:t>
        <a:bodyPr/>
        <a:lstStyle/>
        <a:p>
          <a:r>
            <a:rPr lang="uk-UA" dirty="0"/>
            <a:t>Хімічна енергія </a:t>
          </a:r>
          <a:r>
            <a:rPr lang="uk-UA" dirty="0" err="1"/>
            <a:t>зв'язків</a:t>
          </a:r>
          <a:r>
            <a:rPr lang="uk-UA" dirty="0"/>
            <a:t> органічних продуктів</a:t>
          </a:r>
          <a:endParaRPr lang="ru-UA" dirty="0"/>
        </a:p>
      </dgm:t>
    </dgm:pt>
    <dgm:pt modelId="{C8A2A747-517F-42F6-8F90-555706354718}" type="parTrans" cxnId="{1FCBF5AD-8EB8-4E2B-8C38-81C0EF9FFD0A}">
      <dgm:prSet/>
      <dgm:spPr/>
      <dgm:t>
        <a:bodyPr/>
        <a:lstStyle/>
        <a:p>
          <a:endParaRPr lang="ru-UA"/>
        </a:p>
      </dgm:t>
    </dgm:pt>
    <dgm:pt modelId="{4521BE6F-96FE-4C94-AF46-F9BB90731657}" type="sibTrans" cxnId="{1FCBF5AD-8EB8-4E2B-8C38-81C0EF9FFD0A}">
      <dgm:prSet/>
      <dgm:spPr/>
      <dgm:t>
        <a:bodyPr/>
        <a:lstStyle/>
        <a:p>
          <a:endParaRPr lang="ru-UA"/>
        </a:p>
      </dgm:t>
    </dgm:pt>
    <dgm:pt modelId="{A300D7BA-13FE-493D-A528-8356D7486518}">
      <dgm:prSet phldrT="[Текст]" custT="1"/>
      <dgm:spPr/>
      <dgm:t>
        <a:bodyPr/>
        <a:lstStyle/>
        <a:p>
          <a:r>
            <a:rPr lang="uk-UA" sz="2000" b="1" dirty="0">
              <a:solidFill>
                <a:srgbClr val="FFFF00"/>
              </a:solidFill>
            </a:rPr>
            <a:t>Променева енергія теплового </a:t>
          </a:r>
          <a:r>
            <a:rPr lang="uk-UA" sz="2000" b="0" dirty="0">
              <a:solidFill>
                <a:srgbClr val="FFFF00"/>
              </a:solidFill>
            </a:rPr>
            <a:t>випромінюван</a:t>
          </a:r>
          <a:r>
            <a:rPr lang="uk-UA" sz="2000" dirty="0">
              <a:solidFill>
                <a:srgbClr val="FFFF00"/>
              </a:solidFill>
            </a:rPr>
            <a:t>ня</a:t>
          </a:r>
          <a:endParaRPr lang="ru-UA" sz="2000" dirty="0">
            <a:solidFill>
              <a:srgbClr val="FFFF00"/>
            </a:solidFill>
          </a:endParaRPr>
        </a:p>
      </dgm:t>
    </dgm:pt>
    <dgm:pt modelId="{3EEB84D9-8CA6-4D98-86AF-8E47EFC64218}" type="parTrans" cxnId="{AFCB233E-CC0C-4892-B672-E908DFF1CFAA}">
      <dgm:prSet/>
      <dgm:spPr>
        <a:ln w="63500"/>
      </dgm:spPr>
      <dgm:t>
        <a:bodyPr/>
        <a:lstStyle/>
        <a:p>
          <a:endParaRPr lang="ru-UA"/>
        </a:p>
      </dgm:t>
    </dgm:pt>
    <dgm:pt modelId="{D14F0F6C-F100-44CD-82A8-55E49E537D72}" type="sibTrans" cxnId="{AFCB233E-CC0C-4892-B672-E908DFF1CFAA}">
      <dgm:prSet/>
      <dgm:spPr/>
      <dgm:t>
        <a:bodyPr/>
        <a:lstStyle/>
        <a:p>
          <a:endParaRPr lang="ru-UA"/>
        </a:p>
      </dgm:t>
    </dgm:pt>
    <dgm:pt modelId="{237344FE-DCA5-4665-9325-926B563E2639}">
      <dgm:prSet phldrT="[Текст]" custT="1"/>
      <dgm:spPr/>
      <dgm:t>
        <a:bodyPr/>
        <a:lstStyle/>
        <a:p>
          <a:r>
            <a:rPr lang="uk-UA" sz="2400" b="1" dirty="0">
              <a:solidFill>
                <a:srgbClr val="FFFF00"/>
              </a:solidFill>
            </a:rPr>
            <a:t>Електрична енергія проведення нервового імпульсу</a:t>
          </a:r>
          <a:endParaRPr lang="ru-UA" sz="2400" b="1" dirty="0">
            <a:solidFill>
              <a:srgbClr val="FFFF00"/>
            </a:solidFill>
          </a:endParaRPr>
        </a:p>
      </dgm:t>
    </dgm:pt>
    <dgm:pt modelId="{4346B23F-9EFC-4957-930F-5ECEA9DD3A15}" type="parTrans" cxnId="{4CE82AE8-9B83-457A-9003-85D14F9EA76A}">
      <dgm:prSet/>
      <dgm:spPr>
        <a:ln w="66675"/>
      </dgm:spPr>
      <dgm:t>
        <a:bodyPr/>
        <a:lstStyle/>
        <a:p>
          <a:endParaRPr lang="ru-UA"/>
        </a:p>
      </dgm:t>
    </dgm:pt>
    <dgm:pt modelId="{034EBC16-599D-49A7-97D2-A376155136FA}" type="sibTrans" cxnId="{4CE82AE8-9B83-457A-9003-85D14F9EA76A}">
      <dgm:prSet/>
      <dgm:spPr/>
      <dgm:t>
        <a:bodyPr/>
        <a:lstStyle/>
        <a:p>
          <a:endParaRPr lang="ru-UA"/>
        </a:p>
      </dgm:t>
    </dgm:pt>
    <dgm:pt modelId="{34EA13E4-3058-4EFF-9380-25FC3DA48253}">
      <dgm:prSet phldrT="[Текст]"/>
      <dgm:spPr/>
      <dgm:t>
        <a:bodyPr/>
        <a:lstStyle/>
        <a:p>
          <a:r>
            <a:rPr lang="uk-UA" b="1" dirty="0">
              <a:solidFill>
                <a:srgbClr val="FFFF00"/>
              </a:solidFill>
            </a:rPr>
            <a:t>Механічна енергія скорочення </a:t>
          </a:r>
          <a:r>
            <a:rPr lang="uk-UA" b="1" dirty="0" err="1">
              <a:solidFill>
                <a:srgbClr val="FFFF00"/>
              </a:solidFill>
            </a:rPr>
            <a:t>мязів</a:t>
          </a:r>
          <a:endParaRPr lang="ru-UA" b="1" dirty="0">
            <a:solidFill>
              <a:srgbClr val="FFFF00"/>
            </a:solidFill>
          </a:endParaRPr>
        </a:p>
      </dgm:t>
    </dgm:pt>
    <dgm:pt modelId="{CE87505D-1F8B-4615-835E-697FDD52EEBA}" type="parTrans" cxnId="{FA28C4E6-F84A-4379-AE61-7030C59F7775}">
      <dgm:prSet/>
      <dgm:spPr>
        <a:ln w="63500">
          <a:solidFill>
            <a:scrgbClr r="0" g="0" b="0"/>
          </a:solidFill>
        </a:ln>
      </dgm:spPr>
      <dgm:t>
        <a:bodyPr/>
        <a:lstStyle/>
        <a:p>
          <a:endParaRPr lang="ru-UA"/>
        </a:p>
      </dgm:t>
    </dgm:pt>
    <dgm:pt modelId="{1B7E0FE5-4A88-4B00-B0D3-D63E14D034FC}" type="sibTrans" cxnId="{FA28C4E6-F84A-4379-AE61-7030C59F7775}">
      <dgm:prSet/>
      <dgm:spPr/>
      <dgm:t>
        <a:bodyPr/>
        <a:lstStyle/>
        <a:p>
          <a:endParaRPr lang="ru-UA"/>
        </a:p>
      </dgm:t>
    </dgm:pt>
    <dgm:pt modelId="{717CFB13-30BD-4EE6-BE21-CC13F2F37AFB}" type="pres">
      <dgm:prSet presAssocID="{E086C537-92C5-4627-B1E9-EAC3FB9907D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82F8444-4406-4F63-BAE0-7C9CC6974C5A}" type="pres">
      <dgm:prSet presAssocID="{76BB9B4E-D9BA-4ED8-BDC6-9B0CEE14AF58}" presName="singleCycle" presStyleCnt="0"/>
      <dgm:spPr/>
    </dgm:pt>
    <dgm:pt modelId="{9845D290-BA0A-4438-8EBB-B65BDC234742}" type="pres">
      <dgm:prSet presAssocID="{76BB9B4E-D9BA-4ED8-BDC6-9B0CEE14AF58}" presName="singleCenter" presStyleLbl="node1" presStyleIdx="0" presStyleCnt="4" custScaleX="140943" custScaleY="133689" custLinFactNeighborX="-8900" custLinFactNeighborY="-1101">
        <dgm:presLayoutVars>
          <dgm:chMax val="7"/>
          <dgm:chPref val="7"/>
        </dgm:presLayoutVars>
      </dgm:prSet>
      <dgm:spPr/>
    </dgm:pt>
    <dgm:pt modelId="{67F6C99D-AA10-4B2E-A821-2EA8EB899FC1}" type="pres">
      <dgm:prSet presAssocID="{3EEB84D9-8CA6-4D98-86AF-8E47EFC64218}" presName="Name56" presStyleLbl="parChTrans1D2" presStyleIdx="0" presStyleCnt="3"/>
      <dgm:spPr/>
    </dgm:pt>
    <dgm:pt modelId="{85C3C190-65DC-4F1D-990E-25F8AA072376}" type="pres">
      <dgm:prSet presAssocID="{A300D7BA-13FE-493D-A528-8356D7486518}" presName="text0" presStyleLbl="node1" presStyleIdx="1" presStyleCnt="4" custScaleX="181973" custScaleY="159790" custRadScaleRad="108553" custRadScaleInc="-14845">
        <dgm:presLayoutVars>
          <dgm:bulletEnabled val="1"/>
        </dgm:presLayoutVars>
      </dgm:prSet>
      <dgm:spPr/>
    </dgm:pt>
    <dgm:pt modelId="{514A870C-5742-414B-895E-BCBEB1BB9977}" type="pres">
      <dgm:prSet presAssocID="{4346B23F-9EFC-4957-930F-5ECEA9DD3A15}" presName="Name56" presStyleLbl="parChTrans1D2" presStyleIdx="1" presStyleCnt="3"/>
      <dgm:spPr/>
    </dgm:pt>
    <dgm:pt modelId="{94909AB4-7E88-4940-8B6B-6835270E168A}" type="pres">
      <dgm:prSet presAssocID="{237344FE-DCA5-4665-9325-926B563E2639}" presName="text0" presStyleLbl="node1" presStyleIdx="2" presStyleCnt="4" custScaleX="176966" custScaleY="132388" custRadScaleRad="116679" custRadScaleInc="-6173">
        <dgm:presLayoutVars>
          <dgm:bulletEnabled val="1"/>
        </dgm:presLayoutVars>
      </dgm:prSet>
      <dgm:spPr/>
    </dgm:pt>
    <dgm:pt modelId="{5CBEEEF5-668B-4207-9394-12264E139DC5}" type="pres">
      <dgm:prSet presAssocID="{CE87505D-1F8B-4615-835E-697FDD52EEBA}" presName="Name56" presStyleLbl="parChTrans1D2" presStyleIdx="2" presStyleCnt="3"/>
      <dgm:spPr/>
    </dgm:pt>
    <dgm:pt modelId="{F6092887-C680-43FF-B606-E1A3DE4AEFFF}" type="pres">
      <dgm:prSet presAssocID="{34EA13E4-3058-4EFF-9380-25FC3DA48253}" presName="text0" presStyleLbl="node1" presStyleIdx="3" presStyleCnt="4" custScaleX="172760" custScaleY="133013" custRadScaleRad="144676" custRadScaleInc="15240">
        <dgm:presLayoutVars>
          <dgm:bulletEnabled val="1"/>
        </dgm:presLayoutVars>
      </dgm:prSet>
      <dgm:spPr/>
    </dgm:pt>
  </dgm:ptLst>
  <dgm:cxnLst>
    <dgm:cxn modelId="{FE6A9A06-B130-4435-9178-91D96048CD5F}" type="presOf" srcId="{4346B23F-9EFC-4957-930F-5ECEA9DD3A15}" destId="{514A870C-5742-414B-895E-BCBEB1BB9977}" srcOrd="0" destOrd="0" presId="urn:microsoft.com/office/officeart/2008/layout/RadialCluster"/>
    <dgm:cxn modelId="{B8B1D419-C02F-4689-BB72-AFF38AB4883E}" type="presOf" srcId="{237344FE-DCA5-4665-9325-926B563E2639}" destId="{94909AB4-7E88-4940-8B6B-6835270E168A}" srcOrd="0" destOrd="0" presId="urn:microsoft.com/office/officeart/2008/layout/RadialCluster"/>
    <dgm:cxn modelId="{EAA09123-6A54-4717-83D4-4B08E8160DF7}" type="presOf" srcId="{76BB9B4E-D9BA-4ED8-BDC6-9B0CEE14AF58}" destId="{9845D290-BA0A-4438-8EBB-B65BDC234742}" srcOrd="0" destOrd="0" presId="urn:microsoft.com/office/officeart/2008/layout/RadialCluster"/>
    <dgm:cxn modelId="{ABB3B527-2905-4E75-B7C2-0FD1AAAA1E8F}" type="presOf" srcId="{A300D7BA-13FE-493D-A528-8356D7486518}" destId="{85C3C190-65DC-4F1D-990E-25F8AA072376}" srcOrd="0" destOrd="0" presId="urn:microsoft.com/office/officeart/2008/layout/RadialCluster"/>
    <dgm:cxn modelId="{AFCB233E-CC0C-4892-B672-E908DFF1CFAA}" srcId="{76BB9B4E-D9BA-4ED8-BDC6-9B0CEE14AF58}" destId="{A300D7BA-13FE-493D-A528-8356D7486518}" srcOrd="0" destOrd="0" parTransId="{3EEB84D9-8CA6-4D98-86AF-8E47EFC64218}" sibTransId="{D14F0F6C-F100-44CD-82A8-55E49E537D72}"/>
    <dgm:cxn modelId="{A2922A61-2440-4D9D-802B-8EECB56BF925}" type="presOf" srcId="{3EEB84D9-8CA6-4D98-86AF-8E47EFC64218}" destId="{67F6C99D-AA10-4B2E-A821-2EA8EB899FC1}" srcOrd="0" destOrd="0" presId="urn:microsoft.com/office/officeart/2008/layout/RadialCluster"/>
    <dgm:cxn modelId="{54698267-658B-4E10-880F-18AB02D39C49}" type="presOf" srcId="{34EA13E4-3058-4EFF-9380-25FC3DA48253}" destId="{F6092887-C680-43FF-B606-E1A3DE4AEFFF}" srcOrd="0" destOrd="0" presId="urn:microsoft.com/office/officeart/2008/layout/RadialCluster"/>
    <dgm:cxn modelId="{9A3BD388-1E3A-413A-BE68-0578018C7F93}" type="presOf" srcId="{CE87505D-1F8B-4615-835E-697FDD52EEBA}" destId="{5CBEEEF5-668B-4207-9394-12264E139DC5}" srcOrd="0" destOrd="0" presId="urn:microsoft.com/office/officeart/2008/layout/RadialCluster"/>
    <dgm:cxn modelId="{1FCBF5AD-8EB8-4E2B-8C38-81C0EF9FFD0A}" srcId="{E086C537-92C5-4627-B1E9-EAC3FB9907D8}" destId="{76BB9B4E-D9BA-4ED8-BDC6-9B0CEE14AF58}" srcOrd="0" destOrd="0" parTransId="{C8A2A747-517F-42F6-8F90-555706354718}" sibTransId="{4521BE6F-96FE-4C94-AF46-F9BB90731657}"/>
    <dgm:cxn modelId="{351293D8-9A9C-44FE-BE3A-9C2EFD963221}" type="presOf" srcId="{E086C537-92C5-4627-B1E9-EAC3FB9907D8}" destId="{717CFB13-30BD-4EE6-BE21-CC13F2F37AFB}" srcOrd="0" destOrd="0" presId="urn:microsoft.com/office/officeart/2008/layout/RadialCluster"/>
    <dgm:cxn modelId="{FA28C4E6-F84A-4379-AE61-7030C59F7775}" srcId="{76BB9B4E-D9BA-4ED8-BDC6-9B0CEE14AF58}" destId="{34EA13E4-3058-4EFF-9380-25FC3DA48253}" srcOrd="2" destOrd="0" parTransId="{CE87505D-1F8B-4615-835E-697FDD52EEBA}" sibTransId="{1B7E0FE5-4A88-4B00-B0D3-D63E14D034FC}"/>
    <dgm:cxn modelId="{4CE82AE8-9B83-457A-9003-85D14F9EA76A}" srcId="{76BB9B4E-D9BA-4ED8-BDC6-9B0CEE14AF58}" destId="{237344FE-DCA5-4665-9325-926B563E2639}" srcOrd="1" destOrd="0" parTransId="{4346B23F-9EFC-4957-930F-5ECEA9DD3A15}" sibTransId="{034EBC16-599D-49A7-97D2-A376155136FA}"/>
    <dgm:cxn modelId="{8BF9FB10-8173-4AC1-A14A-397F95AAC4E4}" type="presParOf" srcId="{717CFB13-30BD-4EE6-BE21-CC13F2F37AFB}" destId="{082F8444-4406-4F63-BAE0-7C9CC6974C5A}" srcOrd="0" destOrd="0" presId="urn:microsoft.com/office/officeart/2008/layout/RadialCluster"/>
    <dgm:cxn modelId="{D59B5367-EAE6-4DBA-BF96-D34E138C9C27}" type="presParOf" srcId="{082F8444-4406-4F63-BAE0-7C9CC6974C5A}" destId="{9845D290-BA0A-4438-8EBB-B65BDC234742}" srcOrd="0" destOrd="0" presId="urn:microsoft.com/office/officeart/2008/layout/RadialCluster"/>
    <dgm:cxn modelId="{A0817637-CB69-4A15-8953-28D590EFC6AB}" type="presParOf" srcId="{082F8444-4406-4F63-BAE0-7C9CC6974C5A}" destId="{67F6C99D-AA10-4B2E-A821-2EA8EB899FC1}" srcOrd="1" destOrd="0" presId="urn:microsoft.com/office/officeart/2008/layout/RadialCluster"/>
    <dgm:cxn modelId="{D962A53E-FA2E-4273-B00B-611487A65F6B}" type="presParOf" srcId="{082F8444-4406-4F63-BAE0-7C9CC6974C5A}" destId="{85C3C190-65DC-4F1D-990E-25F8AA072376}" srcOrd="2" destOrd="0" presId="urn:microsoft.com/office/officeart/2008/layout/RadialCluster"/>
    <dgm:cxn modelId="{4079ECED-A451-4F99-9845-EC69CB88C877}" type="presParOf" srcId="{082F8444-4406-4F63-BAE0-7C9CC6974C5A}" destId="{514A870C-5742-414B-895E-BCBEB1BB9977}" srcOrd="3" destOrd="0" presId="urn:microsoft.com/office/officeart/2008/layout/RadialCluster"/>
    <dgm:cxn modelId="{8482F084-ED34-40E2-B41A-1C7C0E8F6474}" type="presParOf" srcId="{082F8444-4406-4F63-BAE0-7C9CC6974C5A}" destId="{94909AB4-7E88-4940-8B6B-6835270E168A}" srcOrd="4" destOrd="0" presId="urn:microsoft.com/office/officeart/2008/layout/RadialCluster"/>
    <dgm:cxn modelId="{6121C86A-9B66-428D-A18B-83F3ECB6A549}" type="presParOf" srcId="{082F8444-4406-4F63-BAE0-7C9CC6974C5A}" destId="{5CBEEEF5-668B-4207-9394-12264E139DC5}" srcOrd="5" destOrd="0" presId="urn:microsoft.com/office/officeart/2008/layout/RadialCluster"/>
    <dgm:cxn modelId="{91FC4445-2389-4AB1-BE11-FBDB931BE478}" type="presParOf" srcId="{082F8444-4406-4F63-BAE0-7C9CC6974C5A}" destId="{F6092887-C680-43FF-B606-E1A3DE4AEFFF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45D290-BA0A-4438-8EBB-B65BDC234742}">
      <dsp:nvSpPr>
        <dsp:cNvPr id="0" name=""/>
        <dsp:cNvSpPr/>
      </dsp:nvSpPr>
      <dsp:spPr>
        <a:xfrm>
          <a:off x="3579644" y="2661924"/>
          <a:ext cx="2692635" cy="25540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kern="1200" dirty="0"/>
            <a:t>Хімічна енергія </a:t>
          </a:r>
          <a:r>
            <a:rPr lang="uk-UA" sz="2900" kern="1200" dirty="0" err="1"/>
            <a:t>зв'язків</a:t>
          </a:r>
          <a:r>
            <a:rPr lang="uk-UA" sz="2900" kern="1200" dirty="0"/>
            <a:t> органічних продуктів</a:t>
          </a:r>
          <a:endParaRPr lang="ru-UA" sz="2900" kern="1200" dirty="0"/>
        </a:p>
      </dsp:txBody>
      <dsp:txXfrm>
        <a:off x="3704322" y="2786602"/>
        <a:ext cx="2443279" cy="2304695"/>
      </dsp:txXfrm>
    </dsp:sp>
    <dsp:sp modelId="{67F6C99D-AA10-4B2E-A821-2EA8EB899FC1}">
      <dsp:nvSpPr>
        <dsp:cNvPr id="0" name=""/>
        <dsp:cNvSpPr/>
      </dsp:nvSpPr>
      <dsp:spPr>
        <a:xfrm rot="16234345">
          <a:off x="4633476" y="2353615"/>
          <a:ext cx="61664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6648" y="0"/>
              </a:lnTo>
            </a:path>
          </a:pathLst>
        </a:custGeom>
        <a:noFill/>
        <a:ln w="635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C3C190-65DC-4F1D-990E-25F8AA072376}">
      <dsp:nvSpPr>
        <dsp:cNvPr id="0" name=""/>
        <dsp:cNvSpPr/>
      </dsp:nvSpPr>
      <dsp:spPr>
        <a:xfrm>
          <a:off x="3790474" y="0"/>
          <a:ext cx="2329248" cy="20453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FFFF00"/>
              </a:solidFill>
            </a:rPr>
            <a:t>Променева енергія теплового </a:t>
          </a:r>
          <a:r>
            <a:rPr lang="uk-UA" sz="2000" b="0" kern="1200" dirty="0">
              <a:solidFill>
                <a:srgbClr val="FFFF00"/>
              </a:solidFill>
            </a:rPr>
            <a:t>випромінюван</a:t>
          </a:r>
          <a:r>
            <a:rPr lang="uk-UA" sz="2000" kern="1200" dirty="0">
              <a:solidFill>
                <a:srgbClr val="FFFF00"/>
              </a:solidFill>
            </a:rPr>
            <a:t>ня</a:t>
          </a:r>
          <a:endParaRPr lang="ru-UA" sz="2000" kern="1200" dirty="0">
            <a:solidFill>
              <a:srgbClr val="FFFF00"/>
            </a:solidFill>
          </a:endParaRPr>
        </a:p>
      </dsp:txBody>
      <dsp:txXfrm>
        <a:off x="3890318" y="99844"/>
        <a:ext cx="2129560" cy="1845618"/>
      </dsp:txXfrm>
    </dsp:sp>
    <dsp:sp modelId="{514A870C-5742-414B-895E-BCBEB1BB9977}">
      <dsp:nvSpPr>
        <dsp:cNvPr id="0" name=""/>
        <dsp:cNvSpPr/>
      </dsp:nvSpPr>
      <dsp:spPr>
        <a:xfrm rot="1425773">
          <a:off x="6220680" y="4776955"/>
          <a:ext cx="121726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7261" y="0"/>
              </a:lnTo>
            </a:path>
          </a:pathLst>
        </a:custGeom>
        <a:noFill/>
        <a:ln w="666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909AB4-7E88-4940-8B6B-6835270E168A}">
      <dsp:nvSpPr>
        <dsp:cNvPr id="0" name=""/>
        <dsp:cNvSpPr/>
      </dsp:nvSpPr>
      <dsp:spPr>
        <a:xfrm>
          <a:off x="7386342" y="4673574"/>
          <a:ext cx="2265158" cy="16945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FFFF00"/>
              </a:solidFill>
            </a:rPr>
            <a:t>Електрична енергія проведення нервового імпульсу</a:t>
          </a:r>
          <a:endParaRPr lang="ru-UA" sz="2400" b="1" kern="1200" dirty="0">
            <a:solidFill>
              <a:srgbClr val="FFFF00"/>
            </a:solidFill>
          </a:endParaRPr>
        </a:p>
      </dsp:txBody>
      <dsp:txXfrm>
        <a:off x="7469064" y="4756296"/>
        <a:ext cx="2099714" cy="1529117"/>
      </dsp:txXfrm>
    </dsp:sp>
    <dsp:sp modelId="{5CBEEEF5-668B-4207-9394-12264E139DC5}">
      <dsp:nvSpPr>
        <dsp:cNvPr id="0" name=""/>
        <dsp:cNvSpPr/>
      </dsp:nvSpPr>
      <dsp:spPr>
        <a:xfrm rot="9324938">
          <a:off x="2536119" y="4782274"/>
          <a:ext cx="10930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93067" y="0"/>
              </a:lnTo>
            </a:path>
          </a:pathLst>
        </a:custGeom>
        <a:noFill/>
        <a:ln w="635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092887-C680-43FF-B606-E1A3DE4AEFFF}">
      <dsp:nvSpPr>
        <dsp:cNvPr id="0" name=""/>
        <dsp:cNvSpPr/>
      </dsp:nvSpPr>
      <dsp:spPr>
        <a:xfrm>
          <a:off x="374341" y="4664216"/>
          <a:ext cx="2211322" cy="17025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b="1" kern="1200" dirty="0">
              <a:solidFill>
                <a:srgbClr val="FFFF00"/>
              </a:solidFill>
            </a:rPr>
            <a:t>Механічна енергія скорочення </a:t>
          </a:r>
          <a:r>
            <a:rPr lang="uk-UA" sz="2500" b="1" kern="1200" dirty="0" err="1">
              <a:solidFill>
                <a:srgbClr val="FFFF00"/>
              </a:solidFill>
            </a:rPr>
            <a:t>мязів</a:t>
          </a:r>
          <a:endParaRPr lang="ru-UA" sz="2500" b="1" kern="1200" dirty="0">
            <a:solidFill>
              <a:srgbClr val="FFFF00"/>
            </a:solidFill>
          </a:endParaRPr>
        </a:p>
      </dsp:txBody>
      <dsp:txXfrm>
        <a:off x="457453" y="4747328"/>
        <a:ext cx="2045098" cy="1536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10-10T13:56:33.493"/>
    </inkml:context>
    <inkml:brush xml:id="br0">
      <inkml:brushProperty name="width" value="0.15875" units="cm"/>
      <inkml:brushProperty name="height" value="0.15875" units="cm"/>
      <inkml:brushProperty name="color" value="#FF0000"/>
      <inkml:brushProperty name="fitToCurve" value="1"/>
    </inkml:brush>
  </inkml:definitions>
  <inkml:trace contextRef="#ctx0" brushRef="#br0">3850 222 0,'-25'0'203,"1"0"-187,-1 0-16,1 24 15,-1-24-15,0 0 16,1 0-16,-1 0 16,0 0-16,1 0 15,-1 0-15,0 0 16,-24 0-1,0 0-15,24 0 16,-24 0-16,24 0 16,0 0-16,-24 0 15,24 0-15,-24 0 16,24 0-16,-24 0 16,0 0-16,24 0 15,-24 0-15,-1 0 16,1 0-1,24 0-15,1 0 16,-1-24-16,0 24 16,1 0-16,-1 0 15,-24 0-15,-1 0 16,26 0-16,-26 0 16,26 0-16,-26 0 0,1-25 15,25 25 1,-26 0-1,26 0 1,-26 0-16,26 0 16,-26 0-16,26 0 15,-26 0-15,1 0 16,24 0-16,-24 0 0,24 0 16,1 0-1,-26 0-15,26 0 16,-1 0-16,-24 0 15,-1 0-15,1 0 32,0 0-32,24 0 15,-24 0-15,24 0 16,-24 0-16,-1 0 16,26 0-16,-26 0 15,26 0-15,-26 0 0,26 0 16,-26 0-1,26 0 1,-1 0-16,-24 0 16,0 0-16,24 0 15,-24 25-15,24-25 16,-24 0-16,-1 0 16,50 24-16,-49-24 15,24 0-15,-24 0 16,0 25-16,-1-25 15,26 0 1,-1 25 0,0-25-1,1 0-15,-1 0 16,0 0-16,-24 0 16,24 24-1,1-24-15,-26 25 0,1 0 16,24-25-1,1 0-15,-1 0 16,25 24-16,-25-24 16,1 25-1,-1-25-15,25 25 16,-25-25-16,1 0 16,24 24-1,-25 1 1,0-25-1,1 25 1,24-1 0,0 1-1,-25-25 1,0 25-16,25-1 16,0 1-16,0 0 15,0-1 1,-24 1-16,24 0 15,0-1-15,-25 1 16,25 0-16,0-1 16,0 1-1,0 0-15,0-1 16,0 1 0,0 0-16,0-1 15,0 1 1,25 0-1,-25-1-15,0 1 16,24-25 0,1 25-16,-25-1 15,25-24 1,-1 25 0,-24-1-16,0 1 15,25-25-15,0 0 16,-1 25-16,-24-1 15,25-24-15,0 25 16,-1 0 0,1-25-1,0 24 1,-25 1-16,24-25 0,1 25 16,0-25-1,-1 0-15,1 24 16,-25 1-16,49 0 15,-24-25-15,24 0 16,1 24 0,-26-24-16,1 25 15,0-25-15,-1 25 16,26-25-16,-26 0 16,1 0-16,0 0 15,-1 0-15,26 0 16,-26 0-16,1 24 15,0-24-15,-1 0 16,26 25-16,-26-25 16,1 0-16,0 0 15,24 0-15,0 25 16,-24-25 0,-1 0-16,26 0 15,-26 24-15,1-24 16,0 0-16,-1 0 15,1 0-15,0 0 16,-1 0 0,1 0-16,0 0 15,24 0 1,-24 0 0,-1 0-1,1 0-15,24 0 31,-24 0-31,0 0 16,-1 0-16,1 0 16,0 0-16,-1 0 15,1 0 1,24 0 0,-24 25-16,24-25 15,1 25-15,-26-25 16,26 0-16,-26 0 15,1 0 1,0 0-16,-1 0 16,1 0-1,24 0-15,-24 24 16,49-24-16,0 0 16,-50 0-16,50 0 15,-24 0-15,-26 0 16,26 0-16,-26 0 15,1 0-15,0 0 16,-1 0 0,1 0-1,0 0-15,-1 0 16,1 0 0,0 0-16,24-24 15,0 24-15,-24 0 16,24 0-16,-24 0 15,0 0-15,24 0 16,-49-25-16,25 25 16,-1 0-1,-24-25-15,25 25 16,24-24-16,1 24 16,-26-25-16,26 25 15,-1 0-15,-49-25 16,25 25-16,-1-24 15,1 24 1,0-25 0,-1 25-1,1 0-15,24-49 16,1 24-16,-26 0 16,25 1-16,1-1 15,-26 25-15,1-25 16,0 25-16,-1-24 15,1 24 17,0-25-32,-25 0 15,24 25-15,-24-24 16,25 24-16,0 0 16,-25-25-16,24 0 15,1 25-15,-25-24 31,25 24-31,-1-25 16,-24 1-16,25 24 31,-25-25-31,25 0 16,-1 25 0,-24-24-16,0-1 15,25 0-15,0 25 16,-25-24-1,24-1-15,-24 0 16,25-24-16,0 49 16,-25-25-16,0 1 15,24-1-15,-24 0 32,25 1 14,-25-1-14,0 0-1,0 1 31,25-1-46,-25 0-16,0 1 31,0-1-31,0 0 16,-25 1 15,25-1-31,-25 25 31,25-25-31,0 1 16,-24-1 0,-1 25-1,25-25-15,0 1 16,-25 24-16,1 0 16,-1-25-16,25 0 15,-25 1 16,1 24-15,24-25 0,-25 25-1,0 0 1,25-25 0,-24 25-16,-1 0 31,0 0-16,1 0 32,-1 0-31,0 0 0,1-24-1,-1 24 1,0 0-1,1 0-15,-1 0 32,0-25 311,1 0-327,-1 25-16,0-24 16,1-1-16,-25 0 15,49 1 1,-25-26-16,0 50 16,25-24-16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10-10T13:57:36.781"/>
    </inkml:context>
    <inkml:brush xml:id="br0">
      <inkml:brushProperty name="width" value="0.15875" units="cm"/>
      <inkml:brushProperty name="height" value="0.15875" units="cm"/>
      <inkml:brushProperty name="color" value="#FF0000"/>
      <inkml:brushProperty name="fitToCurve" value="1"/>
    </inkml:brush>
    <inkml:brush xml:id="br1">
      <inkml:brushProperty name="width" value="0.35" units="cm"/>
      <inkml:brushProperty name="height" value="0.35" units="cm"/>
      <inkml:brushProperty name="color" value="#FF8000"/>
      <inkml:brushProperty name="fitToCurve" value="1"/>
    </inkml:brush>
  </inkml:definitions>
  <inkml:trace contextRef="#ctx0" brushRef="#br0">363 8392 0,'45'0'31,"1"0"32,-1 0-47,0 0-1,1 0 1,-1 0-1,0 0 1,1 0-16,-1 0 16,-45 45 31,45-45-32,1 0-15,-46 45 78,45 1-62,46-1-16,-46 46 16,-45-46-16,0 0 15,46 1-15,-1 44 16,0-44-16,1 45 15,-46-1-15,0-44 16,45 44-16,0 1 16,-45 0-1,46-46-15,-46 0 16,0 46-16,0-45 16,45 44-16,-45-44 15,0 44 1,0-44-16,0-1 15,0 0 1,0 1-16,0-1 16,0 46-16,0 0 15,0-46 1,0 0-16,0 1 16,0-1-1,0 46-15,0-46 31,0 0-31,0 1 16,0-1 0,0 0-1,0 1 1,0-1-16,0 1 16,0-1-16,0 0 15,0 1 1,0-1-1,0 0 1,0 1 0,0-1-16,0 0 15,0 46 1,0-46 15,0 1-31,45-1 16,-45 1-16,46-1 15,-1-45 1,-45 45 15,0 1 16,45-46-47,1 45 16,-1-45-16,1 0 15,-1 0 32,0 0 0,-45 45 375,0 1-391,-45-46-15,45 45 0,-45-45-16,-1 45 31,1 1-31,-1-46 47,46 45-47,-45-45 15,45 45 63,-45-45-62,45 46-16,0-1 16,0 1-1,0-1 48,0 0-48,0 1 1,0-1-16,0 0 16,0 46-16,0-46 15,0 1-15,0-1 16,0 0-16,0 1 16,0-1-1,0 1 1,0-1-16,0 0 15,0 1 1,0-1 15,0 0-15,0 1 0,0-1-1,0 0 1,0 1-16,0-1 15,0 46 1,0-46 0,0 46-1,0 0 1,45-46-16,-45 0 16,0 46-1,0-46 1,0 1-16,45-1 15,-45 0-15,0 1 16,0-1-16,0 1 16,0-1-16,0 0 15,0 1 1,0-1-16,0 0 16,0 1-16,0-1 15,0 0-15,0 1 16,0-1-16,0 46 15,0 0 1,0-46-16,0 0 31,0 1-31,0-1 16,0 0 0,0 1-16,0-1 15,0 0-15,0 1 16,0-1-1,0 0-15,0 1 16,0-1 0,0 1-16,-45-46 15,45 45 1,0 0 0,-45-45-16,45 46 15,0-1 1,0 0-16,-46-45 47,1 0-32,45 46-15,-45-46 157,-1 45-142,-44-45 48,44 45-48,-44-45 1,90 46-16,-46-46 16,1 0-1,-46 45 1,46-45-1,-1 0-15,1 0 16,45 45 62,-45-45-62,-1 0-16,46 46 203,-45-46-156,45-46-32</inkml:trace>
  <inkml:trace contextRef="#ctx0" brushRef="#br1" timeOffset="29983">0 46 0,'45'0'109,"1"0"16,-46-46-109,45 46 109,0 0-47,1 0-62,-1 0 15,0 0-31,-45 46 15,46-46-15,-1 45 16,1-45-16,-46 46 31,45-46 16,0 45 31,-45 0-31,46-45 0,-46 46-47,45-1 16,-45 0-16,45-45 15,-45 46 1,0-1 0,0 0 15,0 1-16,0-1 1,46-45 0,-46 45-1,0 1-15,45-46 32,-45 45-32,0 1 15,0-1-15,0 0 31,0 1-15,0-1 0,0 0-1,0 1 1,45-46 0,-45 45-1,0 0-15,0 1 16,0-1-16,46 0 15,-46 1 1,0-1 0,45 1-16,-45-1 15,0 0-15,0 1 16,0 44 0,0-44-1,0-1 16,0 0-15,45-45-16,-45 46 16,0-1-16,0 0 31,0 46-31,46-91 16,-46 46-16,0-1 15,0 0 1,0 1-1,0-1 1,0 0 0,0 1-1,45-46-15,-45 90 16,0-44-16,46-1 16,-46 0-1,0 1-15,0-1 16,45-45-1,-45 46-15,0-1 32,0 0-32,0 1 15,0-1 32,0 0-47,45 1 16,-45-1-1,0 0 1,0 1 0,46-1-1,-46 0 1,0 1 0,45-1 62,-45 1-63,45-1 1,1-45 0,-46 45-1,45-45 1,46 0-16,-91 46 15,45-46 1,0 0-16,1 0 16,-1 0-16,1 0 15,44 0 1,-44 0-16,-1 0 31,0 0-15,46 0 15,-46 0-31,1 0 16,-1 0-16,0 0 15,1 0 142,-46 45-95,0 0-31,0 1-15,0-1 15,0 0-31,-46-45 16,1 0-16,0 46 15,45-1-15,0 0 16,-46-45 0,1 0-16,45 46 15,-45-1 1,-1-45 0,1 0-1,45 46 16,-45-46-31,-1 0 16,46 45 15,0 0-15,-45-45-16,0 0 47,-1 46 0,1-46-32,-1 45-15,1-45 16,0 0-16,-1 45 16,46 1-16,-90-46 15,44 45-15,1 0 16,0-45-1,-46 46-15,46-46 16,-1 45-16,-45-45 31,46 45-31,45 1 172,-45-1-141,45 1-31,0-1 16,-46 0 0,46 1-16,0-1 15,0 46-15,0-46 16,0 0-16,0 46 16,0-46-16,0 46 15,0-45-15,0-1 16,0 0-16,-45 1 15,45-1-15,0 0 16,0 1-16,0-1 16,0 0-16,0 1 15,0-1 32,0 0-31,0 1-1,0-1-15,0 1 16,0-1 0,0 0 31,0 1-1,45-1-30,-45 0 0,0 1-16,0-1 15,0 0 1,0 1 0,0-1-16,0 0 31,0 1-16,0-1-15,0 1 16,0-1-16,0 0 16,0 1-16,0-1 15,0 46 1,0-46 0,-45-45-16,45 45 15,-45 1-15,45-1 16,-46 0-1,46 1-15,-45-1 32,45 1-17,-45-46-15,45 45 16,0 0 0,-46-45-16,1 0 15,0 46-15,45-1 16,-46 0 31,1-45 15,-1 0 32,1 0-94,0 0 47,-1 0-47,1 0 62,0 0-30,-1 0-32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BACDEA-B549-48A3-ADB8-9D5086560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736281-DEE0-4E07-8A3F-7C332D4A1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9EA7D7-A3DD-4C32-9400-539685A1B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4018-4EC9-4E06-997E-6F41B5523C3C}" type="datetimeFigureOut">
              <a:rPr lang="ru-UA" smtClean="0"/>
              <a:t>09.10.2020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B0173D-97EF-4925-B05E-7DB1CE04B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00DC91-EF8A-4377-B42D-0265E9939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0985-AB2C-4640-8E5D-48D72AF88A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31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588371-4827-4765-B699-F1C008569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61EA10-9046-4E1C-868E-50E1A7B723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D71A30-559C-4931-8C7E-DB818D4E3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4018-4EC9-4E06-997E-6F41B5523C3C}" type="datetimeFigureOut">
              <a:rPr lang="ru-UA" smtClean="0"/>
              <a:t>09.10.2020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95CE51-44A9-45F9-95F7-F721985C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66BD34-5337-4490-8F3C-682861D38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0985-AB2C-4640-8E5D-48D72AF88A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27111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108E34-8CE2-4DAB-B17B-C46B346F5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ADB989-F941-4F82-BC75-A9E15AA79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7B92B2-9DE8-4A95-A738-068929740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4018-4EC9-4E06-997E-6F41B5523C3C}" type="datetimeFigureOut">
              <a:rPr lang="ru-UA" smtClean="0"/>
              <a:t>09.10.2020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4C5E46-0F96-4B79-962D-6B5182A64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0D0063-4FE0-446E-A783-2A8D97835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0985-AB2C-4640-8E5D-48D72AF88A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0595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3F532-BE7D-47F0-B3A3-9E3B16F03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B821F4-C4D2-4C7E-BF42-D8CBAB25B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543BBE-6F11-4886-A0DE-A549668C9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4018-4EC9-4E06-997E-6F41B5523C3C}" type="datetimeFigureOut">
              <a:rPr lang="ru-UA" smtClean="0"/>
              <a:t>09.10.2020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F8E242-1E25-44DD-9314-727D7EFCE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7FDFDE-7805-4D32-BAFD-026034E6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0985-AB2C-4640-8E5D-48D72AF88A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855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BFA55-3FE2-451A-B840-AEBF1AF1E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F3C312-F7A4-4768-B8CE-04A80B65B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FCA93F-DDED-473D-9934-350FCD58E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4018-4EC9-4E06-997E-6F41B5523C3C}" type="datetimeFigureOut">
              <a:rPr lang="ru-UA" smtClean="0"/>
              <a:t>09.10.2020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EA79E1-A5DA-436A-9523-A2C62856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2DDE54-89A8-419C-8D53-1EDDE1A26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0985-AB2C-4640-8E5D-48D72AF88A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532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3EB8C-FDF2-4D83-BEED-47A3B8E50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19D0B0-4B44-44BA-A330-480E4ABFC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727132-8FAC-42A6-A197-D281BCDF9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584F51-3682-4849-8B2B-995D14E33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4018-4EC9-4E06-997E-6F41B5523C3C}" type="datetimeFigureOut">
              <a:rPr lang="ru-UA" smtClean="0"/>
              <a:t>09.10.2020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CB2B53-4396-4572-AD6A-05569FBF5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F122B9-2C01-4B2E-9AFB-925D995D3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0985-AB2C-4640-8E5D-48D72AF88A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033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5645D-F49E-47F1-8F29-5DF5E0095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9D781C-E6B2-4C68-AF70-5C028DF70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D8AEF0-CD65-4A53-8671-BAEA4DCFC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0A518E8-DE17-441B-9206-28B90CA66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BDD782-F62C-4517-8D5B-34121C75B6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2076C7-7F20-4E6E-9080-ABD28CD3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4018-4EC9-4E06-997E-6F41B5523C3C}" type="datetimeFigureOut">
              <a:rPr lang="ru-UA" smtClean="0"/>
              <a:t>09.10.2020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8D6606-49C7-4413-A87B-AC2AA978A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5A5F05-379F-4E23-8F48-854D15414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0985-AB2C-4640-8E5D-48D72AF88A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42297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9B758A-6476-4EEF-B4F9-B23D1F1D5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C95B8B-C1EA-4E87-AF79-190C5BF6C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4018-4EC9-4E06-997E-6F41B5523C3C}" type="datetimeFigureOut">
              <a:rPr lang="ru-UA" smtClean="0"/>
              <a:t>09.10.2020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D16F4C-952C-4C4E-B838-12F3705A0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5D4EC7-4667-441F-9AA0-C25CF5BF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0985-AB2C-4640-8E5D-48D72AF88A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1302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9AB5EA-DAF3-4F79-A024-308C80E06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4018-4EC9-4E06-997E-6F41B5523C3C}" type="datetimeFigureOut">
              <a:rPr lang="ru-UA" smtClean="0"/>
              <a:t>09.10.2020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DDE5D84-7F92-422E-A304-0F5A24381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C4C19F-6E18-4EB1-AE8A-F534B467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0985-AB2C-4640-8E5D-48D72AF88A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378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DB0E29-1E21-4320-865C-4F8957F78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1E6E9B-69F4-451D-B0E1-06F70B67D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226C05-4130-46F7-978C-725E4E0A5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15F7C3-0B6E-4217-BF0D-F33AFED87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4018-4EC9-4E06-997E-6F41B5523C3C}" type="datetimeFigureOut">
              <a:rPr lang="ru-UA" smtClean="0"/>
              <a:t>09.10.2020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16893F-5579-418D-B421-D8EC70A6B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28E525-F8BD-4C58-9678-D9058579A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0985-AB2C-4640-8E5D-48D72AF88A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069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B7157-B730-4F32-B45D-1C261EBE2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42668CB-8789-436A-8E7B-2381FFA334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57681B-E0A0-4F5F-A335-99C9AA4DC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9ACEB9-06D5-4AA8-B55E-8DEFB890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4018-4EC9-4E06-997E-6F41B5523C3C}" type="datetimeFigureOut">
              <a:rPr lang="ru-UA" smtClean="0"/>
              <a:t>09.10.2020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1FE460-CECF-46D8-982E-06301B75C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BADDC9-582D-4240-9E18-573BF1A9B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0985-AB2C-4640-8E5D-48D72AF88A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841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222A10-8367-4264-9939-85BBFD411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DAF4F6-3FC9-434C-9CE5-01A2C7260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15B3AC-2CF5-4C85-93A5-8009C6A172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84018-4EC9-4E06-997E-6F41B5523C3C}" type="datetimeFigureOut">
              <a:rPr lang="ru-UA" smtClean="0"/>
              <a:t>09.10.2020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5D98DD-41C7-4CB2-85CC-351C4D12B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70E538-DA1B-4744-9F36-E738C5CF98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80985-AB2C-4640-8E5D-48D72AF88AA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58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customXml" Target="../ink/ink2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8136D-F446-4A92-AD8B-7D92A318D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0876" y="-10246"/>
            <a:ext cx="2275114" cy="1325563"/>
          </a:xfrm>
        </p:spPr>
        <p:txBody>
          <a:bodyPr>
            <a:normAutofit/>
          </a:bodyPr>
          <a:lstStyle/>
          <a:p>
            <a:r>
              <a:rPr lang="uk-UA" sz="2000" b="1" i="1" dirty="0"/>
              <a:t>Лекція 8</a:t>
            </a:r>
            <a:endParaRPr lang="ru-UA" sz="2000" b="1" i="1" dirty="0"/>
          </a:p>
        </p:txBody>
      </p:sp>
      <p:pic>
        <p:nvPicPr>
          <p:cNvPr id="10242" name="Picture 2" descr="презентація на тему &quot;Обмін речовин та перетворення енергії&quot; 10 клас">
            <a:extLst>
              <a:ext uri="{FF2B5EF4-FFF2-40B4-BE49-F238E27FC236}">
                <a16:creationId xmlns:a16="http://schemas.microsoft.com/office/drawing/2014/main" id="{2BFD09C3-E356-4F8B-8E1A-C88AB9882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" t="994" r="2710" b="7818"/>
          <a:stretch/>
        </p:blipFill>
        <p:spPr bwMode="auto">
          <a:xfrm>
            <a:off x="1077685" y="865414"/>
            <a:ext cx="9882507" cy="569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118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Елена\AppData\Local\Microsoft\Windows\INetCache\Content.MSO\FE28D398.tmp">
            <a:extLst>
              <a:ext uri="{FF2B5EF4-FFF2-40B4-BE49-F238E27FC236}">
                <a16:creationId xmlns:a16="http://schemas.microsoft.com/office/drawing/2014/main" id="{A67C0FD7-F060-47E7-9017-F9F7CB3DB35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13" y="1325156"/>
            <a:ext cx="4490357" cy="2439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8" name="Picture 2" descr="Окислительное декарбоксилирование пирувата — Википедия">
            <a:extLst>
              <a:ext uri="{FF2B5EF4-FFF2-40B4-BE49-F238E27FC236}">
                <a16:creationId xmlns:a16="http://schemas.microsoft.com/office/drawing/2014/main" id="{CCB4AC9B-04BE-4E75-9BD3-C4E1131A2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13" y="0"/>
            <a:ext cx="3740149" cy="161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57F76D-3CB1-4A05-AFC8-D15606529A84}"/>
              </a:ext>
            </a:extLst>
          </p:cNvPr>
          <p:cNvSpPr txBox="1"/>
          <p:nvPr/>
        </p:nvSpPr>
        <p:spPr>
          <a:xfrm>
            <a:off x="0" y="3510643"/>
            <a:ext cx="44903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4000" dirty="0">
                <a:highlight>
                  <a:srgbClr val="FFFF00"/>
                </a:highlight>
              </a:rPr>
              <a:t>Мітохондрія- </a:t>
            </a:r>
            <a:r>
              <a:rPr lang="uk-UA" sz="2000" dirty="0">
                <a:highlight>
                  <a:srgbClr val="FFFF00"/>
                </a:highlight>
              </a:rPr>
              <a:t>місце тканинного дихання (3 етап катаболізму) та утворення АТФ та НАДФН</a:t>
            </a:r>
            <a:endParaRPr lang="ru-UA" sz="2000" dirty="0"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383C9E-3CB2-479B-AC96-05F179A27EB3}"/>
              </a:ext>
            </a:extLst>
          </p:cNvPr>
          <p:cNvSpPr txBox="1"/>
          <p:nvPr/>
        </p:nvSpPr>
        <p:spPr>
          <a:xfrm>
            <a:off x="162313" y="5532844"/>
            <a:ext cx="4490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highlight>
                  <a:srgbClr val="00FFFF"/>
                </a:highlight>
              </a:rPr>
              <a:t>1 глюкоза – 38 АТФ</a:t>
            </a:r>
            <a:endParaRPr lang="ru-UA" sz="2000" dirty="0">
              <a:highlight>
                <a:srgbClr val="00FFFF"/>
              </a:highlight>
            </a:endParaRPr>
          </a:p>
        </p:txBody>
      </p:sp>
      <p:pic>
        <p:nvPicPr>
          <p:cNvPr id="14342" name="Picture 6" descr="Цикл трикарбонових кислот Кребса">
            <a:extLst>
              <a:ext uri="{FF2B5EF4-FFF2-40B4-BE49-F238E27FC236}">
                <a16:creationId xmlns:a16="http://schemas.microsoft.com/office/drawing/2014/main" id="{4AA91A67-221F-4E2E-8FDE-C18C94F62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670" y="1325156"/>
            <a:ext cx="7489833" cy="510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364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BCE0D-62B8-4B98-8D69-2F01ED766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001500" cy="1325563"/>
          </a:xfrm>
        </p:spPr>
        <p:txBody>
          <a:bodyPr>
            <a:noAutofit/>
          </a:bodyPr>
          <a:lstStyle/>
          <a:p>
            <a:pPr algn="just"/>
            <a:r>
              <a:rPr lang="uk-UA" sz="3200" b="1" i="1" dirty="0">
                <a:solidFill>
                  <a:srgbClr val="222222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Анаболізм (асиміляція)</a:t>
            </a:r>
            <a:r>
              <a:rPr lang="uk-UA" sz="3200" b="1" i="1" dirty="0">
                <a:solidFill>
                  <a:srgbClr val="222222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3200" dirty="0">
                <a:solidFill>
                  <a:srgbClr val="222222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процес засвоєння харчових речовин із зовнішнього середовища та утворення з них </a:t>
            </a:r>
            <a:r>
              <a:rPr lang="uk-UA" sz="3200" dirty="0">
                <a:solidFill>
                  <a:srgbClr val="222222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властивих організму білків, жирів та вуглеводів. </a:t>
            </a:r>
            <a:endParaRPr lang="ru-UA" sz="3200" dirty="0">
              <a:highlight>
                <a:srgbClr val="00FFFF"/>
              </a:highlight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C7909CD-0883-4660-846F-11B26FD5494C}"/>
              </a:ext>
            </a:extLst>
          </p:cNvPr>
          <p:cNvSpPr/>
          <p:nvPr/>
        </p:nvSpPr>
        <p:spPr>
          <a:xfrm>
            <a:off x="473528" y="2161359"/>
            <a:ext cx="7135586" cy="145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Анаболізм (пластичний обмін) відбувається тільки при надходженні в організм пластичних речовин з поглинанням енергії.</a:t>
            </a:r>
            <a:endParaRPr lang="ru-U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8980CAB-35D8-4F1B-9243-55A74F94EF11}"/>
              </a:ext>
            </a:extLst>
          </p:cNvPr>
          <p:cNvSpPr/>
          <p:nvPr/>
        </p:nvSpPr>
        <p:spPr>
          <a:xfrm>
            <a:off x="4365171" y="4368246"/>
            <a:ext cx="71355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/>
              <a:t>Анаболізм починається </a:t>
            </a:r>
            <a:r>
              <a:rPr lang="uk-UA" sz="2400" dirty="0">
                <a:solidFill>
                  <a:srgbClr val="FF0000"/>
                </a:solidFill>
              </a:rPr>
              <a:t>з </a:t>
            </a:r>
            <a:r>
              <a:rPr lang="uk-UA" sz="2400" dirty="0" err="1">
                <a:solidFill>
                  <a:srgbClr val="FF0000"/>
                </a:solidFill>
              </a:rPr>
              <a:t>піровиноградної</a:t>
            </a:r>
            <a:r>
              <a:rPr lang="uk-UA" sz="2400" dirty="0">
                <a:solidFill>
                  <a:srgbClr val="FF0000"/>
                </a:solidFill>
              </a:rPr>
              <a:t> кислоти, ацетил-</a:t>
            </a:r>
            <a:r>
              <a:rPr lang="uk-UA" sz="2400" dirty="0" err="1">
                <a:solidFill>
                  <a:srgbClr val="FF0000"/>
                </a:solidFill>
              </a:rPr>
              <a:t>КоА</a:t>
            </a:r>
            <a:r>
              <a:rPr lang="uk-UA" sz="2400" dirty="0">
                <a:solidFill>
                  <a:srgbClr val="FF0000"/>
                </a:solidFill>
              </a:rPr>
              <a:t>, з проміжних продуктів циклу лимонної кислоти.</a:t>
            </a:r>
            <a:r>
              <a:rPr lang="uk-UA" sz="2400" dirty="0"/>
              <a:t> Із порівняно невеликої кількості простих молекул-попередників утворюється широкий набір різноманітних макромолекул.</a:t>
            </a:r>
            <a:endParaRPr lang="ru-UA" sz="2400" dirty="0"/>
          </a:p>
        </p:txBody>
      </p:sp>
    </p:spTree>
    <p:extLst>
      <p:ext uri="{BB962C8B-B14F-4D97-AF65-F5344CB8AC3E}">
        <p14:creationId xmlns:p14="http://schemas.microsoft.com/office/powerpoint/2010/main" val="159422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Взаємозв'язок процесів обміну речовин в організмі (інтеграція метаболізму)  - презентация онлайн">
            <a:extLst>
              <a:ext uri="{FF2B5EF4-FFF2-40B4-BE49-F238E27FC236}">
                <a16:creationId xmlns:a16="http://schemas.microsoft.com/office/drawing/2014/main" id="{959FD30F-DC10-4850-A211-13476CD0E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86" y="0"/>
            <a:ext cx="105273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C7594F6-EDC4-4482-A228-CE39D6C85B3C}"/>
              </a:ext>
            </a:extLst>
          </p:cNvPr>
          <p:cNvSpPr/>
          <p:nvPr/>
        </p:nvSpPr>
        <p:spPr>
          <a:xfrm>
            <a:off x="408214" y="3429000"/>
            <a:ext cx="37882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клітинах організму перетворення жирів, білків і вуглеводів, їх розщеплення і синтез здійснюються одночасно і узгоджено, внаслідок чого забезпечується сукупність метаболічних реакцій.</a:t>
            </a: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U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077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ytiscience.narod.ru/Chemistry/Biochemical_network_quality-4.jpg">
            <a:extLst>
              <a:ext uri="{FF2B5EF4-FFF2-40B4-BE49-F238E27FC236}">
                <a16:creationId xmlns:a16="http://schemas.microsoft.com/office/drawing/2014/main" id="{1021C212-439C-4397-BFC7-3FCD5C289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6" y="81678"/>
            <a:ext cx="9737535" cy="673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36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ytiscience.narod.ru/Chemistry/Cell-molecular-process_quality-14.jpg">
            <a:extLst>
              <a:ext uri="{FF2B5EF4-FFF2-40B4-BE49-F238E27FC236}">
                <a16:creationId xmlns:a16="http://schemas.microsoft.com/office/drawing/2014/main" id="{EEEA7581-3240-43E7-8A5E-C5FCB8831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8440" y="-244929"/>
            <a:ext cx="14311539" cy="1193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577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3E20C5-FFD8-4A09-85EB-4611855004B1}"/>
              </a:ext>
            </a:extLst>
          </p:cNvPr>
          <p:cNvSpPr txBox="1"/>
          <p:nvPr/>
        </p:nvSpPr>
        <p:spPr>
          <a:xfrm>
            <a:off x="3086100" y="228599"/>
            <a:ext cx="550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highlight>
                  <a:srgbClr val="FFFF00"/>
                </a:highlight>
              </a:rPr>
              <a:t>Метаболізм білків</a:t>
            </a:r>
            <a:endParaRPr lang="ru-UA" sz="4000" dirty="0">
              <a:highlight>
                <a:srgbClr val="FFFF00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9FF7642-A263-45EF-87CA-608FA5294F68}"/>
              </a:ext>
            </a:extLst>
          </p:cNvPr>
          <p:cNvSpPr/>
          <p:nvPr/>
        </p:nvSpPr>
        <p:spPr>
          <a:xfrm>
            <a:off x="272143" y="1198442"/>
            <a:ext cx="11255828" cy="73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здоровому організмі постійно проходить розпад і біосинтез білків. Кількість білка,  що  розклався  за  добу  в  нормі  має  дорівнювати  кількості синтезованого білка – </a:t>
            </a:r>
            <a:r>
              <a:rPr lang="uk-UA" sz="2000" b="1" dirty="0">
                <a:solidFill>
                  <a:srgbClr val="00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азотиста рівновага.</a:t>
            </a:r>
            <a:endParaRPr lang="ru-UA" sz="2000" b="1" dirty="0">
              <a:effectLst/>
              <a:highlight>
                <a:srgbClr val="00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B7146A-FE46-4B88-8754-5EA6BBB66274}"/>
              </a:ext>
            </a:extLst>
          </p:cNvPr>
          <p:cNvSpPr txBox="1"/>
          <p:nvPr/>
        </p:nvSpPr>
        <p:spPr>
          <a:xfrm>
            <a:off x="272143" y="2195087"/>
            <a:ext cx="3526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1г азоту = 6,25 г білка</a:t>
            </a:r>
          </a:p>
          <a:p>
            <a:r>
              <a:rPr lang="uk-UA" dirty="0"/>
              <a:t>За добу 3,7 г азоту = 23 г білка</a:t>
            </a:r>
            <a:endParaRPr lang="ru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CF5A5E-42AE-488D-B093-C83B8574CA5C}"/>
              </a:ext>
            </a:extLst>
          </p:cNvPr>
          <p:cNvSpPr txBox="1"/>
          <p:nvPr/>
        </p:nvSpPr>
        <p:spPr>
          <a:xfrm>
            <a:off x="7141029" y="2318197"/>
            <a:ext cx="3526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highlight>
                  <a:srgbClr val="00FF00"/>
                </a:highlight>
              </a:rPr>
              <a:t>Позитивний</a:t>
            </a:r>
            <a:r>
              <a:rPr lang="uk-UA" dirty="0">
                <a:highlight>
                  <a:srgbClr val="00FF00"/>
                </a:highlight>
              </a:rPr>
              <a:t> азотистий баланс</a:t>
            </a:r>
            <a:endParaRPr lang="ru-UA" dirty="0">
              <a:highlight>
                <a:srgbClr val="00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0A14E-3CF3-4ABC-A2BD-43A2BC6DA3DD}"/>
              </a:ext>
            </a:extLst>
          </p:cNvPr>
          <p:cNvSpPr txBox="1"/>
          <p:nvPr/>
        </p:nvSpPr>
        <p:spPr>
          <a:xfrm>
            <a:off x="272142" y="3228945"/>
            <a:ext cx="3526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highlight>
                  <a:srgbClr val="FF0000"/>
                </a:highlight>
              </a:rPr>
              <a:t>Негативний азотистий </a:t>
            </a:r>
            <a:r>
              <a:rPr lang="uk-UA" sz="2000" dirty="0">
                <a:highlight>
                  <a:srgbClr val="FF0000"/>
                </a:highlight>
              </a:rPr>
              <a:t>баланс</a:t>
            </a:r>
            <a:endParaRPr lang="ru-UA" sz="2000" dirty="0">
              <a:highlight>
                <a:srgbClr val="FF0000"/>
              </a:highlight>
            </a:endParaRPr>
          </a:p>
        </p:txBody>
      </p:sp>
      <p:pic>
        <p:nvPicPr>
          <p:cNvPr id="11270" name="Picture 6" descr="ᐈ Бородатые спортсмены: фото и картинки брутальный спортсмен, скачать  изображения на Depositphotos®">
            <a:extLst>
              <a:ext uri="{FF2B5EF4-FFF2-40B4-BE49-F238E27FC236}">
                <a16:creationId xmlns:a16="http://schemas.microsoft.com/office/drawing/2014/main" id="{BD5C03C9-F02D-4426-858C-E31D248FD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09"/>
          <a:stretch/>
        </p:blipFill>
        <p:spPr bwMode="auto">
          <a:xfrm>
            <a:off x="4995182" y="2841418"/>
            <a:ext cx="184648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Чому одні діти ростуть швидко, а інші надовго залишаються найменшими у  класі? - Здоров'я | Expres.online">
            <a:extLst>
              <a:ext uri="{FF2B5EF4-FFF2-40B4-BE49-F238E27FC236}">
                <a16:creationId xmlns:a16="http://schemas.microsoft.com/office/drawing/2014/main" id="{A6DA6DCF-4E4C-4C92-B6B5-EE91A1A2A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121" y="2809706"/>
            <a:ext cx="2164634" cy="186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Вчені з'ясували, чому вагітні такі забудькуваті. Politeka">
            <a:extLst>
              <a:ext uri="{FF2B5EF4-FFF2-40B4-BE49-F238E27FC236}">
                <a16:creationId xmlns:a16="http://schemas.microsoft.com/office/drawing/2014/main" id="{6550E95E-445F-41F9-8768-BA9FDE681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8" t="2026"/>
          <a:stretch/>
        </p:blipFill>
        <p:spPr bwMode="auto">
          <a:xfrm>
            <a:off x="9313205" y="2841418"/>
            <a:ext cx="270959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Смертельная худоба">
            <a:extLst>
              <a:ext uri="{FF2B5EF4-FFF2-40B4-BE49-F238E27FC236}">
                <a16:creationId xmlns:a16="http://schemas.microsoft.com/office/drawing/2014/main" id="{0D8BD973-49B8-420D-83CD-52BCB3F07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28" y="405333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086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B93B07C-29EC-405D-B4AA-733BA5CB43BC}"/>
              </a:ext>
            </a:extLst>
          </p:cNvPr>
          <p:cNvSpPr/>
          <p:nvPr/>
        </p:nvSpPr>
        <p:spPr>
          <a:xfrm>
            <a:off x="195943" y="0"/>
            <a:ext cx="7102928" cy="657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solidFill>
                  <a:srgbClr val="222222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Амінокислоти</a:t>
            </a:r>
            <a:r>
              <a:rPr lang="uk-UA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які надійшли до організму внаслідок процесів травлення, використовуються </a:t>
            </a:r>
            <a:r>
              <a:rPr lang="uk-UA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процесах анаболізму:</a:t>
            </a:r>
            <a:endParaRPr lang="ru-UA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♦ </a:t>
            </a:r>
            <a:r>
              <a:rPr lang="uk-UA" sz="2000" dirty="0">
                <a:solidFill>
                  <a:srgbClr val="222222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синтезу нових білків </a:t>
            </a:r>
            <a:r>
              <a:rPr lang="uk-UA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достатньому надходженні енергії з їжею;</a:t>
            </a:r>
            <a:endParaRPr lang="ru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♦ </a:t>
            </a:r>
            <a:r>
              <a:rPr lang="uk-UA" sz="2000" dirty="0" err="1">
                <a:solidFill>
                  <a:srgbClr val="222222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глюкогенні</a:t>
            </a:r>
            <a:r>
              <a:rPr lang="uk-UA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амінокислоти (аланін, цистеїн, метіонін) внаслідок дезамінування перетворюються на </a:t>
            </a:r>
            <a:r>
              <a:rPr lang="uk-UA" sz="2000" dirty="0">
                <a:solidFill>
                  <a:srgbClr val="222222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глюкозу</a:t>
            </a:r>
            <a:r>
              <a:rPr lang="uk-UA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яка окисляється або перетворюється на </a:t>
            </a:r>
            <a:r>
              <a:rPr lang="uk-UA" sz="2000" dirty="0">
                <a:solidFill>
                  <a:srgbClr val="222222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глікоген</a:t>
            </a:r>
            <a:r>
              <a:rPr lang="uk-UA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♦ </a:t>
            </a:r>
            <a:r>
              <a:rPr lang="uk-UA" sz="2000" dirty="0" err="1">
                <a:solidFill>
                  <a:srgbClr val="222222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кетогенні</a:t>
            </a:r>
            <a:r>
              <a:rPr lang="uk-UA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амінокислоти (лейцин, фенілаланін, тирозин) внаслідок дезамінування перетворюються на </a:t>
            </a:r>
            <a:r>
              <a:rPr lang="uk-UA" sz="2000" dirty="0">
                <a:solidFill>
                  <a:srgbClr val="222222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жирні кислоти</a:t>
            </a:r>
            <a:r>
              <a:rPr lang="uk-UA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які окислюються або беруть участь у синтезі </a:t>
            </a:r>
            <a:r>
              <a:rPr lang="uk-UA" sz="2000" dirty="0" err="1">
                <a:solidFill>
                  <a:srgbClr val="222222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тригліцеридів</a:t>
            </a:r>
            <a:r>
              <a:rPr lang="uk-UA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 запасаються в жирове депо;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♦ утворенні ­різноманітних </a:t>
            </a:r>
            <a:r>
              <a:rPr lang="uk-UA" sz="2000" dirty="0">
                <a:solidFill>
                  <a:srgbClr val="222222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низькомолекулярних азотовмісних речовин</a:t>
            </a:r>
            <a:r>
              <a:rPr lang="uk-UA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біогенних амінів, </a:t>
            </a:r>
            <a:r>
              <a:rPr lang="uk-UA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пуринів</a:t>
            </a:r>
            <a:r>
              <a:rPr lang="uk-UA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піримідинів</a:t>
            </a:r>
            <a:r>
              <a:rPr lang="uk-UA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креатину, холіну, </a:t>
            </a:r>
            <a:r>
              <a:rPr lang="uk-UA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таурину</a:t>
            </a:r>
            <a:r>
              <a:rPr lang="uk-UA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тироксину, порфіринів…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процесах катаболізму</a:t>
            </a:r>
            <a:r>
              <a:rPr lang="uk-UA" sz="2000" i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uk-UA" sz="2000" dirty="0"/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отримання енергії при недостатньому її надходженні з їжею або при надлишковому надходженні амінокислот</a:t>
            </a:r>
            <a:endParaRPr lang="ru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B4B26B-F018-4580-B56B-92F223406B1A}"/>
              </a:ext>
            </a:extLst>
          </p:cNvPr>
          <p:cNvPicPr/>
          <p:nvPr/>
        </p:nvPicPr>
        <p:blipFill rotWithShape="1">
          <a:blip r:embed="rId2"/>
          <a:srcRect l="63614" t="42139" r="11861" b="23221"/>
          <a:stretch/>
        </p:blipFill>
        <p:spPr bwMode="auto">
          <a:xfrm>
            <a:off x="7249886" y="1077686"/>
            <a:ext cx="4942114" cy="4261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4156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66B0FC-AFE9-4911-902E-0FC9A0E9CE7B}"/>
              </a:ext>
            </a:extLst>
          </p:cNvPr>
          <p:cNvSpPr txBox="1"/>
          <p:nvPr/>
        </p:nvSpPr>
        <p:spPr>
          <a:xfrm>
            <a:off x="337456" y="108543"/>
            <a:ext cx="550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highlight>
                  <a:srgbClr val="FFFF00"/>
                </a:highlight>
              </a:rPr>
              <a:t>Обмін амінокислот</a:t>
            </a:r>
            <a:endParaRPr lang="ru-UA" sz="4000" dirty="0">
              <a:highlight>
                <a:srgbClr val="FFFF00"/>
              </a:highlight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47A46F6-BAA6-4EE5-8E45-9FAB45A331DE}"/>
              </a:ext>
            </a:extLst>
          </p:cNvPr>
          <p:cNvSpPr/>
          <p:nvPr/>
        </p:nvSpPr>
        <p:spPr>
          <a:xfrm>
            <a:off x="337456" y="1228048"/>
            <a:ext cx="20791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Основні функції в обміні амінокислот (утворенні замінних) виконує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глутамінова кислота </a:t>
            </a:r>
            <a:endParaRPr lang="ru-UA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3AF134-F1E7-4389-9C83-FB2D018029F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8" t="36085" r="11728" b="18868"/>
          <a:stretch/>
        </p:blipFill>
        <p:spPr bwMode="auto">
          <a:xfrm>
            <a:off x="2178300" y="2141061"/>
            <a:ext cx="4859314" cy="42710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DA976D-04DA-4422-8834-A5DA444EC07A}"/>
              </a:ext>
            </a:extLst>
          </p:cNvPr>
          <p:cNvPicPr/>
          <p:nvPr/>
        </p:nvPicPr>
        <p:blipFill rotWithShape="1">
          <a:blip r:embed="rId3"/>
          <a:srcRect l="64296" t="38990" r="12272" b="32672"/>
          <a:stretch/>
        </p:blipFill>
        <p:spPr bwMode="auto">
          <a:xfrm>
            <a:off x="7346023" y="246661"/>
            <a:ext cx="4636543" cy="42710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3CD8098-002C-4911-B3BC-BD3072C1534C}"/>
              </a:ext>
            </a:extLst>
          </p:cNvPr>
          <p:cNvSpPr/>
          <p:nvPr/>
        </p:nvSpPr>
        <p:spPr>
          <a:xfrm>
            <a:off x="8735786" y="4833258"/>
            <a:ext cx="2906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Біогенні аміни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, що утворились з амінокислот</a:t>
            </a:r>
            <a:endParaRPr lang="ru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05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66B0FC-AFE9-4911-902E-0FC9A0E9CE7B}"/>
              </a:ext>
            </a:extLst>
          </p:cNvPr>
          <p:cNvSpPr txBox="1"/>
          <p:nvPr/>
        </p:nvSpPr>
        <p:spPr>
          <a:xfrm>
            <a:off x="337456" y="108543"/>
            <a:ext cx="550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highlight>
                  <a:srgbClr val="FFFF00"/>
                </a:highlight>
              </a:rPr>
              <a:t>Обмін амінокислот</a:t>
            </a:r>
            <a:endParaRPr lang="ru-UA" sz="4000" dirty="0">
              <a:highlight>
                <a:srgbClr val="FFFF00"/>
              </a:highlight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47A46F6-BAA6-4EE5-8E45-9FAB45A331DE}"/>
              </a:ext>
            </a:extLst>
          </p:cNvPr>
          <p:cNvSpPr/>
          <p:nvPr/>
        </p:nvSpPr>
        <p:spPr>
          <a:xfrm>
            <a:off x="7264764" y="5391834"/>
            <a:ext cx="4397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«Утилізація» зайвих амінокислот</a:t>
            </a:r>
            <a:endParaRPr lang="ru-UA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085678-F862-411A-A5B2-628803118B6E}"/>
              </a:ext>
            </a:extLst>
          </p:cNvPr>
          <p:cNvPicPr/>
          <p:nvPr/>
        </p:nvPicPr>
        <p:blipFill rotWithShape="1">
          <a:blip r:embed="rId2"/>
          <a:srcRect l="58166" t="27608" r="6003" b="21043"/>
          <a:stretch/>
        </p:blipFill>
        <p:spPr bwMode="auto">
          <a:xfrm>
            <a:off x="6860542" y="247160"/>
            <a:ext cx="5206275" cy="4880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FB4FC2-72D7-47B2-8B3E-D7602AE15C7B}"/>
              </a:ext>
            </a:extLst>
          </p:cNvPr>
          <p:cNvPicPr/>
          <p:nvPr/>
        </p:nvPicPr>
        <p:blipFill rotWithShape="1">
          <a:blip r:embed="rId3"/>
          <a:srcRect l="53262" t="19615" r="1914" b="17649"/>
          <a:stretch/>
        </p:blipFill>
        <p:spPr bwMode="auto">
          <a:xfrm>
            <a:off x="889725" y="2303778"/>
            <a:ext cx="5206275" cy="3891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F4DE09C-71B2-443A-8F4B-C85AF848DA53}"/>
              </a:ext>
            </a:extLst>
          </p:cNvPr>
          <p:cNvSpPr/>
          <p:nvPr/>
        </p:nvSpPr>
        <p:spPr>
          <a:xfrm>
            <a:off x="489856" y="1380448"/>
            <a:ext cx="43978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Основні функції в  розкладанні амінокислот та знешкодженні токсичного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аміака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виконує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глутамінова кислота </a:t>
            </a:r>
            <a:endParaRPr lang="ru-UA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C98C5DB-C89C-4C97-89C9-5D08E0BD8E51}"/>
              </a:ext>
            </a:extLst>
          </p:cNvPr>
          <p:cNvSpPr/>
          <p:nvPr/>
        </p:nvSpPr>
        <p:spPr>
          <a:xfrm>
            <a:off x="1698170" y="6236850"/>
            <a:ext cx="4397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За добу – 30 г сечовини</a:t>
            </a:r>
            <a:endParaRPr lang="ru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52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F71DD2-9333-4802-817B-1AA58D6A7FEC}"/>
              </a:ext>
            </a:extLst>
          </p:cNvPr>
          <p:cNvPicPr/>
          <p:nvPr/>
        </p:nvPicPr>
        <p:blipFill rotWithShape="1">
          <a:blip r:embed="rId2"/>
          <a:srcRect l="57621" t="34631" r="6955" b="35090"/>
          <a:stretch/>
        </p:blipFill>
        <p:spPr bwMode="auto">
          <a:xfrm>
            <a:off x="0" y="261256"/>
            <a:ext cx="8327935" cy="46046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0C5BA0-F02A-4D70-82F4-348461C177EB}"/>
              </a:ext>
            </a:extLst>
          </p:cNvPr>
          <p:cNvSpPr txBox="1"/>
          <p:nvPr/>
        </p:nvSpPr>
        <p:spPr>
          <a:xfrm>
            <a:off x="7983673" y="261255"/>
            <a:ext cx="43869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highlight>
                  <a:srgbClr val="FFFF00"/>
                </a:highlight>
              </a:rPr>
              <a:t>Метаболізм ліпідів:  </a:t>
            </a:r>
          </a:p>
          <a:p>
            <a:r>
              <a:rPr lang="uk-UA" sz="4000" dirty="0">
                <a:highlight>
                  <a:srgbClr val="FFFF00"/>
                </a:highlight>
              </a:rPr>
              <a:t>жири у складі їжі</a:t>
            </a:r>
            <a:endParaRPr lang="ru-UA" sz="4000" dirty="0">
              <a:highlight>
                <a:srgbClr val="FFFF00"/>
              </a:highlight>
            </a:endParaRPr>
          </a:p>
        </p:txBody>
      </p:sp>
      <p:pic>
        <p:nvPicPr>
          <p:cNvPr id="16386" name="Picture 2" descr="Трифонов Е.В. Антропология: дух - душа - тело - среда человека, или  Пневмапсихосоматология человека. Рус.-англ.-рус. энциклопедия, 18-е изд.,  2015 = Tryphonov E.B. Anthropology: Spirit - Soul - Body - Human  Environment, or">
            <a:extLst>
              <a:ext uri="{FF2B5EF4-FFF2-40B4-BE49-F238E27FC236}">
                <a16:creationId xmlns:a16="http://schemas.microsoft.com/office/drawing/2014/main" id="{C610B62F-45C2-4E25-BB10-31A137CFB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673" y="2445176"/>
            <a:ext cx="3469821" cy="365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87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D63B0-63BC-4F20-9A36-379E4F1F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52" y="347369"/>
            <a:ext cx="11069715" cy="1792149"/>
          </a:xfrm>
        </p:spPr>
        <p:txBody>
          <a:bodyPr>
            <a:normAutofit/>
          </a:bodyPr>
          <a:lstStyle/>
          <a:p>
            <a:pPr algn="just"/>
            <a:r>
              <a:rPr lang="uk-UA" sz="2700" b="1" dirty="0">
                <a:solidFill>
                  <a:srgbClr val="FF0000"/>
                </a:solidFill>
              </a:rPr>
              <a:t>Обмін речовин та енергії</a:t>
            </a:r>
            <a:r>
              <a:rPr lang="uk-UA" sz="2700" dirty="0"/>
              <a:t> - </a:t>
            </a:r>
            <a:r>
              <a:rPr lang="uk-UA" sz="2700" b="1" dirty="0"/>
              <a:t>це сукупність фізичних, хімічних  та фізіологічних процесів перетворення речовин та енергії в організмі людини та обмін речовинами і енергією між організмом та зовнішнім середовищем, що забезпечує його ріст, розвиток, життєдіяльність та репродукцію.</a:t>
            </a:r>
            <a:endParaRPr lang="ru-UA" b="1" dirty="0"/>
          </a:p>
        </p:txBody>
      </p:sp>
      <p:pic>
        <p:nvPicPr>
          <p:cNvPr id="4098" name="Picture 2" descr="http://8next.com/uploads/fotos/7bio/bl_014_1.png">
            <a:extLst>
              <a:ext uri="{FF2B5EF4-FFF2-40B4-BE49-F238E27FC236}">
                <a16:creationId xmlns:a16="http://schemas.microsoft.com/office/drawing/2014/main" id="{EF511F03-2AE1-49A5-917C-27905686D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273" y="2034535"/>
            <a:ext cx="8913464" cy="462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36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9A05C5-433F-40B0-BCCE-3F58C49A7367}"/>
              </a:ext>
            </a:extLst>
          </p:cNvPr>
          <p:cNvSpPr txBox="1"/>
          <p:nvPr/>
        </p:nvSpPr>
        <p:spPr>
          <a:xfrm>
            <a:off x="7380513" y="316214"/>
            <a:ext cx="4386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highlight>
                  <a:srgbClr val="FFFF00"/>
                </a:highlight>
              </a:rPr>
              <a:t>Метаболізм ліпідів </a:t>
            </a:r>
          </a:p>
          <a:p>
            <a:r>
              <a:rPr lang="uk-UA" sz="4000" dirty="0">
                <a:highlight>
                  <a:srgbClr val="FFFF00"/>
                </a:highlight>
              </a:rPr>
              <a:t>власного синтезу</a:t>
            </a:r>
            <a:endParaRPr lang="ru-UA" sz="4000" dirty="0">
              <a:highlight>
                <a:srgbClr val="FFFF00"/>
              </a:highlight>
            </a:endParaRPr>
          </a:p>
        </p:txBody>
      </p:sp>
      <p:pic>
        <p:nvPicPr>
          <p:cNvPr id="20482" name="Picture 2" descr="Хімія та обмін ліпідів - презентация онлайн">
            <a:extLst>
              <a:ext uri="{FF2B5EF4-FFF2-40B4-BE49-F238E27FC236}">
                <a16:creationId xmlns:a16="http://schemas.microsoft.com/office/drawing/2014/main" id="{8E565663-4E7B-49FA-BCB5-8D6E6785C6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t="18495" r="16249" b="1818"/>
          <a:stretch/>
        </p:blipFill>
        <p:spPr bwMode="auto">
          <a:xfrm>
            <a:off x="1453244" y="977934"/>
            <a:ext cx="5274128" cy="462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097843-51CF-469D-97DD-946214807933}"/>
              </a:ext>
            </a:extLst>
          </p:cNvPr>
          <p:cNvSpPr txBox="1"/>
          <p:nvPr/>
        </p:nvSpPr>
        <p:spPr>
          <a:xfrm>
            <a:off x="2001339" y="5369867"/>
            <a:ext cx="41779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2400" b="1" dirty="0"/>
              <a:t>ТАГ (</a:t>
            </a:r>
            <a:r>
              <a:rPr lang="uk-UA" sz="2400" b="1" dirty="0" err="1"/>
              <a:t>триацилгліцерол</a:t>
            </a:r>
            <a:r>
              <a:rPr lang="uk-UA" sz="2400" b="1" dirty="0"/>
              <a:t> – жир)</a:t>
            </a:r>
            <a:endParaRPr lang="ru-UA" sz="24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ABDEA9-59A9-4F5B-B3A0-7EACFF3CCB2E}"/>
              </a:ext>
            </a:extLst>
          </p:cNvPr>
          <p:cNvSpPr/>
          <p:nvPr/>
        </p:nvSpPr>
        <p:spPr>
          <a:xfrm>
            <a:off x="7124700" y="2764760"/>
            <a:ext cx="4642756" cy="1855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Більшість складних і простих ліпідів можуть синтезуватися в організмі. Виняток складають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поліненасичені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лінолева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ліноленова та арахідонова кислота, які є незамінними і повинні надходити в організм з їжею.</a:t>
            </a:r>
            <a:endParaRPr lang="ru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0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C5BA0-F02A-4D70-82F4-348461C177EB}"/>
              </a:ext>
            </a:extLst>
          </p:cNvPr>
          <p:cNvSpPr txBox="1"/>
          <p:nvPr/>
        </p:nvSpPr>
        <p:spPr>
          <a:xfrm>
            <a:off x="7658100" y="195942"/>
            <a:ext cx="5502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highlight>
                  <a:srgbClr val="FFFF00"/>
                </a:highlight>
              </a:rPr>
              <a:t>Метаболізм ліпідів: холестерин</a:t>
            </a:r>
            <a:endParaRPr lang="ru-UA" sz="4000" dirty="0">
              <a:highlight>
                <a:srgbClr val="FFFF00"/>
              </a:highligh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3E2B00-402E-4A4D-B341-BDDCF10AB0E1}"/>
              </a:ext>
            </a:extLst>
          </p:cNvPr>
          <p:cNvPicPr/>
          <p:nvPr/>
        </p:nvPicPr>
        <p:blipFill rotWithShape="1">
          <a:blip r:embed="rId2"/>
          <a:srcRect l="56605" t="28438" r="5022" b="7440"/>
          <a:stretch/>
        </p:blipFill>
        <p:spPr bwMode="auto">
          <a:xfrm>
            <a:off x="930729" y="319245"/>
            <a:ext cx="6095999" cy="5696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2876EF-98AC-4406-9F4C-AFA31C6395C5}"/>
              </a:ext>
            </a:extLst>
          </p:cNvPr>
          <p:cNvSpPr/>
          <p:nvPr/>
        </p:nvSpPr>
        <p:spPr>
          <a:xfrm>
            <a:off x="8004333" y="2269670"/>
            <a:ext cx="3523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 гепатоцитах печінки  також синтезується холестерин.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89147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C5BA0-F02A-4D70-82F4-348461C177EB}"/>
              </a:ext>
            </a:extLst>
          </p:cNvPr>
          <p:cNvSpPr txBox="1"/>
          <p:nvPr/>
        </p:nvSpPr>
        <p:spPr>
          <a:xfrm>
            <a:off x="7805057" y="261256"/>
            <a:ext cx="5502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highlight>
                  <a:srgbClr val="FFFF00"/>
                </a:highlight>
              </a:rPr>
              <a:t>Метаболізм ліпідів: </a:t>
            </a:r>
            <a:r>
              <a:rPr lang="uk-UA" sz="4000" dirty="0" err="1">
                <a:highlight>
                  <a:srgbClr val="FFFF00"/>
                </a:highlight>
              </a:rPr>
              <a:t>холестерол</a:t>
            </a:r>
            <a:endParaRPr lang="ru-UA" sz="4000" dirty="0">
              <a:highlight>
                <a:srgbClr val="FFFF00"/>
              </a:highligh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26DDA4-8C4A-45D5-AB04-9EFA257285B1}"/>
              </a:ext>
            </a:extLst>
          </p:cNvPr>
          <p:cNvPicPr/>
          <p:nvPr/>
        </p:nvPicPr>
        <p:blipFill rotWithShape="1">
          <a:blip r:embed="rId2"/>
          <a:srcRect l="5585" t="15499" r="48026" b="47714"/>
          <a:stretch/>
        </p:blipFill>
        <p:spPr bwMode="auto">
          <a:xfrm>
            <a:off x="1114106" y="261256"/>
            <a:ext cx="6250080" cy="20395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CD3C26-00B5-47D3-A11D-313215B780A1}"/>
              </a:ext>
            </a:extLst>
          </p:cNvPr>
          <p:cNvPicPr/>
          <p:nvPr/>
        </p:nvPicPr>
        <p:blipFill rotWithShape="1">
          <a:blip r:embed="rId3"/>
          <a:srcRect l="7356" t="20827" r="50523" b="24589"/>
          <a:stretch/>
        </p:blipFill>
        <p:spPr bwMode="auto">
          <a:xfrm>
            <a:off x="1114106" y="2300790"/>
            <a:ext cx="6049532" cy="44102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9D18CB-EDE3-408C-882C-986E0096DF90}"/>
              </a:ext>
            </a:extLst>
          </p:cNvPr>
          <p:cNvPicPr/>
          <p:nvPr/>
        </p:nvPicPr>
        <p:blipFill rotWithShape="1">
          <a:blip r:embed="rId4"/>
          <a:srcRect l="63614" t="27367" r="12396" b="32422"/>
          <a:stretch/>
        </p:blipFill>
        <p:spPr bwMode="auto">
          <a:xfrm>
            <a:off x="8735785" y="2318656"/>
            <a:ext cx="2890157" cy="29064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314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C5BA0-F02A-4D70-82F4-348461C177EB}"/>
              </a:ext>
            </a:extLst>
          </p:cNvPr>
          <p:cNvSpPr txBox="1"/>
          <p:nvPr/>
        </p:nvSpPr>
        <p:spPr>
          <a:xfrm>
            <a:off x="6096000" y="261256"/>
            <a:ext cx="7211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highlight>
                  <a:srgbClr val="FFFF00"/>
                </a:highlight>
              </a:rPr>
              <a:t>Метаболізм кетонових тіл</a:t>
            </a:r>
            <a:endParaRPr lang="ru-UA" sz="4000" dirty="0">
              <a:highlight>
                <a:srgbClr val="FFFF00"/>
              </a:highlight>
            </a:endParaRPr>
          </a:p>
        </p:txBody>
      </p:sp>
      <p:pic>
        <p:nvPicPr>
          <p:cNvPr id="22530" name="Picture 2" descr="БІОСИНТЕЗ ТА КАТАБОЛІЗМ КЕТОНОВИХ ТІЛ - МЕТАБОЛІЗМ ЛІПІДІВ. I. КАТАБОЛІЗМ  ТРИАЦИЛГЛЩЕРОЛШ ТА ЖИРНИХ КИСЛОТ - МЕТАБОЛІЗМ ОСНОВНИХ КЛАСІВ БІОМОЛЕКУЛ -  Підручник - БІОЛОГІЧНА ХІМІЯ - Губський Ю.І. - 2000">
            <a:extLst>
              <a:ext uri="{FF2B5EF4-FFF2-40B4-BE49-F238E27FC236}">
                <a16:creationId xmlns:a16="http://schemas.microsoft.com/office/drawing/2014/main" id="{40D0AFC8-B5F8-4C9F-AF65-44EB89BE3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59" y="261256"/>
            <a:ext cx="4769903" cy="217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E9D9FB-BB77-4D91-8967-4A49AFA4B8A4}"/>
              </a:ext>
            </a:extLst>
          </p:cNvPr>
          <p:cNvSpPr/>
          <p:nvPr/>
        </p:nvSpPr>
        <p:spPr>
          <a:xfrm>
            <a:off x="1046299" y="2607520"/>
            <a:ext cx="37379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Синтезуються в печінці із ацетил-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КоА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який утворюється із жирних кислот.</a:t>
            </a:r>
          </a:p>
          <a:p>
            <a:r>
              <a:rPr lang="uk-UA" dirty="0"/>
              <a:t>Концентрація кетонових тіл у крові – не більше 30 мг/л.</a:t>
            </a:r>
          </a:p>
          <a:p>
            <a:r>
              <a:rPr lang="uk-UA" dirty="0"/>
              <a:t> Окиснення кетонових тіл відбувається у серцевому і скелетних м'язах, нирках (</a:t>
            </a:r>
            <a:r>
              <a:rPr lang="uk-UA" dirty="0">
                <a:solidFill>
                  <a:srgbClr val="FF0000"/>
                </a:solidFill>
              </a:rPr>
              <a:t>додаткове джерело енергії</a:t>
            </a:r>
            <a:r>
              <a:rPr lang="uk-UA" dirty="0"/>
              <a:t>) </a:t>
            </a:r>
            <a:endParaRPr lang="uk-UA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UA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57B1C5-65E8-4E58-A2BE-20448FBEBE5E}"/>
              </a:ext>
            </a:extLst>
          </p:cNvPr>
          <p:cNvSpPr/>
          <p:nvPr/>
        </p:nvSpPr>
        <p:spPr>
          <a:xfrm>
            <a:off x="5840105" y="1166842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При певних станах в організмі утворюється значна кількість кетонових тіл і 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позапечінкові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тканини не справляються з їх окисненням. Зростає концентрація їх у крові (</a:t>
            </a:r>
            <a:r>
              <a:rPr lang="uk-UA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кетонемія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), що зумовлює розвиток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ацидозу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При надлишку кетонових тіл вони виводяться з сечею – </a:t>
            </a:r>
            <a:r>
              <a:rPr lang="uk-UA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кетонурія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Цей стан носить назву </a:t>
            </a:r>
            <a:r>
              <a:rPr lang="uk-UA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кетоз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і має місце при тяжких формах цукрового діабету, повному голодуванні, вживанні великої кількості алкоголю або жирної їжі, тривалої тяжкої фізичної праці. </a:t>
            </a:r>
            <a:endParaRPr lang="ru-UA" sz="2400" dirty="0"/>
          </a:p>
        </p:txBody>
      </p:sp>
      <p:pic>
        <p:nvPicPr>
          <p:cNvPr id="22532" name="Picture 4" descr="Підвищений ацетон у дітей: волинська лікарка про лікування і те, чого  робити категорично не можна">
            <a:extLst>
              <a:ext uri="{FF2B5EF4-FFF2-40B4-BE49-F238E27FC236}">
                <a16:creationId xmlns:a16="http://schemas.microsoft.com/office/drawing/2014/main" id="{B93127E8-0668-4D1F-A651-623EB745F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210" y="5119258"/>
            <a:ext cx="2409444" cy="16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19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C5BA0-F02A-4D70-82F4-348461C177EB}"/>
              </a:ext>
            </a:extLst>
          </p:cNvPr>
          <p:cNvSpPr txBox="1"/>
          <p:nvPr/>
        </p:nvSpPr>
        <p:spPr>
          <a:xfrm>
            <a:off x="6096000" y="261256"/>
            <a:ext cx="7211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highlight>
                  <a:srgbClr val="FFFF00"/>
                </a:highlight>
              </a:rPr>
              <a:t>Метаболізм вуглеводів</a:t>
            </a:r>
            <a:endParaRPr lang="ru-UA" sz="4000" dirty="0">
              <a:highlight>
                <a:srgbClr val="FFFF00"/>
              </a:highligh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48FDFF-1B0C-449C-86D9-C547B3DB9AAC}"/>
              </a:ext>
            </a:extLst>
          </p:cNvPr>
          <p:cNvPicPr/>
          <p:nvPr/>
        </p:nvPicPr>
        <p:blipFill rotWithShape="1">
          <a:blip r:embed="rId2"/>
          <a:srcRect l="58575" t="33420" r="7503" b="30249"/>
          <a:stretch/>
        </p:blipFill>
        <p:spPr bwMode="auto">
          <a:xfrm>
            <a:off x="3167744" y="1798020"/>
            <a:ext cx="8033658" cy="47987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A365F6E-A719-4B8A-A697-26D00FDD8245}"/>
              </a:ext>
            </a:extLst>
          </p:cNvPr>
          <p:cNvSpPr/>
          <p:nvPr/>
        </p:nvSpPr>
        <p:spPr>
          <a:xfrm>
            <a:off x="114300" y="969142"/>
            <a:ext cx="6749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Усі прості вуглеводи в організмі перетворюються на глюкозу.</a:t>
            </a:r>
            <a:endParaRPr lang="ru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1BBA22-C80E-4403-A545-E5E860A2859F}"/>
              </a:ext>
            </a:extLst>
          </p:cNvPr>
          <p:cNvSpPr/>
          <p:nvPr/>
        </p:nvSpPr>
        <p:spPr>
          <a:xfrm>
            <a:off x="0" y="1650127"/>
            <a:ext cx="26942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Глюкоза є  головним 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джерелом енергії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організму, зокрема, -  єдиним енергетичним субстратом для клітин мозку. </a:t>
            </a:r>
            <a:endParaRPr lang="ru-UA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5E37973-55A9-4023-A40E-19C707565CF8}"/>
              </a:ext>
            </a:extLst>
          </p:cNvPr>
          <p:cNvSpPr/>
          <p:nvPr/>
        </p:nvSpPr>
        <p:spPr>
          <a:xfrm>
            <a:off x="0" y="3716106"/>
            <a:ext cx="3167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Глюкоза - 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пластичний матеріал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біосинтезу  нуклеотидів,  нуклеїнових </a:t>
            </a:r>
            <a:r>
              <a:rPr lang="uk-UA" b="1" dirty="0"/>
              <a:t> та амінокислот.</a:t>
            </a:r>
            <a:r>
              <a:rPr lang="uk-UA" dirty="0"/>
              <a:t>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ru-UA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B707818-ECF3-48D4-8A37-0476448AF908}"/>
              </a:ext>
            </a:extLst>
          </p:cNvPr>
          <p:cNvSpPr/>
          <p:nvPr/>
        </p:nvSpPr>
        <p:spPr>
          <a:xfrm>
            <a:off x="0" y="5294924"/>
            <a:ext cx="27642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Надлишок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глюкози  у  печінці  перетворюється  у  глікоген та жири</a:t>
            </a:r>
            <a:endParaRPr lang="ru-UA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451E6F-1BE5-45A6-86C8-5905538A35E4}"/>
              </a:ext>
            </a:extLst>
          </p:cNvPr>
          <p:cNvPicPr/>
          <p:nvPr/>
        </p:nvPicPr>
        <p:blipFill rotWithShape="1">
          <a:blip r:embed="rId2"/>
          <a:srcRect l="58575" t="33420" r="7503" b="30249"/>
          <a:stretch/>
        </p:blipFill>
        <p:spPr bwMode="auto">
          <a:xfrm>
            <a:off x="3320144" y="1950420"/>
            <a:ext cx="8033658" cy="47987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692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5582C2-DD42-4DBD-80BC-8E0A91733386}"/>
              </a:ext>
            </a:extLst>
          </p:cNvPr>
          <p:cNvPicPr/>
          <p:nvPr/>
        </p:nvPicPr>
        <p:blipFill rotWithShape="1">
          <a:blip r:embed="rId2"/>
          <a:srcRect l="58575" t="24944" r="10091" b="27099"/>
          <a:stretch/>
        </p:blipFill>
        <p:spPr bwMode="auto">
          <a:xfrm>
            <a:off x="-103415" y="391885"/>
            <a:ext cx="8229600" cy="60742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0C5BA0-F02A-4D70-82F4-348461C177EB}"/>
              </a:ext>
            </a:extLst>
          </p:cNvPr>
          <p:cNvSpPr txBox="1"/>
          <p:nvPr/>
        </p:nvSpPr>
        <p:spPr>
          <a:xfrm>
            <a:off x="6096000" y="261256"/>
            <a:ext cx="7211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>
                <a:highlight>
                  <a:srgbClr val="FFFF00"/>
                </a:highlight>
              </a:rPr>
              <a:t>Катаболізм вуглеводів</a:t>
            </a:r>
            <a:endParaRPr lang="ru-UA" sz="4000" dirty="0">
              <a:highlight>
                <a:srgbClr val="FFFF00"/>
              </a:highlight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518526-BF5D-4335-A79E-BC6DF90F88C3}"/>
              </a:ext>
            </a:extLst>
          </p:cNvPr>
          <p:cNvSpPr/>
          <p:nvPr/>
        </p:nvSpPr>
        <p:spPr>
          <a:xfrm>
            <a:off x="5797035" y="1099771"/>
            <a:ext cx="5398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може </a:t>
            </a:r>
            <a:r>
              <a:rPr lang="uk-UA" dirty="0" err="1">
                <a:solidFill>
                  <a:srgbClr val="00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здійснюватись</a:t>
            </a:r>
            <a:r>
              <a:rPr lang="uk-UA" dirty="0">
                <a:solidFill>
                  <a:srgbClr val="00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в анаеробних і аеробних умовах</a:t>
            </a:r>
            <a:endParaRPr lang="ru-UA" dirty="0">
              <a:highlight>
                <a:srgbClr val="00FFFF"/>
              </a:highligh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450757D-1978-4312-A9BD-CC6470EBA20E}"/>
              </a:ext>
            </a:extLst>
          </p:cNvPr>
          <p:cNvSpPr/>
          <p:nvPr/>
        </p:nvSpPr>
        <p:spPr>
          <a:xfrm>
            <a:off x="6961414" y="3331029"/>
            <a:ext cx="44464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Анаеробний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гліколіз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з утворенням молочної кислоти (лактату) забезпечує енергією скелетні м'язи при інтенсивній роботі </a:t>
            </a:r>
            <a:endParaRPr lang="ru-UA" sz="2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9099F27-CFD4-4936-83A4-BD4A5B78DE9D}"/>
              </a:ext>
            </a:extLst>
          </p:cNvPr>
          <p:cNvSpPr/>
          <p:nvPr/>
        </p:nvSpPr>
        <p:spPr>
          <a:xfrm>
            <a:off x="5627914" y="557344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b="1" dirty="0"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Чистий вихід АТФ складає 2 молекули на одну молекулу глюкози</a:t>
            </a:r>
            <a:endParaRPr lang="ru-UA" sz="2400" b="1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74741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5582C2-DD42-4DBD-80BC-8E0A91733386}"/>
              </a:ext>
            </a:extLst>
          </p:cNvPr>
          <p:cNvPicPr/>
          <p:nvPr/>
        </p:nvPicPr>
        <p:blipFill rotWithShape="1">
          <a:blip r:embed="rId2"/>
          <a:srcRect l="63507" t="26491" r="12061" b="27099"/>
          <a:stretch/>
        </p:blipFill>
        <p:spPr bwMode="auto">
          <a:xfrm>
            <a:off x="163286" y="323280"/>
            <a:ext cx="6417128" cy="58782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0C5BA0-F02A-4D70-82F4-348461C177EB}"/>
              </a:ext>
            </a:extLst>
          </p:cNvPr>
          <p:cNvSpPr txBox="1"/>
          <p:nvPr/>
        </p:nvSpPr>
        <p:spPr>
          <a:xfrm>
            <a:off x="6096000" y="261256"/>
            <a:ext cx="7211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>
                <a:highlight>
                  <a:srgbClr val="FFFF00"/>
                </a:highlight>
              </a:rPr>
              <a:t>Катаболізм вуглеводів</a:t>
            </a:r>
            <a:endParaRPr lang="ru-UA" sz="4000" dirty="0">
              <a:highlight>
                <a:srgbClr val="FFFF00"/>
              </a:highlight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518526-BF5D-4335-A79E-BC6DF90F88C3}"/>
              </a:ext>
            </a:extLst>
          </p:cNvPr>
          <p:cNvSpPr/>
          <p:nvPr/>
        </p:nvSpPr>
        <p:spPr>
          <a:xfrm>
            <a:off x="5797035" y="1099771"/>
            <a:ext cx="5398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може </a:t>
            </a:r>
            <a:r>
              <a:rPr lang="uk-UA" dirty="0" err="1">
                <a:solidFill>
                  <a:srgbClr val="00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здійснюватись</a:t>
            </a:r>
            <a:r>
              <a:rPr lang="uk-UA" dirty="0">
                <a:solidFill>
                  <a:srgbClr val="00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в анаеробних і аеробних умовах</a:t>
            </a:r>
            <a:endParaRPr lang="ru-UA" dirty="0">
              <a:highlight>
                <a:srgbClr val="00FFFF"/>
              </a:highligh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9099F27-CFD4-4936-83A4-BD4A5B78DE9D}"/>
              </a:ext>
            </a:extLst>
          </p:cNvPr>
          <p:cNvSpPr/>
          <p:nvPr/>
        </p:nvSpPr>
        <p:spPr>
          <a:xfrm>
            <a:off x="5627914" y="557344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b="1" dirty="0"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Чистий вихід АТФ складає 38 молекули на одну молекулу глюкози</a:t>
            </a:r>
            <a:endParaRPr lang="ru-UA" sz="2400" b="1" dirty="0">
              <a:highlight>
                <a:srgbClr val="00FF00"/>
              </a:highlight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0147C7-241D-4931-A78C-9E6FC083A67D}"/>
              </a:ext>
            </a:extLst>
          </p:cNvPr>
          <p:cNvSpPr/>
          <p:nvPr/>
        </p:nvSpPr>
        <p:spPr>
          <a:xfrm>
            <a:off x="5274129" y="3262423"/>
            <a:ext cx="66189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А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ле в більшості тканин організму людини має місце повне 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аеробне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розщеплення глюкози до СО</a:t>
            </a:r>
            <a:r>
              <a:rPr lang="uk-UA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і Н</a:t>
            </a:r>
            <a:r>
              <a:rPr lang="uk-UA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О. Гліколіз з утворенням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піровиноградної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кислоти є першим етапом цього процесу, специфічним для вуглеводів, а за ним іде загальний шлях катаболізму 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(окиснювальне декарбоксилювання </a:t>
            </a:r>
            <a:r>
              <a:rPr lang="uk-UA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піровиноградної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кислоти, цикл лимонної кислоти, мітохондріальний дихальний ланцюг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ru-UA" dirty="0"/>
          </a:p>
        </p:txBody>
      </p:sp>
      <p:sp>
        <p:nvSpPr>
          <p:cNvPr id="4" name="Прямоугольник 3">
            <a:hlinkClick r:id="rId3" action="ppaction://hlinksldjump"/>
            <a:extLst>
              <a:ext uri="{FF2B5EF4-FFF2-40B4-BE49-F238E27FC236}">
                <a16:creationId xmlns:a16="http://schemas.microsoft.com/office/drawing/2014/main" id="{BD738C39-152A-4578-B526-93CC3504B357}"/>
              </a:ext>
            </a:extLst>
          </p:cNvPr>
          <p:cNvSpPr/>
          <p:nvPr/>
        </p:nvSpPr>
        <p:spPr>
          <a:xfrm>
            <a:off x="5306786" y="3631755"/>
            <a:ext cx="789214" cy="2217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0753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C5BA0-F02A-4D70-82F4-348461C177EB}"/>
              </a:ext>
            </a:extLst>
          </p:cNvPr>
          <p:cNvSpPr txBox="1"/>
          <p:nvPr/>
        </p:nvSpPr>
        <p:spPr>
          <a:xfrm>
            <a:off x="277586" y="172147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err="1">
                <a:highlight>
                  <a:srgbClr val="FFFF00"/>
                </a:highlight>
              </a:rPr>
              <a:t>Глюконеогенез</a:t>
            </a:r>
            <a:r>
              <a:rPr lang="uk-UA" sz="3200" dirty="0">
                <a:highlight>
                  <a:srgbClr val="FFFF00"/>
                </a:highlight>
              </a:rPr>
              <a:t> – синтез глюкози з невуглеводних субстратів</a:t>
            </a:r>
          </a:p>
          <a:p>
            <a:endParaRPr lang="ru-UA" sz="4000" dirty="0">
              <a:highlight>
                <a:srgbClr val="FFFF00"/>
              </a:highlight>
            </a:endParaRPr>
          </a:p>
        </p:txBody>
      </p:sp>
      <p:pic>
        <p:nvPicPr>
          <p:cNvPr id="8" name="Рисунок 7" descr="C:\Users\Елена\AppData\Local\Microsoft\Windows\INetCache\Content.MSO\D2873D7A.tmp">
            <a:extLst>
              <a:ext uri="{FF2B5EF4-FFF2-40B4-BE49-F238E27FC236}">
                <a16:creationId xmlns:a16="http://schemas.microsoft.com/office/drawing/2014/main" id="{2A7301E7-214C-4067-8903-15EC364E068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8" y="3684233"/>
            <a:ext cx="4784269" cy="30016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B734858-9DC8-4144-856D-EF234D3C4AC0}"/>
              </a:ext>
            </a:extLst>
          </p:cNvPr>
          <p:cNvSpPr/>
          <p:nvPr/>
        </p:nvSpPr>
        <p:spPr>
          <a:xfrm>
            <a:off x="277586" y="900767"/>
            <a:ext cx="3323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Відбувається в печінці</a:t>
            </a:r>
            <a:endParaRPr lang="ru-UA" sz="2400" b="1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6E45B84-38EA-4456-83D3-E7522C6E4B73}"/>
              </a:ext>
            </a:extLst>
          </p:cNvPr>
          <p:cNvSpPr/>
          <p:nvPr/>
        </p:nvSpPr>
        <p:spPr>
          <a:xfrm>
            <a:off x="3635252" y="1121869"/>
            <a:ext cx="30111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Попередниками глюкози є лактат, піруват, більшість амі­нокислот, гліцерин, проміжні продукти циклу лимонної кислоти. </a:t>
            </a:r>
            <a:endParaRPr lang="ru-UA" sz="20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517E06-8B6C-4F99-A593-FA1BAE9958F2}"/>
              </a:ext>
            </a:extLst>
          </p:cNvPr>
          <p:cNvSpPr/>
          <p:nvPr/>
        </p:nvSpPr>
        <p:spPr>
          <a:xfrm>
            <a:off x="5644242" y="5079076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Важливим субстратом 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глюконеогенезу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є молочна кислота (лактат), яка накопичується в організмі під час інтенсивної м'язової роботи внаслідок анаеробного розпаду глікогену. </a:t>
            </a:r>
            <a:endParaRPr lang="ru-UA" sz="20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EC822C8-54B0-49BF-BC1E-AC47B27B24AE}"/>
              </a:ext>
            </a:extLst>
          </p:cNvPr>
          <p:cNvSpPr/>
          <p:nvPr/>
        </p:nvSpPr>
        <p:spPr>
          <a:xfrm>
            <a:off x="1643835" y="2924036"/>
            <a:ext cx="1647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Цикл Корі</a:t>
            </a:r>
            <a:endParaRPr lang="ru-UA" sz="2400" b="1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pic>
        <p:nvPicPr>
          <p:cNvPr id="23554" name="Picture 2" descr="Глюконеогенез - Химия">
            <a:extLst>
              <a:ext uri="{FF2B5EF4-FFF2-40B4-BE49-F238E27FC236}">
                <a16:creationId xmlns:a16="http://schemas.microsoft.com/office/drawing/2014/main" id="{2078936C-EE9B-4EE5-A752-5D6D6816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06" y="954417"/>
            <a:ext cx="5409656" cy="40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0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Обмін речовин як основна умова життя — Студопедія">
            <a:extLst>
              <a:ext uri="{FF2B5EF4-FFF2-40B4-BE49-F238E27FC236}">
                <a16:creationId xmlns:a16="http://schemas.microsoft.com/office/drawing/2014/main" id="{58CDFCF4-F68E-428D-B07A-D6AD7D6F9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839" y="986745"/>
            <a:ext cx="8366322" cy="519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47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8A6B15E-38FC-4A14-BF92-9910DB295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513117"/>
            <a:ext cx="1133202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2400" b="1" dirty="0">
                <a:solidFill>
                  <a:schemeClr val="hlink"/>
                </a:solidFill>
                <a:highlight>
                  <a:srgbClr val="FFFF00"/>
                </a:highlight>
              </a:rPr>
              <a:t>ФУНКЦІЇ: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2400" b="1" dirty="0">
                <a:solidFill>
                  <a:schemeClr val="folHlink"/>
                </a:solidFill>
                <a:highlight>
                  <a:srgbClr val="FFFF00"/>
                </a:highlight>
                <a:cs typeface="Arial" panose="020B0604020202020204" pitchFamily="34" charset="0"/>
              </a:rPr>
              <a:t> ◊ </a:t>
            </a:r>
            <a:r>
              <a:rPr lang="uk-UA" altLang="uk-UA" sz="2400" b="1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+mn-lt"/>
                <a:cs typeface="Arial" panose="020B0604020202020204" pitchFamily="34" charset="0"/>
              </a:rPr>
              <a:t>Забезпечення клітини (організму) енергією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2400" b="1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+mn-lt"/>
                <a:cs typeface="Arial" panose="020B0604020202020204" pitchFamily="34" charset="0"/>
              </a:rPr>
              <a:t> </a:t>
            </a:r>
            <a:r>
              <a:rPr lang="uk-UA" altLang="uk-UA" sz="2400" b="1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+mn-lt"/>
              </a:rPr>
              <a:t>◊ Забезпечення клітини (організму) будівельним  матеріалом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2400" b="1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+mn-lt"/>
              </a:rPr>
              <a:t> ◊ Виведення відпрацьованих з клітини (організму) продуктів життєдіяльності</a:t>
            </a:r>
          </a:p>
        </p:txBody>
      </p:sp>
      <p:sp>
        <p:nvSpPr>
          <p:cNvPr id="6147" name="WordArt 3" descr="Бумажный пакет">
            <a:extLst>
              <a:ext uri="{FF2B5EF4-FFF2-40B4-BE49-F238E27FC236}">
                <a16:creationId xmlns:a16="http://schemas.microsoft.com/office/drawing/2014/main" id="{264139A2-1842-4D7D-B646-86D466BB24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00412" y="327024"/>
            <a:ext cx="55911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Обмін</a:t>
            </a:r>
            <a:r>
              <a:rPr lang="ru-RU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метаболізм</a:t>
            </a:r>
            <a:r>
              <a:rPr lang="ru-RU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UA" sz="36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7" descr="metabolism">
            <a:extLst>
              <a:ext uri="{FF2B5EF4-FFF2-40B4-BE49-F238E27FC236}">
                <a16:creationId xmlns:a16="http://schemas.microsoft.com/office/drawing/2014/main" id="{871D1975-6490-4891-9C26-E0257FE56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08" y="2532644"/>
            <a:ext cx="6672472" cy="381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3E616C-72FC-4064-9979-9A856984E7DA}"/>
              </a:ext>
            </a:extLst>
          </p:cNvPr>
          <p:cNvSpPr txBox="1"/>
          <p:nvPr/>
        </p:nvSpPr>
        <p:spPr>
          <a:xfrm>
            <a:off x="7315200" y="2532644"/>
            <a:ext cx="455479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highlight>
                  <a:srgbClr val="00FFFF"/>
                </a:highlight>
              </a:rPr>
              <a:t>Щоденно -  0,6 кг їжі.</a:t>
            </a:r>
          </a:p>
          <a:p>
            <a:endParaRPr lang="uk-UA" sz="2400" dirty="0"/>
          </a:p>
          <a:p>
            <a:pPr algn="just"/>
            <a:r>
              <a:rPr lang="uk-UA" sz="2400" dirty="0"/>
              <a:t>За 40-50 - 25 кг, що дорівнює загальній масі органічних речовин у тілі людини. За цей період така ж маса речовин виведеться з організму. </a:t>
            </a:r>
          </a:p>
          <a:p>
            <a:endParaRPr lang="uk-UA" sz="2400" dirty="0"/>
          </a:p>
          <a:p>
            <a:r>
              <a:rPr lang="uk-UA" sz="2400" b="1" dirty="0">
                <a:solidFill>
                  <a:srgbClr val="FF0000"/>
                </a:solidFill>
              </a:rPr>
              <a:t>За 40 років людина споживає 6 т твердої їжі й близько 38 т води ! </a:t>
            </a:r>
            <a:endParaRPr lang="ru-UA" sz="2400" b="1" dirty="0">
              <a:solidFill>
                <a:srgbClr val="FF0000"/>
              </a:solidFill>
            </a:endParaRPr>
          </a:p>
          <a:p>
            <a:endParaRPr lang="ru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Продукти для мозку: яка їжа стимулює мозок | Блог Мetro">
            <a:extLst>
              <a:ext uri="{FF2B5EF4-FFF2-40B4-BE49-F238E27FC236}">
                <a16:creationId xmlns:a16="http://schemas.microsoft.com/office/drawing/2014/main" id="{BEF4B458-A782-4347-B6A0-9ADD544B4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437" y="2622776"/>
            <a:ext cx="4352334" cy="289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D1130961-5F57-40F0-A643-08578FB59E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909780"/>
              </p:ext>
            </p:extLst>
          </p:nvPr>
        </p:nvGraphicFramePr>
        <p:xfrm>
          <a:off x="683697" y="167027"/>
          <a:ext cx="10923814" cy="6368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290" name="Picture 2" descr="Медицинская тепловизионная диагностика | Архивы">
            <a:extLst>
              <a:ext uri="{FF2B5EF4-FFF2-40B4-BE49-F238E27FC236}">
                <a16:creationId xmlns:a16="http://schemas.microsoft.com/office/drawing/2014/main" id="{CE440982-0D37-4199-B378-5F172001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844" y="270105"/>
            <a:ext cx="1035185" cy="189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М'язова система">
            <a:extLst>
              <a:ext uri="{FF2B5EF4-FFF2-40B4-BE49-F238E27FC236}">
                <a16:creationId xmlns:a16="http://schemas.microsoft.com/office/drawing/2014/main" id="{60A7EF0B-F9A1-43DB-BFE4-49234C69A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" y="4070916"/>
            <a:ext cx="1145990" cy="246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Что такое нервный импульс? Определение - Новости, статьи и обзоры">
            <a:extLst>
              <a:ext uri="{FF2B5EF4-FFF2-40B4-BE49-F238E27FC236}">
                <a16:creationId xmlns:a16="http://schemas.microsoft.com/office/drawing/2014/main" id="{81CA9C49-90EC-4888-A390-ED875D784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7" r="35038" b="-1"/>
          <a:stretch/>
        </p:blipFill>
        <p:spPr bwMode="auto">
          <a:xfrm>
            <a:off x="10333896" y="4947557"/>
            <a:ext cx="1796460" cy="15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2501F1-5F27-4A86-BFB2-01EDFEB852E6}"/>
              </a:ext>
            </a:extLst>
          </p:cNvPr>
          <p:cNvSpPr txBox="1"/>
          <p:nvPr/>
        </p:nvSpPr>
        <p:spPr>
          <a:xfrm>
            <a:off x="8321771" y="524664"/>
            <a:ext cx="36797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</a:rPr>
              <a:t>Всі ці перетворення відбуваються через </a:t>
            </a:r>
            <a:r>
              <a:rPr lang="uk-UA" sz="2800" dirty="0">
                <a:solidFill>
                  <a:srgbClr val="FF0000"/>
                </a:solidFill>
                <a:highlight>
                  <a:srgbClr val="FFFF00"/>
                </a:highlight>
              </a:rPr>
              <a:t>АТФ</a:t>
            </a:r>
            <a:r>
              <a:rPr lang="uk-UA" sz="2800" dirty="0">
                <a:solidFill>
                  <a:srgbClr val="FF0000"/>
                </a:solidFill>
              </a:rPr>
              <a:t> та </a:t>
            </a:r>
            <a:r>
              <a:rPr lang="uk-UA" sz="2800" dirty="0">
                <a:solidFill>
                  <a:srgbClr val="FF0000"/>
                </a:solidFill>
                <a:highlight>
                  <a:srgbClr val="FFFF00"/>
                </a:highlight>
              </a:rPr>
              <a:t>НАДФН*Н</a:t>
            </a:r>
            <a:endParaRPr lang="ru-UA" sz="28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5666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E04085-2D1D-490F-99B6-4B238F266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3" t="34971" r="50210" b="12562"/>
          <a:stretch/>
        </p:blipFill>
        <p:spPr>
          <a:xfrm>
            <a:off x="193303" y="269422"/>
            <a:ext cx="9063254" cy="6319156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A7DE6EB6-39C8-46CA-8664-00494D457820}"/>
              </a:ext>
            </a:extLst>
          </p:cNvPr>
          <p:cNvSpPr/>
          <p:nvPr/>
        </p:nvSpPr>
        <p:spPr>
          <a:xfrm>
            <a:off x="5377543" y="4122725"/>
            <a:ext cx="1059402" cy="54712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uk-UA" sz="700" b="1" dirty="0">
              <a:ln>
                <a:noFill/>
              </a:ln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1000" b="1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НАДФН*Н</a:t>
            </a:r>
            <a:endParaRPr lang="ru-UA" sz="10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UA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01DF29-9730-4567-9FC8-2185786A7BFA}"/>
              </a:ext>
            </a:extLst>
          </p:cNvPr>
          <p:cNvSpPr txBox="1"/>
          <p:nvPr/>
        </p:nvSpPr>
        <p:spPr>
          <a:xfrm>
            <a:off x="8308439" y="642806"/>
            <a:ext cx="3690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highlight>
                  <a:srgbClr val="00FFFF"/>
                </a:highlight>
              </a:rPr>
              <a:t>КЛІТИННИЙ МЕТАБОЛІЗМ</a:t>
            </a:r>
            <a:endParaRPr lang="ru-UA" sz="24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27095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Нуклеїнові кислоти та нуклеотиди - Підручник з Біології. 9 клас. Межжерін -  Нова програма">
            <a:extLst>
              <a:ext uri="{FF2B5EF4-FFF2-40B4-BE49-F238E27FC236}">
                <a16:creationId xmlns:a16="http://schemas.microsoft.com/office/drawing/2014/main" id="{BC92B245-62A2-43C2-A900-A97A45E09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2" y="321807"/>
            <a:ext cx="6242346" cy="306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Никотинамидные коферменты НАД+, НАДФ+">
            <a:extLst>
              <a:ext uri="{FF2B5EF4-FFF2-40B4-BE49-F238E27FC236}">
                <a16:creationId xmlns:a16="http://schemas.microsoft.com/office/drawing/2014/main" id="{64725F6F-1CDF-41E4-892F-C1A9A3422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490" y="3237821"/>
            <a:ext cx="5597718" cy="329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C2FBA9-8DD1-42BF-A051-4D5463E162D7}"/>
              </a:ext>
            </a:extLst>
          </p:cNvPr>
          <p:cNvSpPr txBox="1"/>
          <p:nvPr/>
        </p:nvSpPr>
        <p:spPr>
          <a:xfrm>
            <a:off x="604157" y="4065814"/>
            <a:ext cx="1175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highlight>
                  <a:srgbClr val="FFFF00"/>
                </a:highlight>
              </a:rPr>
              <a:t>АТФ</a:t>
            </a:r>
            <a:endParaRPr lang="ru-UA" sz="4000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C9A6D-728D-4AC7-BF3F-D927EA8A76B6}"/>
              </a:ext>
            </a:extLst>
          </p:cNvPr>
          <p:cNvSpPr txBox="1"/>
          <p:nvPr/>
        </p:nvSpPr>
        <p:spPr>
          <a:xfrm>
            <a:off x="8822871" y="2202653"/>
            <a:ext cx="1823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highlight>
                  <a:srgbClr val="FFFF00"/>
                </a:highlight>
              </a:rPr>
              <a:t>НАДФ</a:t>
            </a:r>
            <a:endParaRPr lang="ru-UA" sz="4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84652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Перетворення енергії та обмін речовин в організмі людини — основна  властивість живого. Харчування та обмін речовин » Народна Освіта">
            <a:extLst>
              <a:ext uri="{FF2B5EF4-FFF2-40B4-BE49-F238E27FC236}">
                <a16:creationId xmlns:a16="http://schemas.microsoft.com/office/drawing/2014/main" id="{449E3141-4058-47D1-B972-77D3BA22D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" b="9700"/>
          <a:stretch/>
        </p:blipFill>
        <p:spPr bwMode="auto">
          <a:xfrm>
            <a:off x="4392004" y="3166270"/>
            <a:ext cx="7658479" cy="337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ТЕМА 11. ЕНЕРГЕТИЧНИЙ ОБМІН » ЗНО з БІОЛОГІЇ">
            <a:extLst>
              <a:ext uri="{FF2B5EF4-FFF2-40B4-BE49-F238E27FC236}">
                <a16:creationId xmlns:a16="http://schemas.microsoft.com/office/drawing/2014/main" id="{5B61CFCA-2150-4470-8FB6-18B18FFC8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88" y="96914"/>
            <a:ext cx="5851859" cy="312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09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ФУНДАМЕНТАЛЬНІ ЗАКОНОМІРНОСТІ ОБМІНУ РЕЧОВИН: КАТАБОЛІЗМ, АНАБОЛІЗМ">
            <a:extLst>
              <a:ext uri="{FF2B5EF4-FFF2-40B4-BE49-F238E27FC236}">
                <a16:creationId xmlns:a16="http://schemas.microsoft.com/office/drawing/2014/main" id="{9EC28FC2-7D09-4B32-A007-49DC4F9F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85" y="46765"/>
            <a:ext cx="4729843" cy="67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7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04AA3C-1136-435F-8831-5C474ED9A1C1}"/>
              </a:ext>
            </a:extLst>
          </p:cNvPr>
          <p:cNvPicPr/>
          <p:nvPr/>
        </p:nvPicPr>
        <p:blipFill rotWithShape="1">
          <a:blip r:embed="rId2"/>
          <a:srcRect l="33971" t="20107" r="32597" b="43729"/>
          <a:stretch/>
        </p:blipFill>
        <p:spPr bwMode="auto">
          <a:xfrm>
            <a:off x="1918607" y="936485"/>
            <a:ext cx="7837714" cy="55622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8495C1-3F13-4CC9-AD04-21F33B9509E2}"/>
              </a:ext>
            </a:extLst>
          </p:cNvPr>
          <p:cNvSpPr txBox="1"/>
          <p:nvPr/>
        </p:nvSpPr>
        <p:spPr>
          <a:xfrm>
            <a:off x="3086100" y="228599"/>
            <a:ext cx="550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highlight>
                  <a:srgbClr val="FFFF00"/>
                </a:highlight>
              </a:rPr>
              <a:t>Стадії катаболізму</a:t>
            </a:r>
            <a:endParaRPr lang="ru-UA" sz="4000" dirty="0">
              <a:highlight>
                <a:srgbClr val="FFFF00"/>
              </a:highlight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5AF7BD9A-0573-4662-A7E5-26B96C6D6CBF}"/>
                  </a:ext>
                </a:extLst>
              </p14:cNvPr>
              <p14:cNvContentPartPr/>
              <p14:nvPr/>
            </p14:nvContentPartPr>
            <p14:xfrm>
              <a:off x="4411066" y="3790835"/>
              <a:ext cx="1609200" cy="614160"/>
            </p14:xfrm>
          </p:contentPart>
        </mc:Choice>
        <mc:Fallback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5AF7BD9A-0573-4662-A7E5-26B96C6D6C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82626" y="3762395"/>
                <a:ext cx="1666080" cy="67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646A2889-C90A-4F90-8B4B-E02AE98E929E}"/>
                  </a:ext>
                </a:extLst>
              </p14:cNvPr>
              <p14:cNvContentPartPr/>
              <p14:nvPr/>
            </p14:nvContentPartPr>
            <p14:xfrm>
              <a:off x="9650186" y="897891"/>
              <a:ext cx="816840" cy="5715360"/>
            </p14:xfrm>
          </p:contentPart>
        </mc:Choice>
        <mc:Fallback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646A2889-C90A-4F90-8B4B-E02AE98E929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87186" y="834891"/>
                <a:ext cx="942480" cy="580644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2100A8B-E216-4633-90D8-7E93756704E5}"/>
              </a:ext>
            </a:extLst>
          </p:cNvPr>
          <p:cNvSpPr txBox="1"/>
          <p:nvPr/>
        </p:nvSpPr>
        <p:spPr>
          <a:xfrm>
            <a:off x="10678886" y="199208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00B050"/>
                </a:solidFill>
              </a:rPr>
              <a:t>Специфічні шляхи</a:t>
            </a:r>
            <a:endParaRPr lang="ru-UA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AA777-0977-4B9A-9C7A-D8EBCD86FC58}"/>
              </a:ext>
            </a:extLst>
          </p:cNvPr>
          <p:cNvSpPr txBox="1"/>
          <p:nvPr/>
        </p:nvSpPr>
        <p:spPr>
          <a:xfrm>
            <a:off x="10467026" y="469174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00B050"/>
                </a:solidFill>
              </a:rPr>
              <a:t>Загальні шляхи</a:t>
            </a:r>
            <a:endParaRPr lang="ru-UA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06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 dir="in"/>
      </p:transition>
    </mc:Choice>
    <mc:Fallback>
      <p:transition>
        <p:zoom dir="in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</TotalTime>
  <Words>677</Words>
  <Application>Microsoft Office PowerPoint</Application>
  <PresentationFormat>Широкоэкранный</PresentationFormat>
  <Paragraphs>85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Тема Office</vt:lpstr>
      <vt:lpstr>Лекція 8</vt:lpstr>
      <vt:lpstr>Обмін речовин та енергії - це сукупність фізичних, хімічних  та фізіологічних процесів перетворення речовин та енергії в організмі людини та обмін речовинами і енергією між організмом та зовнішнім середовищем, що забезпечує його ріст, розвиток, життєдіяльність та репродукцію.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Анаболізм (асиміляція) - процес засвоєння харчових речовин із зовнішнього середовища та утворення з них властивих організму білків, жирів та вуглеводів.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helenVoit@gmail.com</dc:creator>
  <cp:lastModifiedBy>helenVoit@gmail.com</cp:lastModifiedBy>
  <cp:revision>43</cp:revision>
  <dcterms:created xsi:type="dcterms:W3CDTF">2020-10-09T13:59:52Z</dcterms:created>
  <dcterms:modified xsi:type="dcterms:W3CDTF">2020-10-10T18:02:53Z</dcterms:modified>
</cp:coreProperties>
</file>