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75A2976E-4BFE-4A2B-8BF9-646D8ACDB925}" type="datetimeFigureOut">
              <a:rPr lang="uk-UA" smtClean="0"/>
              <a:t>07.12.2020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2459476-B388-48E4-9CB4-E81914293AC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46387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976E-4BFE-4A2B-8BF9-646D8ACDB925}" type="datetimeFigureOut">
              <a:rPr lang="uk-UA" smtClean="0"/>
              <a:t>07.12.2020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59476-B388-48E4-9CB4-E81914293AC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97546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75A2976E-4BFE-4A2B-8BF9-646D8ACDB925}" type="datetimeFigureOut">
              <a:rPr lang="uk-UA" smtClean="0"/>
              <a:t>07.12.2020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2459476-B388-48E4-9CB4-E81914293AC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124937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75A2976E-4BFE-4A2B-8BF9-646D8ACDB925}" type="datetimeFigureOut">
              <a:rPr lang="uk-UA" smtClean="0"/>
              <a:t>07.12.2020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2459476-B388-48E4-9CB4-E81914293AC9}" type="slidenum">
              <a:rPr lang="uk-UA" smtClean="0"/>
              <a:t>‹№›</a:t>
            </a:fld>
            <a:endParaRPr lang="uk-UA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96000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75A2976E-4BFE-4A2B-8BF9-646D8ACDB925}" type="datetimeFigureOut">
              <a:rPr lang="uk-UA" smtClean="0"/>
              <a:t>07.12.2020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2459476-B388-48E4-9CB4-E81914293AC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746154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976E-4BFE-4A2B-8BF9-646D8ACDB925}" type="datetimeFigureOut">
              <a:rPr lang="uk-UA" smtClean="0"/>
              <a:t>07.12.2020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59476-B388-48E4-9CB4-E81914293AC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476603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976E-4BFE-4A2B-8BF9-646D8ACDB925}" type="datetimeFigureOut">
              <a:rPr lang="uk-UA" smtClean="0"/>
              <a:t>07.12.2020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59476-B388-48E4-9CB4-E81914293AC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666092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976E-4BFE-4A2B-8BF9-646D8ACDB925}" type="datetimeFigureOut">
              <a:rPr lang="uk-UA" smtClean="0"/>
              <a:t>07.12.2020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59476-B388-48E4-9CB4-E81914293AC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809355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75A2976E-4BFE-4A2B-8BF9-646D8ACDB925}" type="datetimeFigureOut">
              <a:rPr lang="uk-UA" smtClean="0"/>
              <a:t>07.12.2020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2459476-B388-48E4-9CB4-E81914293AC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29841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976E-4BFE-4A2B-8BF9-646D8ACDB925}" type="datetimeFigureOut">
              <a:rPr lang="uk-UA" smtClean="0"/>
              <a:t>07.12.2020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59476-B388-48E4-9CB4-E81914293AC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70183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75A2976E-4BFE-4A2B-8BF9-646D8ACDB925}" type="datetimeFigureOut">
              <a:rPr lang="uk-UA" smtClean="0"/>
              <a:t>07.12.2020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2459476-B388-48E4-9CB4-E81914293AC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13774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976E-4BFE-4A2B-8BF9-646D8ACDB925}" type="datetimeFigureOut">
              <a:rPr lang="uk-UA" smtClean="0"/>
              <a:t>07.12.2020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59476-B388-48E4-9CB4-E81914293AC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01782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976E-4BFE-4A2B-8BF9-646D8ACDB925}" type="datetimeFigureOut">
              <a:rPr lang="uk-UA" smtClean="0"/>
              <a:t>07.12.2020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59476-B388-48E4-9CB4-E81914293AC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78032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976E-4BFE-4A2B-8BF9-646D8ACDB925}" type="datetimeFigureOut">
              <a:rPr lang="uk-UA" smtClean="0"/>
              <a:t>07.12.2020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59476-B388-48E4-9CB4-E81914293AC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65348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976E-4BFE-4A2B-8BF9-646D8ACDB925}" type="datetimeFigureOut">
              <a:rPr lang="uk-UA" smtClean="0"/>
              <a:t>07.12.2020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59476-B388-48E4-9CB4-E81914293AC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52450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976E-4BFE-4A2B-8BF9-646D8ACDB925}" type="datetimeFigureOut">
              <a:rPr lang="uk-UA" smtClean="0"/>
              <a:t>07.12.2020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59476-B388-48E4-9CB4-E81914293AC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56163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976E-4BFE-4A2B-8BF9-646D8ACDB925}" type="datetimeFigureOut">
              <a:rPr lang="uk-UA" smtClean="0"/>
              <a:t>07.12.2020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59476-B388-48E4-9CB4-E81914293AC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25357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2976E-4BFE-4A2B-8BF9-646D8ACDB925}" type="datetimeFigureOut">
              <a:rPr lang="uk-UA" smtClean="0"/>
              <a:t>07.12.2020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59476-B388-48E4-9CB4-E81914293AC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38857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 туризму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uk-UA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 діяльності підприємства як функція менеджменту</a:t>
            </a:r>
            <a:endParaRPr lang="uk-UA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0504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життєвого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циклу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акценти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персоналом як на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індивідуальному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так і на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піддпримства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цілому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uk-U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стадія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зародження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проекту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персоналом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неформальне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розмите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ведуть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вручну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uk-U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879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життєвого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циклу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акценти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персоналом як на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індивідуальному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так і на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піддпримства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цілому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uk-UA" sz="24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3340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стадія розвитку – відбувається більш чітка спеціалізація, формалізація процесів, формуються технології й методи прийняття рішень, новації й зміни, деякі операції автоматизують (розрахунок премій, зарплати, ведення реєстру кадрів і та ін.). </a:t>
            </a:r>
            <a:endPara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 персоналом – пошук потрібних кадрів для підтримки росту, тренінг для співробітників, що контактують із гістьми й займають ключові посади, створення оптимальної структури управління; формується корпоративна культура, але для прихильності до неї всій команді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потрібен тривалий час; </a:t>
            </a:r>
          </a:p>
        </p:txBody>
      </p:sp>
    </p:spTree>
    <p:extLst>
      <p:ext uri="{BB962C8B-B14F-4D97-AF65-F5344CB8AC3E}">
        <p14:creationId xmlns:p14="http://schemas.microsoft.com/office/powerpoint/2010/main" val="27228914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життєвого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циклу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акценти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персоналом як на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індивідуальному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так і на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піддпримства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цілому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uk-UA" sz="24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28489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стадія зрілості – відбуваються децентралізація, розширення виконуваних функцій; оргструктура стає більш плоскою, горизонтальною; застосовуються бюджетне, проектне й матричне управління; підсилюється конкуренція; велика увага приділяється інтеграції різних функцій, контролю, інформаційні технології широко застосовують у плануванні, аналізі й оцінці персоналу. </a:t>
            </a:r>
            <a:endParaRPr lang="uk-UA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Кадрове 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 на цій стадії орієнтовано більшою мірою на результативність та довгострокове планування; </a:t>
            </a:r>
          </a:p>
        </p:txBody>
      </p:sp>
    </p:spTree>
    <p:extLst>
      <p:ext uri="{BB962C8B-B14F-4D97-AF65-F5344CB8AC3E}">
        <p14:creationId xmlns:p14="http://schemas.microsoft.com/office/powerpoint/2010/main" val="9174258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життєвого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циклу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акценти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персоналом як на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індивідуальному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так і на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піддпримства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цілому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uk-UA" sz="24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стадія сатурації – характеризується завмиранням інноваційної активності, падінням престижу й довіри до підприємства. За цих умов або виникає завдання реорганізації, ліквідації, або розробляється стратегія висновку компанії на новий цикл розвитку. Управління персоналом тут 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концентрується 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підборі кадрів (критерієм прийому може бути наявність нових підходів та ідей), оцінці результативності, управлінському консалтингу. </a:t>
            </a:r>
          </a:p>
        </p:txBody>
      </p:sp>
    </p:spTree>
    <p:extLst>
      <p:ext uri="{BB962C8B-B14F-4D97-AF65-F5344CB8AC3E}">
        <p14:creationId xmlns:p14="http://schemas.microsoft.com/office/powerpoint/2010/main" val="2901786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збуту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туристського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складається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декількох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етапів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353724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Постановка 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цілей і завдань збуту. </a:t>
            </a:r>
            <a:endParaRPr lang="uk-UA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збутової політики прямо залежить від цілей розподілу туристського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продукту,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якими, наприклад, можуть бути: </a:t>
            </a:r>
            <a:endPara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 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збільшення підприємством своєї частки ринку; </a:t>
            </a:r>
            <a:endPara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 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збільшення обсягу продажів туристських послуг; </a:t>
            </a:r>
            <a:endPara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 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 лідерських позицій на ринку за обсягом і якістю послуг, що надаються; </a:t>
            </a:r>
            <a:endPara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 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проникнення й освоєння нових сегментів ринку. </a:t>
            </a:r>
          </a:p>
        </p:txBody>
      </p:sp>
    </p:spTree>
    <p:extLst>
      <p:ext uri="{BB962C8B-B14F-4D97-AF65-F5344CB8AC3E}">
        <p14:creationId xmlns:p14="http://schemas.microsoft.com/office/powerpoint/2010/main" val="1367231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збуту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туристського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складається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декількох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етапів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32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334059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Розробка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альтернативних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варіантів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структури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каналів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збуту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Варто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максимальне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число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каналів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збуту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володіють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потенціалом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продажу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туристського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пам’ятати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канали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збуту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володіють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потенціалом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Однак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кожен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них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недоліки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579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збуту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туристського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складається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декількох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етапів</a:t>
            </a:r>
            <a:endParaRPr lang="uk-UA" sz="32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Визначення </a:t>
            </a:r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числа посередників у системі збуту. </a:t>
            </a:r>
            <a:endParaRPr lang="uk-UA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 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розрахувати необхідну для ефективної роботи системи збуту кількість її учасників – туристських операторів, агентів 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тощо 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з урахуванням потенціалу даного ринку, його географічних особливостей, а також можливостей самих каналів розподілу.</a:t>
            </a:r>
          </a:p>
        </p:txBody>
      </p:sp>
    </p:spTree>
    <p:extLst>
      <p:ext uri="{BB962C8B-B14F-4D97-AF65-F5344CB8AC3E}">
        <p14:creationId xmlns:p14="http://schemas.microsoft.com/office/powerpoint/2010/main" val="4235808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збуту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туристського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складається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декількох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етапів</a:t>
            </a:r>
            <a:endParaRPr lang="uk-UA" sz="32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353724"/>
          </a:xfrm>
        </p:spPr>
        <p:txBody>
          <a:bodyPr/>
          <a:lstStyle/>
          <a:p>
            <a:pPr marL="0" indent="0">
              <a:buNone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збуту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охоплення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збуту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туристських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інтенсивного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збуту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туристське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прагне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співробітництва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максимально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посередників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стратегія селективного збуту – припускає, що підприємство навмисно обмежує доступність продукту з метою економії витрат розподілу і концентрації зусиль на цільовій для себе групі споживачів даного ринку. </a:t>
            </a: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ексклюзивного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збуту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спосіб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охоплення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ринку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посередника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ринку одного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туристського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оператора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погоджуються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надавати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ексклюзивні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співробітництва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90962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збуту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туристського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складається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декількох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етапів</a:t>
            </a:r>
            <a:endParaRPr lang="uk-UA" sz="32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304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Вибір оптимального для даного ринку каналу (системи) збуту.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різних географічних ринків і навіть для окремих їхніх сегментів можливе використання різних каналів і систем збуту. Деякі підприємства, особливо невеликі, можуть зволіти працювати на окремих ринках прямо з клієнтом (фізичними і юридичними особами), інші – через налагоджену систему туристських операторів і агентів, треті (це особливо практикується в середовищі мережевих підприємств) – через власну мережу представників і офісів з продаж. У даний час, однак, туристські підприємства на більшості ринків, як правило, використовують змішані варіанти побудови систем збуту. </a:t>
            </a:r>
          </a:p>
        </p:txBody>
      </p:sp>
    </p:spTree>
    <p:extLst>
      <p:ext uri="{BB962C8B-B14F-4D97-AF65-F5344CB8AC3E}">
        <p14:creationId xmlns:p14="http://schemas.microsoft.com/office/powerpoint/2010/main" val="41572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збуту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туристського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складається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декількох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етапів</a:t>
            </a:r>
            <a:endParaRPr lang="uk-UA" sz="32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4225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Вибір суб’єктів каналу збуту. </a:t>
            </a:r>
            <a:endParaRPr lang="uk-UA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виборі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партнерів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ринку рекомендується оцінювати: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фінансове становище компанії;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охоплення ринку в цілому й охоплення цільового для даного підприємства сегмента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ринку); </a:t>
            </a: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професіоналізм компанії і досвід її роботи на туристському ринку даної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країни;</a:t>
            </a: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ділову репутацію компанії на ринку і рівень компетенції її перших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керівників); </a:t>
            </a: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технологію і методи продажу компанії-посередника, тому що співробітництво з учасником каналу збуту, що використовує сучасні і передові технології продажу, найбільш ефективне;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ступінь агресивності компанії на ринку і плани її розвитку. </a:t>
            </a:r>
          </a:p>
        </p:txBody>
      </p:sp>
    </p:spTree>
    <p:extLst>
      <p:ext uri="{BB962C8B-B14F-4D97-AF65-F5344CB8AC3E}">
        <p14:creationId xmlns:p14="http://schemas.microsoft.com/office/powerpoint/2010/main" val="1504621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збуту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туристського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складається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декількох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етапів</a:t>
            </a:r>
            <a:endParaRPr lang="uk-UA" sz="32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Організація зворотного зв’язку і мотивації суб’єктів системи збуту. </a:t>
            </a:r>
            <a:endParaRPr lang="uk-UA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ефективного функціонування всієї системи збуту необхідно постійно підтримувати зворотний зв’язок з її учасниками, шукати способи їхньої мотивації. Це можуть бути своєчасна і правильна виплата комісійної винагороди, пошук компромісів при реалізації спільних проектів (наприклад, при розміщенні групового замовлення), фінансова участь підприємства в проектах своїх партнерів (реклама в брошурах і каталогах туроператорів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тощо).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406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збуту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туристського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складається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декількох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етапів</a:t>
            </a:r>
            <a:endParaRPr lang="uk-UA" sz="32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4913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Організація контролю й оцінки діяльності учасників каналів збуту. </a:t>
            </a:r>
            <a:endParaRPr lang="uk-UA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Критерії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оцінки діяльності суб’єктів системи збуту в різних підприємствах можуть розрізнятися. Найбільше часто використовуваними, однак, є: • обсяг продажу послуг підприємства через даного партнера (кількість турів або розмір виручки); • витрати підприємства на співробітництво з даним партнером (обсяги знижок, комісія, альтернативні витрати); • швидкість розрахунків партнера з підприємством за надані послуги; • частота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бронювань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(індивідуальної і групових) і реалізації інших спільних проектів; • імідж оператора на ринку і його динаміка. </a:t>
            </a:r>
          </a:p>
        </p:txBody>
      </p:sp>
    </p:spTree>
    <p:extLst>
      <p:ext uri="{BB962C8B-B14F-4D97-AF65-F5344CB8AC3E}">
        <p14:creationId xmlns:p14="http://schemas.microsoft.com/office/powerpoint/2010/main" val="1279388014"/>
      </p:ext>
    </p:extLst>
  </p:cSld>
  <p:clrMapOvr>
    <a:masterClrMapping/>
  </p:clrMapOvr>
</p:sld>
</file>

<file path=ppt/theme/theme1.xml><?xml version="1.0" encoding="utf-8"?>
<a:theme xmlns:a="http://schemas.openxmlformats.org/drawingml/2006/main" name="Туман">
  <a:themeElements>
    <a:clrScheme name="Туман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Туман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уман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Туман</Template>
  <TotalTime>175</TotalTime>
  <Words>1019</Words>
  <Application>Microsoft Office PowerPoint</Application>
  <PresentationFormat>Широкий екран</PresentationFormat>
  <Paragraphs>47</Paragraphs>
  <Slides>13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Times New Roman</vt:lpstr>
      <vt:lpstr>Туман</vt:lpstr>
      <vt:lpstr>Менеджмент туризму</vt:lpstr>
      <vt:lpstr> Процес організації системи збуту туристського підприємства складається з декількох етапів.  </vt:lpstr>
      <vt:lpstr> Процес організації системи збуту туристського підприємства складається з декількох етапів.  </vt:lpstr>
      <vt:lpstr>Процес організації системи збуту туристського підприємства складається з декількох етапів</vt:lpstr>
      <vt:lpstr>Процес організації системи збуту туристського підприємства складається з декількох етапів</vt:lpstr>
      <vt:lpstr>Процес організації системи збуту туристського підприємства складається з декількох етапів</vt:lpstr>
      <vt:lpstr>Процес організації системи збуту туристського підприємства складається з декількох етапів</vt:lpstr>
      <vt:lpstr>Процес організації системи збуту туристського підприємства складається з декількох етапів</vt:lpstr>
      <vt:lpstr>Процес організації системи збуту туристського підприємства складається з декількох етапів</vt:lpstr>
      <vt:lpstr>Залежно від життєвого циклу підприємства необхідно визначити основні акценти роботи з персоналом як на індивідуальному рівні, так і на рівні піддпримства в цілому: </vt:lpstr>
      <vt:lpstr>Залежно від життєвого циклу підприємства необхідно визначити основні акценти роботи з персоналом як на індивідуальному рівні, так і на рівні піддпримства в цілому: </vt:lpstr>
      <vt:lpstr>Залежно від життєвого циклу підприємства необхідно визначити основні акценти роботи з персоналом як на індивідуальному рівні, так і на рівні піддпримства в цілому: </vt:lpstr>
      <vt:lpstr>Залежно від життєвого циклу підприємства необхідно визначити основні акценти роботи з персоналом як на індивідуальному рівні, так і на рівні піддпримства в цілому: 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Менеджмент туризму</dc:title>
  <dc:creator>NATALI MAKOVETSKA</dc:creator>
  <cp:lastModifiedBy>NATALI MAKOVETSKA</cp:lastModifiedBy>
  <cp:revision>12</cp:revision>
  <dcterms:created xsi:type="dcterms:W3CDTF">2020-12-07T08:12:58Z</dcterms:created>
  <dcterms:modified xsi:type="dcterms:W3CDTF">2020-12-07T11:10:16Z</dcterms:modified>
</cp:coreProperties>
</file>