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9" r:id="rId2"/>
    <p:sldId id="305" r:id="rId3"/>
    <p:sldId id="270" r:id="rId4"/>
    <p:sldId id="280" r:id="rId5"/>
    <p:sldId id="300" r:id="rId6"/>
    <p:sldId id="261" r:id="rId7"/>
    <p:sldId id="296" r:id="rId8"/>
    <p:sldId id="303" r:id="rId9"/>
    <p:sldId id="304" r:id="rId10"/>
    <p:sldId id="306" r:id="rId11"/>
    <p:sldId id="307" r:id="rId12"/>
    <p:sldId id="262" r:id="rId13"/>
    <p:sldId id="263" r:id="rId14"/>
    <p:sldId id="264" r:id="rId15"/>
    <p:sldId id="308" r:id="rId16"/>
    <p:sldId id="271" r:id="rId17"/>
    <p:sldId id="278" r:id="rId18"/>
    <p:sldId id="290" r:id="rId19"/>
    <p:sldId id="319" r:id="rId20"/>
    <p:sldId id="292" r:id="rId21"/>
    <p:sldId id="293" r:id="rId22"/>
    <p:sldId id="294" r:id="rId23"/>
    <p:sldId id="295" r:id="rId24"/>
    <p:sldId id="320" r:id="rId25"/>
    <p:sldId id="321" r:id="rId26"/>
    <p:sldId id="299" r:id="rId27"/>
    <p:sldId id="268" r:id="rId28"/>
    <p:sldId id="269" r:id="rId29"/>
    <p:sldId id="301" r:id="rId30"/>
    <p:sldId id="257" r:id="rId31"/>
    <p:sldId id="322" r:id="rId32"/>
    <p:sldId id="323" r:id="rId33"/>
    <p:sldId id="324" r:id="rId34"/>
    <p:sldId id="260" r:id="rId35"/>
    <p:sldId id="284" r:id="rId36"/>
    <p:sldId id="279" r:id="rId37"/>
    <p:sldId id="258" r:id="rId38"/>
    <p:sldId id="325" r:id="rId39"/>
    <p:sldId id="326" r:id="rId40"/>
    <p:sldId id="327" r:id="rId41"/>
    <p:sldId id="328" r:id="rId42"/>
    <p:sldId id="329" r:id="rId43"/>
    <p:sldId id="297" r:id="rId44"/>
    <p:sldId id="285" r:id="rId45"/>
    <p:sldId id="337" r:id="rId46"/>
    <p:sldId id="336" r:id="rId47"/>
    <p:sldId id="332" r:id="rId48"/>
    <p:sldId id="335" r:id="rId49"/>
    <p:sldId id="339" r:id="rId50"/>
    <p:sldId id="338" r:id="rId51"/>
    <p:sldId id="341" r:id="rId52"/>
    <p:sldId id="343" r:id="rId5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C0765-5290-4127-97A8-73CAC3F65E94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9EEC8-292B-4196-814E-912DFBF182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042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274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BFB9C-143B-4088-BAC4-2C3A8B35F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137336-E4E5-4ABE-A992-94ABA70D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4AA22-1BAF-4FED-B456-BF3C4622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E775A-856C-4066-BAD7-8EBE8A49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6920C1-F6E3-427B-9AE0-76CCEE15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97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539EE-EC11-4422-9D4E-C6557B5C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FA0153-D9EC-45AB-8CBA-4008173F9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DD4F5-744D-4EEF-8678-3260FDFC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61755B-A7C3-43BA-ACBB-CE696AC1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C51FE-8140-45AB-8997-86C31A0B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623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CCB9AE-A396-4820-9654-65A990C058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09B58-BDD8-4E22-B263-FB0408BBF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80228-705C-4BB8-869B-70847950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FC923E-38E3-4111-8454-51134673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A1FE50-0AAB-4AAE-B685-0DF05977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044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F859B0-37BD-4584-B721-CEE85E5B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5CDF11-3766-4442-9CC1-D8ACB48B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46E4EC-9634-431E-A0D5-F1BC92A07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D7E28-D28F-4A10-9C09-59F8B0DA598D}" type="slidenum">
              <a:rPr lang="ru-RU" altLang="ru-UA"/>
              <a:pPr>
                <a:defRPr/>
              </a:pPr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49876862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1914E-3DB5-48C4-9B68-6A7CA499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D88AD9-1A12-452B-80E8-A4D0F71D0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CE5A5-8590-41B1-8AA9-74A1E062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610E7-979B-4ECE-AF0E-22309944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C0F20F-15A6-4564-A03B-0A04611F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4614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9732B-0E83-4048-9376-86AE8A51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61FF35-ECE5-45C2-BE79-A25D21B03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CC509-1F67-4920-8B30-1258E9C5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CA52E8-2639-4347-B63F-28C09C57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5B55AA-F246-41C0-AF5E-03EB5619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062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118FF-25AA-4B6B-9FEE-143806D6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0CB231-C119-4FD2-9CD0-95448B306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EA3F19-533C-4CF3-8FA6-2BCC70734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E5E59F-6861-475A-9420-0765FE3E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F8E5D2-86A1-4947-A0D0-64E951C3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4A8942-0FBF-495E-8A10-ED91AB25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652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B84B9-EE76-4391-9B80-B92EFE30D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D1AAA-BD44-4558-9838-A9C190944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8A6EEE-D58C-442E-97E2-32091BC7E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744-4FE1-460A-9994-58D3FC81FC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3DE9A5-4918-4DB2-8178-663ECFE8FE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00C680-C87D-4314-AB68-22632B2B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CBF20D-AAFC-455F-9BE3-7E455A23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BA3635-01D0-4FAC-A486-C3526799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80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5E87C-4FAE-42AB-9FD3-590E7623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3F2626-2ED3-4048-B42A-D7FCD248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36B67-93B5-4A00-830B-668D67A1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44DE73-A04C-4B42-9207-E3C8C685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977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0C3670-A7AB-4103-B7D9-11398F9B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0F17CA-EFE9-46FB-A006-A583EE7F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5593CB-F86B-49A9-837D-859CE19A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484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5BF6-9706-4779-8634-2A07A9D4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E5463B-85F8-436B-AF2C-F7D91FB4A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FC5C3-8970-4B54-AD55-AC9186291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93807D-1F07-422F-A44A-E6D526760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A5594D-852A-4E82-B665-2595C37E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05852-38F1-42AB-9483-9F547B684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997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BF3A8-F295-40FC-9103-0D612419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2176B0-625C-468F-BAE2-DDF28F60C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CAC88E-7A2C-4087-A80C-24CF6BAB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4174BF-D02D-4C31-8906-E679E03A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F7547-A6B1-4D4E-B743-A6231D40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9E7F1F-C7EB-436D-9F65-D3EDAD76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70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E8F8D-5DA3-4203-AA6E-5765010B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F88EAC-9DF4-4078-9DD5-2D6C40E0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F234B-67B8-4BDD-A5D8-001A0080B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A6317-B78E-4BA7-95A9-1E5BB3DA8C18}" type="datetimeFigureOut">
              <a:rPr lang="ru-UA" smtClean="0"/>
              <a:t>19.05.2020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9D7D40-32B2-4DF6-BAD7-4A301F347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EB2130-D603-4EBA-A1F8-E31E7B35D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F406A-1105-4AB1-8892-7515DE8B54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286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40.xml"/><Relationship Id="rId7" Type="http://schemas.openxmlformats.org/officeDocument/2006/relationships/slide" Target="slide43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41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yberleninka.ru/article/v/sistemy-redaktirovaniya-genomov-talen-i-crispr-cas-instrumenty-otkrytiy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CF98B-3C20-4E25-90C2-EE9140D5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005"/>
            <a:ext cx="10515600" cy="1325563"/>
          </a:xfrm>
        </p:spPr>
        <p:txBody>
          <a:bodyPr/>
          <a:lstStyle/>
          <a:p>
            <a:r>
              <a:rPr lang="ru-RU" b="1" dirty="0" err="1">
                <a:solidFill>
                  <a:srgbClr val="7030A0"/>
                </a:solidFill>
              </a:rPr>
              <a:t>Проблеми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дослідження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генів</a:t>
            </a:r>
            <a:r>
              <a:rPr lang="ru-RU" b="1" dirty="0">
                <a:solidFill>
                  <a:srgbClr val="7030A0"/>
                </a:solidFill>
              </a:rPr>
              <a:t> та геномів</a:t>
            </a:r>
            <a:endParaRPr lang="ru-UA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Результат пошуку зображень за запитом редагування гену в україні&quot;">
            <a:extLst>
              <a:ext uri="{FF2B5EF4-FFF2-40B4-BE49-F238E27FC236}">
                <a16:creationId xmlns:a16="http://schemas.microsoft.com/office/drawing/2014/main" id="{2AF5E1D8-E3A2-439C-93C7-1E5F7E79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19" y="3429000"/>
            <a:ext cx="4530570" cy="30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В будущем расшифровать геном можно будет всего за 100 долларов ...">
            <a:extLst>
              <a:ext uri="{FF2B5EF4-FFF2-40B4-BE49-F238E27FC236}">
                <a16:creationId xmlns:a16="http://schemas.microsoft.com/office/drawing/2014/main" id="{427F549A-005B-4D8C-855C-47899727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74" y="315913"/>
            <a:ext cx="3659852" cy="20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езультат пошуку зображень за запитом секвенированная генная последовательность&quot;">
            <a:extLst>
              <a:ext uri="{FF2B5EF4-FFF2-40B4-BE49-F238E27FC236}">
                <a16:creationId xmlns:a16="http://schemas.microsoft.com/office/drawing/2014/main" id="{7BB54111-D447-42EF-B850-A06556AF5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2" y="3405187"/>
            <a:ext cx="4850876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42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6E03DAD-60CD-4549-B222-7889D96C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7826BC-4B1B-4C1F-85AA-F779AB8AAE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0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3EB6B97-E71E-4346-BEF2-6597FDDA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40D68-341D-44B4-A474-E5F0264EA3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559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1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3E656AE-E7FA-4A7C-B493-C77A52D8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E7BAD-60C9-4E86-A487-2E80ACFD9D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3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B358DCE-78F9-4FD8-B635-B4341161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2CBB6-D8E5-459A-8648-9C5AD1D01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72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D7A901B-2ACB-49D8-BD90-D79819D1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778084-CC9A-4608-B18A-29B7088110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9598CCD-34B5-48A7-995A-CF7818E4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C0004E-7D5F-415A-9972-265132FE3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1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C252800-EF32-41E7-ADE6-B19AA0611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0E79AB-5514-40F5-82D4-145101507F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936E382-97D6-4096-8091-EFAA0D11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2800" b="1"/>
              <a:t>Горизонтальний перенос генів</a:t>
            </a:r>
            <a:endParaRPr lang="ru-UA"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5863E4-5B17-4BB8-B4EB-8404D8FAF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5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BD4033E-73A9-43F1-AB58-38E78F37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ru-UA" sz="3600"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ru-RU" altLang="ru-UA" sz="3600">
                <a:latin typeface="Calibri" panose="020F0502020204030204" pitchFamily="34" charset="0"/>
                <a:cs typeface="Calibri" panose="020F0502020204030204" pitchFamily="34" charset="0"/>
              </a:rPr>
              <a:t>- С</a:t>
            </a:r>
            <a:r>
              <a:rPr lang="en-US" altLang="ru-UA" sz="360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uk-UA" altLang="ru-UA" sz="3600">
                <a:latin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lang="ru-RU" altLang="ru-UA" sz="2800" b="1">
                <a:latin typeface="Calibri" panose="020F0502020204030204" pitchFamily="34" charset="0"/>
                <a:cs typeface="Calibri" panose="020F0502020204030204" pitchFamily="34" charset="0"/>
              </a:rPr>
              <a:t>імунна система бактерій</a:t>
            </a:r>
            <a:endParaRPr lang="ru-RU" altLang="ru-U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0B732-813E-49C4-A023-25C3845620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4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у бактерий">
            <a:hlinkClick r:id="" action="ppaction://media"/>
            <a:extLst>
              <a:ext uri="{FF2B5EF4-FFF2-40B4-BE49-F238E27FC236}">
                <a16:creationId xmlns:a16="http://schemas.microsoft.com/office/drawing/2014/main" id="{AECE1FB7-2740-4549-8C4F-8D78CF0A6B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8041" y="832273"/>
            <a:ext cx="7975779" cy="4486274"/>
          </a:xfrm>
        </p:spPr>
      </p:pic>
    </p:spTree>
    <p:extLst>
      <p:ext uri="{BB962C8B-B14F-4D97-AF65-F5344CB8AC3E}">
        <p14:creationId xmlns:p14="http://schemas.microsoft.com/office/powerpoint/2010/main" val="35577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A6A0618-B014-4568-A1B7-63003B10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F13B0B-B6E8-4B14-867F-94E537A388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4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DAFB71E-1067-4637-9134-6D0172F1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200" b="1"/>
              <a:t>Основа генетичної мінливості прокаріотів – мутації та рекомбінації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6A5CD0-2E43-40EC-9DC2-DC5266C0E1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1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38E1305-40E5-44EF-B9C3-3DA1249B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3A7EE-76F9-4D8E-B4B6-BA7360D23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7084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BD7FA2F-8162-443F-8173-AEFD04BD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>
                <a:solidFill>
                  <a:srgbClr val="FF0000"/>
                </a:solidFill>
              </a:rPr>
              <a:t>ТРАНСДУКЦіЯ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C2615E-7E6C-42AD-A2D4-5DE631637E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32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7DA7BE4-05DC-46CD-B1AF-C228E1E1C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b="1">
                <a:solidFill>
                  <a:srgbClr val="FF0000"/>
                </a:solidFill>
              </a:rPr>
              <a:t>ТРАНСФОРМАЦІЯ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3333C-FB66-4197-B58A-583FF98317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194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4250" y="2130426"/>
            <a:ext cx="6957950" cy="1470025"/>
          </a:xfrm>
        </p:spPr>
        <p:txBody>
          <a:bodyPr/>
          <a:lstStyle/>
          <a:p>
            <a:r>
              <a:rPr lang="ru-RU" dirty="0"/>
              <a:t>      </a:t>
            </a:r>
            <a:r>
              <a:rPr lang="ru-RU" b="1" dirty="0"/>
              <a:t>Геном </a:t>
            </a:r>
            <a:r>
              <a:rPr lang="ru-RU" b="1" dirty="0" err="1"/>
              <a:t>еукаріотів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5720" y="3573049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476673"/>
            <a:ext cx="28479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94" y="267122"/>
            <a:ext cx="22479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99" y="2596938"/>
            <a:ext cx="2306095" cy="392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3789040"/>
            <a:ext cx="3411463" cy="22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67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b="1" u="sng" dirty="0"/>
              <a:t>Геном </a:t>
            </a:r>
            <a:r>
              <a:rPr lang="ru-RU" sz="3200" b="1" u="sng" dirty="0" err="1"/>
              <a:t>еукаріотів</a:t>
            </a:r>
            <a:r>
              <a:rPr lang="ru-RU" sz="3200" b="1" u="sng" dirty="0"/>
              <a:t> = </a:t>
            </a:r>
            <a:r>
              <a:rPr lang="ru-RU" sz="3200" b="1" u="sng" dirty="0" err="1"/>
              <a:t>ядерна</a:t>
            </a:r>
            <a:r>
              <a:rPr lang="ru-RU" sz="3200" b="1" u="sng" dirty="0"/>
              <a:t> ДНК + </a:t>
            </a:r>
            <a:r>
              <a:rPr lang="ru-RU" sz="3200" b="1" u="sng" dirty="0" err="1"/>
              <a:t>мітохондриальна</a:t>
            </a:r>
            <a:r>
              <a:rPr lang="ru-RU" sz="3200" b="1" u="sng" dirty="0"/>
              <a:t> ДНК + ДНК </a:t>
            </a:r>
            <a:r>
              <a:rPr lang="ru-RU" sz="3200" b="1" u="sng" dirty="0" err="1"/>
              <a:t>хлоропластів</a:t>
            </a:r>
            <a:r>
              <a:rPr lang="ru-RU" sz="3200" b="1" u="sng" dirty="0"/>
              <a:t> + ДНК </a:t>
            </a:r>
            <a:r>
              <a:rPr lang="ru-RU" sz="3200" b="1" u="sng" dirty="0" err="1"/>
              <a:t>інших</a:t>
            </a:r>
            <a:r>
              <a:rPr lang="ru-RU" sz="3200" b="1" u="sng" dirty="0"/>
              <a:t> пластид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66448" y="5235812"/>
            <a:ext cx="6822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400" dirty="0" err="1"/>
              <a:t>Внутрішньоклітинні</a:t>
            </a:r>
            <a:r>
              <a:rPr lang="ru-RU" sz="2400" dirty="0"/>
              <a:t> </a:t>
            </a:r>
            <a:r>
              <a:rPr lang="ru-RU" sz="2400" dirty="0" err="1"/>
              <a:t>паразити</a:t>
            </a:r>
            <a:r>
              <a:rPr lang="ru-RU" sz="2400" dirty="0"/>
              <a:t> </a:t>
            </a:r>
            <a:r>
              <a:rPr lang="ru-RU" sz="2400" dirty="0" err="1"/>
              <a:t>еукаріот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є </a:t>
            </a:r>
            <a:r>
              <a:rPr lang="ru-RU" sz="2400" dirty="0" err="1"/>
              <a:t>носіями</a:t>
            </a:r>
            <a:r>
              <a:rPr lang="ru-RU" sz="2400" dirty="0"/>
              <a:t> </a:t>
            </a:r>
            <a:r>
              <a:rPr lang="ru-RU" sz="2400" dirty="0" err="1"/>
              <a:t>позахромосомної</a:t>
            </a:r>
            <a:r>
              <a:rPr lang="ru-RU" sz="2400" dirty="0"/>
              <a:t> </a:t>
            </a:r>
            <a:r>
              <a:rPr lang="ru-RU" sz="2400" dirty="0" err="1"/>
              <a:t>генетичної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endParaRPr lang="ru-RU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844825"/>
            <a:ext cx="3020142" cy="248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13" y="1412776"/>
            <a:ext cx="2271111" cy="16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327991"/>
            <a:ext cx="2800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864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08"/>
          <p:cNvGraphicFramePr>
            <a:graphicFrameLocks/>
          </p:cNvGraphicFramePr>
          <p:nvPr>
            <p:extLst/>
          </p:nvPr>
        </p:nvGraphicFramePr>
        <p:xfrm>
          <a:off x="2423592" y="260648"/>
          <a:ext cx="7236296" cy="6337940"/>
        </p:xfrm>
        <a:graphic>
          <a:graphicData uri="http://schemas.openxmlformats.org/drawingml/2006/table">
            <a:tbl>
              <a:tblPr/>
              <a:tblGrid>
                <a:gridCol w="343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1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479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Об'єкт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Розмір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гаплоїдного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генома </a:t>
                      </a:r>
                    </a:p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парах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нуклеотидів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Мікоплазми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E.coli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Гриби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(2-5)х10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Водорості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(5-7)х10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Черві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~10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Молюски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Комахи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-5х10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211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Ракоподібні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Риби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Амфібії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Рептилії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(2-3)х10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Птахи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Ссавці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3х10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6227">
                <a:tc>
                  <a:txBody>
                    <a:bodyPr/>
                    <a:lstStyle/>
                    <a:p>
                      <a:pPr marL="469900" marR="0" lvl="0" indent="-469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Квіткові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рослини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2х10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346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811" y="34944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Склад ядерного геному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360" y="665303"/>
            <a:ext cx="11236960" cy="3987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• </a:t>
            </a:r>
            <a:r>
              <a:rPr lang="uk-UA" sz="2400" dirty="0" err="1"/>
              <a:t>кодуючі</a:t>
            </a:r>
            <a:r>
              <a:rPr lang="uk-UA" sz="2400" dirty="0"/>
              <a:t> послідовності (</a:t>
            </a:r>
            <a:r>
              <a:rPr lang="uk-UA" sz="2400" dirty="0">
                <a:solidFill>
                  <a:srgbClr val="FF0000"/>
                </a:solidFill>
              </a:rPr>
              <a:t>5-10%</a:t>
            </a:r>
            <a:r>
              <a:rPr lang="uk-UA" sz="2400" dirty="0"/>
              <a:t>),</a:t>
            </a:r>
          </a:p>
          <a:p>
            <a:pPr marL="0" indent="0">
              <a:buNone/>
            </a:pPr>
            <a:r>
              <a:rPr lang="uk-UA" sz="2400" dirty="0"/>
              <a:t>• значна фракція регуляторних послідовностей (</a:t>
            </a:r>
            <a:r>
              <a:rPr lang="uk-UA" sz="2400" dirty="0">
                <a:solidFill>
                  <a:srgbClr val="FF0000"/>
                </a:solidFill>
              </a:rPr>
              <a:t>25%</a:t>
            </a:r>
            <a:r>
              <a:rPr lang="uk-UA" sz="2400" dirty="0"/>
              <a:t>), </a:t>
            </a:r>
          </a:p>
          <a:p>
            <a:pPr marL="0" indent="0">
              <a:buNone/>
            </a:pPr>
            <a:r>
              <a:rPr lang="uk-UA" sz="2400" dirty="0"/>
              <a:t>• послідовності </a:t>
            </a:r>
            <a:r>
              <a:rPr lang="uk-UA" sz="2400" dirty="0" err="1"/>
              <a:t>високоповторювальної</a:t>
            </a:r>
            <a:r>
              <a:rPr lang="uk-UA" sz="2400" dirty="0"/>
              <a:t> сателітної  ДНК (</a:t>
            </a:r>
            <a:r>
              <a:rPr lang="uk-UA" sz="2400" dirty="0">
                <a:solidFill>
                  <a:srgbClr val="FF0000"/>
                </a:solidFill>
              </a:rPr>
              <a:t>35%</a:t>
            </a:r>
            <a:r>
              <a:rPr lang="uk-UA" sz="2400" dirty="0"/>
              <a:t>)</a:t>
            </a:r>
          </a:p>
          <a:p>
            <a:pPr marL="0" indent="0">
              <a:buNone/>
            </a:pPr>
            <a:r>
              <a:rPr lang="uk-UA" sz="2400" dirty="0"/>
              <a:t>• мобільні генетичні елементи: </a:t>
            </a:r>
            <a:r>
              <a:rPr lang="uk-UA" sz="2400" dirty="0" err="1"/>
              <a:t>транспозни</a:t>
            </a:r>
            <a:r>
              <a:rPr lang="uk-UA" sz="2400" dirty="0"/>
              <a:t> та </a:t>
            </a:r>
            <a:r>
              <a:rPr lang="uk-UA" sz="2400" dirty="0" err="1"/>
              <a:t>ретротранспозони</a:t>
            </a:r>
            <a:r>
              <a:rPr lang="uk-UA" sz="2400" dirty="0"/>
              <a:t> (</a:t>
            </a:r>
            <a:r>
              <a:rPr lang="uk-UA" sz="2400" dirty="0">
                <a:solidFill>
                  <a:srgbClr val="FF0000"/>
                </a:solidFill>
              </a:rPr>
              <a:t>35 %</a:t>
            </a:r>
            <a:r>
              <a:rPr lang="uk-UA" sz="2400" dirty="0"/>
              <a:t>)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2" y="3069405"/>
            <a:ext cx="66579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231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" y="365125"/>
            <a:ext cx="11795760" cy="447675"/>
          </a:xfrm>
        </p:spPr>
        <p:txBody>
          <a:bodyPr>
            <a:normAutofit fontScale="90000"/>
          </a:bodyPr>
          <a:lstStyle/>
          <a:p>
            <a:r>
              <a:rPr lang="uk-UA" sz="3200" b="1" dirty="0" err="1"/>
              <a:t>Кодуючі</a:t>
            </a:r>
            <a:r>
              <a:rPr lang="uk-UA" sz="3200" b="1" dirty="0"/>
              <a:t> послідовності мають </a:t>
            </a:r>
            <a:r>
              <a:rPr lang="uk-UA" sz="3200" b="1" dirty="0" err="1"/>
              <a:t>інтрон-екзонну</a:t>
            </a:r>
            <a:r>
              <a:rPr lang="uk-UA" sz="3200" b="1" dirty="0"/>
              <a:t> будову</a:t>
            </a:r>
            <a:endParaRPr lang="ru-RU" sz="32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2800"/>
            <a:ext cx="8206031" cy="383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DF87D9E6-23E1-4062-8275-9D0F1B296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152938"/>
            <a:ext cx="12014200" cy="1339938"/>
          </a:xfrm>
        </p:spPr>
        <p:txBody>
          <a:bodyPr>
            <a:normAutofit/>
          </a:bodyPr>
          <a:lstStyle/>
          <a:p>
            <a:r>
              <a:rPr lang="uk-UA" sz="2400" dirty="0"/>
              <a:t>гени "домашнього господарства» (кодують те, що завжди потрібно будь-якій клітині незалежно від типу тканини: </a:t>
            </a:r>
            <a:r>
              <a:rPr lang="uk-UA" sz="2400" dirty="0" err="1"/>
              <a:t>гістонові</a:t>
            </a:r>
            <a:r>
              <a:rPr lang="uk-UA" sz="2400" dirty="0"/>
              <a:t> гени, </a:t>
            </a:r>
            <a:r>
              <a:rPr lang="uk-UA" sz="2400" dirty="0" err="1"/>
              <a:t>гени</a:t>
            </a:r>
            <a:r>
              <a:rPr lang="uk-UA" sz="2400" dirty="0"/>
              <a:t> </a:t>
            </a:r>
            <a:r>
              <a:rPr lang="uk-UA" sz="2400" dirty="0" err="1"/>
              <a:t>tРНК</a:t>
            </a:r>
            <a:r>
              <a:rPr lang="uk-UA" sz="2400" dirty="0"/>
              <a:t>, </a:t>
            </a:r>
            <a:r>
              <a:rPr lang="uk-UA" sz="2400" dirty="0" err="1"/>
              <a:t>rРНК</a:t>
            </a:r>
            <a:r>
              <a:rPr lang="uk-UA" sz="2400" dirty="0"/>
              <a:t> і т.п.) </a:t>
            </a:r>
          </a:p>
          <a:p>
            <a:r>
              <a:rPr lang="uk-UA" sz="2400" dirty="0"/>
              <a:t>гени «розкоші» (це гени, які </a:t>
            </a:r>
            <a:r>
              <a:rPr lang="uk-UA" sz="2400" dirty="0" err="1"/>
              <a:t>експресуються</a:t>
            </a:r>
            <a:r>
              <a:rPr lang="uk-UA" sz="2400" dirty="0"/>
              <a:t> в клітинах певних тканин і в певний час).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600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8355624" y="1400177"/>
            <a:ext cx="2193681" cy="250837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>
                <a:latin typeface="Arial" pitchFamily="34" charset="0"/>
                <a:cs typeface="Arial" pitchFamily="34" charset="0"/>
              </a:rPr>
              <a:t> Транскрипционный комплекс, позиционирующий РНК-полимеразу, состоит из 4-х типов белков: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39" y="636588"/>
            <a:ext cx="6447692" cy="4521200"/>
          </a:xfrm>
          <a:prstGeom prst="rect">
            <a:avLst/>
          </a:prstGeom>
          <a:noFill/>
          <a:ln w="476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2240575" y="273052"/>
            <a:ext cx="8140211" cy="131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Структура транскрипционного комплекса у человека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023697" y="5653088"/>
            <a:ext cx="8143142" cy="1016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>
                <a:latin typeface="Arial" pitchFamily="34" charset="0"/>
                <a:cs typeface="Arial" pitchFamily="34" charset="0"/>
              </a:rPr>
              <a:t>4. </a:t>
            </a:r>
            <a:r>
              <a:rPr lang="ru-RU" sz="20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Репрессоры</a:t>
            </a:r>
            <a:r>
              <a:rPr lang="ru-RU" sz="2000">
                <a:latin typeface="Arial" pitchFamily="34" charset="0"/>
                <a:cs typeface="Arial" pitchFamily="34" charset="0"/>
              </a:rPr>
              <a:t> связываются с </a:t>
            </a:r>
            <a:r>
              <a:rPr lang="ru-RU" sz="20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глушителями</a:t>
            </a:r>
            <a:r>
              <a:rPr lang="ru-RU" sz="2000">
                <a:latin typeface="Arial" pitchFamily="34" charset="0"/>
                <a:cs typeface="Arial" pitchFamily="34" charset="0"/>
              </a:rPr>
              <a:t> (они обычно перекрывают энхансерную последовательность) и предотвращают связывание активаторов.  Т.о. они снижают частоту транскрипции.</a:t>
            </a:r>
          </a:p>
        </p:txBody>
      </p:sp>
    </p:spTree>
    <p:extLst>
      <p:ext uri="{BB962C8B-B14F-4D97-AF65-F5344CB8AC3E}">
        <p14:creationId xmlns:p14="http://schemas.microsoft.com/office/powerpoint/2010/main" val="704315815"/>
      </p:ext>
    </p:extLst>
  </p:cSld>
  <p:clrMapOvr>
    <a:masterClrMapping/>
  </p:clrMapOvr>
  <p:transition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17AA1188-4531-4936-9A88-9266B07D78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687639"/>
            <a:ext cx="7772400" cy="1470025"/>
          </a:xfrm>
        </p:spPr>
        <p:txBody>
          <a:bodyPr/>
          <a:lstStyle/>
          <a:p>
            <a:r>
              <a:rPr lang="ru-RU" altLang="ru-UA"/>
              <a:t>Геном </a:t>
            </a:r>
            <a:r>
              <a:rPr lang="uk-UA" altLang="ru-UA"/>
              <a:t>вірусів</a:t>
            </a:r>
          </a:p>
        </p:txBody>
      </p:sp>
      <p:pic>
        <p:nvPicPr>
          <p:cNvPr id="5123" name="Picture 5" descr="Вирус 3">
            <a:extLst>
              <a:ext uri="{FF2B5EF4-FFF2-40B4-BE49-F238E27FC236}">
                <a16:creationId xmlns:a16="http://schemas.microsoft.com/office/drawing/2014/main" id="{B64E9DEA-72CA-43E5-931C-E6509967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0"/>
          <a:stretch>
            <a:fillRect/>
          </a:stretch>
        </p:blipFill>
        <p:spPr bwMode="auto">
          <a:xfrm>
            <a:off x="2424114" y="3933825"/>
            <a:ext cx="287972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Картинки по запросу аденовирусы">
            <a:extLst>
              <a:ext uri="{FF2B5EF4-FFF2-40B4-BE49-F238E27FC236}">
                <a16:creationId xmlns:a16="http://schemas.microsoft.com/office/drawing/2014/main" id="{C4BBA5A3-6145-4605-A040-5E766DA6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508000"/>
            <a:ext cx="28146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Картинки по запросу бактериофаг">
            <a:extLst>
              <a:ext uri="{FF2B5EF4-FFF2-40B4-BE49-F238E27FC236}">
                <a16:creationId xmlns:a16="http://schemas.microsoft.com/office/drawing/2014/main" id="{EAF3DE18-E0FE-4874-8731-B82C05E1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933825"/>
            <a:ext cx="3333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hivirusmodel">
            <a:extLst>
              <a:ext uri="{FF2B5EF4-FFF2-40B4-BE49-F238E27FC236}">
                <a16:creationId xmlns:a16="http://schemas.microsoft.com/office/drawing/2014/main" id="{C410C52D-0E9D-4738-9D95-CCBF79408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11163"/>
            <a:ext cx="3097213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E1C36-3569-4C82-A6D4-E00FCDC7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18255"/>
            <a:ext cx="11795760" cy="1325563"/>
          </a:xfrm>
        </p:spPr>
        <p:txBody>
          <a:bodyPr>
            <a:normAutofit/>
          </a:bodyPr>
          <a:lstStyle/>
          <a:p>
            <a:r>
              <a:rPr lang="uk-UA" dirty="0"/>
              <a:t> </a:t>
            </a:r>
            <a:r>
              <a:rPr lang="uk-UA" sz="3600" b="1" dirty="0">
                <a:solidFill>
                  <a:srgbClr val="FF0000"/>
                </a:solidFill>
              </a:rPr>
              <a:t>70% ДНК еукаріотів – це </a:t>
            </a:r>
            <a:r>
              <a:rPr lang="uk-UA" sz="3600" b="1" dirty="0" err="1">
                <a:solidFill>
                  <a:srgbClr val="FF0000"/>
                </a:solidFill>
              </a:rPr>
              <a:t>некодуючі</a:t>
            </a:r>
            <a:r>
              <a:rPr lang="uk-UA" sz="3600" b="1" dirty="0">
                <a:solidFill>
                  <a:srgbClr val="FF0000"/>
                </a:solidFill>
              </a:rPr>
              <a:t> повторювальні ділянки: </a:t>
            </a:r>
            <a:r>
              <a:rPr lang="uk-UA" sz="3600" b="1" dirty="0" err="1">
                <a:solidFill>
                  <a:srgbClr val="FF0000"/>
                </a:solidFill>
              </a:rPr>
              <a:t>тандемно</a:t>
            </a:r>
            <a:r>
              <a:rPr lang="uk-UA" sz="3600" b="1" dirty="0">
                <a:solidFill>
                  <a:srgbClr val="FF0000"/>
                </a:solidFill>
              </a:rPr>
              <a:t> або </a:t>
            </a:r>
            <a:r>
              <a:rPr lang="uk-UA" sz="3600" b="1" dirty="0" err="1">
                <a:solidFill>
                  <a:srgbClr val="FF0000"/>
                </a:solidFill>
              </a:rPr>
              <a:t>дисперговано</a:t>
            </a:r>
            <a:r>
              <a:rPr lang="uk-UA" sz="3600" b="1" dirty="0">
                <a:solidFill>
                  <a:srgbClr val="FF0000"/>
                </a:solidFill>
              </a:rPr>
              <a:t> розташовані</a:t>
            </a:r>
            <a:endParaRPr lang="ru-UA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8BBB77-3442-4DA7-B0C5-4AE3F216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040" y="3393440"/>
            <a:ext cx="10515600" cy="2794000"/>
          </a:xfrm>
        </p:spPr>
        <p:txBody>
          <a:bodyPr/>
          <a:lstStyle/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dirty="0"/>
              <a:t>Повторювальна ДНК</a:t>
            </a:r>
          </a:p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Сателітна ДНК            			Мобільні генетичні елементи</a:t>
            </a:r>
            <a:endParaRPr lang="ru-UA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A21025-BA05-4DE5-9986-7E060709E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45" y="1205736"/>
            <a:ext cx="7077075" cy="218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FE369E5-B580-4861-9402-450254592F68}"/>
              </a:ext>
            </a:extLst>
          </p:cNvPr>
          <p:cNvCxnSpPr/>
          <p:nvPr/>
        </p:nvCxnSpPr>
        <p:spPr>
          <a:xfrm flipH="1">
            <a:off x="3001645" y="4409440"/>
            <a:ext cx="2423795" cy="772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8EBF021-94A6-443F-8DE8-6969234CC491}"/>
              </a:ext>
            </a:extLst>
          </p:cNvPr>
          <p:cNvCxnSpPr>
            <a:cxnSpLocks/>
          </p:cNvCxnSpPr>
          <p:nvPr/>
        </p:nvCxnSpPr>
        <p:spPr>
          <a:xfrm>
            <a:off x="7551738" y="4526280"/>
            <a:ext cx="1937702" cy="772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1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" y="274638"/>
            <a:ext cx="11866880" cy="1143000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Сателітна</a:t>
            </a:r>
            <a:r>
              <a:rPr lang="ru-RU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ДНК- </a:t>
            </a:r>
            <a:r>
              <a:rPr lang="ru-RU" sz="3200" b="1" dirty="0"/>
              <a:t>ДНК з </a:t>
            </a:r>
            <a:r>
              <a:rPr lang="ru-RU" sz="3200" b="1" dirty="0" err="1"/>
              <a:t>тандемно</a:t>
            </a:r>
            <a:r>
              <a:rPr lang="ru-RU" sz="3200" b="1" dirty="0"/>
              <a:t> </a:t>
            </a:r>
            <a:r>
              <a:rPr lang="ru-RU" sz="3200" b="1" dirty="0" err="1"/>
              <a:t>організованими</a:t>
            </a:r>
            <a:r>
              <a:rPr lang="ru-RU" sz="3200" b="1" dirty="0"/>
              <a:t> </a:t>
            </a:r>
            <a:r>
              <a:rPr lang="ru-RU" sz="3200" b="1" dirty="0" err="1"/>
              <a:t>високоповтореними</a:t>
            </a:r>
            <a:r>
              <a:rPr lang="ru-RU" sz="3200" b="1" dirty="0"/>
              <a:t> </a:t>
            </a:r>
            <a:r>
              <a:rPr lang="ru-RU" sz="3200" b="1" dirty="0" err="1"/>
              <a:t>послідовностями</a:t>
            </a:r>
            <a:r>
              <a:rPr lang="ru-RU" sz="3200" b="1" dirty="0"/>
              <a:t>.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240" y="1280319"/>
            <a:ext cx="12049760" cy="1143000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Ця ДНК </a:t>
            </a:r>
            <a:r>
              <a:rPr lang="uk-UA" b="1" dirty="0"/>
              <a:t>ніколи не транслюється </a:t>
            </a:r>
            <a:r>
              <a:rPr lang="uk-UA" dirty="0"/>
              <a:t>і  зустрічається в конститутивному  (не факультативному) </a:t>
            </a:r>
            <a:r>
              <a:rPr lang="uk-UA" dirty="0" err="1"/>
              <a:t>гетерохроматині</a:t>
            </a:r>
            <a:r>
              <a:rPr lang="uk-UA" dirty="0"/>
              <a:t>. </a:t>
            </a:r>
          </a:p>
          <a:p>
            <a:pPr algn="just"/>
            <a:r>
              <a:rPr lang="uk-UA" dirty="0"/>
              <a:t>Сателітна ДНК обов'язково розташовується в </a:t>
            </a:r>
            <a:r>
              <a:rPr lang="uk-UA" dirty="0" err="1"/>
              <a:t>центромерному</a:t>
            </a:r>
            <a:r>
              <a:rPr lang="uk-UA" dirty="0"/>
              <a:t> та </a:t>
            </a:r>
            <a:r>
              <a:rPr lang="uk-UA" dirty="0" err="1"/>
              <a:t>теломерному</a:t>
            </a:r>
            <a:r>
              <a:rPr lang="uk-UA" dirty="0"/>
              <a:t> районі. </a:t>
            </a:r>
            <a:endParaRPr lang="ru-RU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991" y="2575560"/>
            <a:ext cx="3343129" cy="250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 tooltip="ідентифікація"/>
            <a:extLst>
              <a:ext uri="{FF2B5EF4-FFF2-40B4-BE49-F238E27FC236}">
                <a16:creationId xmlns:a16="http://schemas.microsoft.com/office/drawing/2014/main" id="{04E7F48E-9372-4992-8295-E6ABD1F3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4" y="2651760"/>
            <a:ext cx="6957818" cy="373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A1485-1F1F-4486-879B-BB87956BF26C}"/>
              </a:ext>
            </a:extLst>
          </p:cNvPr>
          <p:cNvSpPr/>
          <p:nvPr/>
        </p:nvSpPr>
        <p:spPr>
          <a:xfrm>
            <a:off x="3342640" y="3794760"/>
            <a:ext cx="2021840" cy="35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820B17-96E8-431E-8FBA-C9E5CB1C1A50}"/>
              </a:ext>
            </a:extLst>
          </p:cNvPr>
          <p:cNvSpPr/>
          <p:nvPr/>
        </p:nvSpPr>
        <p:spPr>
          <a:xfrm>
            <a:off x="1071563" y="3794760"/>
            <a:ext cx="2021840" cy="505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76E006-97DC-4DCE-853D-D4DF65EABB94}"/>
              </a:ext>
            </a:extLst>
          </p:cNvPr>
          <p:cNvSpPr/>
          <p:nvPr/>
        </p:nvSpPr>
        <p:spPr>
          <a:xfrm>
            <a:off x="5543550" y="3794760"/>
            <a:ext cx="2021840" cy="639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5648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560" y="620689"/>
            <a:ext cx="11623040" cy="2592287"/>
          </a:xfrm>
        </p:spPr>
        <p:txBody>
          <a:bodyPr>
            <a:normAutofit/>
          </a:bodyPr>
          <a:lstStyle/>
          <a:p>
            <a:r>
              <a:rPr lang="uk-UA" dirty="0"/>
              <a:t>Хромосом-специфічні послідовності сателітної </a:t>
            </a:r>
            <a:r>
              <a:rPr lang="uk-UA" dirty="0" err="1"/>
              <a:t>альфоідної</a:t>
            </a:r>
            <a:r>
              <a:rPr lang="uk-UA" dirty="0"/>
              <a:t> ДНК знайшли широке застосування в молекулярній цитогенетиці як </a:t>
            </a:r>
            <a:r>
              <a:rPr lang="uk-UA" dirty="0" err="1"/>
              <a:t>ДНК-зонди</a:t>
            </a:r>
            <a:r>
              <a:rPr lang="uk-UA" dirty="0"/>
              <a:t>, зручні для маркування індивідуальних хромосом в </a:t>
            </a:r>
            <a:r>
              <a:rPr lang="uk-UA" dirty="0" err="1"/>
              <a:t>метафазних</a:t>
            </a:r>
            <a:r>
              <a:rPr lang="uk-UA" dirty="0"/>
              <a:t> і </a:t>
            </a:r>
            <a:r>
              <a:rPr lang="uk-UA" dirty="0" err="1"/>
              <a:t>інтерфазних</a:t>
            </a:r>
            <a:r>
              <a:rPr lang="uk-UA" dirty="0"/>
              <a:t> клітинах</a:t>
            </a:r>
          </a:p>
          <a:p>
            <a:pPr marL="0" indent="0">
              <a:buNone/>
            </a:pPr>
            <a:r>
              <a:rPr lang="uk-UA" dirty="0"/>
              <a:t> (багатокольоровий </a:t>
            </a:r>
            <a:r>
              <a:rPr lang="uk-UA" dirty="0" err="1"/>
              <a:t>бендінг</a:t>
            </a:r>
            <a:r>
              <a:rPr lang="uk-UA" dirty="0"/>
              <a:t> хромосом  або </a:t>
            </a:r>
            <a:r>
              <a:rPr lang="en-US" dirty="0"/>
              <a:t>FISH</a:t>
            </a:r>
            <a:r>
              <a:rPr lang="ru-RU" dirty="0"/>
              <a:t>-</a:t>
            </a:r>
            <a:r>
              <a:rPr lang="uk-UA" dirty="0"/>
              <a:t>гібридизація).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273" y="3645025"/>
            <a:ext cx="27146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1" y="3328769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565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01041"/>
            <a:ext cx="1179576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/>
              <a:t>До </a:t>
            </a:r>
            <a:r>
              <a:rPr lang="uk-UA" dirty="0" err="1"/>
              <a:t>мінісателітних</a:t>
            </a:r>
            <a:r>
              <a:rPr lang="uk-UA" dirty="0"/>
              <a:t> повторів можна віднести  </a:t>
            </a:r>
            <a:r>
              <a:rPr lang="uk-UA" b="1" dirty="0" err="1"/>
              <a:t>теломерні</a:t>
            </a:r>
            <a:r>
              <a:rPr lang="uk-UA" b="1" dirty="0"/>
              <a:t> повтори (</a:t>
            </a:r>
            <a:r>
              <a:rPr lang="uk-UA" dirty="0"/>
              <a:t>розташовані кластером). Зазвичай кількість </a:t>
            </a:r>
            <a:r>
              <a:rPr lang="uk-UA" dirty="0" err="1"/>
              <a:t>теломерних</a:t>
            </a:r>
            <a:r>
              <a:rPr lang="uk-UA" dirty="0"/>
              <a:t> повторів становить від 250 до 1500 - загальною довжиною приблизно 9 </a:t>
            </a:r>
            <a:r>
              <a:rPr lang="uk-UA" dirty="0" err="1"/>
              <a:t>т.п.н</a:t>
            </a:r>
            <a:r>
              <a:rPr lang="uk-UA" dirty="0"/>
              <a:t>. </a:t>
            </a:r>
          </a:p>
          <a:p>
            <a:pPr marL="0" indent="0" algn="just">
              <a:buNone/>
            </a:pPr>
            <a:r>
              <a:rPr lang="uk-UA" dirty="0"/>
              <a:t>Так, у людини основний елемент </a:t>
            </a:r>
            <a:r>
              <a:rPr lang="uk-UA" dirty="0" err="1"/>
              <a:t>теломерний</a:t>
            </a:r>
            <a:r>
              <a:rPr lang="uk-UA" dirty="0"/>
              <a:t> повтор представлений </a:t>
            </a:r>
            <a:r>
              <a:rPr lang="uk-UA" dirty="0" err="1"/>
              <a:t>гексамером</a:t>
            </a:r>
            <a:r>
              <a:rPr lang="uk-UA" dirty="0"/>
              <a:t> 5-TTAGGG-3.</a:t>
            </a:r>
            <a:endParaRPr lang="ru-RU" dirty="0"/>
          </a:p>
        </p:txBody>
      </p:sp>
      <p:pic>
        <p:nvPicPr>
          <p:cNvPr id="1026" name="Picture 2" descr="Результат пошуку зображень за запитом теломер">
            <a:extLst>
              <a:ext uri="{FF2B5EF4-FFF2-40B4-BE49-F238E27FC236}">
                <a16:creationId xmlns:a16="http://schemas.microsoft.com/office/drawing/2014/main" id="{39188434-3D0C-4C45-B7FE-C3927CFA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189288"/>
            <a:ext cx="54292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100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07CE61C-E9A1-4F95-A236-D2C12F6B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4800" b="1" dirty="0" err="1">
                <a:solidFill>
                  <a:srgbClr val="C00000"/>
                </a:solidFill>
              </a:rPr>
              <a:t>Мікросателіти</a:t>
            </a:r>
            <a:r>
              <a:rPr lang="uk-UA" sz="4800" b="1" dirty="0">
                <a:solidFill>
                  <a:srgbClr val="C00000"/>
                </a:solidFill>
              </a:rPr>
              <a:t> – генетична ідентифікація !!!!</a:t>
            </a:r>
            <a:endParaRPr lang="ru-UA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0CFF3A-93EB-4A49-BDDF-1DB370367C16}"/>
              </a:ext>
            </a:extLst>
          </p:cNvPr>
          <p:cNvSpPr/>
          <p:nvPr/>
        </p:nvSpPr>
        <p:spPr>
          <a:xfrm>
            <a:off x="240030" y="129588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З </a:t>
            </a:r>
            <a:r>
              <a:rPr lang="uk-UA" dirty="0" err="1"/>
              <a:t>мікросателітних</a:t>
            </a:r>
            <a:r>
              <a:rPr lang="uk-UA" dirty="0"/>
              <a:t> повторів найбільш часто в </a:t>
            </a:r>
            <a:r>
              <a:rPr lang="uk-UA" dirty="0" err="1"/>
              <a:t>геномі</a:t>
            </a:r>
            <a:r>
              <a:rPr lang="uk-UA" dirty="0"/>
              <a:t> людини зустрічається СА-повтор, кількість копій якого в </a:t>
            </a:r>
            <a:r>
              <a:rPr lang="uk-UA" dirty="0" err="1"/>
              <a:t>геномі</a:t>
            </a:r>
            <a:r>
              <a:rPr lang="uk-UA" dirty="0"/>
              <a:t> – 140 000 і </a:t>
            </a:r>
            <a:r>
              <a:rPr lang="uk-UA" dirty="0" err="1"/>
              <a:t>мононуклеотідний</a:t>
            </a:r>
            <a:r>
              <a:rPr lang="uk-UA" dirty="0"/>
              <a:t> повтор А – 120 000 копій. Блоки з цих повторів можна виявити, приблизно через кожні 30 тис. пар основ.</a:t>
            </a:r>
          </a:p>
          <a:p>
            <a:r>
              <a:rPr lang="uk-UA" b="1" dirty="0"/>
              <a:t> </a:t>
            </a:r>
            <a:r>
              <a:rPr lang="uk-UA" b="1" dirty="0" err="1"/>
              <a:t>Мікросателіти</a:t>
            </a:r>
            <a:r>
              <a:rPr lang="uk-UA" b="1" dirty="0"/>
              <a:t> є мінливими (поліморфними) за кількістю число повторних одиниць в масиві. </a:t>
            </a:r>
            <a:r>
              <a:rPr lang="uk-UA" dirty="0"/>
              <a:t>Ніякі дві особини (крім близнюків) не мають в точності однаковою комбінації варіантів довжини всіх </a:t>
            </a:r>
            <a:r>
              <a:rPr lang="uk-UA" dirty="0" err="1"/>
              <a:t>мікросателітів</a:t>
            </a:r>
            <a:r>
              <a:rPr lang="uk-UA" dirty="0"/>
              <a:t>. </a:t>
            </a:r>
          </a:p>
          <a:p>
            <a:r>
              <a:rPr lang="uk-UA" dirty="0"/>
              <a:t>Якщо досліджувати достатню кількість </a:t>
            </a:r>
            <a:r>
              <a:rPr lang="uk-UA" dirty="0" err="1"/>
              <a:t>мікросателітів</a:t>
            </a:r>
            <a:r>
              <a:rPr lang="uk-UA" dirty="0"/>
              <a:t>, то для кожної людини може бути побудований </a:t>
            </a:r>
            <a:r>
              <a:rPr lang="uk-UA" b="1" dirty="0"/>
              <a:t>унікальний генетичний профіл</a:t>
            </a:r>
            <a:r>
              <a:rPr lang="uk-UA" dirty="0"/>
              <a:t>ь. </a:t>
            </a:r>
          </a:p>
          <a:p>
            <a:r>
              <a:rPr lang="uk-UA" dirty="0" err="1"/>
              <a:t>Мікросателіти</a:t>
            </a:r>
            <a:r>
              <a:rPr lang="uk-UA" dirty="0"/>
              <a:t> успішно використовують для встановлення еволюційних і родинних </a:t>
            </a:r>
            <a:r>
              <a:rPr lang="uk-UA" dirty="0" err="1"/>
              <a:t>зв'язків</a:t>
            </a:r>
            <a:r>
              <a:rPr lang="uk-UA" dirty="0"/>
              <a:t> в генетичному аналізі.</a:t>
            </a:r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F752C848-88E5-4A27-B9EE-DB5FABDAC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140991"/>
              </p:ext>
            </p:extLst>
          </p:nvPr>
        </p:nvGraphicFramePr>
        <p:xfrm>
          <a:off x="7020559" y="1443326"/>
          <a:ext cx="4495495" cy="2176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3" imgW="6979920" imgH="4823460" progId="Unknown">
                  <p:embed/>
                </p:oleObj>
              </mc:Choice>
              <mc:Fallback>
                <p:oleObj r:id="rId3" imgW="6979920" imgH="4823460" progId="Unknown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04303537-CA52-4702-8405-F01CA9F994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10" b="28943"/>
                      <a:stretch>
                        <a:fillRect/>
                      </a:stretch>
                    </p:blipFill>
                    <p:spPr bwMode="auto">
                      <a:xfrm>
                        <a:off x="7020559" y="1443326"/>
                        <a:ext cx="4495495" cy="2176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Сучасні генні технології. (Лекція 6) - online presentation">
            <a:extLst>
              <a:ext uri="{FF2B5EF4-FFF2-40B4-BE49-F238E27FC236}">
                <a16:creationId xmlns:a16="http://schemas.microsoft.com/office/drawing/2014/main" id="{D5F3058F-B979-4376-8BC1-09C8BCC5D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3210" r="12000" b="34964"/>
          <a:stretch/>
        </p:blipFill>
        <p:spPr bwMode="auto">
          <a:xfrm>
            <a:off x="7799070" y="4005352"/>
            <a:ext cx="3234690" cy="14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C0F46F-7503-48B6-A899-358E75058C81}"/>
              </a:ext>
            </a:extLst>
          </p:cNvPr>
          <p:cNvSpPr/>
          <p:nvPr/>
        </p:nvSpPr>
        <p:spPr>
          <a:xfrm>
            <a:off x="240030" y="5800582"/>
            <a:ext cx="9315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marR="4445" indent="458470"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ДНК-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фінгерпринта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("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відбитки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пальців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")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геномна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дактилоскопія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419" y="38437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Мобільні елементи геному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764705"/>
            <a:ext cx="11795760" cy="3743300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Мобільні елементи - послідовності ДНК, здатні змінювати свою локалізацію в геномі.</a:t>
            </a:r>
          </a:p>
          <a:p>
            <a:pPr marL="0" indent="0" algn="just">
              <a:buNone/>
            </a:pPr>
            <a:r>
              <a:rPr lang="uk-UA" dirty="0"/>
              <a:t>Виділяють два великих класу мобільних елементів :</a:t>
            </a:r>
          </a:p>
          <a:p>
            <a:pPr lvl="1"/>
            <a:r>
              <a:rPr lang="uk-UA" b="1" dirty="0" err="1"/>
              <a:t>Ретротранспозон</a:t>
            </a:r>
            <a:r>
              <a:rPr lang="uk-UA" dirty="0" err="1"/>
              <a:t>и</a:t>
            </a:r>
            <a:r>
              <a:rPr lang="uk-UA" dirty="0"/>
              <a:t> - мобільні елементи, які використовують процес </a:t>
            </a:r>
            <a:r>
              <a:rPr lang="uk-UA" dirty="0" err="1"/>
              <a:t>зворотньої</a:t>
            </a:r>
            <a:r>
              <a:rPr lang="uk-UA" dirty="0"/>
              <a:t> </a:t>
            </a:r>
            <a:r>
              <a:rPr lang="uk-UA" dirty="0" err="1"/>
              <a:t>транскріпціі</a:t>
            </a:r>
            <a:r>
              <a:rPr lang="uk-UA" dirty="0"/>
              <a:t> для самовідтворення в геномі</a:t>
            </a:r>
          </a:p>
          <a:p>
            <a:pPr lvl="1"/>
            <a:endParaRPr lang="uk-UA" dirty="0"/>
          </a:p>
          <a:p>
            <a:pPr lvl="1"/>
            <a:r>
              <a:rPr lang="uk-UA" dirty="0"/>
              <a:t> </a:t>
            </a:r>
            <a:r>
              <a:rPr lang="uk-UA" b="1" dirty="0" err="1"/>
              <a:t>ДНК-транспозон</a:t>
            </a:r>
            <a:r>
              <a:rPr lang="uk-UA" dirty="0" err="1"/>
              <a:t>и-</a:t>
            </a:r>
            <a:r>
              <a:rPr lang="uk-UA" dirty="0"/>
              <a:t> мобільні елементи, що переміщаються в вигляді ДНК копій</a:t>
            </a:r>
          </a:p>
          <a:p>
            <a:pPr lvl="1"/>
            <a:endParaRPr lang="uk-UA" dirty="0"/>
          </a:p>
          <a:p>
            <a:pPr marL="457200" lvl="1" indent="0">
              <a:buNone/>
            </a:pPr>
            <a:r>
              <a:rPr lang="uk-UA" dirty="0"/>
              <a:t>В геномах еукаріот зустрічаються обидва класи мобільних елементів, у прокаріотів виявлені тільки ДНК-</a:t>
            </a:r>
            <a:r>
              <a:rPr lang="uk-UA" dirty="0" err="1"/>
              <a:t>транспозони</a:t>
            </a:r>
            <a:r>
              <a:rPr lang="uk-UA" dirty="0"/>
              <a:t>.</a:t>
            </a:r>
          </a:p>
          <a:p>
            <a:pPr marL="457200" lvl="1" indent="0">
              <a:buNone/>
            </a:pPr>
            <a:endParaRPr lang="ru-RU" u="sng" dirty="0">
              <a:hlinkClick r:id="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29" y="4797152"/>
            <a:ext cx="26955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19" y="4692377"/>
            <a:ext cx="26574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289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3679"/>
            <a:ext cx="8229600" cy="70609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C00000"/>
                </a:solidFill>
              </a:rPr>
              <a:t>Кластерна організація генів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" y="764704"/>
            <a:ext cx="11846560" cy="100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Наприклад, гени, що кодують різні гемоглобіни людини або кластер </a:t>
            </a:r>
            <a:r>
              <a:rPr lang="uk-UA" dirty="0" err="1"/>
              <a:t>гістонових</a:t>
            </a:r>
            <a:r>
              <a:rPr lang="uk-UA" dirty="0"/>
              <a:t> генів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04" y="1716695"/>
            <a:ext cx="5410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96" y="1615470"/>
            <a:ext cx="42672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89D1BE8-1639-4371-8C9D-6C6D2742E58D}"/>
              </a:ext>
            </a:extLst>
          </p:cNvPr>
          <p:cNvSpPr txBox="1">
            <a:spLocks/>
          </p:cNvSpPr>
          <p:nvPr/>
        </p:nvSpPr>
        <p:spPr>
          <a:xfrm>
            <a:off x="1804104" y="453644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err="1">
                <a:solidFill>
                  <a:srgbClr val="C00000"/>
                </a:solidFill>
              </a:rPr>
              <a:t>Псевдогени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FA990EE-E71D-47E5-A501-109A619E01AF}"/>
              </a:ext>
            </a:extLst>
          </p:cNvPr>
          <p:cNvSpPr txBox="1">
            <a:spLocks/>
          </p:cNvSpPr>
          <p:nvPr/>
        </p:nvSpPr>
        <p:spPr>
          <a:xfrm>
            <a:off x="598736" y="5044728"/>
            <a:ext cx="11593264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/>
              <a:t>Послідовності, подібні зі звичайними структурними генами, але, як правило,  вони не </a:t>
            </a:r>
            <a:r>
              <a:rPr lang="uk-UA" dirty="0" err="1"/>
              <a:t>експресуються</a:t>
            </a:r>
            <a:r>
              <a:rPr lang="uk-UA" dirty="0"/>
              <a:t> з утворенням функціонально активних поліпептидів.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35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7C07E-54C8-40BD-8875-41AFBCE2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Як досліджують ДНК?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518CC-A6E6-4414-AD3B-BF8214D1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40" y="1168400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uk-UA" dirty="0"/>
              <a:t>1. Виділяють.</a:t>
            </a:r>
          </a:p>
          <a:p>
            <a:r>
              <a:rPr lang="uk-UA" dirty="0"/>
              <a:t>2. Розрізають та </a:t>
            </a:r>
            <a:r>
              <a:rPr lang="uk-UA" dirty="0">
                <a:hlinkClick r:id="rId2" action="ppaction://hlinksldjump" tooltip="розділення"/>
              </a:rPr>
              <a:t>розділяють</a:t>
            </a:r>
            <a:r>
              <a:rPr lang="uk-UA" dirty="0"/>
              <a:t>.</a:t>
            </a:r>
          </a:p>
          <a:p>
            <a:r>
              <a:rPr lang="uk-UA" dirty="0"/>
              <a:t>3. Шукають потрібні послідовності (методи гібридизації </a:t>
            </a:r>
            <a:r>
              <a:rPr lang="uk-UA" dirty="0">
                <a:hlinkClick r:id="rId3" action="ppaction://hlinksldjump" tooltip="зонди"/>
              </a:rPr>
              <a:t>із</a:t>
            </a:r>
            <a:r>
              <a:rPr lang="uk-UA" dirty="0"/>
              <a:t> зондами).</a:t>
            </a:r>
          </a:p>
          <a:p>
            <a:r>
              <a:rPr lang="uk-UA" dirty="0"/>
              <a:t>4. Копіюють (ПЛР)</a:t>
            </a:r>
          </a:p>
          <a:p>
            <a:r>
              <a:rPr lang="uk-UA" dirty="0"/>
              <a:t>5. Створення гібридних молекул – </a:t>
            </a:r>
            <a:r>
              <a:rPr lang="uk-UA" dirty="0" err="1"/>
              <a:t>рекомбінантних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	 (поєднують фрагменти з різних джерел).</a:t>
            </a:r>
          </a:p>
          <a:p>
            <a:r>
              <a:rPr lang="uk-UA" dirty="0"/>
              <a:t>6. </a:t>
            </a:r>
            <a:r>
              <a:rPr lang="uk-UA" dirty="0" err="1"/>
              <a:t>Переносять</a:t>
            </a:r>
            <a:r>
              <a:rPr lang="uk-UA" dirty="0"/>
              <a:t> (за допомогою векторів).</a:t>
            </a:r>
          </a:p>
          <a:p>
            <a:r>
              <a:rPr lang="uk-UA" dirty="0"/>
              <a:t>7. Змінюють (редагування).</a:t>
            </a:r>
          </a:p>
          <a:p>
            <a:r>
              <a:rPr lang="uk-UA" dirty="0"/>
              <a:t>8. </a:t>
            </a:r>
            <a:r>
              <a:rPr lang="uk-UA" dirty="0" err="1"/>
              <a:t>Секвенують</a:t>
            </a:r>
            <a:r>
              <a:rPr lang="uk-UA" dirty="0"/>
              <a:t> та аналізують.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AD90E8-1C7E-4F67-ACB3-F7792E22CDC2}"/>
              </a:ext>
            </a:extLst>
          </p:cNvPr>
          <p:cNvSpPr/>
          <p:nvPr/>
        </p:nvSpPr>
        <p:spPr>
          <a:xfrm>
            <a:off x="1005840" y="1168400"/>
            <a:ext cx="196088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F150AD-6DDC-4270-B7CC-81A920DB9B8C}"/>
              </a:ext>
            </a:extLst>
          </p:cNvPr>
          <p:cNvSpPr/>
          <p:nvPr/>
        </p:nvSpPr>
        <p:spPr>
          <a:xfrm>
            <a:off x="1310640" y="1686560"/>
            <a:ext cx="38608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44EAA7-CF62-49E6-933A-58578B0912D9}"/>
              </a:ext>
            </a:extLst>
          </p:cNvPr>
          <p:cNvSpPr/>
          <p:nvPr/>
        </p:nvSpPr>
        <p:spPr>
          <a:xfrm>
            <a:off x="1310640" y="2225040"/>
            <a:ext cx="9438640" cy="386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hlinkClick r:id="rId4" action="ppaction://hlinksldjump" tooltip="виділення"/>
            <a:extLst>
              <a:ext uri="{FF2B5EF4-FFF2-40B4-BE49-F238E27FC236}">
                <a16:creationId xmlns:a16="http://schemas.microsoft.com/office/drawing/2014/main" id="{B4EBBE7B-E259-4A31-93F6-F65D2C0DD115}"/>
              </a:ext>
            </a:extLst>
          </p:cNvPr>
          <p:cNvSpPr/>
          <p:nvPr/>
        </p:nvSpPr>
        <p:spPr>
          <a:xfrm>
            <a:off x="1310640" y="1168400"/>
            <a:ext cx="1656080" cy="386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hlinkClick r:id="rId5" action="ppaction://hlinksldjump" tooltip="ПЛР"/>
            <a:extLst>
              <a:ext uri="{FF2B5EF4-FFF2-40B4-BE49-F238E27FC236}">
                <a16:creationId xmlns:a16="http://schemas.microsoft.com/office/drawing/2014/main" id="{CD78C6DB-7482-476F-9AB3-D7F33074EE84}"/>
              </a:ext>
            </a:extLst>
          </p:cNvPr>
          <p:cNvSpPr/>
          <p:nvPr/>
        </p:nvSpPr>
        <p:spPr>
          <a:xfrm>
            <a:off x="1310640" y="2611120"/>
            <a:ext cx="2387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 8">
            <a:hlinkClick r:id="rId6" action="ppaction://hlinksldjump" tooltip="рекомбінантні ДНК"/>
            <a:extLst>
              <a:ext uri="{FF2B5EF4-FFF2-40B4-BE49-F238E27FC236}">
                <a16:creationId xmlns:a16="http://schemas.microsoft.com/office/drawing/2014/main" id="{F50ADC6F-9E00-44EF-9EC9-4340AD67F30F}"/>
              </a:ext>
            </a:extLst>
          </p:cNvPr>
          <p:cNvSpPr/>
          <p:nvPr/>
        </p:nvSpPr>
        <p:spPr>
          <a:xfrm>
            <a:off x="5902960" y="3068320"/>
            <a:ext cx="2255520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Стрелка: влево-вправо-вверх 9">
            <a:extLst>
              <a:ext uri="{FF2B5EF4-FFF2-40B4-BE49-F238E27FC236}">
                <a16:creationId xmlns:a16="http://schemas.microsoft.com/office/drawing/2014/main" id="{493DB3F4-155E-41C4-8A2E-5A5E1DACA352}"/>
              </a:ext>
            </a:extLst>
          </p:cNvPr>
          <p:cNvSpPr/>
          <p:nvPr/>
        </p:nvSpPr>
        <p:spPr>
          <a:xfrm rot="5400000">
            <a:off x="8199118" y="3375662"/>
            <a:ext cx="1163319" cy="894081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D7725-BE1D-4647-B279-63CAB1FC4514}"/>
              </a:ext>
            </a:extLst>
          </p:cNvPr>
          <p:cNvSpPr txBox="1"/>
          <p:nvPr/>
        </p:nvSpPr>
        <p:spPr>
          <a:xfrm>
            <a:off x="9403075" y="3603763"/>
            <a:ext cx="280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Генна інженерія</a:t>
            </a:r>
            <a:endParaRPr lang="ru-UA" sz="2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>
            <a:hlinkClick r:id="rId7" action="ppaction://hlinksldjump" tooltip="вектор"/>
            <a:extLst>
              <a:ext uri="{FF2B5EF4-FFF2-40B4-BE49-F238E27FC236}">
                <a16:creationId xmlns:a16="http://schemas.microsoft.com/office/drawing/2014/main" id="{1E71DA41-E990-4DD4-A956-05CFA1F18183}"/>
              </a:ext>
            </a:extLst>
          </p:cNvPr>
          <p:cNvSpPr/>
          <p:nvPr/>
        </p:nvSpPr>
        <p:spPr>
          <a:xfrm>
            <a:off x="4897120" y="4065428"/>
            <a:ext cx="1198880" cy="386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 13">
            <a:hlinkClick r:id="rId8" action="ppaction://hlinksldjump" tooltip="редагування"/>
            <a:extLst>
              <a:ext uri="{FF2B5EF4-FFF2-40B4-BE49-F238E27FC236}">
                <a16:creationId xmlns:a16="http://schemas.microsoft.com/office/drawing/2014/main" id="{6A52E5C7-4E38-457D-8DCD-12C639F2EC24}"/>
              </a:ext>
            </a:extLst>
          </p:cNvPr>
          <p:cNvSpPr/>
          <p:nvPr/>
        </p:nvSpPr>
        <p:spPr>
          <a:xfrm>
            <a:off x="2895600" y="4663440"/>
            <a:ext cx="1798320" cy="294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8192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AECE4-05CF-4E17-85D2-8852A247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591757" cy="61023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1. Виділення </a:t>
            </a:r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C1B6639-CAEA-454C-9A6D-EFE6DE7C37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5" y="1612265"/>
            <a:ext cx="51901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02177E1-F756-4978-B22C-3E81CC68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550" y="4407535"/>
            <a:ext cx="18097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A3E0D04E-A153-4169-9E2E-0724D96B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5278"/>
            <a:ext cx="5730240" cy="162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52E312-1204-4685-AD28-6C6BD91F0803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55892-33AB-4B47-A42E-5AAA828D400D}"/>
              </a:ext>
            </a:extLst>
          </p:cNvPr>
          <p:cNvSpPr txBox="1"/>
          <p:nvPr/>
        </p:nvSpPr>
        <p:spPr>
          <a:xfrm>
            <a:off x="7201132" y="2631439"/>
            <a:ext cx="210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Буфер, детергенти, очистка……., осадження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71425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41433B-FDE7-4460-BF2D-B92666A1D0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779145"/>
            <a:ext cx="12466320" cy="4351338"/>
          </a:xfrm>
        </p:spPr>
        <p:txBody>
          <a:bodyPr/>
          <a:lstStyle/>
          <a:p>
            <a:r>
              <a:rPr lang="uk-UA" altLang="ru-UA" sz="2800" b="1" dirty="0"/>
              <a:t>Ферменти для маніпулювання з ДНК: </a:t>
            </a:r>
            <a:r>
              <a:rPr lang="uk-UA" altLang="ru-UA" sz="2800" b="1" dirty="0" err="1"/>
              <a:t>рестриктази</a:t>
            </a:r>
            <a:r>
              <a:rPr lang="uk-UA" altLang="ru-UA" sz="2800" b="1" dirty="0"/>
              <a:t> + </a:t>
            </a:r>
            <a:r>
              <a:rPr lang="uk-UA" altLang="ru-UA" sz="2800" b="1" dirty="0" err="1"/>
              <a:t>полімерази</a:t>
            </a:r>
            <a:r>
              <a:rPr lang="uk-UA" altLang="ru-UA" sz="2800" b="1" dirty="0"/>
              <a:t> + </a:t>
            </a:r>
            <a:r>
              <a:rPr lang="uk-UA" altLang="ru-UA" sz="2800" b="1" dirty="0" err="1"/>
              <a:t>лігази</a:t>
            </a:r>
            <a:r>
              <a:rPr lang="uk-UA" altLang="ru-UA" sz="2800" b="1" dirty="0"/>
              <a:t> </a:t>
            </a:r>
          </a:p>
          <a:p>
            <a:endParaRPr lang="uk-UA" altLang="ru-UA" b="1" dirty="0"/>
          </a:p>
          <a:p>
            <a:endParaRPr lang="uk-UA" altLang="ru-UA" b="1" dirty="0"/>
          </a:p>
          <a:p>
            <a:endParaRPr lang="uk-UA" altLang="ru-UA" b="1" dirty="0"/>
          </a:p>
          <a:p>
            <a:endParaRPr lang="uk-UA" altLang="ru-UA" b="1" dirty="0"/>
          </a:p>
          <a:p>
            <a:endParaRPr lang="uk-UA" altLang="ru-UA" b="1" dirty="0"/>
          </a:p>
          <a:p>
            <a:r>
              <a:rPr lang="uk-UA" altLang="ru-UA" b="1" dirty="0"/>
              <a:t>Розділення - електрофорез</a:t>
            </a:r>
          </a:p>
          <a:p>
            <a:endParaRPr lang="ru-RU" altLang="ru-UA" sz="28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88A1461-A650-42C1-82FC-6C3FCB4A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82360" cy="55943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2. Розрізання та розділення</a:t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> </a:t>
            </a:r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6" name="Рисунок 6" descr="book3.27.gif">
            <a:extLst>
              <a:ext uri="{FF2B5EF4-FFF2-40B4-BE49-F238E27FC236}">
                <a16:creationId xmlns:a16="http://schemas.microsoft.com/office/drawing/2014/main" id="{1D522DB1-2515-42CA-B5DE-2E5A19490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380" y="1338580"/>
            <a:ext cx="35099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Compact-M.jpg">
            <a:extLst>
              <a:ext uri="{FF2B5EF4-FFF2-40B4-BE49-F238E27FC236}">
                <a16:creationId xmlns:a16="http://schemas.microsoft.com/office/drawing/2014/main" id="{908590ED-C634-4768-874A-CCE5D745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17" y="4102894"/>
            <a:ext cx="2193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 descr="220px-Agarose_electroph_color.jpg">
            <a:extLst>
              <a:ext uri="{FF2B5EF4-FFF2-40B4-BE49-F238E27FC236}">
                <a16:creationId xmlns:a16="http://schemas.microsoft.com/office/drawing/2014/main" id="{A2AE2073-0117-4EF8-9B38-201B3D3D6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3983355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8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xn--i1abbnckbmcl9fb.xn--p1ai/%D1%81%D1%82%D0%B0%D1%82%D1%8C%D0%B8/607164/presentation/01.jpg">
            <a:extLst>
              <a:ext uri="{FF2B5EF4-FFF2-40B4-BE49-F238E27FC236}">
                <a16:creationId xmlns:a16="http://schemas.microsoft.com/office/drawing/2014/main" id="{93052238-E082-40A6-A2DF-B3941300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9" y="0"/>
            <a:ext cx="662463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AE078-977E-4733-AD9B-DBEEE5DBE5BE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08269" y="0"/>
            <a:ext cx="6624637" cy="9550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uk-UA" dirty="0"/>
              <a:t>Різноманіття форм вірусів</a:t>
            </a:r>
            <a:endParaRPr lang="ru-RU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6CFFB96-D059-4BE3-B500-6528DD6B1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918" y="4124960"/>
            <a:ext cx="5230813" cy="2322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</a:pPr>
            <a:r>
              <a:rPr lang="ru-RU" altLang="ru-UA" sz="2800" dirty="0">
                <a:latin typeface="Arial" panose="020B0604020202020204" pitchFamily="34" charset="0"/>
              </a:rPr>
              <a:t> </a:t>
            </a:r>
            <a:r>
              <a:rPr lang="ru-RU" altLang="ru-UA" sz="1600" dirty="0">
                <a:latin typeface="Arial" panose="020B0604020202020204" pitchFamily="34" charset="0"/>
              </a:rPr>
              <a:t>ДНК </a:t>
            </a:r>
            <a:r>
              <a:rPr lang="ru-RU" altLang="ru-UA" sz="1600" dirty="0" err="1">
                <a:latin typeface="Arial" panose="020B0604020202020204" pitchFamily="34" charset="0"/>
              </a:rPr>
              <a:t>або</a:t>
            </a:r>
            <a:r>
              <a:rPr lang="ru-RU" altLang="ru-UA" sz="1600" dirty="0">
                <a:latin typeface="Arial" panose="020B0604020202020204" pitchFamily="34" charset="0"/>
              </a:rPr>
              <a:t> РНК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</a:pPr>
            <a:r>
              <a:rPr lang="ru-RU" altLang="ru-UA" sz="1600" dirty="0">
                <a:latin typeface="Arial" panose="020B0604020202020204" pitchFamily="34" charset="0"/>
              </a:rPr>
              <a:t> 	- 1-ланцюгова </a:t>
            </a:r>
            <a:r>
              <a:rPr lang="ru-RU" altLang="ru-UA" sz="1600" dirty="0" err="1">
                <a:latin typeface="Arial" panose="020B0604020202020204" pitchFamily="34" charset="0"/>
              </a:rPr>
              <a:t>або</a:t>
            </a:r>
            <a:r>
              <a:rPr lang="ru-RU" altLang="ru-UA" sz="1600" dirty="0">
                <a:latin typeface="Arial" panose="020B0604020202020204" pitchFamily="34" charset="0"/>
              </a:rPr>
              <a:t> 2-ланцюгова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</a:pPr>
            <a:r>
              <a:rPr lang="ru-RU" altLang="ru-UA" sz="1600" dirty="0">
                <a:latin typeface="Arial" panose="020B0604020202020204" pitchFamily="34" charset="0"/>
              </a:rPr>
              <a:t> 	- </a:t>
            </a:r>
            <a:r>
              <a:rPr lang="ru-RU" altLang="ru-UA" sz="1600" dirty="0" err="1">
                <a:latin typeface="Arial" panose="020B0604020202020204" pitchFamily="34" charset="0"/>
              </a:rPr>
              <a:t>лінійна</a:t>
            </a:r>
            <a:r>
              <a:rPr lang="ru-RU" altLang="ru-UA" sz="1600" dirty="0">
                <a:latin typeface="Arial" panose="020B0604020202020204" pitchFamily="34" charset="0"/>
              </a:rPr>
              <a:t> </a:t>
            </a:r>
            <a:r>
              <a:rPr lang="ru-RU" altLang="ru-UA" sz="1600" dirty="0" err="1">
                <a:latin typeface="Arial" panose="020B0604020202020204" pitchFamily="34" charset="0"/>
              </a:rPr>
              <a:t>або</a:t>
            </a:r>
            <a:r>
              <a:rPr lang="ru-RU" altLang="ru-UA" sz="1600" dirty="0">
                <a:latin typeface="Arial" panose="020B0604020202020204" pitchFamily="34" charset="0"/>
              </a:rPr>
              <a:t> </a:t>
            </a:r>
            <a:r>
              <a:rPr lang="ru-RU" altLang="ru-UA" sz="1600" dirty="0" err="1">
                <a:latin typeface="Arial" panose="020B0604020202020204" pitchFamily="34" charset="0"/>
              </a:rPr>
              <a:t>кільцева</a:t>
            </a:r>
            <a:endParaRPr lang="ru-RU" altLang="ru-UA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</a:pPr>
            <a:r>
              <a:rPr lang="ru-RU" altLang="ru-UA" sz="1600" dirty="0">
                <a:latin typeface="Arial" panose="020B0604020202020204" pitchFamily="34" charset="0"/>
              </a:rPr>
              <a:t> 	- одна молекула </a:t>
            </a:r>
            <a:r>
              <a:rPr lang="ru-RU" altLang="ru-UA" sz="1600" dirty="0" err="1">
                <a:latin typeface="Arial" panose="020B0604020202020204" pitchFamily="34" charset="0"/>
              </a:rPr>
              <a:t>або</a:t>
            </a:r>
            <a:r>
              <a:rPr lang="ru-RU" altLang="ru-UA" sz="1600" dirty="0">
                <a:latin typeface="Arial" panose="020B0604020202020204" pitchFamily="34" charset="0"/>
              </a:rPr>
              <a:t> </a:t>
            </a:r>
            <a:r>
              <a:rPr lang="ru-RU" altLang="ru-UA" sz="1600" dirty="0" err="1">
                <a:latin typeface="Arial" panose="020B0604020202020204" pitchFamily="34" charset="0"/>
              </a:rPr>
              <a:t>декілька</a:t>
            </a:r>
            <a:r>
              <a:rPr lang="ru-RU" altLang="ru-UA" sz="1600" dirty="0">
                <a:latin typeface="Arial" panose="020B0604020202020204" pitchFamily="34" charset="0"/>
              </a:rPr>
              <a:t> 				(</a:t>
            </a:r>
            <a:r>
              <a:rPr lang="ru-RU" altLang="ru-UA" sz="1600" dirty="0" err="1">
                <a:latin typeface="Arial" panose="020B0604020202020204" pitchFamily="34" charset="0"/>
              </a:rPr>
              <a:t>сегментований</a:t>
            </a:r>
            <a:r>
              <a:rPr lang="ru-RU" altLang="ru-UA" sz="1600" dirty="0">
                <a:latin typeface="Arial" panose="020B0604020202020204" pitchFamily="34" charset="0"/>
              </a:rPr>
              <a:t> геном)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841E2D1-9455-45BF-B9B2-8DCAFD0F7052}"/>
              </a:ext>
            </a:extLst>
          </p:cNvPr>
          <p:cNvSpPr txBox="1">
            <a:spLocks noChangeArrowheads="1"/>
          </p:cNvSpPr>
          <p:nvPr/>
        </p:nvSpPr>
        <p:spPr>
          <a:xfrm>
            <a:off x="7423785" y="3254694"/>
            <a:ext cx="3488055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Геном вірусів</a:t>
            </a:r>
            <a:endParaRPr lang="ru-R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" name="Picture 6" descr="Вирус 2">
            <a:extLst>
              <a:ext uri="{FF2B5EF4-FFF2-40B4-BE49-F238E27FC236}">
                <a16:creationId xmlns:a16="http://schemas.microsoft.com/office/drawing/2014/main" id="{8C5972EC-0C88-4EA1-ACAB-292191F0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30" y="567530"/>
            <a:ext cx="1906587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74316-F465-42AD-AA06-94560A37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599"/>
            <a:ext cx="12029440" cy="904875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3.Пошук необхідного фрагмента ДНК (гібридизація із зондами)</a:t>
            </a:r>
            <a:endParaRPr lang="ru-UA" sz="3200" b="1" dirty="0"/>
          </a:p>
        </p:txBody>
      </p:sp>
      <p:pic>
        <p:nvPicPr>
          <p:cNvPr id="10242" name="Picture 2" descr="Строение, свойства, биологическая роль нуклеотидов и нуклеиновых ...">
            <a:extLst>
              <a:ext uri="{FF2B5EF4-FFF2-40B4-BE49-F238E27FC236}">
                <a16:creationId xmlns:a16="http://schemas.microsoft.com/office/drawing/2014/main" id="{021199D6-51EE-4A5A-B949-9C7BFDF25E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2" y="1939131"/>
            <a:ext cx="580934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47B5BC-5A9D-450F-9D9E-9BEBA6AD766B}"/>
              </a:ext>
            </a:extLst>
          </p:cNvPr>
          <p:cNvSpPr/>
          <p:nvPr/>
        </p:nvSpPr>
        <p:spPr>
          <a:xfrm>
            <a:off x="140068" y="1939131"/>
            <a:ext cx="1144016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</a:rPr>
              <a:t>ДНК-зонд - </a:t>
            </a:r>
            <a:r>
              <a:rPr lang="ru-RU" dirty="0" err="1">
                <a:latin typeface="Verdana" pitchFamily="34" charset="0"/>
              </a:rPr>
              <a:t>одноланцюговий</a:t>
            </a:r>
            <a:r>
              <a:rPr lang="ru-RU" dirty="0">
                <a:latin typeface="Verdana" pitchFamily="34" charset="0"/>
              </a:rPr>
              <a:t> фрагмент ДНК, </a:t>
            </a:r>
            <a:r>
              <a:rPr lang="ru-RU" dirty="0" err="1">
                <a:latin typeface="Verdana" pitchFamily="34" charset="0"/>
              </a:rPr>
              <a:t>комплементарний</a:t>
            </a:r>
            <a:r>
              <a:rPr lang="ru-RU" dirty="0">
                <a:latin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</a:rPr>
              <a:t>тій</a:t>
            </a:r>
            <a:r>
              <a:rPr lang="ru-RU" dirty="0">
                <a:latin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</a:rPr>
              <a:t>послідовності</a:t>
            </a:r>
            <a:r>
              <a:rPr lang="ru-RU" dirty="0">
                <a:latin typeface="Verdana" pitchFamily="34" charset="0"/>
              </a:rPr>
              <a:t>, яку </a:t>
            </a:r>
            <a:r>
              <a:rPr lang="ru-RU" dirty="0" err="1">
                <a:latin typeface="Verdana" pitchFamily="34" charset="0"/>
              </a:rPr>
              <a:t>необхідно</a:t>
            </a:r>
            <a:r>
              <a:rPr lang="ru-RU" dirty="0">
                <a:latin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</a:rPr>
              <a:t>виявити</a:t>
            </a:r>
            <a:r>
              <a:rPr lang="ru-RU" dirty="0">
                <a:latin typeface="Verdana" pitchFamily="34" charset="0"/>
              </a:rPr>
              <a:t> (</a:t>
            </a:r>
            <a:r>
              <a:rPr lang="ru-RU" dirty="0" err="1">
                <a:latin typeface="Verdana" pitchFamily="34" charset="0"/>
              </a:rPr>
              <a:t>індикатор</a:t>
            </a:r>
            <a:r>
              <a:rPr lang="ru-RU" dirty="0">
                <a:latin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</a:rPr>
              <a:t>її</a:t>
            </a:r>
            <a:r>
              <a:rPr lang="ru-RU" dirty="0">
                <a:latin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</a:rPr>
              <a:t>наявності</a:t>
            </a:r>
            <a:r>
              <a:rPr lang="ru-RU" dirty="0">
                <a:latin typeface="Verdana" pitchFamily="34" charset="0"/>
              </a:rPr>
              <a:t>). </a:t>
            </a:r>
          </a:p>
          <a:p>
            <a:pPr algn="just"/>
            <a:r>
              <a:rPr lang="ru-RU" dirty="0" err="1">
                <a:latin typeface="Verdana" pitchFamily="34" charset="0"/>
              </a:rPr>
              <a:t>Отримують</a:t>
            </a:r>
            <a:r>
              <a:rPr lang="ru-RU" dirty="0">
                <a:latin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</a:rPr>
              <a:t>або</a:t>
            </a:r>
            <a:r>
              <a:rPr lang="ru-RU" dirty="0">
                <a:latin typeface="Verdana" pitchFamily="34" charset="0"/>
              </a:rPr>
              <a:t> </a:t>
            </a:r>
            <a:r>
              <a:rPr lang="ru-RU" dirty="0" err="1">
                <a:latin typeface="Verdana" pitchFamily="34" charset="0"/>
              </a:rPr>
              <a:t>клонуванням</a:t>
            </a:r>
            <a:r>
              <a:rPr lang="ru-RU" dirty="0">
                <a:latin typeface="Verdana" pitchFamily="34" charset="0"/>
              </a:rPr>
              <a:t> (на мРНК), </a:t>
            </a:r>
            <a:r>
              <a:rPr lang="ru-RU" dirty="0" err="1">
                <a:latin typeface="Verdana" pitchFamily="34" charset="0"/>
              </a:rPr>
              <a:t>або</a:t>
            </a:r>
            <a:r>
              <a:rPr lang="ru-RU" dirty="0">
                <a:latin typeface="Verdana" pitchFamily="34" charset="0"/>
              </a:rPr>
              <a:t> шляхом </a:t>
            </a:r>
            <a:r>
              <a:rPr lang="ru-RU" dirty="0" err="1">
                <a:latin typeface="Verdana" pitchFamily="34" charset="0"/>
              </a:rPr>
              <a:t>хімічного</a:t>
            </a:r>
            <a:r>
              <a:rPr lang="ru-RU" dirty="0">
                <a:latin typeface="Verdana" pitchFamily="34" charset="0"/>
              </a:rPr>
              <a:t> синтезу.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D73B0-9300-410A-B1B7-E1470597DE02}"/>
              </a:ext>
            </a:extLst>
          </p:cNvPr>
          <p:cNvSpPr txBox="1"/>
          <p:nvPr/>
        </p:nvSpPr>
        <p:spPr>
          <a:xfrm>
            <a:off x="6715760" y="3749040"/>
            <a:ext cx="499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Спочатку ДНК денатурують (</a:t>
            </a:r>
            <a:r>
              <a:rPr lang="uk-UA" dirty="0" err="1"/>
              <a:t>одноланцюговість</a:t>
            </a:r>
            <a:r>
              <a:rPr lang="uk-UA" dirty="0"/>
              <a:t>), а потім додають зонди для гібридизації (поєднання у </a:t>
            </a:r>
            <a:r>
              <a:rPr lang="uk-UA" dirty="0" err="1"/>
              <a:t>дволанцюгову</a:t>
            </a:r>
            <a:r>
              <a:rPr lang="uk-UA" dirty="0"/>
              <a:t> молекулу)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39419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BF30E-6DEE-40CA-9039-85727035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29960" cy="1524635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4. Пошук необхідного фрагмента та його ампліфікація</a:t>
            </a:r>
            <a:endParaRPr lang="ru-UA" sz="3600" dirty="0"/>
          </a:p>
        </p:txBody>
      </p:sp>
      <p:pic>
        <p:nvPicPr>
          <p:cNvPr id="13318" name="Picture 6" descr="Реакція гібридизації — Студопедія">
            <a:extLst>
              <a:ext uri="{FF2B5EF4-FFF2-40B4-BE49-F238E27FC236}">
                <a16:creationId xmlns:a16="http://schemas.microsoft.com/office/drawing/2014/main" id="{7DDEFDCC-5181-4895-A15F-F1DFB0FC9D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160" y="365125"/>
            <a:ext cx="4898755" cy="56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1708A-900C-42AB-AAEE-CA5426004A4B}"/>
              </a:ext>
            </a:extLst>
          </p:cNvPr>
          <p:cNvSpPr txBox="1"/>
          <p:nvPr/>
        </p:nvSpPr>
        <p:spPr>
          <a:xfrm>
            <a:off x="1056640" y="3190240"/>
            <a:ext cx="51409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Полімеразна</a:t>
            </a:r>
            <a:r>
              <a:rPr lang="uk-UA" dirty="0"/>
              <a:t> ланцюгова реакція </a:t>
            </a:r>
            <a:r>
              <a:rPr lang="uk-UA" sz="3200" dirty="0"/>
              <a:t>(ПЛР).</a:t>
            </a:r>
            <a:endParaRPr lang="ru-RU" sz="3200" dirty="0"/>
          </a:p>
          <a:p>
            <a:r>
              <a:rPr lang="ru-RU" dirty="0" err="1"/>
              <a:t>Праймери</a:t>
            </a:r>
            <a:r>
              <a:rPr lang="uk-UA" dirty="0"/>
              <a:t>!!!</a:t>
            </a:r>
          </a:p>
          <a:p>
            <a:r>
              <a:rPr lang="en-US" dirty="0"/>
              <a:t>Tag</a:t>
            </a:r>
            <a:r>
              <a:rPr lang="uk-UA" dirty="0"/>
              <a:t>-</a:t>
            </a:r>
            <a:r>
              <a:rPr lang="uk-UA" dirty="0" err="1"/>
              <a:t>полімераза</a:t>
            </a:r>
            <a:r>
              <a:rPr lang="uk-UA" dirty="0"/>
              <a:t>!!!!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23091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2E83C-E195-4ACD-AF46-292CF2B58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" y="202565"/>
            <a:ext cx="10515600" cy="478155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5. Створення </a:t>
            </a:r>
            <a:r>
              <a:rPr lang="uk-UA" sz="3600" b="1" dirty="0" err="1">
                <a:solidFill>
                  <a:srgbClr val="C00000"/>
                </a:solidFill>
              </a:rPr>
              <a:t>рекомбінантних</a:t>
            </a:r>
            <a:r>
              <a:rPr lang="uk-UA" sz="3600" b="1" dirty="0">
                <a:solidFill>
                  <a:srgbClr val="C00000"/>
                </a:solidFill>
              </a:rPr>
              <a:t> молекул ДНК</a:t>
            </a:r>
            <a:endParaRPr lang="ru-UA" sz="3600" b="1" dirty="0">
              <a:solidFill>
                <a:srgbClr val="C00000"/>
              </a:solidFill>
            </a:endParaRPr>
          </a:p>
        </p:txBody>
      </p:sp>
      <p:pic>
        <p:nvPicPr>
          <p:cNvPr id="14338" name="Picture 2" descr="ГЕННА ІНЖЕНЕРІЯ. РЕКОМБІНАНТНІ ДНК - РЕГУЛЯЦІЯ ЕКСПРЕСІЇ ГЕНІВ ...">
            <a:extLst>
              <a:ext uri="{FF2B5EF4-FFF2-40B4-BE49-F238E27FC236}">
                <a16:creationId xmlns:a16="http://schemas.microsoft.com/office/drawing/2014/main" id="{65746177-1BBA-47A6-B7F2-AD87D7661D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74" y="934719"/>
            <a:ext cx="4879896" cy="542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Результат пошуку зображень за запитом рестриктаза&quot;">
            <a:extLst>
              <a:ext uri="{FF2B5EF4-FFF2-40B4-BE49-F238E27FC236}">
                <a16:creationId xmlns:a16="http://schemas.microsoft.com/office/drawing/2014/main" id="{4DF589E9-95F5-4D65-B745-F0960CB2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22" y="1310611"/>
            <a:ext cx="5347891" cy="35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74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40326" y="190273"/>
            <a:ext cx="11604634" cy="830997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400" dirty="0"/>
              <a:t> </a:t>
            </a:r>
            <a:r>
              <a:rPr lang="uk-UA" sz="2400" dirty="0">
                <a:solidFill>
                  <a:srgbClr val="C00000"/>
                </a:solidFill>
              </a:rPr>
              <a:t> 6</a:t>
            </a:r>
            <a:r>
              <a:rPr lang="uk-UA" sz="2400" dirty="0"/>
              <a:t>. </a:t>
            </a:r>
            <a:r>
              <a:rPr lang="uk-UA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 </a:t>
            </a:r>
            <a:r>
              <a:rPr lang="uk-UA" altLang="ru-RU" sz="2400" b="1" i="1" dirty="0">
                <a:solidFill>
                  <a:srgbClr val="C00000"/>
                </a:solidFill>
              </a:rPr>
              <a:t>(лат. </a:t>
            </a:r>
            <a:r>
              <a:rPr lang="uk-UA" altLang="ru-RU" sz="2400" b="1" i="1" dirty="0" err="1">
                <a:solidFill>
                  <a:srgbClr val="C00000"/>
                </a:solidFill>
              </a:rPr>
              <a:t>vector</a:t>
            </a:r>
            <a:r>
              <a:rPr lang="uk-UA" altLang="ru-RU" sz="2400" b="1" i="1" dirty="0">
                <a:solidFill>
                  <a:srgbClr val="C00000"/>
                </a:solidFill>
              </a:rPr>
              <a:t> – що несе) </a:t>
            </a:r>
            <a:r>
              <a:rPr lang="uk-UA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uk-UA" sz="2400" dirty="0">
                <a:solidFill>
                  <a:srgbClr val="C00000"/>
                </a:solidFill>
              </a:rPr>
              <a:t>молекула, здатна до самостійної реплікації та забезпечує інтеграцію, ампліфікацію і експресію </a:t>
            </a:r>
            <a:r>
              <a:rPr lang="uk-UA" sz="2400" dirty="0" err="1">
                <a:solidFill>
                  <a:srgbClr val="C00000"/>
                </a:solidFill>
              </a:rPr>
              <a:t>трансгена</a:t>
            </a:r>
            <a:endParaRPr lang="uk-UA" sz="2400" dirty="0">
              <a:solidFill>
                <a:srgbClr val="C00000"/>
              </a:solidFill>
            </a:endParaRPr>
          </a:p>
        </p:txBody>
      </p:sp>
      <p:pic>
        <p:nvPicPr>
          <p:cNvPr id="35845" name="Picture 8" descr="http://ehp.niehs.nih.gov/wp-content/uploads/2013/08/ehp.121-a255.g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77" y="1206427"/>
            <a:ext cx="4492872" cy="32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035" y="1660034"/>
            <a:ext cx="4845156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 –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вбудовування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в ДНК господаря</a:t>
            </a:r>
          </a:p>
          <a:p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Експресія –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транскрипція трансгена апаратом клітини господаря</a:t>
            </a:r>
          </a:p>
          <a:p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Ампліфікація –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 кількості копій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(трансген + вектор)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73309AF-DF8B-421D-AA44-C0E9CAF27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851" y="5326289"/>
            <a:ext cx="3586162" cy="1138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Природні</a:t>
            </a:r>
            <a:r>
              <a:rPr lang="ru-RU" altLang="ru-RU" sz="2400" b="1" dirty="0">
                <a:solidFill>
                  <a:srgbClr val="FF9900"/>
                </a:solidFill>
                <a:latin typeface="Tahoma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плазміди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віруси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F2D97DF1-BF56-42E1-AC2A-E8DCC8433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4030" y="4282994"/>
            <a:ext cx="3094037" cy="24929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4D504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4D504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4D504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4D504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5040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err="1">
                <a:solidFill>
                  <a:schemeClr val="tx1"/>
                </a:solidFill>
                <a:latin typeface="Tahoma" pitchFamily="34" charset="0"/>
              </a:rPr>
              <a:t>Штучні</a:t>
            </a:r>
            <a:endParaRPr lang="ru-RU" altLang="ru-RU" sz="2400" b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косміди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chemeClr val="tx1"/>
                </a:solidFill>
                <a:latin typeface="Tahoma" pitchFamily="34" charset="0"/>
              </a:rPr>
              <a:t>фазміди</a:t>
            </a:r>
            <a:endParaRPr lang="ru-RU" altLang="ru-RU" sz="2200" b="1" i="1" dirty="0">
              <a:solidFill>
                <a:schemeClr val="tx1"/>
              </a:solidFill>
              <a:latin typeface="Tahom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ru-RU" sz="2000" b="1" dirty="0">
                <a:sym typeface="Symbol" panose="05050102010706020507" pitchFamily="18" charset="2"/>
              </a:rPr>
              <a:t>BAC (</a:t>
            </a:r>
            <a:r>
              <a:rPr lang="uk-UA" altLang="ru-RU" sz="2000" b="1" dirty="0" err="1">
                <a:sym typeface="Symbol" panose="05050102010706020507" pitchFamily="18" charset="2"/>
              </a:rPr>
              <a:t>Bacterial</a:t>
            </a:r>
            <a:r>
              <a:rPr lang="uk-UA" altLang="ru-RU" sz="2000" b="1" dirty="0">
                <a:sym typeface="Symbol" panose="05050102010706020507" pitchFamily="18" charset="2"/>
              </a:rPr>
              <a:t> </a:t>
            </a:r>
            <a:r>
              <a:rPr lang="uk-UA" altLang="ru-RU" sz="2000" b="1" dirty="0" err="1">
                <a:sym typeface="Symbol" panose="05050102010706020507" pitchFamily="18" charset="2"/>
              </a:rPr>
              <a:t>Artificial</a:t>
            </a:r>
            <a:r>
              <a:rPr lang="uk-UA" altLang="ru-RU" sz="2000" b="1" dirty="0">
                <a:sym typeface="Symbol" panose="05050102010706020507" pitchFamily="18" charset="2"/>
              </a:rPr>
              <a:t> </a:t>
            </a:r>
            <a:r>
              <a:rPr lang="uk-UA" altLang="ru-RU" sz="2000" b="1" dirty="0" err="1">
                <a:sym typeface="Symbol" panose="05050102010706020507" pitchFamily="18" charset="2"/>
              </a:rPr>
              <a:t>Chromosome</a:t>
            </a:r>
            <a:r>
              <a:rPr lang="uk-UA" altLang="ru-RU" sz="2000" b="1" dirty="0">
                <a:sym typeface="Symbol" panose="05050102010706020507" pitchFamily="18" charset="2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ru-RU" sz="2000" b="1" dirty="0">
                <a:sym typeface="Symbol" panose="05050102010706020507" pitchFamily="18" charset="2"/>
              </a:rPr>
              <a:t>YAC (</a:t>
            </a:r>
            <a:r>
              <a:rPr lang="uk-UA" altLang="ru-RU" sz="2000" b="1" dirty="0" err="1">
                <a:sym typeface="Symbol" panose="05050102010706020507" pitchFamily="18" charset="2"/>
              </a:rPr>
              <a:t>Yeast</a:t>
            </a:r>
            <a:r>
              <a:rPr lang="uk-UA" altLang="ru-RU" sz="2000" b="1" dirty="0">
                <a:sym typeface="Symbol" panose="05050102010706020507" pitchFamily="18" charset="2"/>
              </a:rPr>
              <a:t> </a:t>
            </a:r>
            <a:r>
              <a:rPr lang="uk-UA" altLang="ru-RU" sz="2000" b="1" dirty="0" err="1">
                <a:sym typeface="Symbol" panose="05050102010706020507" pitchFamily="18" charset="2"/>
              </a:rPr>
              <a:t>Artificial</a:t>
            </a:r>
            <a:r>
              <a:rPr lang="uk-UA" altLang="ru-RU" sz="2000" b="1" dirty="0">
                <a:sym typeface="Symbol" panose="05050102010706020507" pitchFamily="18" charset="2"/>
              </a:rPr>
              <a:t> </a:t>
            </a:r>
            <a:r>
              <a:rPr lang="uk-UA" altLang="ru-RU" sz="2000" b="1" dirty="0" err="1">
                <a:sym typeface="Symbol" panose="05050102010706020507" pitchFamily="18" charset="2"/>
              </a:rPr>
              <a:t>Chromosome</a:t>
            </a:r>
            <a:r>
              <a:rPr lang="uk-UA" altLang="ru-RU" sz="2000" b="1" dirty="0">
                <a:sym typeface="Symbol" panose="05050102010706020507" pitchFamily="18" charset="2"/>
              </a:rPr>
              <a:t>)</a:t>
            </a:r>
            <a:r>
              <a:rPr lang="ru-RU" altLang="ru-RU" sz="2200" b="1" i="1" dirty="0">
                <a:solidFill>
                  <a:schemeClr val="tx1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15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ctrTitle"/>
          </p:nvPr>
        </p:nvSpPr>
        <p:spPr>
          <a:xfrm>
            <a:off x="2209800" y="1207454"/>
            <a:ext cx="7772400" cy="52322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РНК-</a:t>
            </a:r>
            <a:r>
              <a:rPr lang="ru-RU" altLang="ru-RU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інтерференція</a:t>
            </a:r>
            <a:r>
              <a:rPr lang="ru-RU" altLang="ru-RU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Нокаут гена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1" descr="pet3.jpg">
            <a:extLst>
              <a:ext uri="{FF2B5EF4-FFF2-40B4-BE49-F238E27FC236}">
                <a16:creationId xmlns:a16="http://schemas.microsoft.com/office/drawing/2014/main" id="{BB553604-1C3E-41EA-B3C6-B5DCC4F9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730673"/>
            <a:ext cx="31527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7FEB79-01B6-4A6E-8699-A891E7E5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71" y="1987589"/>
            <a:ext cx="3386605" cy="100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88291-2496-4AB6-B2E0-CC9626608E9B}"/>
              </a:ext>
            </a:extLst>
          </p:cNvPr>
          <p:cNvSpPr txBox="1"/>
          <p:nvPr/>
        </p:nvSpPr>
        <p:spPr>
          <a:xfrm>
            <a:off x="5886888" y="3429000"/>
            <a:ext cx="498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«+» РНК певного гена           «-» ознака           </a:t>
            </a:r>
            <a:r>
              <a:rPr lang="uk-UA" sz="2800" b="1" dirty="0">
                <a:solidFill>
                  <a:srgbClr val="FF0000"/>
                </a:solidFill>
              </a:rPr>
              <a:t>?</a:t>
            </a:r>
            <a:endParaRPr lang="ru-UA" sz="2800" b="1" dirty="0">
              <a:solidFill>
                <a:srgbClr val="FF0000"/>
              </a:solidFill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5CE41B00-F54E-4F7F-9A2F-D53F848D9220}"/>
              </a:ext>
            </a:extLst>
          </p:cNvPr>
          <p:cNvSpPr/>
          <p:nvPr/>
        </p:nvSpPr>
        <p:spPr>
          <a:xfrm>
            <a:off x="8200047" y="3685493"/>
            <a:ext cx="360040" cy="185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CA24CA4C-FC4D-4E26-8A26-63D0185202D2}"/>
              </a:ext>
            </a:extLst>
          </p:cNvPr>
          <p:cNvSpPr/>
          <p:nvPr/>
        </p:nvSpPr>
        <p:spPr>
          <a:xfrm>
            <a:off x="9768407" y="3628090"/>
            <a:ext cx="360040" cy="198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89C8EC-5A1B-4296-B8D7-A6C949E78057}"/>
              </a:ext>
            </a:extLst>
          </p:cNvPr>
          <p:cNvSpPr/>
          <p:nvPr/>
        </p:nvSpPr>
        <p:spPr>
          <a:xfrm>
            <a:off x="469662" y="216654"/>
            <a:ext cx="5504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7. Редагування геномів (1)</a:t>
            </a:r>
            <a:endParaRPr lang="ru-UA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00639-60EB-45BE-AA6F-67A9904BD33A}"/>
              </a:ext>
            </a:extLst>
          </p:cNvPr>
          <p:cNvSpPr txBox="1"/>
          <p:nvPr/>
        </p:nvSpPr>
        <p:spPr>
          <a:xfrm>
            <a:off x="1127760" y="4693920"/>
            <a:ext cx="989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Епігенетичне регулювання експресії – без змін </a:t>
            </a:r>
            <a:r>
              <a:rPr lang="uk-UA" sz="3200" b="1" dirty="0" err="1"/>
              <a:t>нуклеотидної</a:t>
            </a:r>
            <a:r>
              <a:rPr lang="uk-UA" sz="3200" b="1" dirty="0"/>
              <a:t> послідовності !!!!!</a:t>
            </a:r>
            <a:endParaRPr lang="ru-UA" sz="3200" b="1" dirty="0"/>
          </a:p>
        </p:txBody>
      </p:sp>
    </p:spTree>
    <p:extLst>
      <p:ext uri="{BB962C8B-B14F-4D97-AF65-F5344CB8AC3E}">
        <p14:creationId xmlns:p14="http://schemas.microsoft.com/office/powerpoint/2010/main" val="729120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D5A91-CF17-4C7F-A09D-12210226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644" y="955709"/>
            <a:ext cx="6924584" cy="1108568"/>
          </a:xfrm>
        </p:spPr>
        <p:txBody>
          <a:bodyPr>
            <a:normAutofit/>
          </a:bodyPr>
          <a:lstStyle/>
          <a:p>
            <a:r>
              <a:rPr lang="uk-UA" sz="3600" b="1" i="1" dirty="0"/>
              <a:t>Створення штучної </a:t>
            </a:r>
            <a:r>
              <a:rPr lang="ru-UA" sz="3600" b="1" i="1" dirty="0"/>
              <a:t>CRISPR/</a:t>
            </a:r>
            <a:r>
              <a:rPr lang="ru-UA" sz="3600" b="1" i="1" dirty="0" err="1"/>
              <a:t>Cas</a:t>
            </a:r>
            <a:r>
              <a:rPr lang="uk-UA" sz="3600" b="1" i="1" dirty="0"/>
              <a:t> системи </a:t>
            </a:r>
            <a:endParaRPr lang="ru-UA" sz="3600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2F408-7C13-4EBB-98AA-AE7567F42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1" t="26621" r="58214" b="22857"/>
          <a:stretch/>
        </p:blipFill>
        <p:spPr>
          <a:xfrm>
            <a:off x="590708" y="807624"/>
            <a:ext cx="4292009" cy="524275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9169C1-F190-4828-8681-13EB96C2C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97" t="34175" r="14733" b="27974"/>
          <a:stretch/>
        </p:blipFill>
        <p:spPr>
          <a:xfrm>
            <a:off x="5752730" y="3031850"/>
            <a:ext cx="5973932" cy="17921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B44BA8-1B58-47B4-831D-4043611531C5}"/>
              </a:ext>
            </a:extLst>
          </p:cNvPr>
          <p:cNvSpPr/>
          <p:nvPr/>
        </p:nvSpPr>
        <p:spPr>
          <a:xfrm>
            <a:off x="469662" y="216654"/>
            <a:ext cx="5504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7. Редагування геномів (2)</a:t>
            </a:r>
            <a:endParaRPr lang="ru-UA" sz="3600" dirty="0"/>
          </a:p>
        </p:txBody>
      </p:sp>
    </p:spTree>
    <p:extLst>
      <p:ext uri="{BB962C8B-B14F-4D97-AF65-F5344CB8AC3E}">
        <p14:creationId xmlns:p14="http://schemas.microsoft.com/office/powerpoint/2010/main" val="2560787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последствия крисп">
            <a:hlinkClick r:id="" action="ppaction://media"/>
            <a:extLst>
              <a:ext uri="{FF2B5EF4-FFF2-40B4-BE49-F238E27FC236}">
                <a16:creationId xmlns:a16="http://schemas.microsoft.com/office/drawing/2014/main" id="{5D3CDB0E-4102-4F1C-B9AE-4520CE896F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96E6D15-FC32-465E-8AB5-229138CF7BDE}"/>
              </a:ext>
            </a:extLst>
          </p:cNvPr>
          <p:cNvSpPr txBox="1">
            <a:spLocks/>
          </p:cNvSpPr>
          <p:nvPr/>
        </p:nvSpPr>
        <p:spPr>
          <a:xfrm>
            <a:off x="1232540" y="1497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Молекулярні сценарії репарації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10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F01F1-896C-4095-B54F-A7EF60DF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488" y="25163"/>
            <a:ext cx="3914312" cy="1325563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Потрібний</a:t>
            </a:r>
            <a:r>
              <a:rPr lang="ru-RU" sz="3200" b="1" dirty="0"/>
              <a:t> ген </a:t>
            </a:r>
            <a:r>
              <a:rPr lang="ru-RU" sz="3200" b="1" dirty="0" err="1"/>
              <a:t>можна</a:t>
            </a:r>
            <a:r>
              <a:rPr lang="ru-RU" sz="3200" b="1" dirty="0"/>
              <a:t>:</a:t>
            </a:r>
            <a:endParaRPr lang="ru-UA" sz="32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222DC4-F23D-472A-9919-DE73C98F3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812" t="33413" r="31903" b="24576"/>
          <a:stretch/>
        </p:blipFill>
        <p:spPr>
          <a:xfrm>
            <a:off x="2547891" y="2714454"/>
            <a:ext cx="2370338" cy="2215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1DC8F9-9951-4CA2-8830-AB1D447A4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" t="15274" r="68835" b="53916"/>
          <a:stretch/>
        </p:blipFill>
        <p:spPr>
          <a:xfrm>
            <a:off x="346229" y="639191"/>
            <a:ext cx="3051821" cy="18388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E59EC-A78F-42D4-B99B-8A9CF67C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2" t="28698" r="52815" b="51973"/>
          <a:stretch/>
        </p:blipFill>
        <p:spPr>
          <a:xfrm>
            <a:off x="5269922" y="4754245"/>
            <a:ext cx="3163866" cy="19203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FB362E-B31C-4FBC-9A5C-9EB1B18460DD}"/>
              </a:ext>
            </a:extLst>
          </p:cNvPr>
          <p:cNvSpPr/>
          <p:nvPr/>
        </p:nvSpPr>
        <p:spPr>
          <a:xfrm>
            <a:off x="4179676" y="1006281"/>
            <a:ext cx="3446241" cy="612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вимкнути або редагувати………</a:t>
            </a:r>
            <a:endParaRPr lang="ru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DBCDE5-4859-42DB-8E63-73B0F85A6A90}"/>
              </a:ext>
            </a:extLst>
          </p:cNvPr>
          <p:cNvSpPr/>
          <p:nvPr/>
        </p:nvSpPr>
        <p:spPr>
          <a:xfrm>
            <a:off x="5937684" y="3294444"/>
            <a:ext cx="2672178" cy="612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знайти</a:t>
            </a:r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AE8409-81F1-4E54-88F5-71041AD6F54C}"/>
              </a:ext>
            </a:extLst>
          </p:cNvPr>
          <p:cNvSpPr/>
          <p:nvPr/>
        </p:nvSpPr>
        <p:spPr>
          <a:xfrm>
            <a:off x="9003437" y="5664292"/>
            <a:ext cx="2672178" cy="612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Активувати або змінити експресію…..</a:t>
            </a:r>
            <a:endParaRPr lang="ru-UA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1CD93B-A985-4E6B-9978-18659A416455}"/>
              </a:ext>
            </a:extLst>
          </p:cNvPr>
          <p:cNvSpPr/>
          <p:nvPr/>
        </p:nvSpPr>
        <p:spPr>
          <a:xfrm>
            <a:off x="177244" y="5412479"/>
            <a:ext cx="338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https://cyberleninka.ru/article/v/sistemy-redaktirovaniya-genomov-talen-i-crispr-cas-instrumenty-otkrytiy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9294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5BDC-D845-450C-9BB1-08C4C3A4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/>
              <a:t>Аденоасоційовані</a:t>
            </a:r>
            <a:r>
              <a:rPr lang="ru-RU" sz="3200" dirty="0"/>
              <a:t> </a:t>
            </a:r>
            <a:r>
              <a:rPr lang="ru-RU" sz="3200" dirty="0" err="1"/>
              <a:t>віруси</a:t>
            </a:r>
            <a:r>
              <a:rPr lang="ru-RU" sz="3200" dirty="0"/>
              <a:t> та CRISPR  </a:t>
            </a:r>
            <a:r>
              <a:rPr lang="ru-RU" sz="3200" dirty="0" err="1"/>
              <a:t>проти</a:t>
            </a:r>
            <a:r>
              <a:rPr lang="ru-RU" sz="3200" dirty="0"/>
              <a:t> м</a:t>
            </a:r>
            <a:r>
              <a:rPr lang="en-US" sz="3200" dirty="0"/>
              <a:t>’</a:t>
            </a:r>
            <a:r>
              <a:rPr lang="ru-RU" sz="3200" dirty="0" err="1"/>
              <a:t>язової</a:t>
            </a:r>
            <a:r>
              <a:rPr lang="ru-RU" sz="3200" dirty="0"/>
              <a:t> </a:t>
            </a:r>
            <a:r>
              <a:rPr lang="ru-RU" sz="3200" dirty="0" err="1"/>
              <a:t>дистрофії</a:t>
            </a:r>
            <a:r>
              <a:rPr lang="ru-RU" sz="3200" dirty="0"/>
              <a:t> </a:t>
            </a:r>
            <a:r>
              <a:rPr lang="ru-RU" sz="3200" dirty="0" err="1"/>
              <a:t>Дюшена</a:t>
            </a:r>
            <a:r>
              <a:rPr lang="ru-RU" sz="3200" dirty="0"/>
              <a:t> (на </a:t>
            </a:r>
            <a:r>
              <a:rPr lang="ru-RU" sz="3200" dirty="0" err="1"/>
              <a:t>мишах</a:t>
            </a:r>
            <a:r>
              <a:rPr lang="ru-RU" sz="3200" dirty="0"/>
              <a:t>)</a:t>
            </a:r>
            <a:br>
              <a:rPr lang="ru-RU" sz="3200" dirty="0"/>
            </a:b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6B7201-E90B-4051-8E76-8D933C0BA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18434" name="Picture 2" descr="Аденоассоциированные вирусы и CRISPR снова справились с мышечной дистрофией">
            <a:extLst>
              <a:ext uri="{FF2B5EF4-FFF2-40B4-BE49-F238E27FC236}">
                <a16:creationId xmlns:a16="http://schemas.microsoft.com/office/drawing/2014/main" id="{405BDC34-DF29-4668-8AC2-4FD959FB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58" y="1949388"/>
            <a:ext cx="7446886" cy="37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55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 ÐµÐ·ÑÐ»ÑÑÐ°Ñ Ð¿Ð¾ÑÑÐºÑ Ð·Ð¾Ð±ÑÐ°Ð¶ÐµÐ½Ñ Ð·Ð° Ð·Ð°Ð¿Ð¸ÑÐ¾Ð¼ &quot;Ð±ÑÐ´Ð¾Ð²Ð° ÐÐÐ&quot;">
            <a:extLst>
              <a:ext uri="{FF2B5EF4-FFF2-40B4-BE49-F238E27FC236}">
                <a16:creationId xmlns:a16="http://schemas.microsoft.com/office/drawing/2014/main" id="{0E5ED7D0-A990-4C31-8FA0-532443675C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" r="42529"/>
          <a:stretch/>
        </p:blipFill>
        <p:spPr bwMode="auto">
          <a:xfrm>
            <a:off x="2351585" y="332656"/>
            <a:ext cx="3600399" cy="588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A00751-7E4A-4C41-9187-E25A393B494A}"/>
              </a:ext>
            </a:extLst>
          </p:cNvPr>
          <p:cNvSpPr/>
          <p:nvPr/>
        </p:nvSpPr>
        <p:spPr>
          <a:xfrm>
            <a:off x="5663002" y="764704"/>
            <a:ext cx="576064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5BC76A-D84D-4031-8921-B7DBFB0CD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0" t="6800" r="5721" b="19761"/>
          <a:stretch/>
        </p:blipFill>
        <p:spPr>
          <a:xfrm>
            <a:off x="5879977" y="237503"/>
            <a:ext cx="4464495" cy="27105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4DFBE7-C4EE-4EFF-930E-0033F4E287D5}"/>
              </a:ext>
            </a:extLst>
          </p:cNvPr>
          <p:cNvSpPr/>
          <p:nvPr/>
        </p:nvSpPr>
        <p:spPr>
          <a:xfrm>
            <a:off x="6456041" y="3246440"/>
            <a:ext cx="360039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Ця лінійна послідовність дорівнює кількості букв у   </a:t>
            </a:r>
          </a:p>
          <a:p>
            <a:pPr algn="ctr"/>
            <a:endParaRPr lang="uk-UA" dirty="0"/>
          </a:p>
          <a:p>
            <a:pPr algn="ctr"/>
            <a:endParaRPr lang="uk-UA" dirty="0"/>
          </a:p>
          <a:p>
            <a:pPr algn="ctr"/>
            <a:r>
              <a:rPr lang="uk-UA" dirty="0"/>
              <a:t>                                          х  3000</a:t>
            </a:r>
          </a:p>
          <a:p>
            <a:pPr algn="ctr"/>
            <a:endParaRPr lang="uk-UA" dirty="0"/>
          </a:p>
          <a:p>
            <a:pPr algn="ctr"/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0030B1-B94C-43E3-9BFE-CD2E9C932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4149081"/>
            <a:ext cx="1440160" cy="13998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2B9DDD-B87D-4BF7-A013-27B11C2AE9E0}"/>
              </a:ext>
            </a:extLst>
          </p:cNvPr>
          <p:cNvSpPr/>
          <p:nvPr/>
        </p:nvSpPr>
        <p:spPr>
          <a:xfrm>
            <a:off x="1847528" y="6213621"/>
            <a:ext cx="8640960" cy="5272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FF0000"/>
                </a:solidFill>
              </a:rPr>
              <a:t>  8. Як це прочитати?   - Секвенування !</a:t>
            </a:r>
            <a:endParaRPr lang="ru-U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5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DD11478-A7DE-4364-A8F0-E13646CCC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uk-UA" altLang="ru-UA" sz="2400" b="1" dirty="0">
                <a:latin typeface="Arial Black" panose="020B0A04020102020204" pitchFamily="34" charset="0"/>
              </a:rPr>
              <a:t>Різноманіття варіантів запису </a:t>
            </a:r>
            <a:br>
              <a:rPr lang="uk-UA" altLang="ru-UA" sz="2400" b="1" dirty="0">
                <a:latin typeface="Arial Black" panose="020B0A04020102020204" pitchFamily="34" charset="0"/>
              </a:rPr>
            </a:br>
            <a:r>
              <a:rPr lang="uk-UA" altLang="ru-UA" sz="2400" b="1" dirty="0">
                <a:latin typeface="Arial Black" panose="020B0A04020102020204" pitchFamily="34" charset="0"/>
              </a:rPr>
              <a:t>генетичної інформації у вірусів</a:t>
            </a:r>
            <a:endParaRPr lang="en-US" altLang="ru-UA" sz="2400" b="1" dirty="0">
              <a:latin typeface="Arial Black" panose="020B0A040201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A83E7A7-F32E-4A25-AE1F-88A528B63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uk-UA" altLang="ru-UA"/>
              <a:t> </a:t>
            </a:r>
            <a:endParaRPr lang="en-US" altLang="ru-UA"/>
          </a:p>
        </p:txBody>
      </p:sp>
      <p:sp>
        <p:nvSpPr>
          <p:cNvPr id="14340" name="Rectangle 27">
            <a:extLst>
              <a:ext uri="{FF2B5EF4-FFF2-40B4-BE49-F238E27FC236}">
                <a16:creationId xmlns:a16="http://schemas.microsoft.com/office/drawing/2014/main" id="{BD1251D9-1217-4149-86BB-91A6BE0F8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5084764"/>
            <a:ext cx="2819400" cy="5048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UA" altLang="ru-UA"/>
          </a:p>
        </p:txBody>
      </p:sp>
      <p:sp>
        <p:nvSpPr>
          <p:cNvPr id="14341" name="Rectangle 28">
            <a:extLst>
              <a:ext uri="{FF2B5EF4-FFF2-40B4-BE49-F238E27FC236}">
                <a16:creationId xmlns:a16="http://schemas.microsoft.com/office/drawing/2014/main" id="{21E24023-2961-486B-BAC7-4E9E7146A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-387350"/>
            <a:ext cx="7772401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-UA" altLang="ru-UA" sz="44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endParaRPr lang="en-US" altLang="ru-UA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Text Box 29">
            <a:extLst>
              <a:ext uri="{FF2B5EF4-FFF2-40B4-BE49-F238E27FC236}">
                <a16:creationId xmlns:a16="http://schemas.microsoft.com/office/drawing/2014/main" id="{5F898892-D7E9-4DE1-9314-ADF8904E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2781300"/>
            <a:ext cx="2422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sz="3200" b="1" dirty="0">
                <a:solidFill>
                  <a:srgbClr val="FF0000"/>
                </a:solidFill>
                <a:latin typeface="Times" panose="02020603050405020304" pitchFamily="18" charset="0"/>
              </a:rPr>
              <a:t>Нуклеїнова </a:t>
            </a:r>
          </a:p>
          <a:p>
            <a:r>
              <a:rPr lang="uk-UA" altLang="ru-UA" sz="3200" b="1" dirty="0">
                <a:solidFill>
                  <a:srgbClr val="FF0000"/>
                </a:solidFill>
                <a:latin typeface="Times" panose="02020603050405020304" pitchFamily="18" charset="0"/>
              </a:rPr>
              <a:t>кислота</a:t>
            </a:r>
            <a:endParaRPr lang="en-US" altLang="ru-UA" b="1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sp>
        <p:nvSpPr>
          <p:cNvPr id="14343" name="Text Box 30">
            <a:extLst>
              <a:ext uri="{FF2B5EF4-FFF2-40B4-BE49-F238E27FC236}">
                <a16:creationId xmlns:a16="http://schemas.microsoft.com/office/drawing/2014/main" id="{F8795520-56E8-4720-AB6D-FDDCE4068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1700213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latin typeface="Times" panose="02020603050405020304" pitchFamily="18" charset="0"/>
              </a:rPr>
              <a:t>ДНК</a:t>
            </a:r>
            <a:endParaRPr lang="en-US" altLang="ru-UA" b="1">
              <a:latin typeface="Times" panose="02020603050405020304" pitchFamily="18" charset="0"/>
            </a:endParaRPr>
          </a:p>
        </p:txBody>
      </p:sp>
      <p:sp>
        <p:nvSpPr>
          <p:cNvPr id="14344" name="Text Box 31">
            <a:extLst>
              <a:ext uri="{FF2B5EF4-FFF2-40B4-BE49-F238E27FC236}">
                <a16:creationId xmlns:a16="http://schemas.microsoft.com/office/drawing/2014/main" id="{7B5AEECE-5A0D-4C05-B206-31E72413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9" y="4098925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latin typeface="Times" panose="02020603050405020304" pitchFamily="18" charset="0"/>
              </a:rPr>
              <a:t>РНК</a:t>
            </a:r>
            <a:endParaRPr lang="en-US" altLang="ru-UA" b="1">
              <a:latin typeface="Times" panose="02020603050405020304" pitchFamily="18" charset="0"/>
            </a:endParaRPr>
          </a:p>
        </p:txBody>
      </p:sp>
      <p:sp>
        <p:nvSpPr>
          <p:cNvPr id="14345" name="Text Box 32">
            <a:extLst>
              <a:ext uri="{FF2B5EF4-FFF2-40B4-BE49-F238E27FC236}">
                <a16:creationId xmlns:a16="http://schemas.microsoft.com/office/drawing/2014/main" id="{CCB272F2-1E15-4B24-9F50-0B655E1AB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2133600"/>
            <a:ext cx="2228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solidFill>
                  <a:srgbClr val="0000CC"/>
                </a:solidFill>
                <a:latin typeface="Times" panose="02020603050405020304" pitchFamily="18" charset="0"/>
              </a:rPr>
              <a:t>Дволанцюгова</a:t>
            </a:r>
            <a:endParaRPr lang="en-US" altLang="ru-UA" b="1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46" name="Text Box 33">
            <a:extLst>
              <a:ext uri="{FF2B5EF4-FFF2-40B4-BE49-F238E27FC236}">
                <a16:creationId xmlns:a16="http://schemas.microsoft.com/office/drawing/2014/main" id="{ED585F96-7ED0-46F6-BEB4-E5B3A56C2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3716338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solidFill>
                  <a:srgbClr val="0000CC"/>
                </a:solidFill>
                <a:latin typeface="Times" panose="02020603050405020304" pitchFamily="18" charset="0"/>
              </a:rPr>
              <a:t>Позитивна</a:t>
            </a:r>
            <a:endParaRPr lang="en-US" altLang="ru-UA" b="1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47" name="Text Box 34">
            <a:extLst>
              <a:ext uri="{FF2B5EF4-FFF2-40B4-BE49-F238E27FC236}">
                <a16:creationId xmlns:a16="http://schemas.microsoft.com/office/drawing/2014/main" id="{79B990FA-9EA5-4E5C-A569-0E58386AD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5013325"/>
            <a:ext cx="2289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solidFill>
                  <a:srgbClr val="0000CC"/>
                </a:solidFill>
                <a:latin typeface="Times" panose="02020603050405020304" pitchFamily="18" charset="0"/>
              </a:rPr>
              <a:t>Негативна</a:t>
            </a:r>
            <a:endParaRPr lang="en-US" altLang="ru-UA" b="1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48" name="Text Box 35">
            <a:extLst>
              <a:ext uri="{FF2B5EF4-FFF2-40B4-BE49-F238E27FC236}">
                <a16:creationId xmlns:a16="http://schemas.microsoft.com/office/drawing/2014/main" id="{93D40EFA-AFF0-4764-9051-C5A37062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1577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solidFill>
                  <a:srgbClr val="0000CC"/>
                </a:solidFill>
                <a:latin typeface="Times" panose="02020603050405020304" pitchFamily="18" charset="0"/>
              </a:rPr>
              <a:t>РНК</a:t>
            </a:r>
            <a:endParaRPr lang="en-US" altLang="ru-UA" b="1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49" name="Text Box 36">
            <a:extLst>
              <a:ext uri="{FF2B5EF4-FFF2-40B4-BE49-F238E27FC236}">
                <a16:creationId xmlns:a16="http://schemas.microsoft.com/office/drawing/2014/main" id="{4820D3E7-4B75-4A74-BC45-9FA461BCD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5157788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solidFill>
                  <a:srgbClr val="0000CC"/>
                </a:solidFill>
                <a:latin typeface="Times" panose="02020603050405020304" pitchFamily="18" charset="0"/>
              </a:rPr>
              <a:t>ДНК</a:t>
            </a:r>
            <a:endParaRPr lang="en-US" altLang="ru-UA" b="1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50" name="Line 37">
            <a:extLst>
              <a:ext uri="{FF2B5EF4-FFF2-40B4-BE49-F238E27FC236}">
                <a16:creationId xmlns:a16="http://schemas.microsoft.com/office/drawing/2014/main" id="{035684B7-0DAE-4F57-8344-A7B8225695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888" y="5373688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51" name="Text Box 38">
            <a:extLst>
              <a:ext uri="{FF2B5EF4-FFF2-40B4-BE49-F238E27FC236}">
                <a16:creationId xmlns:a16="http://schemas.microsoft.com/office/drawing/2014/main" id="{7929D7F9-179C-4DA0-8A31-0B50BB426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1484313"/>
            <a:ext cx="242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solidFill>
                  <a:srgbClr val="0000CC"/>
                </a:solidFill>
                <a:latin typeface="Times" panose="02020603050405020304" pitchFamily="18" charset="0"/>
              </a:rPr>
              <a:t>Одноланцюгова</a:t>
            </a:r>
            <a:endParaRPr lang="en-US" altLang="ru-UA" b="1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52" name="Line 39">
            <a:extLst>
              <a:ext uri="{FF2B5EF4-FFF2-40B4-BE49-F238E27FC236}">
                <a16:creationId xmlns:a16="http://schemas.microsoft.com/office/drawing/2014/main" id="{9DB8AB4F-4AAA-4F36-8689-01EA1EF67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5" y="21336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53" name="Line 40">
            <a:extLst>
              <a:ext uri="{FF2B5EF4-FFF2-40B4-BE49-F238E27FC236}">
                <a16:creationId xmlns:a16="http://schemas.microsoft.com/office/drawing/2014/main" id="{3130BFDA-A39E-4493-943B-10BD07174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225" y="3581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54" name="Line 41">
            <a:extLst>
              <a:ext uri="{FF2B5EF4-FFF2-40B4-BE49-F238E27FC236}">
                <a16:creationId xmlns:a16="http://schemas.microsoft.com/office/drawing/2014/main" id="{1FA4C600-C91A-4CC0-A466-1EE96566CA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5225" y="1752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55" name="Line 42">
            <a:extLst>
              <a:ext uri="{FF2B5EF4-FFF2-40B4-BE49-F238E27FC236}">
                <a16:creationId xmlns:a16="http://schemas.microsoft.com/office/drawing/2014/main" id="{7A2F1C7C-E38C-4CDB-BD23-6241F85FF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2133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56" name="Line 43">
            <a:extLst>
              <a:ext uri="{FF2B5EF4-FFF2-40B4-BE49-F238E27FC236}">
                <a16:creationId xmlns:a16="http://schemas.microsoft.com/office/drawing/2014/main" id="{D47312AC-3A96-4746-974D-63E1AE24B4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2175" y="4508501"/>
            <a:ext cx="6477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57" name="Text Box 44">
            <a:extLst>
              <a:ext uri="{FF2B5EF4-FFF2-40B4-BE49-F238E27FC236}">
                <a16:creationId xmlns:a16="http://schemas.microsoft.com/office/drawing/2014/main" id="{161AC349-7B8F-4D87-9FB8-9223589CB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2879725"/>
            <a:ext cx="222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>
                <a:solidFill>
                  <a:srgbClr val="0000CC"/>
                </a:solidFill>
                <a:latin typeface="Times" panose="02020603050405020304" pitchFamily="18" charset="0"/>
              </a:rPr>
              <a:t>Дволанцюгова</a:t>
            </a:r>
            <a:endParaRPr lang="en-US" altLang="ru-UA" b="1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58" name="Line 45">
            <a:extLst>
              <a:ext uri="{FF2B5EF4-FFF2-40B4-BE49-F238E27FC236}">
                <a16:creationId xmlns:a16="http://schemas.microsoft.com/office/drawing/2014/main" id="{65E8C635-03B9-41D5-A774-345772D09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8350" y="33528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59" name="Text Box 46">
            <a:extLst>
              <a:ext uri="{FF2B5EF4-FFF2-40B4-BE49-F238E27FC236}">
                <a16:creationId xmlns:a16="http://schemas.microsoft.com/office/drawing/2014/main" id="{86B7EC67-A114-47DE-873B-1BC0BEC9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3794125"/>
            <a:ext cx="242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UA" b="1" dirty="0" err="1">
                <a:solidFill>
                  <a:srgbClr val="0000CC"/>
                </a:solidFill>
                <a:latin typeface="Times" panose="02020603050405020304" pitchFamily="18" charset="0"/>
              </a:rPr>
              <a:t>Одноланцюгова</a:t>
            </a:r>
            <a:endParaRPr lang="en-US" altLang="ru-UA" b="1" dirty="0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14360" name="Line 47">
            <a:extLst>
              <a:ext uri="{FF2B5EF4-FFF2-40B4-BE49-F238E27FC236}">
                <a16:creationId xmlns:a16="http://schemas.microsoft.com/office/drawing/2014/main" id="{299239E5-B50A-499A-B83A-E4575F830F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1" y="4005264"/>
            <a:ext cx="5762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61" name="Line 48">
            <a:extLst>
              <a:ext uri="{FF2B5EF4-FFF2-40B4-BE49-F238E27FC236}">
                <a16:creationId xmlns:a16="http://schemas.microsoft.com/office/drawing/2014/main" id="{2A444AA8-90AD-4232-9432-C7EB9239A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4" y="4221164"/>
            <a:ext cx="2889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62" name="Line 49">
            <a:extLst>
              <a:ext uri="{FF2B5EF4-FFF2-40B4-BE49-F238E27FC236}">
                <a16:creationId xmlns:a16="http://schemas.microsoft.com/office/drawing/2014/main" id="{3F532FC0-3B48-4AB4-9DEB-674D632A7A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8" y="4038601"/>
            <a:ext cx="303212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63" name="Line 50">
            <a:extLst>
              <a:ext uri="{FF2B5EF4-FFF2-40B4-BE49-F238E27FC236}">
                <a16:creationId xmlns:a16="http://schemas.microsoft.com/office/drawing/2014/main" id="{AD4DFFCF-FCAB-4E75-949F-460919013F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67664" y="1628775"/>
            <a:ext cx="5048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64" name="Line 51">
            <a:extLst>
              <a:ext uri="{FF2B5EF4-FFF2-40B4-BE49-F238E27FC236}">
                <a16:creationId xmlns:a16="http://schemas.microsoft.com/office/drawing/2014/main" id="{B2224FAE-F01C-4577-AE46-C81D5B621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7664" y="1773239"/>
            <a:ext cx="649287" cy="122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65" name="Text Box 52">
            <a:extLst>
              <a:ext uri="{FF2B5EF4-FFF2-40B4-BE49-F238E27FC236}">
                <a16:creationId xmlns:a16="http://schemas.microsoft.com/office/drawing/2014/main" id="{65EA53B6-E98A-4546-8CB4-82F1A7868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1360489"/>
            <a:ext cx="16748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>
                <a:latin typeface="Arial" panose="020B0604020202020204" pitchFamily="34" charset="0"/>
              </a:rPr>
              <a:t> </a:t>
            </a:r>
            <a:r>
              <a:rPr lang="uk-UA" altLang="ru-UA" sz="1600" b="1"/>
              <a:t>Кільцева</a:t>
            </a:r>
            <a:endParaRPr lang="en-US" altLang="ru-UA" sz="1600" b="1"/>
          </a:p>
        </p:txBody>
      </p:sp>
      <p:sp>
        <p:nvSpPr>
          <p:cNvPr id="14366" name="Text Box 53">
            <a:extLst>
              <a:ext uri="{FF2B5EF4-FFF2-40B4-BE49-F238E27FC236}">
                <a16:creationId xmlns:a16="http://schemas.microsoft.com/office/drawing/2014/main" id="{70274457-3722-4B3B-B1A9-36E8093E1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1700213"/>
            <a:ext cx="903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Лінійна</a:t>
            </a:r>
            <a:endParaRPr lang="en-US" altLang="ru-UA" sz="1600" b="1"/>
          </a:p>
        </p:txBody>
      </p:sp>
      <p:sp>
        <p:nvSpPr>
          <p:cNvPr id="14367" name="Line 54">
            <a:extLst>
              <a:ext uri="{FF2B5EF4-FFF2-40B4-BE49-F238E27FC236}">
                <a16:creationId xmlns:a16="http://schemas.microsoft.com/office/drawing/2014/main" id="{56848097-70F8-4A7E-801B-91446DA2E6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1764" y="2276476"/>
            <a:ext cx="64928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68" name="Line 55">
            <a:extLst>
              <a:ext uri="{FF2B5EF4-FFF2-40B4-BE49-F238E27FC236}">
                <a16:creationId xmlns:a16="http://schemas.microsoft.com/office/drawing/2014/main" id="{DD2C3661-5B92-48FC-9744-7E4A0E40A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2441576"/>
            <a:ext cx="576262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69" name="Text Box 57">
            <a:extLst>
              <a:ext uri="{FF2B5EF4-FFF2-40B4-BE49-F238E27FC236}">
                <a16:creationId xmlns:a16="http://schemas.microsoft.com/office/drawing/2014/main" id="{38309B65-4334-444D-B6DD-91664131E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2060575"/>
            <a:ext cx="1081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 Кільцева</a:t>
            </a:r>
            <a:endParaRPr lang="en-US" altLang="ru-UA" sz="1600" b="1"/>
          </a:p>
        </p:txBody>
      </p:sp>
      <p:sp>
        <p:nvSpPr>
          <p:cNvPr id="14370" name="Text Box 60">
            <a:extLst>
              <a:ext uri="{FF2B5EF4-FFF2-40B4-BE49-F238E27FC236}">
                <a16:creationId xmlns:a16="http://schemas.microsoft.com/office/drawing/2014/main" id="{57DF5ED2-7AD3-4B02-BC3B-B7950D35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2465388"/>
            <a:ext cx="903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Лінійна</a:t>
            </a:r>
            <a:endParaRPr lang="en-US" altLang="ru-UA" sz="1600" b="1"/>
          </a:p>
        </p:txBody>
      </p:sp>
      <p:sp>
        <p:nvSpPr>
          <p:cNvPr id="14371" name="Line 61">
            <a:extLst>
              <a:ext uri="{FF2B5EF4-FFF2-40B4-BE49-F238E27FC236}">
                <a16:creationId xmlns:a16="http://schemas.microsoft.com/office/drawing/2014/main" id="{FC9C85E7-7EFD-4186-98A9-F42EB09E9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1" y="3162300"/>
            <a:ext cx="504825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72" name="Text Box 62">
            <a:extLst>
              <a:ext uri="{FF2B5EF4-FFF2-40B4-BE49-F238E27FC236}">
                <a16:creationId xmlns:a16="http://schemas.microsoft.com/office/drawing/2014/main" id="{EB78B8BD-A366-4CE0-909D-23CB6FBB0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9" y="3114675"/>
            <a:ext cx="2255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Лінійна, сегментована</a:t>
            </a:r>
            <a:endParaRPr lang="en-US" altLang="ru-UA" sz="1600" b="1"/>
          </a:p>
        </p:txBody>
      </p:sp>
      <p:sp>
        <p:nvSpPr>
          <p:cNvPr id="14373" name="Line 63">
            <a:extLst>
              <a:ext uri="{FF2B5EF4-FFF2-40B4-BE49-F238E27FC236}">
                <a16:creationId xmlns:a16="http://schemas.microsoft.com/office/drawing/2014/main" id="{E7A3B472-2B35-47AF-86C4-0CED44198E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3926" y="4149726"/>
            <a:ext cx="144463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74" name="Text Box 64">
            <a:extLst>
              <a:ext uri="{FF2B5EF4-FFF2-40B4-BE49-F238E27FC236}">
                <a16:creationId xmlns:a16="http://schemas.microsoft.com/office/drawing/2014/main" id="{14895008-9EBC-4F75-A164-1EDCB32D3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8" y="4292600"/>
            <a:ext cx="1098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 Суцільна</a:t>
            </a:r>
            <a:endParaRPr lang="en-US" altLang="ru-UA" sz="1600" b="1"/>
          </a:p>
        </p:txBody>
      </p:sp>
      <p:sp>
        <p:nvSpPr>
          <p:cNvPr id="14375" name="Line 65">
            <a:extLst>
              <a:ext uri="{FF2B5EF4-FFF2-40B4-BE49-F238E27FC236}">
                <a16:creationId xmlns:a16="http://schemas.microsoft.com/office/drawing/2014/main" id="{A47B32B8-081B-4ED0-A9D1-A76E031BAB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48750" y="4149725"/>
            <a:ext cx="714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76" name="Text Box 66">
            <a:extLst>
              <a:ext uri="{FF2B5EF4-FFF2-40B4-BE49-F238E27FC236}">
                <a16:creationId xmlns:a16="http://schemas.microsoft.com/office/drawing/2014/main" id="{16C886DC-508D-46BE-A588-AF912B92A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4581525"/>
            <a:ext cx="1541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 Сегментована</a:t>
            </a:r>
            <a:endParaRPr lang="en-US" altLang="ru-UA" sz="1600" b="1"/>
          </a:p>
        </p:txBody>
      </p:sp>
      <p:sp>
        <p:nvSpPr>
          <p:cNvPr id="14377" name="Line 67">
            <a:extLst>
              <a:ext uri="{FF2B5EF4-FFF2-40B4-BE49-F238E27FC236}">
                <a16:creationId xmlns:a16="http://schemas.microsoft.com/office/drawing/2014/main" id="{F02D9EB2-1BF0-4F8A-899A-F0C4140DC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4" y="4149726"/>
            <a:ext cx="35877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78" name="Text Box 68">
            <a:extLst>
              <a:ext uri="{FF2B5EF4-FFF2-40B4-BE49-F238E27FC236}">
                <a16:creationId xmlns:a16="http://schemas.microsoft.com/office/drawing/2014/main" id="{D9A4F656-7790-4549-BD07-527A1155B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138" y="4868863"/>
            <a:ext cx="1693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 Фрагментована</a:t>
            </a:r>
            <a:endParaRPr lang="en-US" altLang="ru-UA" sz="1600" b="1"/>
          </a:p>
        </p:txBody>
      </p:sp>
      <p:sp>
        <p:nvSpPr>
          <p:cNvPr id="14379" name="Line 69">
            <a:extLst>
              <a:ext uri="{FF2B5EF4-FFF2-40B4-BE49-F238E27FC236}">
                <a16:creationId xmlns:a16="http://schemas.microsoft.com/office/drawing/2014/main" id="{B70447F9-4443-44B6-8E2F-B4CA6B7B98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1" y="5373689"/>
            <a:ext cx="1444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80" name="Text Box 70">
            <a:extLst>
              <a:ext uri="{FF2B5EF4-FFF2-40B4-BE49-F238E27FC236}">
                <a16:creationId xmlns:a16="http://schemas.microsoft.com/office/drawing/2014/main" id="{8943FAF1-92C5-4AD9-85F1-279D3D74F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450" y="5634038"/>
            <a:ext cx="1098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 Суцільна</a:t>
            </a:r>
            <a:endParaRPr lang="en-US" altLang="ru-UA" sz="1600" b="1"/>
          </a:p>
        </p:txBody>
      </p:sp>
      <p:sp>
        <p:nvSpPr>
          <p:cNvPr id="14381" name="Line 71">
            <a:extLst>
              <a:ext uri="{FF2B5EF4-FFF2-40B4-BE49-F238E27FC236}">
                <a16:creationId xmlns:a16="http://schemas.microsoft.com/office/drawing/2014/main" id="{08FED2F8-7015-4131-949E-436D0CD05D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8026" y="5373688"/>
            <a:ext cx="2889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82" name="Text Box 72">
            <a:extLst>
              <a:ext uri="{FF2B5EF4-FFF2-40B4-BE49-F238E27FC236}">
                <a16:creationId xmlns:a16="http://schemas.microsoft.com/office/drawing/2014/main" id="{25437D12-8674-4831-B110-BADD31C5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5805488"/>
            <a:ext cx="1541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1600" b="1"/>
              <a:t> Сегментована</a:t>
            </a:r>
            <a:endParaRPr lang="en-US" altLang="ru-UA" sz="1600" b="1"/>
          </a:p>
        </p:txBody>
      </p:sp>
      <p:sp>
        <p:nvSpPr>
          <p:cNvPr id="14383" name="Line 73">
            <a:extLst>
              <a:ext uri="{FF2B5EF4-FFF2-40B4-BE49-F238E27FC236}">
                <a16:creationId xmlns:a16="http://schemas.microsoft.com/office/drawing/2014/main" id="{85D1CDF8-BB82-430B-971C-3D595A72E4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4292601"/>
            <a:ext cx="129540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84" name="Text Box 74">
            <a:extLst>
              <a:ext uri="{FF2B5EF4-FFF2-40B4-BE49-F238E27FC236}">
                <a16:creationId xmlns:a16="http://schemas.microsoft.com/office/drawing/2014/main" id="{D996F3CB-B2D8-4D0B-B7E9-2276F26C5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419725"/>
            <a:ext cx="2124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2600" b="1">
                <a:solidFill>
                  <a:srgbClr val="0000CC"/>
                </a:solidFill>
              </a:rPr>
              <a:t> Амбісенсова</a:t>
            </a:r>
            <a:endParaRPr lang="en-US" altLang="ru-UA" sz="2600" b="1">
              <a:solidFill>
                <a:srgbClr val="0000CC"/>
              </a:solidFill>
            </a:endParaRPr>
          </a:p>
        </p:txBody>
      </p:sp>
      <p:sp>
        <p:nvSpPr>
          <p:cNvPr id="14385" name="Line 75">
            <a:extLst>
              <a:ext uri="{FF2B5EF4-FFF2-40B4-BE49-F238E27FC236}">
                <a16:creationId xmlns:a16="http://schemas.microsoft.com/office/drawing/2014/main" id="{23F3612B-635F-4036-BEAA-99B6F97740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92539" y="1628775"/>
            <a:ext cx="35877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86" name="Text Box 76">
            <a:extLst>
              <a:ext uri="{FF2B5EF4-FFF2-40B4-BE49-F238E27FC236}">
                <a16:creationId xmlns:a16="http://schemas.microsoft.com/office/drawing/2014/main" id="{7859CAE4-B434-4988-9E01-C455C127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557339"/>
            <a:ext cx="10080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>
                <a:latin typeface="Arial" panose="020B0604020202020204" pitchFamily="34" charset="0"/>
              </a:rPr>
              <a:t> </a:t>
            </a:r>
            <a:endParaRPr lang="en-US" altLang="ru-UA">
              <a:latin typeface="Arial" panose="020B0604020202020204" pitchFamily="34" charset="0"/>
            </a:endParaRPr>
          </a:p>
        </p:txBody>
      </p:sp>
      <p:sp>
        <p:nvSpPr>
          <p:cNvPr id="14387" name="Text Box 77">
            <a:extLst>
              <a:ext uri="{FF2B5EF4-FFF2-40B4-BE49-F238E27FC236}">
                <a16:creationId xmlns:a16="http://schemas.microsoft.com/office/drawing/2014/main" id="{C0A07AEB-3A0D-45BD-9110-5EA19972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125539"/>
            <a:ext cx="2700337" cy="42703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UA" sz="2200" b="1">
                <a:solidFill>
                  <a:srgbClr val="990033"/>
                </a:solidFill>
              </a:rPr>
              <a:t> ДНК    РНК    ДНК</a:t>
            </a:r>
            <a:endParaRPr lang="en-US" altLang="ru-UA" sz="2200" b="1">
              <a:solidFill>
                <a:srgbClr val="990033"/>
              </a:solidFill>
            </a:endParaRPr>
          </a:p>
        </p:txBody>
      </p:sp>
      <p:sp>
        <p:nvSpPr>
          <p:cNvPr id="14388" name="Line 78">
            <a:extLst>
              <a:ext uri="{FF2B5EF4-FFF2-40B4-BE49-F238E27FC236}">
                <a16:creationId xmlns:a16="http://schemas.microsoft.com/office/drawing/2014/main" id="{7F353705-1DD0-45D1-8670-5ECA43F5DC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2175" y="13414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4389" name="Line 79">
            <a:extLst>
              <a:ext uri="{FF2B5EF4-FFF2-40B4-BE49-F238E27FC236}">
                <a16:creationId xmlns:a16="http://schemas.microsoft.com/office/drawing/2014/main" id="{5FDAEAE9-D8A4-4A2B-BDB9-074EBEB29D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5550" y="13414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grpSp>
        <p:nvGrpSpPr>
          <p:cNvPr id="14390" name="Group 80">
            <a:extLst>
              <a:ext uri="{FF2B5EF4-FFF2-40B4-BE49-F238E27FC236}">
                <a16:creationId xmlns:a16="http://schemas.microsoft.com/office/drawing/2014/main" id="{0A33E1A9-030F-4BF8-B1C5-D3A6C210DCE5}"/>
              </a:ext>
            </a:extLst>
          </p:cNvPr>
          <p:cNvGrpSpPr>
            <a:grpSpLocks/>
          </p:cNvGrpSpPr>
          <p:nvPr/>
        </p:nvGrpSpPr>
        <p:grpSpPr bwMode="auto">
          <a:xfrm>
            <a:off x="1600201" y="6530975"/>
            <a:ext cx="9032875" cy="427038"/>
            <a:chOff x="340" y="3796"/>
            <a:chExt cx="5690" cy="269"/>
          </a:xfrm>
        </p:grpSpPr>
        <p:graphicFrame>
          <p:nvGraphicFramePr>
            <p:cNvPr id="14391" name="Object 81">
              <a:extLst>
                <a:ext uri="{FF2B5EF4-FFF2-40B4-BE49-F238E27FC236}">
                  <a16:creationId xmlns:a16="http://schemas.microsoft.com/office/drawing/2014/main" id="{F115B0F6-85B2-4285-844D-C10D7EAFB0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3796"/>
            <a:ext cx="181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CorelDRAW" r:id="rId3" imgW="3325320" imgH="3642480" progId="CorelDRAW.Graphic.10">
                    <p:embed/>
                  </p:oleObj>
                </mc:Choice>
                <mc:Fallback>
                  <p:oleObj name="CorelDRAW" r:id="rId3" imgW="3325320" imgH="3642480" progId="CorelDRAW.Graphic.10">
                    <p:embed/>
                    <p:pic>
                      <p:nvPicPr>
                        <p:cNvPr id="14391" name="Object 81">
                          <a:extLst>
                            <a:ext uri="{FF2B5EF4-FFF2-40B4-BE49-F238E27FC236}">
                              <a16:creationId xmlns:a16="http://schemas.microsoft.com/office/drawing/2014/main" id="{F115B0F6-85B2-4285-844D-C10D7EAFB0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3796"/>
                          <a:ext cx="181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46" name="Rectangle 82">
              <a:extLst>
                <a:ext uri="{FF2B5EF4-FFF2-40B4-BE49-F238E27FC236}">
                  <a16:creationId xmlns:a16="http://schemas.microsoft.com/office/drawing/2014/main" id="{22C9FDBB-A33E-404C-98BA-F333D8651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3839"/>
              <a:ext cx="55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ru-UA" sz="7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anose="030F0702030302020204" pitchFamily="66" charset="0"/>
                </a:rPr>
                <a:t>Valeriy Polischuk  Virology Department Kyiv National Taras Shevchenko University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endParaRPr lang="en-US" altLang="ru-UA" sz="7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57512-A4A4-4E68-A614-6B45FF37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566" y="2576268"/>
            <a:ext cx="10942034" cy="1325563"/>
          </a:xfrm>
        </p:spPr>
        <p:txBody>
          <a:bodyPr>
            <a:normAutofit/>
          </a:bodyPr>
          <a:lstStyle/>
          <a:p>
            <a:r>
              <a:rPr lang="uk-UA" sz="2800" b="1" dirty="0"/>
              <a:t>1. За Сенгером ( з обривом ланцюга)           2. Хімічна модифікація основ</a:t>
            </a:r>
            <a:br>
              <a:rPr lang="uk-UA" sz="2800" b="1" dirty="0"/>
            </a:br>
            <a:r>
              <a:rPr lang="uk-UA" sz="2800" b="1" dirty="0"/>
              <a:t>				3. </a:t>
            </a:r>
            <a:r>
              <a:rPr lang="uk-UA" sz="2800" b="1" dirty="0" err="1"/>
              <a:t>Піросеквенування</a:t>
            </a:r>
            <a:endParaRPr lang="ru-UA" sz="28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840083-418A-4269-86D7-9901E5178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132080"/>
            <a:ext cx="5496845" cy="25804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7B8B5-DD07-40C3-9A0A-6C0D6645D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395" y="132080"/>
            <a:ext cx="4346440" cy="25519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26608D-9BEE-4421-8859-D7220110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538" y="4014226"/>
            <a:ext cx="7089974" cy="26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5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2EFFAEE-97A6-4CF7-9920-F63CEF4B0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52" y="5984849"/>
            <a:ext cx="11152728" cy="5277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/>
              <a:t>Поетапне</a:t>
            </a:r>
            <a:r>
              <a:rPr lang="ru-RU" dirty="0"/>
              <a:t> </a:t>
            </a:r>
            <a:r>
              <a:rPr lang="ru-RU" dirty="0" err="1"/>
              <a:t>збирання</a:t>
            </a:r>
            <a:r>
              <a:rPr lang="ru-RU" dirty="0"/>
              <a:t> геномів –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рідів</a:t>
            </a:r>
            <a:r>
              <a:rPr lang="ru-RU" b="1" dirty="0"/>
              <a:t> до </a:t>
            </a:r>
            <a:r>
              <a:rPr lang="ru-RU" b="1" dirty="0" err="1"/>
              <a:t>контигів</a:t>
            </a:r>
            <a:r>
              <a:rPr lang="ru-RU" b="1" dirty="0"/>
              <a:t> та </a:t>
            </a:r>
            <a:r>
              <a:rPr lang="ru-RU" b="1" dirty="0" err="1"/>
              <a:t>скаффолдів</a:t>
            </a:r>
            <a:r>
              <a:rPr lang="ru-RU" b="1" dirty="0"/>
              <a:t>. 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B6F10-D245-462E-A7FA-8CABBA0BF545}"/>
              </a:ext>
            </a:extLst>
          </p:cNvPr>
          <p:cNvPicPr/>
          <p:nvPr/>
        </p:nvPicPr>
        <p:blipFill rotWithShape="1">
          <a:blip r:embed="rId2"/>
          <a:srcRect l="25141" t="28539" r="26319" b="23216"/>
          <a:stretch/>
        </p:blipFill>
        <p:spPr bwMode="auto">
          <a:xfrm>
            <a:off x="4162648" y="2905760"/>
            <a:ext cx="5169872" cy="3079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5DAED6-A83E-4F2B-9217-2B0786970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1" t="33335" r="42852" b="7935"/>
          <a:stretch/>
        </p:blipFill>
        <p:spPr>
          <a:xfrm>
            <a:off x="7871317" y="345440"/>
            <a:ext cx="3401893" cy="2736305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6D5ABC0A-8961-4441-B46E-73C6BB1ED2FE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8471" t="34891" r="22010" b="8097"/>
          <a:stretch/>
        </p:blipFill>
        <p:spPr bwMode="auto">
          <a:xfrm>
            <a:off x="918790" y="146964"/>
            <a:ext cx="4525628" cy="2934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0187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273E6-4E06-4A26-861C-EA7385D0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266330"/>
            <a:ext cx="11931588" cy="2050743"/>
          </a:xfrm>
        </p:spPr>
        <p:txBody>
          <a:bodyPr>
            <a:noAutofit/>
          </a:bodyPr>
          <a:lstStyle/>
          <a:p>
            <a:br>
              <a:rPr lang="uk-UA" sz="2800" dirty="0"/>
            </a:br>
            <a:br>
              <a:rPr lang="uk-UA" sz="2800" dirty="0"/>
            </a:br>
            <a:r>
              <a:rPr lang="ru-UA" sz="2800" dirty="0"/>
              <a:t>«</a:t>
            </a:r>
            <a:r>
              <a:rPr lang="uk-UA" sz="2800" dirty="0"/>
              <a:t>Р</a:t>
            </a:r>
            <a:r>
              <a:rPr lang="ru-UA" sz="2800" dirty="0" err="1"/>
              <a:t>озшифрувати</a:t>
            </a:r>
            <a:r>
              <a:rPr lang="ru-UA" sz="2800" dirty="0"/>
              <a:t>» геном в </a:t>
            </a:r>
            <a:r>
              <a:rPr lang="ru-UA" sz="2800" dirty="0" err="1"/>
              <a:t>результаті</a:t>
            </a:r>
            <a:r>
              <a:rPr lang="ru-UA" sz="2800" dirty="0"/>
              <a:t>  </a:t>
            </a:r>
            <a:r>
              <a:rPr lang="ru-UA" sz="2800" dirty="0" err="1"/>
              <a:t>секвенування</a:t>
            </a:r>
            <a:r>
              <a:rPr lang="ru-UA" sz="2800" dirty="0"/>
              <a:t> – </a:t>
            </a:r>
            <a:r>
              <a:rPr lang="ru-UA" sz="2800" dirty="0" err="1"/>
              <a:t>це</a:t>
            </a:r>
            <a:r>
              <a:rPr lang="ru-UA" sz="2800" dirty="0"/>
              <a:t> метафора.</a:t>
            </a:r>
            <a:br>
              <a:rPr lang="uk-UA" sz="2800" dirty="0"/>
            </a:br>
            <a:br>
              <a:rPr lang="uk-UA" sz="2800" dirty="0"/>
            </a:br>
            <a:r>
              <a:rPr lang="uk-UA" sz="2800" dirty="0"/>
              <a:t>А</a:t>
            </a:r>
            <a:r>
              <a:rPr lang="ru-UA" sz="2800" dirty="0" err="1"/>
              <a:t>наліз</a:t>
            </a:r>
            <a:r>
              <a:rPr lang="uk-UA" sz="2800" dirty="0"/>
              <a:t> </a:t>
            </a:r>
            <a:r>
              <a:rPr lang="ru-UA" sz="2800" dirty="0"/>
              <a:t>  </a:t>
            </a:r>
            <a:r>
              <a:rPr lang="ru-UA" sz="2800" dirty="0" err="1"/>
              <a:t>послідовностей</a:t>
            </a:r>
            <a:r>
              <a:rPr lang="ru-UA" sz="2800" dirty="0"/>
              <a:t> ДНК</a:t>
            </a:r>
            <a:r>
              <a:rPr lang="uk-UA" sz="2800" dirty="0"/>
              <a:t> </a:t>
            </a:r>
            <a:r>
              <a:rPr lang="ru-UA" sz="2800" dirty="0"/>
              <a:t>потребу</a:t>
            </a:r>
            <a:r>
              <a:rPr lang="uk-UA" sz="2800" dirty="0"/>
              <a:t>є</a:t>
            </a:r>
            <a:r>
              <a:rPr lang="ru-UA" sz="2800" dirty="0"/>
              <a:t> </a:t>
            </a:r>
            <a:r>
              <a:rPr lang="ru-UA" sz="2800" dirty="0" err="1"/>
              <a:t>компютерних</a:t>
            </a:r>
            <a:r>
              <a:rPr lang="ru-UA" sz="2800" dirty="0"/>
              <a:t> </a:t>
            </a:r>
            <a:r>
              <a:rPr lang="ru-UA" sz="2800" dirty="0" err="1"/>
              <a:t>методів</a:t>
            </a:r>
            <a:r>
              <a:rPr lang="uk-UA" sz="2800" dirty="0"/>
              <a:t> - </a:t>
            </a:r>
            <a:r>
              <a:rPr lang="uk-UA" sz="2800" b="1" dirty="0" err="1">
                <a:solidFill>
                  <a:srgbClr val="C00000"/>
                </a:solidFill>
              </a:rPr>
              <a:t>Біоінформатика</a:t>
            </a:r>
            <a:r>
              <a:rPr lang="ru-UA" sz="2800" b="1" dirty="0">
                <a:solidFill>
                  <a:srgbClr val="C00000"/>
                </a:solidFill>
              </a:rPr>
              <a:t> </a:t>
            </a:r>
            <a:br>
              <a:rPr lang="ru-UA" sz="2800" b="1" dirty="0">
                <a:solidFill>
                  <a:srgbClr val="C00000"/>
                </a:solidFill>
              </a:rPr>
            </a:br>
            <a:endParaRPr lang="ru-UA" sz="28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F970BCF-89A6-49A8-9218-48FD053A3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649" y="2586532"/>
            <a:ext cx="10502701" cy="43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influenza">
            <a:extLst>
              <a:ext uri="{FF2B5EF4-FFF2-40B4-BE49-F238E27FC236}">
                <a16:creationId xmlns:a16="http://schemas.microsoft.com/office/drawing/2014/main" id="{6D748964-2ADE-483E-8C8E-0BDDA4286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063"/>
            <a:ext cx="4465638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734986DA-1A15-4D85-A01B-4CEE1A5A0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1052513"/>
            <a:ext cx="23034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UA" sz="1800" b="1" dirty="0" err="1">
                <a:latin typeface="Tahoma" panose="020B0604030504040204" pitchFamily="34" charset="0"/>
              </a:rPr>
              <a:t>Гемагглютинін</a:t>
            </a:r>
            <a:endParaRPr lang="ru-RU" altLang="ru-UA" sz="1800" b="1" dirty="0">
              <a:latin typeface="Tahoma" panose="020B0604030504040204" pitchFamily="34" charset="0"/>
            </a:endParaRP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30791135-D9CF-45D9-8624-7EEB99575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989138"/>
            <a:ext cx="345598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1800" b="1">
                <a:latin typeface="Tahoma" panose="020B0604030504040204" pitchFamily="34" charset="0"/>
              </a:rPr>
              <a:t>РНК – 8 молекул, (-) цепи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2B97809B-A031-4605-84E3-F91A578A4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175" y="260351"/>
            <a:ext cx="25161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3600"/>
              <a:t>Вірус</a:t>
            </a:r>
            <a:r>
              <a:rPr lang="ru-RU" altLang="ru-UA" sz="2400" b="1">
                <a:solidFill>
                  <a:schemeClr val="folHlink"/>
                </a:solidFill>
                <a:latin typeface="Tahoma" panose="020B0604030504040204" pitchFamily="34" charset="0"/>
              </a:rPr>
              <a:t> </a:t>
            </a:r>
            <a:r>
              <a:rPr lang="ru-RU" altLang="ru-UA" sz="3600"/>
              <a:t>грипу</a:t>
            </a:r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B0B5A2D2-CAFA-4740-A0AD-5B19518A96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3476" y="1268413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3799" name="Line 7">
            <a:extLst>
              <a:ext uri="{FF2B5EF4-FFF2-40B4-BE49-F238E27FC236}">
                <a16:creationId xmlns:a16="http://schemas.microsoft.com/office/drawing/2014/main" id="{D938E944-6B28-4DFE-8C9F-1FAD821126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9514" y="2205038"/>
            <a:ext cx="1584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D1843A93-3A33-4D83-87FC-EA29FED51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6" y="5192713"/>
            <a:ext cx="3529013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ct val="30000"/>
              </a:spcBef>
              <a:buFontTx/>
              <a:buNone/>
            </a:pPr>
            <a:r>
              <a:rPr lang="ru-RU" altLang="ru-UA" sz="2400" b="1">
                <a:latin typeface="Arial Narrow" panose="020B0606020202030204" pitchFamily="34" charset="0"/>
              </a:rPr>
              <a:t>Реплікується</a:t>
            </a:r>
            <a:r>
              <a:rPr lang="ru-RU" altLang="ru-UA" sz="2400" b="1">
                <a:latin typeface="Arial" panose="020B0604020202020204" pitchFamily="34" charset="0"/>
              </a:rPr>
              <a:t> в ядрі</a:t>
            </a:r>
          </a:p>
          <a:p>
            <a:pPr lvl="1" eaLnBrk="1" hangingPunct="1">
              <a:lnSpc>
                <a:spcPct val="110000"/>
              </a:lnSpc>
              <a:spcBef>
                <a:spcPct val="30000"/>
              </a:spcBef>
              <a:buFontTx/>
              <a:buNone/>
            </a:pPr>
            <a:r>
              <a:rPr lang="ru-RU" altLang="ru-UA" sz="2400" b="1">
                <a:latin typeface="Arial" panose="020B0604020202020204" pitchFamily="34" charset="0"/>
              </a:rPr>
              <a:t> РНК </a:t>
            </a:r>
            <a:r>
              <a:rPr lang="ru-RU" altLang="ru-UA" sz="2400" b="1">
                <a:latin typeface="Arial" panose="020B0604020202020204" pitchFamily="34" charset="0"/>
                <a:cs typeface="Arial" panose="020B0604020202020204" pitchFamily="34" charset="0"/>
              </a:rPr>
              <a:t>→ РНК</a:t>
            </a:r>
          </a:p>
          <a:p>
            <a:pPr lvl="1" eaLnBrk="1" hangingPunct="1">
              <a:lnSpc>
                <a:spcPct val="110000"/>
              </a:lnSpc>
              <a:spcBef>
                <a:spcPct val="30000"/>
              </a:spcBef>
              <a:buFontTx/>
              <a:buNone/>
            </a:pPr>
            <a:endParaRPr lang="ru-RU" altLang="ru-UA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1" name="Rectangle 9">
            <a:extLst>
              <a:ext uri="{FF2B5EF4-FFF2-40B4-BE49-F238E27FC236}">
                <a16:creationId xmlns:a16="http://schemas.microsoft.com/office/drawing/2014/main" id="{F7AB55C8-AC72-47B7-B1B4-253730FAF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3644901"/>
            <a:ext cx="410368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" panose="020B0604020202020204" pitchFamily="34" charset="0"/>
              </a:rPr>
              <a:t>Геном – 13 000 н.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" panose="020B0604020202020204" pitchFamily="34" charset="0"/>
              </a:rPr>
              <a:t>10 </a:t>
            </a:r>
            <a:r>
              <a:rPr lang="ru-RU" altLang="ru-UA" sz="2400" dirty="0" err="1">
                <a:latin typeface="Arial" panose="020B0604020202020204" pitchFamily="34" charset="0"/>
              </a:rPr>
              <a:t>генів</a:t>
            </a:r>
            <a:r>
              <a:rPr lang="ru-RU" altLang="ru-UA" sz="2400" dirty="0">
                <a:latin typeface="Arial" panose="020B0604020202020204" pitchFamily="34" charset="0"/>
              </a:rPr>
              <a:t> у 8 молекулах РНК</a:t>
            </a:r>
            <a:endParaRPr lang="en-US" altLang="ru-UA" sz="2400" dirty="0">
              <a:latin typeface="Arial" panose="020B0604020202020204" pitchFamily="34" charset="0"/>
            </a:endParaRPr>
          </a:p>
        </p:txBody>
      </p:sp>
      <p:pic>
        <p:nvPicPr>
          <p:cNvPr id="33802" name="Picture 11">
            <a:extLst>
              <a:ext uri="{FF2B5EF4-FFF2-40B4-BE49-F238E27FC236}">
                <a16:creationId xmlns:a16="http://schemas.microsoft.com/office/drawing/2014/main" id="{109B2E62-92BC-4240-9C9C-0FE04736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06" y="2876550"/>
            <a:ext cx="503872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694A50F4-E0A8-45F9-AF99-EB4D75F6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85789"/>
            <a:ext cx="514350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9DD3CF-FBA8-4D77-B631-5F8D77637DA0}"/>
              </a:ext>
            </a:extLst>
          </p:cNvPr>
          <p:cNvSpPr/>
          <p:nvPr/>
        </p:nvSpPr>
        <p:spPr>
          <a:xfrm>
            <a:off x="2351089" y="6272213"/>
            <a:ext cx="7705725" cy="46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>
                <a:solidFill>
                  <a:srgbClr val="FF0000"/>
                </a:solidFill>
                <a:highlight>
                  <a:srgbClr val="FFFF00"/>
                </a:highlight>
              </a:rPr>
              <a:t>Схема репродукції ВІЛ</a:t>
            </a:r>
            <a:endParaRPr lang="ru-RU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>
            <a:extLst>
              <a:ext uri="{FF2B5EF4-FFF2-40B4-BE49-F238E27FC236}">
                <a16:creationId xmlns:a16="http://schemas.microsoft.com/office/drawing/2014/main" id="{108C5589-0F5B-4054-80B2-2715E93F6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888" y="260351"/>
            <a:ext cx="8424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ru-RU" altLang="ru-UA" sz="1800" b="1" i="1">
                <a:solidFill>
                  <a:srgbClr val="000000"/>
                </a:solidFill>
                <a:latin typeface="Arial" panose="020B0604020202020204" pitchFamily="34" charset="0"/>
              </a:rPr>
              <a:t>Рекомбінації </a:t>
            </a:r>
            <a:r>
              <a:rPr lang="ru-RU" altLang="ru-UA" sz="1800" b="1" i="1">
                <a:solidFill>
                  <a:srgbClr val="000000"/>
                </a:solidFill>
              </a:rPr>
              <a:t>— </a:t>
            </a:r>
            <a:r>
              <a:rPr lang="ru-RU" altLang="ru-UA" sz="1800">
                <a:solidFill>
                  <a:srgbClr val="000000"/>
                </a:solidFill>
                <a:latin typeface="Arial" panose="020B0604020202020204" pitchFamily="34" charset="0"/>
              </a:rPr>
              <a:t>це обмін генетичним матеріалом</a:t>
            </a:r>
            <a:r>
              <a:rPr lang="ru-RU" altLang="ru-UA" sz="1800">
                <a:solidFill>
                  <a:srgbClr val="000000"/>
                </a:solidFill>
              </a:rPr>
              <a:t>, </a:t>
            </a:r>
            <a:r>
              <a:rPr lang="ru-RU" altLang="ru-UA" sz="1800">
                <a:solidFill>
                  <a:srgbClr val="000000"/>
                </a:solidFill>
                <a:latin typeface="Arial" panose="020B0604020202020204" pitchFamily="34" charset="0"/>
              </a:rPr>
              <a:t>що відбувається між батьківськими вірусами в процесі змішаної інфекції</a:t>
            </a:r>
            <a:r>
              <a:rPr lang="ru-RU" altLang="ru-UA" sz="1800">
                <a:solidFill>
                  <a:srgbClr val="000000"/>
                </a:solidFill>
              </a:rPr>
              <a:t>.</a:t>
            </a:r>
            <a:endParaRPr lang="ru-UA" altLang="ru-UA" sz="1800"/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BF71849D-9C84-4E84-A43C-0E4CB1D4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0"/>
          <a:stretch>
            <a:fillRect/>
          </a:stretch>
        </p:blipFill>
        <p:spPr bwMode="auto">
          <a:xfrm>
            <a:off x="2216150" y="1557339"/>
            <a:ext cx="8102600" cy="476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3B43BA3-CB75-46F8-B114-46D5DA186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UA"/>
              <a:t> </a:t>
            </a:r>
            <a:endParaRPr lang="en-US" altLang="ru-UA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DB4BEA1-C2B1-4D53-80DE-8CC15B448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uk-UA" altLang="ru-UA"/>
              <a:t> </a:t>
            </a:r>
            <a:endParaRPr lang="en-US" altLang="ru-UA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69EC0EA9-B734-4575-A605-86CBE06D6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-UA" altLang="ru-UA" b="1">
                <a:solidFill>
                  <a:schemeClr val="tx2"/>
                </a:solidFill>
                <a:latin typeface="Arial Black" panose="020B0A04020102020204" pitchFamily="34" charset="0"/>
              </a:rPr>
              <a:t>Реасортація геномів вірусу грипу</a:t>
            </a:r>
            <a:endParaRPr lang="en-US" altLang="ru-UA" b="1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8917" name="Group 5">
            <a:extLst>
              <a:ext uri="{FF2B5EF4-FFF2-40B4-BE49-F238E27FC236}">
                <a16:creationId xmlns:a16="http://schemas.microsoft.com/office/drawing/2014/main" id="{3A190B2A-1555-47C7-82DD-66F26D9AB1AB}"/>
              </a:ext>
            </a:extLst>
          </p:cNvPr>
          <p:cNvGrpSpPr>
            <a:grpSpLocks/>
          </p:cNvGrpSpPr>
          <p:nvPr/>
        </p:nvGrpSpPr>
        <p:grpSpPr bwMode="auto">
          <a:xfrm>
            <a:off x="1919289" y="981075"/>
            <a:ext cx="1836737" cy="2743200"/>
            <a:chOff x="501" y="1392"/>
            <a:chExt cx="1578" cy="2357"/>
          </a:xfrm>
        </p:grpSpPr>
        <p:sp>
          <p:nvSpPr>
            <p:cNvPr id="39036" name="Oval 6">
              <a:extLst>
                <a:ext uri="{FF2B5EF4-FFF2-40B4-BE49-F238E27FC236}">
                  <a16:creationId xmlns:a16="http://schemas.microsoft.com/office/drawing/2014/main" id="{47F5BEEA-E3BC-45A1-929D-428C089E4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632"/>
              <a:ext cx="960" cy="177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37" name="Rectangle 7">
              <a:extLst>
                <a:ext uri="{FF2B5EF4-FFF2-40B4-BE49-F238E27FC236}">
                  <a16:creationId xmlns:a16="http://schemas.microsoft.com/office/drawing/2014/main" id="{07C1C92C-2201-418E-8536-2DAB410BE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872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38" name="Rectangle 8">
              <a:extLst>
                <a:ext uri="{FF2B5EF4-FFF2-40B4-BE49-F238E27FC236}">
                  <a16:creationId xmlns:a16="http://schemas.microsoft.com/office/drawing/2014/main" id="{0D2E7DED-8BBF-4170-8D76-4FBE3529F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036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39" name="Rectangle 9">
              <a:extLst>
                <a:ext uri="{FF2B5EF4-FFF2-40B4-BE49-F238E27FC236}">
                  <a16:creationId xmlns:a16="http://schemas.microsoft.com/office/drawing/2014/main" id="{B5B67B47-76AC-44B8-80F5-8764DE9D7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201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0" name="Rectangle 10">
              <a:extLst>
                <a:ext uri="{FF2B5EF4-FFF2-40B4-BE49-F238E27FC236}">
                  <a16:creationId xmlns:a16="http://schemas.microsoft.com/office/drawing/2014/main" id="{2A48F4FF-87B9-4600-936D-75FE20A41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365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1" name="Rectangle 11">
              <a:extLst>
                <a:ext uri="{FF2B5EF4-FFF2-40B4-BE49-F238E27FC236}">
                  <a16:creationId xmlns:a16="http://schemas.microsoft.com/office/drawing/2014/main" id="{CB2D37FC-D76F-43E1-832E-F01B327D7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530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2" name="Rectangle 12">
              <a:extLst>
                <a:ext uri="{FF2B5EF4-FFF2-40B4-BE49-F238E27FC236}">
                  <a16:creationId xmlns:a16="http://schemas.microsoft.com/office/drawing/2014/main" id="{85DB838C-63FC-4EDA-A5EB-DE31932A7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694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3" name="Rectangle 13">
              <a:extLst>
                <a:ext uri="{FF2B5EF4-FFF2-40B4-BE49-F238E27FC236}">
                  <a16:creationId xmlns:a16="http://schemas.microsoft.com/office/drawing/2014/main" id="{9C4D9B6D-8B49-4A5A-B927-355D978F7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859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4" name="Rectangle 14">
              <a:extLst>
                <a:ext uri="{FF2B5EF4-FFF2-40B4-BE49-F238E27FC236}">
                  <a16:creationId xmlns:a16="http://schemas.microsoft.com/office/drawing/2014/main" id="{298856C0-C78F-4935-AED2-0CD29203B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5" name="Oval 15">
              <a:extLst>
                <a:ext uri="{FF2B5EF4-FFF2-40B4-BE49-F238E27FC236}">
                  <a16:creationId xmlns:a16="http://schemas.microsoft.com/office/drawing/2014/main" id="{EE9C6EF2-C523-4052-9FCD-1512EE532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39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6" name="Oval 16">
              <a:extLst>
                <a:ext uri="{FF2B5EF4-FFF2-40B4-BE49-F238E27FC236}">
                  <a16:creationId xmlns:a16="http://schemas.microsoft.com/office/drawing/2014/main" id="{238A3601-8394-46CE-AE2A-50F31E102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360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7" name="Oval 17">
              <a:extLst>
                <a:ext uri="{FF2B5EF4-FFF2-40B4-BE49-F238E27FC236}">
                  <a16:creationId xmlns:a16="http://schemas.microsoft.com/office/drawing/2014/main" id="{193D541F-40B9-4A5B-B4A6-449440415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" y="2427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8" name="Oval 18">
              <a:extLst>
                <a:ext uri="{FF2B5EF4-FFF2-40B4-BE49-F238E27FC236}">
                  <a16:creationId xmlns:a16="http://schemas.microsoft.com/office/drawing/2014/main" id="{8221CD66-77A3-4BDB-868E-006A5FCEC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5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49" name="Line 19">
              <a:extLst>
                <a:ext uri="{FF2B5EF4-FFF2-40B4-BE49-F238E27FC236}">
                  <a16:creationId xmlns:a16="http://schemas.microsoft.com/office/drawing/2014/main" id="{5ACF7943-17D1-4C57-A330-DAEBAF9C4D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249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50" name="Line 20">
              <a:extLst>
                <a:ext uri="{FF2B5EF4-FFF2-40B4-BE49-F238E27FC236}">
                  <a16:creationId xmlns:a16="http://schemas.microsoft.com/office/drawing/2014/main" id="{E4C21822-570C-44C3-B35C-58D4F6CF2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259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51" name="Line 21">
              <a:extLst>
                <a:ext uri="{FF2B5EF4-FFF2-40B4-BE49-F238E27FC236}">
                  <a16:creationId xmlns:a16="http://schemas.microsoft.com/office/drawing/2014/main" id="{0150BE5B-E3AB-4E4E-A355-B867AFA5B9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340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52" name="Line 22">
              <a:extLst>
                <a:ext uri="{FF2B5EF4-FFF2-40B4-BE49-F238E27FC236}">
                  <a16:creationId xmlns:a16="http://schemas.microsoft.com/office/drawing/2014/main" id="{28DAB5F1-F14A-4F6C-9156-2E853E7560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4" y="148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53" name="Line 23">
              <a:extLst>
                <a:ext uri="{FF2B5EF4-FFF2-40B4-BE49-F238E27FC236}">
                  <a16:creationId xmlns:a16="http://schemas.microsoft.com/office/drawing/2014/main" id="{2E9B7D96-0321-4834-BD36-46DAD50959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824"/>
              <a:ext cx="288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54" name="Line 24">
              <a:extLst>
                <a:ext uri="{FF2B5EF4-FFF2-40B4-BE49-F238E27FC236}">
                  <a16:creationId xmlns:a16="http://schemas.microsoft.com/office/drawing/2014/main" id="{FC294260-11EC-469F-BA60-94448C9BA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168"/>
              <a:ext cx="144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55" name="Line 25">
              <a:extLst>
                <a:ext uri="{FF2B5EF4-FFF2-40B4-BE49-F238E27FC236}">
                  <a16:creationId xmlns:a16="http://schemas.microsoft.com/office/drawing/2014/main" id="{044D68AB-6E75-4265-B1E0-E7F186602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072"/>
              <a:ext cx="144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56" name="Line 26">
              <a:extLst>
                <a:ext uri="{FF2B5EF4-FFF2-40B4-BE49-F238E27FC236}">
                  <a16:creationId xmlns:a16="http://schemas.microsoft.com/office/drawing/2014/main" id="{3EBB4FFF-8ED0-4E9D-AE3B-51E501EBFC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0" y="1920"/>
              <a:ext cx="19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</p:grpSp>
      <p:grpSp>
        <p:nvGrpSpPr>
          <p:cNvPr id="38918" name="Group 27">
            <a:extLst>
              <a:ext uri="{FF2B5EF4-FFF2-40B4-BE49-F238E27FC236}">
                <a16:creationId xmlns:a16="http://schemas.microsoft.com/office/drawing/2014/main" id="{80457D4E-F50E-449B-9D70-A54EAC34DADB}"/>
              </a:ext>
            </a:extLst>
          </p:cNvPr>
          <p:cNvGrpSpPr>
            <a:grpSpLocks/>
          </p:cNvGrpSpPr>
          <p:nvPr/>
        </p:nvGrpSpPr>
        <p:grpSpPr bwMode="auto">
          <a:xfrm>
            <a:off x="2351089" y="3573463"/>
            <a:ext cx="1836737" cy="2743200"/>
            <a:chOff x="336" y="2256"/>
            <a:chExt cx="1157" cy="1728"/>
          </a:xfrm>
        </p:grpSpPr>
        <p:sp>
          <p:nvSpPr>
            <p:cNvPr id="39015" name="Oval 28">
              <a:extLst>
                <a:ext uri="{FF2B5EF4-FFF2-40B4-BE49-F238E27FC236}">
                  <a16:creationId xmlns:a16="http://schemas.microsoft.com/office/drawing/2014/main" id="{9862FEC9-D9EE-452D-B8AD-296D12E4E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432"/>
              <a:ext cx="704" cy="130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16" name="Rectangle 29">
              <a:extLst>
                <a:ext uri="{FF2B5EF4-FFF2-40B4-BE49-F238E27FC236}">
                  <a16:creationId xmlns:a16="http://schemas.microsoft.com/office/drawing/2014/main" id="{3B5A7396-FD0A-4B86-9184-876C61ADB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608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17" name="Rectangle 30">
              <a:extLst>
                <a:ext uri="{FF2B5EF4-FFF2-40B4-BE49-F238E27FC236}">
                  <a16:creationId xmlns:a16="http://schemas.microsoft.com/office/drawing/2014/main" id="{74510930-3C50-4E3E-A579-3F42AC020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728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18" name="Rectangle 31">
              <a:extLst>
                <a:ext uri="{FF2B5EF4-FFF2-40B4-BE49-F238E27FC236}">
                  <a16:creationId xmlns:a16="http://schemas.microsoft.com/office/drawing/2014/main" id="{50AC81CB-BEB6-4584-AE07-D167C47A4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849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19" name="Rectangle 32">
              <a:extLst>
                <a:ext uri="{FF2B5EF4-FFF2-40B4-BE49-F238E27FC236}">
                  <a16:creationId xmlns:a16="http://schemas.microsoft.com/office/drawing/2014/main" id="{33CA1492-8522-452C-8E33-58707BA31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969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0" name="Rectangle 33">
              <a:extLst>
                <a:ext uri="{FF2B5EF4-FFF2-40B4-BE49-F238E27FC236}">
                  <a16:creationId xmlns:a16="http://schemas.microsoft.com/office/drawing/2014/main" id="{C7331B43-C57C-46C4-9217-A4766FA82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090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1" name="Rectangle 34">
              <a:extLst>
                <a:ext uri="{FF2B5EF4-FFF2-40B4-BE49-F238E27FC236}">
                  <a16:creationId xmlns:a16="http://schemas.microsoft.com/office/drawing/2014/main" id="{97B33B1A-1124-4622-992E-F13756697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211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2" name="Rectangle 35">
              <a:extLst>
                <a:ext uri="{FF2B5EF4-FFF2-40B4-BE49-F238E27FC236}">
                  <a16:creationId xmlns:a16="http://schemas.microsoft.com/office/drawing/2014/main" id="{8715514D-4E6E-451D-A658-F324CDF7D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332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3" name="Rectangle 36">
              <a:extLst>
                <a:ext uri="{FF2B5EF4-FFF2-40B4-BE49-F238E27FC236}">
                  <a16:creationId xmlns:a16="http://schemas.microsoft.com/office/drawing/2014/main" id="{B4CBDAAF-F48F-4275-8C35-C0D87A0F1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452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4" name="Oval 37">
              <a:extLst>
                <a:ext uri="{FF2B5EF4-FFF2-40B4-BE49-F238E27FC236}">
                  <a16:creationId xmlns:a16="http://schemas.microsoft.com/office/drawing/2014/main" id="{25930ACC-D8A2-41DB-9C73-ACD51ADF5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" y="2256"/>
              <a:ext cx="105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5" name="Oval 38">
              <a:extLst>
                <a:ext uri="{FF2B5EF4-FFF2-40B4-BE49-F238E27FC236}">
                  <a16:creationId xmlns:a16="http://schemas.microsoft.com/office/drawing/2014/main" id="{A0BB4059-3A3F-476C-A78F-7F0ADACFE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3878"/>
              <a:ext cx="106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6" name="Oval 39">
              <a:extLst>
                <a:ext uri="{FF2B5EF4-FFF2-40B4-BE49-F238E27FC236}">
                  <a16:creationId xmlns:a16="http://schemas.microsoft.com/office/drawing/2014/main" id="{94F76086-4C75-4307-9515-EF7EC7C65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" y="3015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7" name="Oval 40">
              <a:extLst>
                <a:ext uri="{FF2B5EF4-FFF2-40B4-BE49-F238E27FC236}">
                  <a16:creationId xmlns:a16="http://schemas.microsoft.com/office/drawing/2014/main" id="{404A278B-1D09-4C73-977C-C811A8B9A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3082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28" name="Line 41">
              <a:extLst>
                <a:ext uri="{FF2B5EF4-FFF2-40B4-BE49-F238E27FC236}">
                  <a16:creationId xmlns:a16="http://schemas.microsoft.com/office/drawing/2014/main" id="{24DD0AF3-9FF6-458A-86E0-688CDBFEF1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71" y="3065"/>
              <a:ext cx="1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29" name="Line 42">
              <a:extLst>
                <a:ext uri="{FF2B5EF4-FFF2-40B4-BE49-F238E27FC236}">
                  <a16:creationId xmlns:a16="http://schemas.microsoft.com/office/drawing/2014/main" id="{AF56AD58-1EB8-4570-8296-4359B3D08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" y="3136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30" name="Line 43">
              <a:extLst>
                <a:ext uri="{FF2B5EF4-FFF2-40B4-BE49-F238E27FC236}">
                  <a16:creationId xmlns:a16="http://schemas.microsoft.com/office/drawing/2014/main" id="{EDCAE0CF-3A87-4D6D-B20B-C6B9B2E667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4" y="3734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31" name="Line 44">
              <a:extLst>
                <a:ext uri="{FF2B5EF4-FFF2-40B4-BE49-F238E27FC236}">
                  <a16:creationId xmlns:a16="http://schemas.microsoft.com/office/drawing/2014/main" id="{636B8D22-8BAD-488A-9EF6-05500D843B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5" y="232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32" name="Line 45">
              <a:extLst>
                <a:ext uri="{FF2B5EF4-FFF2-40B4-BE49-F238E27FC236}">
                  <a16:creationId xmlns:a16="http://schemas.microsoft.com/office/drawing/2014/main" id="{D8B0607E-239D-4702-8100-1F3878156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573"/>
              <a:ext cx="212" cy="10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33" name="Line 46">
              <a:extLst>
                <a:ext uri="{FF2B5EF4-FFF2-40B4-BE49-F238E27FC236}">
                  <a16:creationId xmlns:a16="http://schemas.microsoft.com/office/drawing/2014/main" id="{80F0CAE7-EBC5-4FD3-874C-CFF3214E9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3558"/>
              <a:ext cx="106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34" name="Line 47">
              <a:extLst>
                <a:ext uri="{FF2B5EF4-FFF2-40B4-BE49-F238E27FC236}">
                  <a16:creationId xmlns:a16="http://schemas.microsoft.com/office/drawing/2014/main" id="{3B01CB86-8FB1-45EC-B751-6C8C88F92C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7" y="3488"/>
              <a:ext cx="106" cy="1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35" name="Line 48">
              <a:extLst>
                <a:ext uri="{FF2B5EF4-FFF2-40B4-BE49-F238E27FC236}">
                  <a16:creationId xmlns:a16="http://schemas.microsoft.com/office/drawing/2014/main" id="{8D6B183C-080C-4F31-A0CB-7F190D0EFC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7" y="2643"/>
              <a:ext cx="14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</p:grpSp>
      <p:sp>
        <p:nvSpPr>
          <p:cNvPr id="38919" name="Rectangle 49">
            <a:extLst>
              <a:ext uri="{FF2B5EF4-FFF2-40B4-BE49-F238E27FC236}">
                <a16:creationId xmlns:a16="http://schemas.microsoft.com/office/drawing/2014/main" id="{22A48C77-78CB-4D4E-94D6-8414CB3B8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916113"/>
            <a:ext cx="2590800" cy="3352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UA" altLang="ru-UA"/>
          </a:p>
        </p:txBody>
      </p:sp>
      <p:sp>
        <p:nvSpPr>
          <p:cNvPr id="38920" name="Oval 50">
            <a:extLst>
              <a:ext uri="{FF2B5EF4-FFF2-40B4-BE49-F238E27FC236}">
                <a16:creationId xmlns:a16="http://schemas.microsoft.com/office/drawing/2014/main" id="{9614CDC4-1A06-4D38-BB2C-C3B4B830E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141663"/>
            <a:ext cx="1066800" cy="1066800"/>
          </a:xfrm>
          <a:prstGeom prst="ellipse">
            <a:avLst/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UA" altLang="ru-UA"/>
          </a:p>
        </p:txBody>
      </p:sp>
      <p:grpSp>
        <p:nvGrpSpPr>
          <p:cNvPr id="38921" name="Group 51">
            <a:extLst>
              <a:ext uri="{FF2B5EF4-FFF2-40B4-BE49-F238E27FC236}">
                <a16:creationId xmlns:a16="http://schemas.microsoft.com/office/drawing/2014/main" id="{C9BA0B3C-3509-4CB1-B7D7-9BDD476B7696}"/>
              </a:ext>
            </a:extLst>
          </p:cNvPr>
          <p:cNvGrpSpPr>
            <a:grpSpLocks/>
          </p:cNvGrpSpPr>
          <p:nvPr/>
        </p:nvGrpSpPr>
        <p:grpSpPr bwMode="auto">
          <a:xfrm>
            <a:off x="9048750" y="1125538"/>
            <a:ext cx="1219200" cy="2057400"/>
            <a:chOff x="4080" y="384"/>
            <a:chExt cx="1157" cy="1728"/>
          </a:xfrm>
        </p:grpSpPr>
        <p:sp>
          <p:nvSpPr>
            <p:cNvPr id="38994" name="Oval 52">
              <a:extLst>
                <a:ext uri="{FF2B5EF4-FFF2-40B4-BE49-F238E27FC236}">
                  <a16:creationId xmlns:a16="http://schemas.microsoft.com/office/drawing/2014/main" id="{0CE85926-699D-479E-BD2C-8580B2056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" y="560"/>
              <a:ext cx="704" cy="130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95" name="Rectangle 53">
              <a:extLst>
                <a:ext uri="{FF2B5EF4-FFF2-40B4-BE49-F238E27FC236}">
                  <a16:creationId xmlns:a16="http://schemas.microsoft.com/office/drawing/2014/main" id="{DF8951A9-D48A-415D-9523-E4A5E59F2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736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96" name="Rectangle 54">
              <a:extLst>
                <a:ext uri="{FF2B5EF4-FFF2-40B4-BE49-F238E27FC236}">
                  <a16:creationId xmlns:a16="http://schemas.microsoft.com/office/drawing/2014/main" id="{4C22740E-C9D7-46F4-A946-8C8D691E5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856"/>
              <a:ext cx="352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97" name="Rectangle 55">
              <a:extLst>
                <a:ext uri="{FF2B5EF4-FFF2-40B4-BE49-F238E27FC236}">
                  <a16:creationId xmlns:a16="http://schemas.microsoft.com/office/drawing/2014/main" id="{58EBA12C-F38B-4870-9957-3FF222F55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977"/>
              <a:ext cx="352" cy="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98" name="Rectangle 56">
              <a:extLst>
                <a:ext uri="{FF2B5EF4-FFF2-40B4-BE49-F238E27FC236}">
                  <a16:creationId xmlns:a16="http://schemas.microsoft.com/office/drawing/2014/main" id="{49A571E3-5F4C-49E7-B5E9-52C088C3E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1097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99" name="Rectangle 57">
              <a:extLst>
                <a:ext uri="{FF2B5EF4-FFF2-40B4-BE49-F238E27FC236}">
                  <a16:creationId xmlns:a16="http://schemas.microsoft.com/office/drawing/2014/main" id="{EC21658B-954A-4FFE-A3EA-EA32E3B5D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1218"/>
              <a:ext cx="352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0" name="Rectangle 58">
              <a:extLst>
                <a:ext uri="{FF2B5EF4-FFF2-40B4-BE49-F238E27FC236}">
                  <a16:creationId xmlns:a16="http://schemas.microsoft.com/office/drawing/2014/main" id="{BCFFDF3C-C40A-4632-9FE4-DBA4E156C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1339"/>
              <a:ext cx="352" cy="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1" name="Rectangle 59">
              <a:extLst>
                <a:ext uri="{FF2B5EF4-FFF2-40B4-BE49-F238E27FC236}">
                  <a16:creationId xmlns:a16="http://schemas.microsoft.com/office/drawing/2014/main" id="{C37A4CC2-9C9D-43F7-B7C0-73AC2AD02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1460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2" name="Rectangle 60">
              <a:extLst>
                <a:ext uri="{FF2B5EF4-FFF2-40B4-BE49-F238E27FC236}">
                  <a16:creationId xmlns:a16="http://schemas.microsoft.com/office/drawing/2014/main" id="{EAC6FDDB-6BDA-4353-B457-54997018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1580"/>
              <a:ext cx="352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3" name="Oval 61">
              <a:extLst>
                <a:ext uri="{FF2B5EF4-FFF2-40B4-BE49-F238E27FC236}">
                  <a16:creationId xmlns:a16="http://schemas.microsoft.com/office/drawing/2014/main" id="{C7C904B6-BDDF-4E10-9858-F3C131386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3" y="384"/>
              <a:ext cx="105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4" name="Oval 62">
              <a:extLst>
                <a:ext uri="{FF2B5EF4-FFF2-40B4-BE49-F238E27FC236}">
                  <a16:creationId xmlns:a16="http://schemas.microsoft.com/office/drawing/2014/main" id="{FF25B113-2B9C-4732-99DC-5BFE9EDD6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006"/>
              <a:ext cx="106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5" name="Oval 63">
              <a:extLst>
                <a:ext uri="{FF2B5EF4-FFF2-40B4-BE49-F238E27FC236}">
                  <a16:creationId xmlns:a16="http://schemas.microsoft.com/office/drawing/2014/main" id="{7C1BE919-3CF0-407F-AFDE-BD0019E5D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1" y="1143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6" name="Oval 64">
              <a:extLst>
                <a:ext uri="{FF2B5EF4-FFF2-40B4-BE49-F238E27FC236}">
                  <a16:creationId xmlns:a16="http://schemas.microsoft.com/office/drawing/2014/main" id="{0C00A4CE-0D7E-47FF-B0C9-CE651749D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210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9007" name="Line 65">
              <a:extLst>
                <a:ext uri="{FF2B5EF4-FFF2-40B4-BE49-F238E27FC236}">
                  <a16:creationId xmlns:a16="http://schemas.microsoft.com/office/drawing/2014/main" id="{7908DBD2-508D-413A-8DA5-2C2151527C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5" y="1193"/>
              <a:ext cx="1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08" name="Line 66">
              <a:extLst>
                <a:ext uri="{FF2B5EF4-FFF2-40B4-BE49-F238E27FC236}">
                  <a16:creationId xmlns:a16="http://schemas.microsoft.com/office/drawing/2014/main" id="{9945F65C-E69E-4B3E-9246-2815929EFC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264"/>
              <a:ext cx="1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09" name="Line 67">
              <a:extLst>
                <a:ext uri="{FF2B5EF4-FFF2-40B4-BE49-F238E27FC236}">
                  <a16:creationId xmlns:a16="http://schemas.microsoft.com/office/drawing/2014/main" id="{CC8ADB24-40E3-4813-8A1D-F14F53269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8" y="1862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10" name="Line 68">
              <a:extLst>
                <a:ext uri="{FF2B5EF4-FFF2-40B4-BE49-F238E27FC236}">
                  <a16:creationId xmlns:a16="http://schemas.microsoft.com/office/drawing/2014/main" id="{178B6370-8297-4FD7-9B99-7C2F61F29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9" y="450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11" name="Line 69">
              <a:extLst>
                <a:ext uri="{FF2B5EF4-FFF2-40B4-BE49-F238E27FC236}">
                  <a16:creationId xmlns:a16="http://schemas.microsoft.com/office/drawing/2014/main" id="{204D9BF8-7EE7-4C01-9B4E-30B496AD0D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4" y="701"/>
              <a:ext cx="212" cy="10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12" name="Line 70">
              <a:extLst>
                <a:ext uri="{FF2B5EF4-FFF2-40B4-BE49-F238E27FC236}">
                  <a16:creationId xmlns:a16="http://schemas.microsoft.com/office/drawing/2014/main" id="{C8370229-2DB6-4177-8461-4867443F6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9" y="1686"/>
              <a:ext cx="106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13" name="Line 71">
              <a:extLst>
                <a:ext uri="{FF2B5EF4-FFF2-40B4-BE49-F238E27FC236}">
                  <a16:creationId xmlns:a16="http://schemas.microsoft.com/office/drawing/2014/main" id="{709A77A7-72D9-4A9C-B92B-FCA957C06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1" y="1616"/>
              <a:ext cx="106" cy="1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9014" name="Line 72">
              <a:extLst>
                <a:ext uri="{FF2B5EF4-FFF2-40B4-BE49-F238E27FC236}">
                  <a16:creationId xmlns:a16="http://schemas.microsoft.com/office/drawing/2014/main" id="{E877A443-271E-4E79-981C-CC3088E347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1" y="771"/>
              <a:ext cx="14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</p:grpSp>
      <p:grpSp>
        <p:nvGrpSpPr>
          <p:cNvPr id="38922" name="Group 73">
            <a:extLst>
              <a:ext uri="{FF2B5EF4-FFF2-40B4-BE49-F238E27FC236}">
                <a16:creationId xmlns:a16="http://schemas.microsoft.com/office/drawing/2014/main" id="{05EF9E78-9200-4F8B-8726-C1EF2F2D6D8A}"/>
              </a:ext>
            </a:extLst>
          </p:cNvPr>
          <p:cNvGrpSpPr>
            <a:grpSpLocks/>
          </p:cNvGrpSpPr>
          <p:nvPr/>
        </p:nvGrpSpPr>
        <p:grpSpPr bwMode="auto">
          <a:xfrm>
            <a:off x="9191625" y="3716338"/>
            <a:ext cx="1219200" cy="2057400"/>
            <a:chOff x="501" y="1392"/>
            <a:chExt cx="1578" cy="2357"/>
          </a:xfrm>
        </p:grpSpPr>
        <p:sp>
          <p:nvSpPr>
            <p:cNvPr id="38973" name="Oval 74">
              <a:extLst>
                <a:ext uri="{FF2B5EF4-FFF2-40B4-BE49-F238E27FC236}">
                  <a16:creationId xmlns:a16="http://schemas.microsoft.com/office/drawing/2014/main" id="{AC3D9F5B-DDD7-4B86-BE45-252327028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632"/>
              <a:ext cx="960" cy="177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74" name="Rectangle 75">
              <a:extLst>
                <a:ext uri="{FF2B5EF4-FFF2-40B4-BE49-F238E27FC236}">
                  <a16:creationId xmlns:a16="http://schemas.microsoft.com/office/drawing/2014/main" id="{DC28C2A3-4912-49D7-8DD2-C5BDAEC1E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872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75" name="Rectangle 76">
              <a:extLst>
                <a:ext uri="{FF2B5EF4-FFF2-40B4-BE49-F238E27FC236}">
                  <a16:creationId xmlns:a16="http://schemas.microsoft.com/office/drawing/2014/main" id="{32B994AC-641A-4D95-8DF6-CA4D8B992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036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76" name="Rectangle 77">
              <a:extLst>
                <a:ext uri="{FF2B5EF4-FFF2-40B4-BE49-F238E27FC236}">
                  <a16:creationId xmlns:a16="http://schemas.microsoft.com/office/drawing/2014/main" id="{17359B38-04DF-41C3-A2C0-D2FA4308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201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77" name="Rectangle 78">
              <a:extLst>
                <a:ext uri="{FF2B5EF4-FFF2-40B4-BE49-F238E27FC236}">
                  <a16:creationId xmlns:a16="http://schemas.microsoft.com/office/drawing/2014/main" id="{B15EDCFD-723C-495D-BF91-00E764234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365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78" name="Rectangle 79">
              <a:extLst>
                <a:ext uri="{FF2B5EF4-FFF2-40B4-BE49-F238E27FC236}">
                  <a16:creationId xmlns:a16="http://schemas.microsoft.com/office/drawing/2014/main" id="{1BD8D3AB-165A-4B88-8803-8664C1F54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530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79" name="Rectangle 80">
              <a:extLst>
                <a:ext uri="{FF2B5EF4-FFF2-40B4-BE49-F238E27FC236}">
                  <a16:creationId xmlns:a16="http://schemas.microsoft.com/office/drawing/2014/main" id="{5F07EF64-1C20-48F1-B05B-50502A72A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694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80" name="Rectangle 81">
              <a:extLst>
                <a:ext uri="{FF2B5EF4-FFF2-40B4-BE49-F238E27FC236}">
                  <a16:creationId xmlns:a16="http://schemas.microsoft.com/office/drawing/2014/main" id="{C5703B6B-275D-4294-81E9-B31AF70DC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859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81" name="Rectangle 82">
              <a:extLst>
                <a:ext uri="{FF2B5EF4-FFF2-40B4-BE49-F238E27FC236}">
                  <a16:creationId xmlns:a16="http://schemas.microsoft.com/office/drawing/2014/main" id="{D596F624-3485-4F12-ABE7-E2DDE5DB8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480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82" name="Oval 83">
              <a:extLst>
                <a:ext uri="{FF2B5EF4-FFF2-40B4-BE49-F238E27FC236}">
                  <a16:creationId xmlns:a16="http://schemas.microsoft.com/office/drawing/2014/main" id="{500B0584-02E6-4F7F-BCCF-6D6B59B08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39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83" name="Oval 84">
              <a:extLst>
                <a:ext uri="{FF2B5EF4-FFF2-40B4-BE49-F238E27FC236}">
                  <a16:creationId xmlns:a16="http://schemas.microsoft.com/office/drawing/2014/main" id="{FB62F4EF-7DF7-4903-9662-77083316A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360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84" name="Oval 85">
              <a:extLst>
                <a:ext uri="{FF2B5EF4-FFF2-40B4-BE49-F238E27FC236}">
                  <a16:creationId xmlns:a16="http://schemas.microsoft.com/office/drawing/2014/main" id="{FAB685FE-E377-4743-B12D-3B740BB14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" y="2427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85" name="Oval 86">
              <a:extLst>
                <a:ext uri="{FF2B5EF4-FFF2-40B4-BE49-F238E27FC236}">
                  <a16:creationId xmlns:a16="http://schemas.microsoft.com/office/drawing/2014/main" id="{E10BE991-39E0-4E1C-92F2-C2568534F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51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86" name="Line 87">
              <a:extLst>
                <a:ext uri="{FF2B5EF4-FFF2-40B4-BE49-F238E27FC236}">
                  <a16:creationId xmlns:a16="http://schemas.microsoft.com/office/drawing/2014/main" id="{2B465497-7304-478C-8E44-37647EA567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249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87" name="Line 88">
              <a:extLst>
                <a:ext uri="{FF2B5EF4-FFF2-40B4-BE49-F238E27FC236}">
                  <a16:creationId xmlns:a16="http://schemas.microsoft.com/office/drawing/2014/main" id="{8AFBC2C0-1D24-490D-A63F-0FA1369FA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259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88" name="Line 89">
              <a:extLst>
                <a:ext uri="{FF2B5EF4-FFF2-40B4-BE49-F238E27FC236}">
                  <a16:creationId xmlns:a16="http://schemas.microsoft.com/office/drawing/2014/main" id="{9B1F3D5D-54AF-4F4B-BE11-5415D4CBCE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340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89" name="Line 90">
              <a:extLst>
                <a:ext uri="{FF2B5EF4-FFF2-40B4-BE49-F238E27FC236}">
                  <a16:creationId xmlns:a16="http://schemas.microsoft.com/office/drawing/2014/main" id="{707D068E-7E27-45A1-A0E9-1141F64E3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4" y="148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90" name="Line 91">
              <a:extLst>
                <a:ext uri="{FF2B5EF4-FFF2-40B4-BE49-F238E27FC236}">
                  <a16:creationId xmlns:a16="http://schemas.microsoft.com/office/drawing/2014/main" id="{77C7B48F-A586-4886-BFBC-8F834B3EDF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824"/>
              <a:ext cx="288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91" name="Line 92">
              <a:extLst>
                <a:ext uri="{FF2B5EF4-FFF2-40B4-BE49-F238E27FC236}">
                  <a16:creationId xmlns:a16="http://schemas.microsoft.com/office/drawing/2014/main" id="{60F0A268-BE9A-4560-9082-1C3227BA1C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168"/>
              <a:ext cx="144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92" name="Line 93">
              <a:extLst>
                <a:ext uri="{FF2B5EF4-FFF2-40B4-BE49-F238E27FC236}">
                  <a16:creationId xmlns:a16="http://schemas.microsoft.com/office/drawing/2014/main" id="{063DFB61-D5BB-4130-8313-FE813D330C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072"/>
              <a:ext cx="144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93" name="Line 94">
              <a:extLst>
                <a:ext uri="{FF2B5EF4-FFF2-40B4-BE49-F238E27FC236}">
                  <a16:creationId xmlns:a16="http://schemas.microsoft.com/office/drawing/2014/main" id="{F3A5E8B9-8DD7-4594-82B4-088FF59F96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0" y="1920"/>
              <a:ext cx="19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</p:grpSp>
      <p:grpSp>
        <p:nvGrpSpPr>
          <p:cNvPr id="38923" name="Group 95">
            <a:extLst>
              <a:ext uri="{FF2B5EF4-FFF2-40B4-BE49-F238E27FC236}">
                <a16:creationId xmlns:a16="http://schemas.microsoft.com/office/drawing/2014/main" id="{0DC44C7D-5A8E-41CB-B164-C882B44F78D0}"/>
              </a:ext>
            </a:extLst>
          </p:cNvPr>
          <p:cNvGrpSpPr>
            <a:grpSpLocks/>
          </p:cNvGrpSpPr>
          <p:nvPr/>
        </p:nvGrpSpPr>
        <p:grpSpPr bwMode="auto">
          <a:xfrm>
            <a:off x="7680325" y="1557338"/>
            <a:ext cx="1219200" cy="2057400"/>
            <a:chOff x="2976" y="864"/>
            <a:chExt cx="1157" cy="1728"/>
          </a:xfrm>
        </p:grpSpPr>
        <p:sp>
          <p:nvSpPr>
            <p:cNvPr id="38952" name="Oval 96">
              <a:extLst>
                <a:ext uri="{FF2B5EF4-FFF2-40B4-BE49-F238E27FC236}">
                  <a16:creationId xmlns:a16="http://schemas.microsoft.com/office/drawing/2014/main" id="{F0DE9D0D-92AF-4119-AAFF-1136D4E62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" y="1040"/>
              <a:ext cx="704" cy="130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53" name="Rectangle 97">
              <a:extLst>
                <a:ext uri="{FF2B5EF4-FFF2-40B4-BE49-F238E27FC236}">
                  <a16:creationId xmlns:a16="http://schemas.microsoft.com/office/drawing/2014/main" id="{2AFF7E8E-CB86-43BF-9DDE-65AA6C0F5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216"/>
              <a:ext cx="352" cy="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54" name="Rectangle 98">
              <a:extLst>
                <a:ext uri="{FF2B5EF4-FFF2-40B4-BE49-F238E27FC236}">
                  <a16:creationId xmlns:a16="http://schemas.microsoft.com/office/drawing/2014/main" id="{C496A68E-8258-404D-B65C-35C771CCE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336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55" name="Rectangle 99">
              <a:extLst>
                <a:ext uri="{FF2B5EF4-FFF2-40B4-BE49-F238E27FC236}">
                  <a16:creationId xmlns:a16="http://schemas.microsoft.com/office/drawing/2014/main" id="{CE0D521E-6BFD-4B74-AB19-02686989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457"/>
              <a:ext cx="352" cy="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56" name="Rectangle 100">
              <a:extLst>
                <a:ext uri="{FF2B5EF4-FFF2-40B4-BE49-F238E27FC236}">
                  <a16:creationId xmlns:a16="http://schemas.microsoft.com/office/drawing/2014/main" id="{6B73F592-35CE-4E66-B7B1-CB14DE787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577"/>
              <a:ext cx="352" cy="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57" name="Rectangle 101">
              <a:extLst>
                <a:ext uri="{FF2B5EF4-FFF2-40B4-BE49-F238E27FC236}">
                  <a16:creationId xmlns:a16="http://schemas.microsoft.com/office/drawing/2014/main" id="{93D3D0A2-1DC0-41B1-A471-FCC5C5771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698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58" name="Rectangle 102">
              <a:extLst>
                <a:ext uri="{FF2B5EF4-FFF2-40B4-BE49-F238E27FC236}">
                  <a16:creationId xmlns:a16="http://schemas.microsoft.com/office/drawing/2014/main" id="{A83EB558-3D1C-4083-9021-3DAC2C6D6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819"/>
              <a:ext cx="352" cy="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59" name="Rectangle 103">
              <a:extLst>
                <a:ext uri="{FF2B5EF4-FFF2-40B4-BE49-F238E27FC236}">
                  <a16:creationId xmlns:a16="http://schemas.microsoft.com/office/drawing/2014/main" id="{E9B8AF7E-D392-43A2-A95A-478B97FD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1940"/>
              <a:ext cx="352" cy="7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60" name="Rectangle 104">
              <a:extLst>
                <a:ext uri="{FF2B5EF4-FFF2-40B4-BE49-F238E27FC236}">
                  <a16:creationId xmlns:a16="http://schemas.microsoft.com/office/drawing/2014/main" id="{06A65AA8-8414-4864-823C-C3E7627DC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2060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61" name="Oval 105">
              <a:extLst>
                <a:ext uri="{FF2B5EF4-FFF2-40B4-BE49-F238E27FC236}">
                  <a16:creationId xmlns:a16="http://schemas.microsoft.com/office/drawing/2014/main" id="{3B546B2E-8D29-40FA-96F1-FD417F9C9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" y="864"/>
              <a:ext cx="105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62" name="Oval 106">
              <a:extLst>
                <a:ext uri="{FF2B5EF4-FFF2-40B4-BE49-F238E27FC236}">
                  <a16:creationId xmlns:a16="http://schemas.microsoft.com/office/drawing/2014/main" id="{40AB0606-3368-4833-BE03-491ECA6AC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2486"/>
              <a:ext cx="106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63" name="Oval 107">
              <a:extLst>
                <a:ext uri="{FF2B5EF4-FFF2-40B4-BE49-F238E27FC236}">
                  <a16:creationId xmlns:a16="http://schemas.microsoft.com/office/drawing/2014/main" id="{36410B37-1B53-44C1-881A-C9C8F56EA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" y="1623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64" name="Oval 108">
              <a:extLst>
                <a:ext uri="{FF2B5EF4-FFF2-40B4-BE49-F238E27FC236}">
                  <a16:creationId xmlns:a16="http://schemas.microsoft.com/office/drawing/2014/main" id="{A1E118FD-8ED4-4B58-8685-FF1D3C0AE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90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65" name="Line 109">
              <a:extLst>
                <a:ext uri="{FF2B5EF4-FFF2-40B4-BE49-F238E27FC236}">
                  <a16:creationId xmlns:a16="http://schemas.microsoft.com/office/drawing/2014/main" id="{6912DE3F-9CAF-446F-B738-636D72C12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1" y="1673"/>
              <a:ext cx="1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66" name="Line 110">
              <a:extLst>
                <a:ext uri="{FF2B5EF4-FFF2-40B4-BE49-F238E27FC236}">
                  <a16:creationId xmlns:a16="http://schemas.microsoft.com/office/drawing/2014/main" id="{2FBE25DD-6714-42C4-83A3-AD0654EAAE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6" y="1744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67" name="Line 111">
              <a:extLst>
                <a:ext uri="{FF2B5EF4-FFF2-40B4-BE49-F238E27FC236}">
                  <a16:creationId xmlns:a16="http://schemas.microsoft.com/office/drawing/2014/main" id="{B64A633B-575C-4C60-8AF3-D1892BB7E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4" y="2342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68" name="Line 112">
              <a:extLst>
                <a:ext uri="{FF2B5EF4-FFF2-40B4-BE49-F238E27FC236}">
                  <a16:creationId xmlns:a16="http://schemas.microsoft.com/office/drawing/2014/main" id="{F3B85D11-7197-475D-8F6F-F9708AE781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5" y="930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69" name="Line 113">
              <a:extLst>
                <a:ext uri="{FF2B5EF4-FFF2-40B4-BE49-F238E27FC236}">
                  <a16:creationId xmlns:a16="http://schemas.microsoft.com/office/drawing/2014/main" id="{39CC78A2-251E-44B7-BD7C-09FD41494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181"/>
              <a:ext cx="212" cy="10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70" name="Line 114">
              <a:extLst>
                <a:ext uri="{FF2B5EF4-FFF2-40B4-BE49-F238E27FC236}">
                  <a16:creationId xmlns:a16="http://schemas.microsoft.com/office/drawing/2014/main" id="{6C48225B-083E-4E00-85AF-3C62308CB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5" y="2166"/>
              <a:ext cx="106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71" name="Line 115">
              <a:extLst>
                <a:ext uri="{FF2B5EF4-FFF2-40B4-BE49-F238E27FC236}">
                  <a16:creationId xmlns:a16="http://schemas.microsoft.com/office/drawing/2014/main" id="{011EE1B8-434D-4001-A269-F6E2797958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7" y="2096"/>
              <a:ext cx="106" cy="1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72" name="Line 116">
              <a:extLst>
                <a:ext uri="{FF2B5EF4-FFF2-40B4-BE49-F238E27FC236}">
                  <a16:creationId xmlns:a16="http://schemas.microsoft.com/office/drawing/2014/main" id="{B0CD3461-8861-44B2-A309-D5CF4F976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37" y="1251"/>
              <a:ext cx="14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</p:grpSp>
      <p:grpSp>
        <p:nvGrpSpPr>
          <p:cNvPr id="38924" name="Group 117">
            <a:extLst>
              <a:ext uri="{FF2B5EF4-FFF2-40B4-BE49-F238E27FC236}">
                <a16:creationId xmlns:a16="http://schemas.microsoft.com/office/drawing/2014/main" id="{3106B681-7539-4A74-BA62-29222E169ACF}"/>
              </a:ext>
            </a:extLst>
          </p:cNvPr>
          <p:cNvGrpSpPr>
            <a:grpSpLocks/>
          </p:cNvGrpSpPr>
          <p:nvPr/>
        </p:nvGrpSpPr>
        <p:grpSpPr bwMode="auto">
          <a:xfrm>
            <a:off x="7319963" y="4292600"/>
            <a:ext cx="1219200" cy="2057400"/>
            <a:chOff x="336" y="2256"/>
            <a:chExt cx="1157" cy="1728"/>
          </a:xfrm>
        </p:grpSpPr>
        <p:sp>
          <p:nvSpPr>
            <p:cNvPr id="38931" name="Oval 118">
              <a:extLst>
                <a:ext uri="{FF2B5EF4-FFF2-40B4-BE49-F238E27FC236}">
                  <a16:creationId xmlns:a16="http://schemas.microsoft.com/office/drawing/2014/main" id="{331092FE-8644-4778-9148-FC00EA796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432"/>
              <a:ext cx="704" cy="130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2" name="Rectangle 119">
              <a:extLst>
                <a:ext uri="{FF2B5EF4-FFF2-40B4-BE49-F238E27FC236}">
                  <a16:creationId xmlns:a16="http://schemas.microsoft.com/office/drawing/2014/main" id="{E9F31FC4-6297-46DA-BF12-711570934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608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3" name="Rectangle 120">
              <a:extLst>
                <a:ext uri="{FF2B5EF4-FFF2-40B4-BE49-F238E27FC236}">
                  <a16:creationId xmlns:a16="http://schemas.microsoft.com/office/drawing/2014/main" id="{15629C89-5903-4687-AA14-CBD0D998C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728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4" name="Rectangle 121">
              <a:extLst>
                <a:ext uri="{FF2B5EF4-FFF2-40B4-BE49-F238E27FC236}">
                  <a16:creationId xmlns:a16="http://schemas.microsoft.com/office/drawing/2014/main" id="{A57AEBD7-D40B-4ED7-9B33-374FD615F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849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5" name="Rectangle 122">
              <a:extLst>
                <a:ext uri="{FF2B5EF4-FFF2-40B4-BE49-F238E27FC236}">
                  <a16:creationId xmlns:a16="http://schemas.microsoft.com/office/drawing/2014/main" id="{4BBBA971-C4F2-41C2-AE09-A88CE072B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969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6" name="Rectangle 123">
              <a:extLst>
                <a:ext uri="{FF2B5EF4-FFF2-40B4-BE49-F238E27FC236}">
                  <a16:creationId xmlns:a16="http://schemas.microsoft.com/office/drawing/2014/main" id="{439367A5-D2CB-4413-96A8-F2A217173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090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7" name="Rectangle 124">
              <a:extLst>
                <a:ext uri="{FF2B5EF4-FFF2-40B4-BE49-F238E27FC236}">
                  <a16:creationId xmlns:a16="http://schemas.microsoft.com/office/drawing/2014/main" id="{28194E84-65D1-4840-85D6-3663EBD2A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211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8" name="Rectangle 125">
              <a:extLst>
                <a:ext uri="{FF2B5EF4-FFF2-40B4-BE49-F238E27FC236}">
                  <a16:creationId xmlns:a16="http://schemas.microsoft.com/office/drawing/2014/main" id="{BFBC20A9-B004-4E49-9CA4-5D7C3A57B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332"/>
              <a:ext cx="352" cy="7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39" name="Rectangle 126">
              <a:extLst>
                <a:ext uri="{FF2B5EF4-FFF2-40B4-BE49-F238E27FC236}">
                  <a16:creationId xmlns:a16="http://schemas.microsoft.com/office/drawing/2014/main" id="{B489377D-809A-4A4F-B6D3-D288A6DF8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3452"/>
              <a:ext cx="352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40" name="Oval 127">
              <a:extLst>
                <a:ext uri="{FF2B5EF4-FFF2-40B4-BE49-F238E27FC236}">
                  <a16:creationId xmlns:a16="http://schemas.microsoft.com/office/drawing/2014/main" id="{61626F21-02CA-4751-8C30-97A7BC169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" y="2256"/>
              <a:ext cx="105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41" name="Oval 128">
              <a:extLst>
                <a:ext uri="{FF2B5EF4-FFF2-40B4-BE49-F238E27FC236}">
                  <a16:creationId xmlns:a16="http://schemas.microsoft.com/office/drawing/2014/main" id="{A8AE151D-2096-4EB9-87B6-CACA54A72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3878"/>
              <a:ext cx="106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42" name="Oval 129">
              <a:extLst>
                <a:ext uri="{FF2B5EF4-FFF2-40B4-BE49-F238E27FC236}">
                  <a16:creationId xmlns:a16="http://schemas.microsoft.com/office/drawing/2014/main" id="{437E8780-6F62-424A-8567-8F7B87F5E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" y="3015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43" name="Oval 130">
              <a:extLst>
                <a:ext uri="{FF2B5EF4-FFF2-40B4-BE49-F238E27FC236}">
                  <a16:creationId xmlns:a16="http://schemas.microsoft.com/office/drawing/2014/main" id="{3543518B-50C7-48D4-814C-C68B3DE25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3082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UA" altLang="ru-UA"/>
            </a:p>
          </p:txBody>
        </p:sp>
        <p:sp>
          <p:nvSpPr>
            <p:cNvPr id="38944" name="Line 131">
              <a:extLst>
                <a:ext uri="{FF2B5EF4-FFF2-40B4-BE49-F238E27FC236}">
                  <a16:creationId xmlns:a16="http://schemas.microsoft.com/office/drawing/2014/main" id="{E7361825-DE6C-4777-9FD5-5C28EE0B1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71" y="3065"/>
              <a:ext cx="1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45" name="Line 132">
              <a:extLst>
                <a:ext uri="{FF2B5EF4-FFF2-40B4-BE49-F238E27FC236}">
                  <a16:creationId xmlns:a16="http://schemas.microsoft.com/office/drawing/2014/main" id="{7E771872-9B20-4FC9-8243-3792E1FF3D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" y="3136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46" name="Line 133">
              <a:extLst>
                <a:ext uri="{FF2B5EF4-FFF2-40B4-BE49-F238E27FC236}">
                  <a16:creationId xmlns:a16="http://schemas.microsoft.com/office/drawing/2014/main" id="{B75C7F20-7439-45B3-8573-65975F7E9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4" y="3734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47" name="Line 134">
              <a:extLst>
                <a:ext uri="{FF2B5EF4-FFF2-40B4-BE49-F238E27FC236}">
                  <a16:creationId xmlns:a16="http://schemas.microsoft.com/office/drawing/2014/main" id="{CDB18E88-97E7-4002-8D0F-35642B9876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5" y="2322"/>
              <a:ext cx="0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48" name="Line 135">
              <a:extLst>
                <a:ext uri="{FF2B5EF4-FFF2-40B4-BE49-F238E27FC236}">
                  <a16:creationId xmlns:a16="http://schemas.microsoft.com/office/drawing/2014/main" id="{5A8E99EA-236D-4062-8BA7-468D001B23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573"/>
              <a:ext cx="212" cy="10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49" name="Line 136">
              <a:extLst>
                <a:ext uri="{FF2B5EF4-FFF2-40B4-BE49-F238E27FC236}">
                  <a16:creationId xmlns:a16="http://schemas.microsoft.com/office/drawing/2014/main" id="{1BA9AA45-59B1-45FF-93C4-CAF4F19A30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3558"/>
              <a:ext cx="106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50" name="Line 137">
              <a:extLst>
                <a:ext uri="{FF2B5EF4-FFF2-40B4-BE49-F238E27FC236}">
                  <a16:creationId xmlns:a16="http://schemas.microsoft.com/office/drawing/2014/main" id="{15FFD669-AC4D-48A2-80F8-BEB65F7D74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7" y="3488"/>
              <a:ext cx="106" cy="1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38951" name="Line 138">
              <a:extLst>
                <a:ext uri="{FF2B5EF4-FFF2-40B4-BE49-F238E27FC236}">
                  <a16:creationId xmlns:a16="http://schemas.microsoft.com/office/drawing/2014/main" id="{F93C227C-2343-46B9-B747-EAC2608BD5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7" y="2643"/>
              <a:ext cx="14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</p:grpSp>
      <p:sp>
        <p:nvSpPr>
          <p:cNvPr id="38925" name="Line 139">
            <a:extLst>
              <a:ext uri="{FF2B5EF4-FFF2-40B4-BE49-F238E27FC236}">
                <a16:creationId xmlns:a16="http://schemas.microsoft.com/office/drawing/2014/main" id="{847D54A3-44B0-42B9-96CC-6898BEB390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438400"/>
            <a:ext cx="1066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38926" name="Line 140">
            <a:extLst>
              <a:ext uri="{FF2B5EF4-FFF2-40B4-BE49-F238E27FC236}">
                <a16:creationId xmlns:a16="http://schemas.microsoft.com/office/drawing/2014/main" id="{12407A91-3979-4C8D-BA16-CA69351B1C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4876800"/>
            <a:ext cx="1143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38927" name="AutoShape 141">
            <a:extLst>
              <a:ext uri="{FF2B5EF4-FFF2-40B4-BE49-F238E27FC236}">
                <a16:creationId xmlns:a16="http://schemas.microsoft.com/office/drawing/2014/main" id="{01307144-230A-4669-B421-0A2D84866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1" y="3962401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UA" altLang="ru-UA"/>
          </a:p>
        </p:txBody>
      </p:sp>
      <p:grpSp>
        <p:nvGrpSpPr>
          <p:cNvPr id="38928" name="Group 142">
            <a:extLst>
              <a:ext uri="{FF2B5EF4-FFF2-40B4-BE49-F238E27FC236}">
                <a16:creationId xmlns:a16="http://schemas.microsoft.com/office/drawing/2014/main" id="{121A3A3B-9607-4952-AEB6-B9B32C9C630B}"/>
              </a:ext>
            </a:extLst>
          </p:cNvPr>
          <p:cNvGrpSpPr>
            <a:grpSpLocks/>
          </p:cNvGrpSpPr>
          <p:nvPr/>
        </p:nvGrpSpPr>
        <p:grpSpPr bwMode="auto">
          <a:xfrm>
            <a:off x="1600201" y="6530975"/>
            <a:ext cx="9032875" cy="427038"/>
            <a:chOff x="340" y="3796"/>
            <a:chExt cx="5690" cy="269"/>
          </a:xfrm>
        </p:grpSpPr>
        <p:graphicFrame>
          <p:nvGraphicFramePr>
            <p:cNvPr id="38929" name="Object 143">
              <a:extLst>
                <a:ext uri="{FF2B5EF4-FFF2-40B4-BE49-F238E27FC236}">
                  <a16:creationId xmlns:a16="http://schemas.microsoft.com/office/drawing/2014/main" id="{E92612BA-8690-4CB5-A9ED-9ED319123F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3796"/>
            <a:ext cx="181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CorelDRAW" r:id="rId3" imgW="3325320" imgH="3642480" progId="CorelDRAW.Graphic.10">
                    <p:embed/>
                  </p:oleObj>
                </mc:Choice>
                <mc:Fallback>
                  <p:oleObj name="CorelDRAW" r:id="rId3" imgW="3325320" imgH="3642480" progId="CorelDRAW.Graphic.10">
                    <p:embed/>
                    <p:pic>
                      <p:nvPicPr>
                        <p:cNvPr id="38929" name="Object 143">
                          <a:extLst>
                            <a:ext uri="{FF2B5EF4-FFF2-40B4-BE49-F238E27FC236}">
                              <a16:creationId xmlns:a16="http://schemas.microsoft.com/office/drawing/2014/main" id="{E92612BA-8690-4CB5-A9ED-9ED319123F8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3796"/>
                          <a:ext cx="181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40" name="Rectangle 144">
              <a:extLst>
                <a:ext uri="{FF2B5EF4-FFF2-40B4-BE49-F238E27FC236}">
                  <a16:creationId xmlns:a16="http://schemas.microsoft.com/office/drawing/2014/main" id="{67DCB286-A5DA-44AE-B1A0-115FC0C01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3839"/>
              <a:ext cx="550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altLang="ru-UA" sz="7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anose="030F0702030302020204" pitchFamily="66" charset="0"/>
                </a:rPr>
                <a:t>Valeriy Polischuk  Virology Department Kyiv National Taras Shevchenko University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endParaRPr lang="en-US" altLang="ru-UA" sz="7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1050</Words>
  <Application>Microsoft Office PowerPoint</Application>
  <PresentationFormat>Широкоэкранный</PresentationFormat>
  <Paragraphs>198</Paragraphs>
  <Slides>52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6" baseType="lpstr">
      <vt:lpstr>Arial</vt:lpstr>
      <vt:lpstr>Arial Black</vt:lpstr>
      <vt:lpstr>Arial Narrow</vt:lpstr>
      <vt:lpstr>Calibri</vt:lpstr>
      <vt:lpstr>Calibri Light</vt:lpstr>
      <vt:lpstr>Comic Sans MS</vt:lpstr>
      <vt:lpstr>Tahoma</vt:lpstr>
      <vt:lpstr>Times</vt:lpstr>
      <vt:lpstr>Times New Roman</vt:lpstr>
      <vt:lpstr>Verdana</vt:lpstr>
      <vt:lpstr>Wingdings</vt:lpstr>
      <vt:lpstr>Тема Office</vt:lpstr>
      <vt:lpstr>CorelDRAW</vt:lpstr>
      <vt:lpstr>Unknown</vt:lpstr>
      <vt:lpstr>Проблеми дослідження генів та геномів</vt:lpstr>
      <vt:lpstr>Презентация PowerPoint</vt:lpstr>
      <vt:lpstr>Геном вірусів</vt:lpstr>
      <vt:lpstr>Різноманіття форм вірусів</vt:lpstr>
      <vt:lpstr>Різноманіття варіантів запису  генетичної інформації у вірусів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Горизонтальний перенос генів</vt:lpstr>
      <vt:lpstr>CRISPR- Сas   - імунна система бактерій</vt:lpstr>
      <vt:lpstr>Презентация PowerPoint</vt:lpstr>
      <vt:lpstr>Основа генетичної мінливості прокаріотів – мутації та рекомбінації</vt:lpstr>
      <vt:lpstr>Презентация PowerPoint</vt:lpstr>
      <vt:lpstr>ТРАНСДУКЦіЯ</vt:lpstr>
      <vt:lpstr>ТРАНСФОРМАЦІЯ</vt:lpstr>
      <vt:lpstr>      Геном еукаріотів</vt:lpstr>
      <vt:lpstr>Геном еукаріотів = ядерна ДНК + мітохондриальна ДНК + ДНК хлоропластів + ДНК інших пластид</vt:lpstr>
      <vt:lpstr>Презентация PowerPoint</vt:lpstr>
      <vt:lpstr>Склад ядерного геному</vt:lpstr>
      <vt:lpstr>Кодуючі послідовності мають інтрон-екзонну будову</vt:lpstr>
      <vt:lpstr>Структура транскрипционного комплекса у человека</vt:lpstr>
      <vt:lpstr> 70% ДНК еукаріотів – це некодуючі повторювальні ділянки: тандемно або дисперговано розташовані</vt:lpstr>
      <vt:lpstr>Сателітна ДНК- ДНК з тандемно організованими високоповтореними послідовностями. </vt:lpstr>
      <vt:lpstr>Презентация PowerPoint</vt:lpstr>
      <vt:lpstr>Презентация PowerPoint</vt:lpstr>
      <vt:lpstr>Мікросателіти – генетична ідентифікація !!!!</vt:lpstr>
      <vt:lpstr>Мобільні елементи геному</vt:lpstr>
      <vt:lpstr>Кластерна організація генів</vt:lpstr>
      <vt:lpstr>Як досліджують ДНК?</vt:lpstr>
      <vt:lpstr>1. Виділення </vt:lpstr>
      <vt:lpstr>2. Розрізання та розділення  </vt:lpstr>
      <vt:lpstr>3.Пошук необхідного фрагмента ДНК (гібридизація із зондами)</vt:lpstr>
      <vt:lpstr>4. Пошук необхідного фрагмента та його ампліфікація</vt:lpstr>
      <vt:lpstr>5. Створення рекомбінантних молекул ДНК</vt:lpstr>
      <vt:lpstr>Презентация PowerPoint</vt:lpstr>
      <vt:lpstr> РНК-інтерференція   - Нокаут гена </vt:lpstr>
      <vt:lpstr>Створення штучної CRISPR/Cas системи </vt:lpstr>
      <vt:lpstr>Презентация PowerPoint</vt:lpstr>
      <vt:lpstr>Потрібний ген можна:</vt:lpstr>
      <vt:lpstr>Аденоасоційовані віруси та CRISPR  проти м’язової дистрофії Дюшена (на мишах) </vt:lpstr>
      <vt:lpstr>Презентация PowerPoint</vt:lpstr>
      <vt:lpstr>1. За Сенгером ( з обривом ланцюга)           2. Хімічна модифікація основ     3. Піросеквенування</vt:lpstr>
      <vt:lpstr>Презентация PowerPoint</vt:lpstr>
      <vt:lpstr>  «Розшифрувати» геном в результаті  секвенування – це метафора.  Аналіз   послідовностей ДНК потребує компютерних методів - Біоінформатика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Проблеми дослідження генів та геномів</dc:title>
  <dc:creator>helenVoit@gmail.com</dc:creator>
  <cp:lastModifiedBy>helenVoit@gmail.com</cp:lastModifiedBy>
  <cp:revision>28</cp:revision>
  <dcterms:created xsi:type="dcterms:W3CDTF">2020-05-19T03:38:49Z</dcterms:created>
  <dcterms:modified xsi:type="dcterms:W3CDTF">2020-05-19T10:39:43Z</dcterms:modified>
</cp:coreProperties>
</file>