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1"/>
  </p:handoutMasterIdLst>
  <p:sldIdLst>
    <p:sldId id="256" r:id="rId2"/>
    <p:sldId id="262" r:id="rId3"/>
    <p:sldId id="261" r:id="rId4"/>
    <p:sldId id="264" r:id="rId5"/>
    <p:sldId id="266" r:id="rId6"/>
    <p:sldId id="263" r:id="rId7"/>
    <p:sldId id="265" r:id="rId8"/>
    <p:sldId id="267" r:id="rId9"/>
    <p:sldId id="269" r:id="rId10"/>
    <p:sldId id="268" r:id="rId11"/>
    <p:sldId id="270" r:id="rId12"/>
    <p:sldId id="271" r:id="rId13"/>
    <p:sldId id="272" r:id="rId14"/>
    <p:sldId id="274" r:id="rId15"/>
    <p:sldId id="275" r:id="rId16"/>
    <p:sldId id="273" r:id="rId17"/>
    <p:sldId id="276" r:id="rId18"/>
    <p:sldId id="277" r:id="rId19"/>
    <p:sldId id="278" r:id="rId20"/>
    <p:sldId id="279" r:id="rId21"/>
    <p:sldId id="280" r:id="rId22"/>
    <p:sldId id="281" r:id="rId23"/>
    <p:sldId id="282" r:id="rId24"/>
    <p:sldId id="283" r:id="rId25"/>
    <p:sldId id="285" r:id="rId26"/>
    <p:sldId id="284" r:id="rId27"/>
    <p:sldId id="286" r:id="rId28"/>
    <p:sldId id="287" r:id="rId29"/>
    <p:sldId id="288" r:id="rId30"/>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C7A7"/>
    <a:srgbClr val="EF757E"/>
    <a:srgbClr val="FF8FB4"/>
    <a:srgbClr val="F5A1B5"/>
    <a:srgbClr val="CC3300"/>
    <a:srgbClr val="FF4105"/>
    <a:srgbClr val="FF00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p:scale>
          <a:sx n="75" d="100"/>
          <a:sy n="75" d="100"/>
        </p:scale>
        <p:origin x="-1152" y="-198"/>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64B6DD3-EA75-4739-85CF-5EBF65DDBE87}" type="datetimeFigureOut">
              <a:rPr lang="en-US"/>
              <a:pPr>
                <a:defRPr/>
              </a:pPr>
              <a:t>9/16/2019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F2AC0FD-4106-4FE9-B10D-62D26B2CF6D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02AD650-FBDE-4D55-AC3F-8F4982142DCE}" type="datetimeFigureOut">
              <a:rPr lang="en-US"/>
              <a:pPr>
                <a:defRPr/>
              </a:pPr>
              <a:t>9/16/2019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4BEC65-7156-4F6B-84B8-4050F29EA7F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59D0E95-C506-49B7-A41E-9A46AFD9D1E5}" type="datetimeFigureOut">
              <a:rPr lang="en-US"/>
              <a:pPr>
                <a:defRPr/>
              </a:pPr>
              <a:t>9/16/2019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A7F48C-8977-4B0F-B502-B08D097288A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9CD3B11-AD75-4374-B5D0-3D4A74E30A4A}" type="datetimeFigureOut">
              <a:rPr lang="en-US"/>
              <a:pPr>
                <a:defRPr/>
              </a:pPr>
              <a:t>9/16/2019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C5CA01-7331-45B2-905E-55245EA9AA5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0"/>
            <a:ext cx="7886700" cy="1338263"/>
          </a:xfrm>
        </p:spPr>
        <p:txBody>
          <a:bodyPr/>
          <a:lstStyle/>
          <a:p>
            <a:r>
              <a:rPr lang="en-US"/>
              <a:t>Образец заголовка</a:t>
            </a:r>
            <a:endParaRPr lang="ru-RU"/>
          </a:p>
        </p:txBody>
      </p:sp>
      <p:sp>
        <p:nvSpPr>
          <p:cNvPr id="3" name="Содержимое 2"/>
          <p:cNvSpPr>
            <a:spLocks noGrp="1"/>
          </p:cNvSpPr>
          <p:nvPr>
            <p:ph sz="half" idx="1"/>
          </p:nvPr>
        </p:nvSpPr>
        <p:spPr>
          <a:xfrm>
            <a:off x="646113" y="1465263"/>
            <a:ext cx="3857625" cy="4711700"/>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Текст 3"/>
          <p:cNvSpPr>
            <a:spLocks noGrp="1"/>
          </p:cNvSpPr>
          <p:nvPr>
            <p:ph type="body" sz="half" idx="2"/>
          </p:nvPr>
        </p:nvSpPr>
        <p:spPr>
          <a:xfrm>
            <a:off x="4656138" y="1465263"/>
            <a:ext cx="3859212" cy="4711700"/>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Date Placeholder 3"/>
          <p:cNvSpPr>
            <a:spLocks noGrp="1"/>
          </p:cNvSpPr>
          <p:nvPr>
            <p:ph type="dt" sz="half" idx="10"/>
          </p:nvPr>
        </p:nvSpPr>
        <p:spPr/>
        <p:txBody>
          <a:bodyPr/>
          <a:lstStyle>
            <a:lvl1pPr>
              <a:defRPr/>
            </a:lvl1pPr>
          </a:lstStyle>
          <a:p>
            <a:pPr>
              <a:defRPr/>
            </a:pPr>
            <a:fld id="{81FC5AFC-C8A7-42AA-ABC1-10B817D898D6}" type="datetimeFigureOut">
              <a:rPr lang="en-US"/>
              <a:pPr>
                <a:defRPr/>
              </a:pPr>
              <a:t>9/16/2019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98439A-B929-4197-84A7-A3D31D5409B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0"/>
            <a:ext cx="7886700" cy="1338263"/>
          </a:xfrm>
        </p:spPr>
        <p:txBody>
          <a:bodyPr/>
          <a:lstStyle/>
          <a:p>
            <a:r>
              <a:rPr lang="en-US"/>
              <a:t>Образец заголовка</a:t>
            </a:r>
            <a:endParaRPr lang="ru-RU"/>
          </a:p>
        </p:txBody>
      </p:sp>
      <p:sp>
        <p:nvSpPr>
          <p:cNvPr id="3" name="Таблица 2"/>
          <p:cNvSpPr>
            <a:spLocks noGrp="1"/>
          </p:cNvSpPr>
          <p:nvPr>
            <p:ph type="tbl" idx="1"/>
          </p:nvPr>
        </p:nvSpPr>
        <p:spPr>
          <a:xfrm>
            <a:off x="646113" y="1465263"/>
            <a:ext cx="7869237" cy="4711700"/>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4415DA82-434B-4353-9A6C-6CDE6C445331}" type="datetimeFigureOut">
              <a:rPr lang="en-US"/>
              <a:pPr>
                <a:defRPr/>
              </a:pPr>
              <a:t>9/16/2019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FADD09-C9AB-4E11-94AE-3B6A84A8F70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0"/>
            <a:ext cx="7886700" cy="1338263"/>
          </a:xfrm>
        </p:spPr>
        <p:txBody>
          <a:bodyPr/>
          <a:lstStyle/>
          <a:p>
            <a:r>
              <a:rPr lang="en-US"/>
              <a:t>Образец заголовка</a:t>
            </a:r>
            <a:endParaRPr lang="ru-RU"/>
          </a:p>
        </p:txBody>
      </p:sp>
      <p:sp>
        <p:nvSpPr>
          <p:cNvPr id="3" name="Содержимое 2"/>
          <p:cNvSpPr>
            <a:spLocks noGrp="1"/>
          </p:cNvSpPr>
          <p:nvPr>
            <p:ph sz="quarter" idx="1"/>
          </p:nvPr>
        </p:nvSpPr>
        <p:spPr>
          <a:xfrm>
            <a:off x="646113" y="1465263"/>
            <a:ext cx="3857625" cy="2279650"/>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quarter" idx="2"/>
          </p:nvPr>
        </p:nvSpPr>
        <p:spPr>
          <a:xfrm>
            <a:off x="4656138" y="1465263"/>
            <a:ext cx="3859212" cy="2279650"/>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Текст 4"/>
          <p:cNvSpPr>
            <a:spLocks noGrp="1"/>
          </p:cNvSpPr>
          <p:nvPr>
            <p:ph type="body" sz="half" idx="3"/>
          </p:nvPr>
        </p:nvSpPr>
        <p:spPr>
          <a:xfrm>
            <a:off x="646113" y="3897313"/>
            <a:ext cx="7869237" cy="2279650"/>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229A010D-61E7-44E0-94AE-1FCB13E63BC6}" type="datetimeFigureOut">
              <a:rPr lang="en-US"/>
              <a:pPr>
                <a:defRPr/>
              </a:pPr>
              <a:t>9/16/2019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5DE9D5A-362F-4E6D-9159-5612F700259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FD73CCA-825E-42E5-8303-01CB8AA5D38F}" type="datetimeFigureOut">
              <a:rPr lang="en-US"/>
              <a:pPr>
                <a:defRPr/>
              </a:pPr>
              <a:t>9/16/2019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BBE17D-9930-4261-B83B-6F999835461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FEC6114-691D-4A55-8DDA-6CB1D844EFA1}" type="datetimeFigureOut">
              <a:rPr lang="en-US"/>
              <a:pPr>
                <a:defRPr/>
              </a:pPr>
              <a:t>9/16/2019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BEEC3C-2BB2-4BD4-964A-1622B0472E9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CCC8D58-8046-4E45-807E-63EE569E6EFC}" type="datetimeFigureOut">
              <a:rPr lang="en-US"/>
              <a:pPr>
                <a:defRPr/>
              </a:pPr>
              <a:t>9/16/2019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CDB815-8754-4B7D-A628-4B94C64578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AF6E618-CD6A-43CC-BD7B-B09769B4FCE7}" type="datetimeFigureOut">
              <a:rPr lang="en-US"/>
              <a:pPr>
                <a:defRPr/>
              </a:pPr>
              <a:t>9/16/2019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5A0B9A9-374E-4D99-8FB0-0B09CFC7BB4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9867ED0-65DD-47DB-8EB2-D55242345D2B}" type="datetimeFigureOut">
              <a:rPr lang="en-US"/>
              <a:pPr>
                <a:defRPr/>
              </a:pPr>
              <a:t>9/16/2019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24D4EEA-0E1D-4C13-BDC4-D72368CAD9F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DC092-BABE-4298-89B8-32C20E74D9A8}" type="datetimeFigureOut">
              <a:rPr lang="en-US"/>
              <a:pPr>
                <a:defRPr/>
              </a:pPr>
              <a:t>9/16/2019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195F696-9BEF-4189-BE3E-1B230914A17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7ADC30-FDDB-4716-8F75-A2EB523087CA}" type="datetimeFigureOut">
              <a:rPr lang="en-US"/>
              <a:pPr>
                <a:defRPr/>
              </a:pPr>
              <a:t>9/16/2019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3BC328-8674-429F-BEC5-C476914F3F8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47BC8A-7C50-4E2F-8373-030D53275D95}" type="datetimeFigureOut">
              <a:rPr lang="en-US"/>
              <a:pPr>
                <a:defRPr/>
              </a:pPr>
              <a:t>9/16/2019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6769DF-CCEA-4762-86F2-523F8A457D0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Рисунок 6"/>
          <p:cNvPicPr>
            <a:picLocks noChangeAspect="1"/>
          </p:cNvPicPr>
          <p:nvPr userDrawn="1"/>
        </p:nvPicPr>
        <p:blipFill>
          <a:blip r:embed="rId16"/>
          <a:srcRect/>
          <a:stretch>
            <a:fillRect/>
          </a:stretch>
        </p:blipFill>
        <p:spPr bwMode="auto">
          <a:xfrm>
            <a:off x="0" y="0"/>
            <a:ext cx="9144000" cy="6858000"/>
          </a:xfrm>
          <a:prstGeom prst="rect">
            <a:avLst/>
          </a:prstGeom>
          <a:noFill/>
          <a:ln w="9525">
            <a:noFill/>
            <a:miter lim="800000"/>
            <a:headEnd/>
            <a:tailEnd/>
          </a:ln>
        </p:spPr>
      </p:pic>
      <p:sp>
        <p:nvSpPr>
          <p:cNvPr id="1027" name="Text Placeholder 2"/>
          <p:cNvSpPr>
            <a:spLocks noGrp="1"/>
          </p:cNvSpPr>
          <p:nvPr>
            <p:ph type="body" idx="1"/>
          </p:nvPr>
        </p:nvSpPr>
        <p:spPr bwMode="auto">
          <a:xfrm>
            <a:off x="646113" y="1465263"/>
            <a:ext cx="7869237" cy="4711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406013-7F41-4779-80E1-DFA9E4705121}" type="datetimeFigureOut">
              <a:rPr lang="en-US"/>
              <a:pPr>
                <a:defRPr/>
              </a:pPr>
              <a:t>9/16/2019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9615DF3-BD62-409D-AF85-372625A6393E}" type="slidenum">
              <a:rPr lang="en-US"/>
              <a:pPr>
                <a:defRPr/>
              </a:pPr>
              <a:t>‹#›</a:t>
            </a:fld>
            <a:endParaRPr lang="en-US"/>
          </a:p>
        </p:txBody>
      </p:sp>
      <p:sp>
        <p:nvSpPr>
          <p:cNvPr id="1031" name="Title Placeholder 1"/>
          <p:cNvSpPr>
            <a:spLocks noGrp="1"/>
          </p:cNvSpPr>
          <p:nvPr>
            <p:ph type="title"/>
          </p:nvPr>
        </p:nvSpPr>
        <p:spPr bwMode="auto">
          <a:xfrm>
            <a:off x="628650" y="0"/>
            <a:ext cx="7886700" cy="13382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63" r:id="rId12"/>
    <p:sldLayoutId id="2147483662" r:id="rId13"/>
    <p:sldLayoutId id="2147483661" r:id="rId14"/>
  </p:sldLayoutIdLst>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Calibri Light"/>
        </a:defRPr>
      </a:lvl2pPr>
      <a:lvl3pPr algn="l" rtl="0" eaLnBrk="0" fontAlgn="base" hangingPunct="0">
        <a:lnSpc>
          <a:spcPct val="90000"/>
        </a:lnSpc>
        <a:spcBef>
          <a:spcPct val="0"/>
        </a:spcBef>
        <a:spcAft>
          <a:spcPct val="0"/>
        </a:spcAft>
        <a:defRPr sz="4000">
          <a:solidFill>
            <a:schemeClr val="tx1"/>
          </a:solidFill>
          <a:latin typeface="Calibri Light"/>
        </a:defRPr>
      </a:lvl3pPr>
      <a:lvl4pPr algn="l" rtl="0" eaLnBrk="0" fontAlgn="base" hangingPunct="0">
        <a:lnSpc>
          <a:spcPct val="90000"/>
        </a:lnSpc>
        <a:spcBef>
          <a:spcPct val="0"/>
        </a:spcBef>
        <a:spcAft>
          <a:spcPct val="0"/>
        </a:spcAft>
        <a:defRPr sz="4000">
          <a:solidFill>
            <a:schemeClr val="tx1"/>
          </a:solidFill>
          <a:latin typeface="Calibri Light"/>
        </a:defRPr>
      </a:lvl4pPr>
      <a:lvl5pPr algn="l" rtl="0" eaLnBrk="0" fontAlgn="base" hangingPunct="0">
        <a:lnSpc>
          <a:spcPct val="90000"/>
        </a:lnSpc>
        <a:spcBef>
          <a:spcPct val="0"/>
        </a:spcBef>
        <a:spcAft>
          <a:spcPct val="0"/>
        </a:spcAft>
        <a:defRPr sz="4000">
          <a:solidFill>
            <a:schemeClr val="tx1"/>
          </a:solidFill>
          <a:latin typeface="Calibri Light"/>
        </a:defRPr>
      </a:lvl5pPr>
      <a:lvl6pPr marL="457200" algn="l" rtl="0" fontAlgn="base">
        <a:lnSpc>
          <a:spcPct val="90000"/>
        </a:lnSpc>
        <a:spcBef>
          <a:spcPct val="0"/>
        </a:spcBef>
        <a:spcAft>
          <a:spcPct val="0"/>
        </a:spcAft>
        <a:defRPr sz="4000">
          <a:solidFill>
            <a:schemeClr val="tx1"/>
          </a:solidFill>
          <a:latin typeface="Calibri Light"/>
        </a:defRPr>
      </a:lvl6pPr>
      <a:lvl7pPr marL="914400" algn="l" rtl="0" fontAlgn="base">
        <a:lnSpc>
          <a:spcPct val="90000"/>
        </a:lnSpc>
        <a:spcBef>
          <a:spcPct val="0"/>
        </a:spcBef>
        <a:spcAft>
          <a:spcPct val="0"/>
        </a:spcAft>
        <a:defRPr sz="4000">
          <a:solidFill>
            <a:schemeClr val="tx1"/>
          </a:solidFill>
          <a:latin typeface="Calibri Light"/>
        </a:defRPr>
      </a:lvl7pPr>
      <a:lvl8pPr marL="1371600" algn="l" rtl="0" fontAlgn="base">
        <a:lnSpc>
          <a:spcPct val="90000"/>
        </a:lnSpc>
        <a:spcBef>
          <a:spcPct val="0"/>
        </a:spcBef>
        <a:spcAft>
          <a:spcPct val="0"/>
        </a:spcAft>
        <a:defRPr sz="4000">
          <a:solidFill>
            <a:schemeClr val="tx1"/>
          </a:solidFill>
          <a:latin typeface="Calibri Light"/>
        </a:defRPr>
      </a:lvl8pPr>
      <a:lvl9pPr marL="1828800" algn="l" rtl="0" fontAlgn="base">
        <a:lnSpc>
          <a:spcPct val="90000"/>
        </a:lnSpc>
        <a:spcBef>
          <a:spcPct val="0"/>
        </a:spcBef>
        <a:spcAft>
          <a:spcPct val="0"/>
        </a:spcAft>
        <a:defRPr sz="40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2"/>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0" name="Rectangle 5"/>
          <p:cNvSpPr>
            <a:spLocks noChangeArrowheads="1"/>
          </p:cNvSpPr>
          <p:nvPr/>
        </p:nvSpPr>
        <p:spPr bwMode="auto">
          <a:xfrm>
            <a:off x="1347788" y="1296988"/>
            <a:ext cx="7054850" cy="5426075"/>
          </a:xfrm>
          <a:prstGeom prst="rect">
            <a:avLst/>
          </a:prstGeom>
          <a:noFill/>
          <a:ln w="9525">
            <a:noFill/>
            <a:miter lim="800000"/>
            <a:headEnd/>
            <a:tailEnd/>
          </a:ln>
        </p:spPr>
        <p:txBody>
          <a:bodyPr>
            <a:spAutoFit/>
          </a:bodyPr>
          <a:lstStyle/>
          <a:p>
            <a:pPr algn="ctr"/>
            <a:r>
              <a:rPr lang="uk-UA" sz="2800" b="1"/>
              <a:t>ЛЕКЦІЯ № </a:t>
            </a:r>
            <a:r>
              <a:rPr lang="en-US" sz="2800" b="1"/>
              <a:t>3</a:t>
            </a:r>
            <a:r>
              <a:rPr lang="uk-UA" sz="2800" b="1"/>
              <a:t/>
            </a:r>
            <a:br>
              <a:rPr lang="uk-UA" sz="2800" b="1"/>
            </a:br>
            <a:r>
              <a:rPr lang="uk-UA" sz="2800" b="1"/>
              <a:t> з курсу “Гематологія”</a:t>
            </a:r>
            <a:r>
              <a:rPr lang="en-US" sz="2800" b="1"/>
              <a:t> </a:t>
            </a:r>
            <a:r>
              <a:rPr lang="uk-UA" sz="2800" b="1"/>
              <a:t>на тему</a:t>
            </a:r>
            <a:r>
              <a:rPr lang="uk-UA" sz="2800" b="1">
                <a:solidFill>
                  <a:srgbClr val="C0C0C0"/>
                </a:solidFill>
              </a:rPr>
              <a:t> </a:t>
            </a:r>
            <a:r>
              <a:rPr lang="en-US" sz="2800" b="1">
                <a:solidFill>
                  <a:srgbClr val="C0C0C0"/>
                </a:solidFill>
              </a:rPr>
              <a:t>                 </a:t>
            </a:r>
            <a:r>
              <a:rPr lang="en-US" sz="3200" b="1">
                <a:solidFill>
                  <a:srgbClr val="CD516F"/>
                </a:solidFill>
              </a:rPr>
              <a:t>“</a:t>
            </a:r>
            <a:r>
              <a:rPr lang="en-US" altLang="ko-KR" sz="3200" b="1">
                <a:solidFill>
                  <a:srgbClr val="CD516F"/>
                </a:solidFill>
                <a:ea typeface="굴림"/>
                <a:cs typeface="굴림"/>
              </a:rPr>
              <a:t>Морфофункціональна характеристика еритроцитів</a:t>
            </a:r>
            <a:r>
              <a:rPr lang="uk-UA" altLang="ko-KR" sz="3200" b="1">
                <a:solidFill>
                  <a:srgbClr val="CD516F"/>
                </a:solidFill>
                <a:cs typeface="맑은 고딕"/>
              </a:rPr>
              <a:t>.          </a:t>
            </a:r>
            <a:r>
              <a:rPr lang="ru-RU" altLang="ko-KR" sz="3200" b="1">
                <a:solidFill>
                  <a:srgbClr val="CD516F"/>
                </a:solidFill>
                <a:cs typeface="맑은 고딕"/>
              </a:rPr>
              <a:t>Сполуки гемоглобіну та </a:t>
            </a:r>
            <a:r>
              <a:rPr lang="en-US" altLang="ko-KR" sz="3200" b="1">
                <a:solidFill>
                  <a:srgbClr val="CD516F"/>
                </a:solidFill>
                <a:cs typeface="맑은 고딕"/>
              </a:rPr>
              <a:t>                  </a:t>
            </a:r>
            <a:r>
              <a:rPr lang="ru-RU" altLang="ko-KR" sz="3200" b="1">
                <a:solidFill>
                  <a:srgbClr val="CD516F"/>
                </a:solidFill>
                <a:cs typeface="맑은 고딕"/>
              </a:rPr>
              <a:t>його функції</a:t>
            </a:r>
            <a:r>
              <a:rPr lang="en-US" sz="3200" b="1">
                <a:solidFill>
                  <a:srgbClr val="CD516F"/>
                </a:solidFill>
              </a:rPr>
              <a:t>”</a:t>
            </a:r>
            <a:endParaRPr lang="en-US" altLang="ko-KR" sz="3200" b="1">
              <a:solidFill>
                <a:srgbClr val="CD516F"/>
              </a:solidFill>
              <a:ea typeface="굴림"/>
              <a:cs typeface="굴림"/>
            </a:endParaRPr>
          </a:p>
          <a:p>
            <a:pPr algn="r"/>
            <a:endParaRPr lang="uk-UA" sz="2000" b="1"/>
          </a:p>
          <a:p>
            <a:pPr algn="r"/>
            <a:endParaRPr lang="uk-UA" sz="2000" b="1"/>
          </a:p>
          <a:p>
            <a:pPr algn="r"/>
            <a:endParaRPr lang="uk-UA" sz="2000" b="1"/>
          </a:p>
          <a:p>
            <a:pPr algn="r"/>
            <a:r>
              <a:rPr lang="uk-UA" sz="2000" b="1"/>
              <a:t>Викладач курсу: доцент кафедри</a:t>
            </a:r>
            <a:r>
              <a:rPr lang="en-US" sz="2000" b="1"/>
              <a:t>                        </a:t>
            </a:r>
            <a:r>
              <a:rPr lang="uk-UA" sz="2000" b="1"/>
              <a:t>фізіології, імунології і біохімії                                                  з курсом цивільного захисту</a:t>
            </a:r>
            <a:r>
              <a:rPr lang="en-US" sz="2000" b="1"/>
              <a:t> </a:t>
            </a:r>
            <a:r>
              <a:rPr lang="uk-UA" sz="2000" b="1"/>
              <a:t>та медицини</a:t>
            </a:r>
          </a:p>
          <a:p>
            <a:pPr algn="r"/>
            <a:r>
              <a:rPr lang="en-US" sz="2000" b="1"/>
              <a:t>  </a:t>
            </a:r>
            <a:r>
              <a:rPr lang="uk-UA" sz="2000" b="1"/>
              <a:t>   Григорова Наталя Володимирівна</a:t>
            </a:r>
            <a:endParaRPr lang="ru-RU" sz="2000" b="1"/>
          </a:p>
          <a:p>
            <a:pPr>
              <a:lnSpc>
                <a:spcPct val="80000"/>
              </a:lnSpc>
              <a:spcBef>
                <a:spcPct val="50000"/>
              </a:spcBef>
              <a:buFont typeface="Arial" charset="0"/>
              <a:buChar char="•"/>
            </a:pPr>
            <a:endParaRPr lang="ru-RU" sz="2000" b="1">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8"/>
          <p:cNvGrpSpPr>
            <a:grpSpLocks/>
          </p:cNvGrpSpPr>
          <p:nvPr/>
        </p:nvGrpSpPr>
        <p:grpSpPr bwMode="auto">
          <a:xfrm>
            <a:off x="1574800" y="939800"/>
            <a:ext cx="6264275" cy="3663950"/>
            <a:chOff x="0" y="0"/>
            <a:chExt cx="8845" cy="5430"/>
          </a:xfrm>
        </p:grpSpPr>
        <p:pic>
          <p:nvPicPr>
            <p:cNvPr id="26627" name="Picture 9"/>
            <p:cNvPicPr>
              <a:picLocks noChangeAspect="1" noChangeArrowheads="1"/>
            </p:cNvPicPr>
            <p:nvPr/>
          </p:nvPicPr>
          <p:blipFill>
            <a:blip r:embed="rId2"/>
            <a:srcRect/>
            <a:stretch>
              <a:fillRect/>
            </a:stretch>
          </p:blipFill>
          <p:spPr bwMode="auto">
            <a:xfrm>
              <a:off x="0" y="0"/>
              <a:ext cx="8845" cy="5430"/>
            </a:xfrm>
            <a:prstGeom prst="rect">
              <a:avLst/>
            </a:prstGeom>
            <a:noFill/>
            <a:ln w="9525">
              <a:noFill/>
              <a:miter lim="800000"/>
              <a:headEnd/>
              <a:tailEnd/>
            </a:ln>
          </p:spPr>
        </p:pic>
        <p:sp>
          <p:nvSpPr>
            <p:cNvPr id="26628" name="Rectangle 10"/>
            <p:cNvSpPr>
              <a:spLocks noChangeArrowheads="1"/>
            </p:cNvSpPr>
            <p:nvPr/>
          </p:nvSpPr>
          <p:spPr bwMode="auto">
            <a:xfrm>
              <a:off x="5924" y="5115"/>
              <a:ext cx="756" cy="257"/>
            </a:xfrm>
            <a:prstGeom prst="rect">
              <a:avLst/>
            </a:prstGeom>
            <a:noFill/>
            <a:ln w="12700">
              <a:solidFill>
                <a:srgbClr val="FFFFFF"/>
              </a:solidFill>
              <a:miter lim="800000"/>
              <a:headEnd/>
              <a:tailEnd/>
            </a:ln>
          </p:spPr>
          <p:txBody>
            <a:bodyPr/>
            <a:lstStyle/>
            <a:p>
              <a:endParaRPr lang="ru-RU"/>
            </a:p>
          </p:txBody>
        </p:sp>
        <p:sp>
          <p:nvSpPr>
            <p:cNvPr id="26629" name="Text Box 11"/>
            <p:cNvSpPr txBox="1">
              <a:spLocks noChangeArrowheads="1"/>
            </p:cNvSpPr>
            <p:nvPr/>
          </p:nvSpPr>
          <p:spPr bwMode="auto">
            <a:xfrm>
              <a:off x="1274" y="4658"/>
              <a:ext cx="986" cy="224"/>
            </a:xfrm>
            <a:prstGeom prst="rect">
              <a:avLst/>
            </a:prstGeom>
            <a:noFill/>
            <a:ln w="9525">
              <a:noFill/>
              <a:miter lim="800000"/>
              <a:headEnd/>
              <a:tailEnd/>
            </a:ln>
          </p:spPr>
          <p:txBody>
            <a:bodyPr lIns="0" tIns="0" rIns="0" bIns="0"/>
            <a:lstStyle/>
            <a:p>
              <a:pPr>
                <a:lnSpc>
                  <a:spcPct val="89000"/>
                </a:lnSpc>
              </a:pPr>
              <a:endParaRPr lang="ru-RU" sz="1800"/>
            </a:p>
          </p:txBody>
        </p:sp>
        <p:sp>
          <p:nvSpPr>
            <p:cNvPr id="26630" name="Text Box 12"/>
            <p:cNvSpPr txBox="1">
              <a:spLocks noChangeArrowheads="1"/>
            </p:cNvSpPr>
            <p:nvPr/>
          </p:nvSpPr>
          <p:spPr bwMode="auto">
            <a:xfrm>
              <a:off x="3914" y="4988"/>
              <a:ext cx="768" cy="224"/>
            </a:xfrm>
            <a:prstGeom prst="rect">
              <a:avLst/>
            </a:prstGeom>
            <a:noFill/>
            <a:ln w="9525">
              <a:noFill/>
              <a:miter lim="800000"/>
              <a:headEnd/>
              <a:tailEnd/>
            </a:ln>
          </p:spPr>
          <p:txBody>
            <a:bodyPr lIns="0" tIns="0" rIns="0" bIns="0"/>
            <a:lstStyle/>
            <a:p>
              <a:pPr>
                <a:lnSpc>
                  <a:spcPct val="89000"/>
                </a:lnSpc>
              </a:pPr>
              <a:endParaRPr lang="ru-RU" sz="1800"/>
            </a:p>
          </p:txBody>
        </p:sp>
        <p:sp>
          <p:nvSpPr>
            <p:cNvPr id="26631" name="Text Box 13"/>
            <p:cNvSpPr txBox="1">
              <a:spLocks noChangeArrowheads="1"/>
            </p:cNvSpPr>
            <p:nvPr/>
          </p:nvSpPr>
          <p:spPr bwMode="auto">
            <a:xfrm>
              <a:off x="5950" y="5092"/>
              <a:ext cx="768" cy="224"/>
            </a:xfrm>
            <a:prstGeom prst="rect">
              <a:avLst/>
            </a:prstGeom>
            <a:noFill/>
            <a:ln w="9525">
              <a:noFill/>
              <a:miter lim="800000"/>
              <a:headEnd/>
              <a:tailEnd/>
            </a:ln>
          </p:spPr>
          <p:txBody>
            <a:bodyPr lIns="0" tIns="0" rIns="0" bIns="0"/>
            <a:lstStyle/>
            <a:p>
              <a:pPr>
                <a:lnSpc>
                  <a:spcPct val="89000"/>
                </a:lnSpc>
              </a:pPr>
              <a:endParaRPr lang="ru-RU" sz="1200">
                <a:solidFill>
                  <a:srgbClr val="231F20"/>
                </a:solidFill>
              </a:endParaRPr>
            </a:p>
          </p:txBody>
        </p:sp>
      </p:grpSp>
      <p:sp>
        <p:nvSpPr>
          <p:cNvPr id="26626" name="Text Box 14"/>
          <p:cNvSpPr txBox="1">
            <a:spLocks noChangeArrowheads="1"/>
          </p:cNvSpPr>
          <p:nvPr/>
        </p:nvSpPr>
        <p:spPr bwMode="auto">
          <a:xfrm>
            <a:off x="647700" y="5181600"/>
            <a:ext cx="7848600" cy="1190625"/>
          </a:xfrm>
          <a:prstGeom prst="rect">
            <a:avLst/>
          </a:prstGeom>
          <a:solidFill>
            <a:srgbClr val="FBD9E1"/>
          </a:solidFill>
          <a:ln w="9525">
            <a:noFill/>
            <a:miter lim="800000"/>
            <a:headEnd/>
            <a:tailEnd/>
          </a:ln>
        </p:spPr>
        <p:txBody>
          <a:bodyPr>
            <a:spAutoFit/>
          </a:bodyPr>
          <a:lstStyle/>
          <a:p>
            <a:pPr algn="ctr">
              <a:spcBef>
                <a:spcPct val="50000"/>
              </a:spcBef>
            </a:pPr>
            <a:r>
              <a:rPr lang="en-US" sz="1800" i="1"/>
              <a:t>Схема будови мембрани еритроцитів: 3 – протеїн смуги 3, </a:t>
            </a:r>
            <a:r>
              <a:rPr lang="uk-UA" sz="1800" i="1"/>
              <a:t>               </a:t>
            </a:r>
            <a:r>
              <a:rPr lang="en-US" sz="1800" i="1"/>
              <a:t>4.1 – протеїн смуги 4.1, 4.2 – протеїн смуги 4.2, Hb2 – димер гемоглобіну, Hb4 –тетрамер гемоглобіну, Гл-3-ФД – гліцеральдегід-3- фосфатдегідрогеназа, ФФК-фосфофруктокіназа</a:t>
            </a:r>
            <a:endParaRPr lang="ru-RU" sz="1800" i="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p:cNvSpPr>
          <p:nvPr>
            <p:ph type="body" idx="1"/>
          </p:nvPr>
        </p:nvSpPr>
        <p:spPr>
          <a:xfrm>
            <a:off x="646113" y="944563"/>
            <a:ext cx="7869237" cy="5435600"/>
          </a:xfrm>
        </p:spPr>
        <p:txBody>
          <a:bodyPr/>
          <a:lstStyle/>
          <a:p>
            <a:pPr>
              <a:buFont typeface="Arial" charset="0"/>
              <a:buNone/>
            </a:pPr>
            <a:r>
              <a:rPr lang="uk-UA" sz="2000" b="1" i="1" smtClean="0">
                <a:solidFill>
                  <a:srgbClr val="FF2F2F"/>
                </a:solidFill>
              </a:rPr>
              <a:t>    Гіалоплазма еритроцита</a:t>
            </a:r>
            <a:r>
              <a:rPr lang="uk-UA" sz="2000" smtClean="0"/>
              <a:t> при електронній мікроскопії виглядає електронно-щільною, містить численні гранули гемоглобіну розміром 4-5 нм.</a:t>
            </a:r>
          </a:p>
          <a:p>
            <a:pPr>
              <a:buFont typeface="Arial" charset="0"/>
              <a:buNone/>
            </a:pPr>
            <a:r>
              <a:rPr lang="uk-UA" sz="2000" b="1" i="1" smtClean="0">
                <a:solidFill>
                  <a:srgbClr val="FF2F2F"/>
                </a:solidFill>
              </a:rPr>
              <a:t>   Вміст еритроцита</a:t>
            </a:r>
            <a:r>
              <a:rPr lang="uk-UA" sz="2000" smtClean="0"/>
              <a:t>: 60</a:t>
            </a:r>
            <a:r>
              <a:rPr lang="en-US" sz="2000" smtClean="0"/>
              <a:t>%</a:t>
            </a:r>
            <a:r>
              <a:rPr lang="uk-UA" sz="2000" smtClean="0"/>
              <a:t> води та 40</a:t>
            </a:r>
            <a:r>
              <a:rPr lang="en-US" sz="2000" smtClean="0"/>
              <a:t>%</a:t>
            </a:r>
            <a:r>
              <a:rPr lang="uk-UA" sz="2000" smtClean="0"/>
              <a:t> сухого залишка.                             Інші клітини організму містять значно більше води  – 75</a:t>
            </a:r>
            <a:r>
              <a:rPr lang="en-US" sz="2000" smtClean="0"/>
              <a:t>%</a:t>
            </a:r>
            <a:r>
              <a:rPr lang="uk-UA" sz="2000" smtClean="0"/>
              <a:t> та більше.</a:t>
            </a:r>
          </a:p>
          <a:p>
            <a:pPr>
              <a:buFont typeface="Arial" charset="0"/>
              <a:buNone/>
            </a:pPr>
            <a:r>
              <a:rPr lang="uk-UA" sz="2000" b="1" i="1" smtClean="0">
                <a:solidFill>
                  <a:srgbClr val="FF2F2F"/>
                </a:solidFill>
              </a:rPr>
              <a:t>  Сухий залишок еритроцита</a:t>
            </a:r>
            <a:r>
              <a:rPr lang="uk-UA" sz="2000" smtClean="0"/>
              <a:t>: 90-95</a:t>
            </a:r>
            <a:r>
              <a:rPr lang="en-US" sz="2000" smtClean="0"/>
              <a:t>%</a:t>
            </a:r>
            <a:r>
              <a:rPr lang="uk-UA" sz="2000" smtClean="0"/>
              <a:t>  – гемоглобін, 5-10 </a:t>
            </a:r>
            <a:r>
              <a:rPr lang="en-US" sz="2000" smtClean="0"/>
              <a:t>%</a:t>
            </a:r>
            <a:r>
              <a:rPr lang="uk-UA" sz="2000" smtClean="0"/>
              <a:t> – різноманітні білки, глюкоза, ліпіди та мінеральні речовини</a:t>
            </a:r>
            <a:endParaRPr lang="ru-RU" sz="2000" smtClean="0"/>
          </a:p>
        </p:txBody>
      </p:sp>
      <p:pic>
        <p:nvPicPr>
          <p:cNvPr id="27650" name="Picture 7" descr="Картинки по запросу гіалоплазма картинки"/>
          <p:cNvPicPr>
            <a:picLocks noChangeAspect="1" noChangeArrowheads="1"/>
          </p:cNvPicPr>
          <p:nvPr/>
        </p:nvPicPr>
        <p:blipFill>
          <a:blip r:embed="rId2"/>
          <a:srcRect/>
          <a:stretch>
            <a:fillRect/>
          </a:stretch>
        </p:blipFill>
        <p:spPr bwMode="auto">
          <a:xfrm>
            <a:off x="2179638" y="3355975"/>
            <a:ext cx="4810125" cy="3295650"/>
          </a:xfrm>
          <a:prstGeom prst="rect">
            <a:avLst/>
          </a:prstGeom>
          <a:noFill/>
          <a:ln w="9525">
            <a:noFill/>
            <a:miter lim="800000"/>
            <a:headEnd/>
            <a:tailEnd/>
          </a:ln>
        </p:spPr>
      </p:pic>
      <p:sp>
        <p:nvSpPr>
          <p:cNvPr id="27651" name="Line 9"/>
          <p:cNvSpPr>
            <a:spLocks noChangeShapeType="1"/>
          </p:cNvSpPr>
          <p:nvPr/>
        </p:nvSpPr>
        <p:spPr bwMode="auto">
          <a:xfrm flipH="1" flipV="1">
            <a:off x="5041900" y="5562600"/>
            <a:ext cx="1397000" cy="571500"/>
          </a:xfrm>
          <a:prstGeom prst="line">
            <a:avLst/>
          </a:prstGeom>
          <a:noFill/>
          <a:ln w="9525">
            <a:solidFill>
              <a:schemeClr val="tx1"/>
            </a:solidFill>
            <a:round/>
            <a:headEnd/>
            <a:tailEnd type="triangle" w="med" len="med"/>
          </a:ln>
        </p:spPr>
        <p:txBody>
          <a:bodyPr/>
          <a:lstStyle/>
          <a:p>
            <a:endParaRPr lang="ru-RU"/>
          </a:p>
        </p:txBody>
      </p:sp>
      <p:sp>
        <p:nvSpPr>
          <p:cNvPr id="27652" name="Text Box 10"/>
          <p:cNvSpPr txBox="1">
            <a:spLocks noChangeArrowheads="1"/>
          </p:cNvSpPr>
          <p:nvPr/>
        </p:nvSpPr>
        <p:spPr bwMode="auto">
          <a:xfrm>
            <a:off x="6540500" y="5854700"/>
            <a:ext cx="2057400" cy="336550"/>
          </a:xfrm>
          <a:prstGeom prst="rect">
            <a:avLst/>
          </a:prstGeom>
          <a:solidFill>
            <a:schemeClr val="accent2"/>
          </a:solidFill>
          <a:ln w="9525">
            <a:noFill/>
            <a:miter lim="800000"/>
            <a:headEnd/>
            <a:tailEnd/>
          </a:ln>
        </p:spPr>
        <p:txBody>
          <a:bodyPr>
            <a:spAutoFit/>
          </a:bodyPr>
          <a:lstStyle/>
          <a:p>
            <a:pPr algn="ctr">
              <a:spcBef>
                <a:spcPct val="50000"/>
              </a:spcBef>
            </a:pPr>
            <a:r>
              <a:rPr lang="uk-UA" b="1"/>
              <a:t>гіалоплазма </a:t>
            </a:r>
            <a:endParaRPr lang="ru-RU" b="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p:cNvSpPr>
          <p:nvPr>
            <p:ph type="body" idx="1"/>
          </p:nvPr>
        </p:nvSpPr>
        <p:spPr>
          <a:xfrm>
            <a:off x="430213" y="1109663"/>
            <a:ext cx="8377237" cy="5067300"/>
          </a:xfrm>
        </p:spPr>
        <p:txBody>
          <a:bodyPr/>
          <a:lstStyle/>
          <a:p>
            <a:pPr>
              <a:buFont typeface="Arial" charset="0"/>
              <a:buNone/>
            </a:pPr>
            <a:r>
              <a:rPr lang="uk-UA" sz="2400" smtClean="0"/>
              <a:t> Зрілі еритроцити не здібні до синтезу нуклеїнових кислот і гемоглобіну. Для них характерний відносно низький рівень обміну, що забезпечує їм тривалий період життя                          (100-120 діб). На більш ранніх стадіях розвитку еритроцита (</a:t>
            </a:r>
            <a:r>
              <a:rPr lang="uk-UA" sz="2400" b="1" smtClean="0">
                <a:solidFill>
                  <a:srgbClr val="FF2F2F"/>
                </a:solidFill>
              </a:rPr>
              <a:t>ретикулоцит</a:t>
            </a:r>
            <a:r>
              <a:rPr lang="uk-UA" sz="2400" smtClean="0"/>
              <a:t>) у цитоплазмі можна виявити залишки структур клітин-попередниць (мітохондрії та ін.).</a:t>
            </a:r>
            <a:endParaRPr lang="ru-RU" sz="2400" smtClean="0"/>
          </a:p>
        </p:txBody>
      </p:sp>
      <p:sp>
        <p:nvSpPr>
          <p:cNvPr id="28674" name="AutoShape 7" descr="Похожее изображение"/>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8675" name="AutoShape 9" descr="Похожее изображение"/>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28676" name="Picture 11" descr="Похожее изображение"/>
          <p:cNvPicPr>
            <a:picLocks noChangeAspect="1" noChangeArrowheads="1"/>
          </p:cNvPicPr>
          <p:nvPr/>
        </p:nvPicPr>
        <p:blipFill>
          <a:blip r:embed="rId2"/>
          <a:srcRect/>
          <a:stretch>
            <a:fillRect/>
          </a:stretch>
        </p:blipFill>
        <p:spPr bwMode="auto">
          <a:xfrm>
            <a:off x="704850" y="3576638"/>
            <a:ext cx="3378200" cy="2536825"/>
          </a:xfrm>
          <a:prstGeom prst="rect">
            <a:avLst/>
          </a:prstGeom>
          <a:noFill/>
          <a:ln w="9525">
            <a:noFill/>
            <a:miter lim="800000"/>
            <a:headEnd/>
            <a:tailEnd/>
          </a:ln>
        </p:spPr>
      </p:pic>
      <p:pic>
        <p:nvPicPr>
          <p:cNvPr id="28677" name="Picture 13" descr="Картинки по запросу ретикулоцит картинки"/>
          <p:cNvPicPr>
            <a:picLocks noChangeAspect="1" noChangeArrowheads="1"/>
          </p:cNvPicPr>
          <p:nvPr/>
        </p:nvPicPr>
        <p:blipFill>
          <a:blip r:embed="rId3"/>
          <a:srcRect/>
          <a:stretch>
            <a:fillRect/>
          </a:stretch>
        </p:blipFill>
        <p:spPr bwMode="auto">
          <a:xfrm>
            <a:off x="4165600" y="3621088"/>
            <a:ext cx="3759200" cy="2543175"/>
          </a:xfrm>
          <a:prstGeom prst="rect">
            <a:avLst/>
          </a:prstGeom>
          <a:noFill/>
          <a:ln w="9525">
            <a:noFill/>
            <a:miter lim="800000"/>
            <a:headEnd/>
            <a:tailEnd/>
          </a:ln>
        </p:spPr>
      </p:pic>
      <p:sp>
        <p:nvSpPr>
          <p:cNvPr id="28678" name="AutoShape 15" descr="Похожее изображение"/>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p:cNvSpPr>
          <p:nvPr>
            <p:ph type="body" idx="1"/>
          </p:nvPr>
        </p:nvSpPr>
        <p:spPr>
          <a:xfrm>
            <a:off x="646113" y="550863"/>
            <a:ext cx="7869237" cy="5626100"/>
          </a:xfrm>
        </p:spPr>
        <p:txBody>
          <a:bodyPr/>
          <a:lstStyle/>
          <a:p>
            <a:pPr algn="ctr">
              <a:buFont typeface="Arial" charset="0"/>
              <a:buNone/>
            </a:pPr>
            <a:r>
              <a:rPr lang="uk-UA" b="1" i="1" smtClean="0">
                <a:solidFill>
                  <a:srgbClr val="CC3300"/>
                </a:solidFill>
              </a:rPr>
              <a:t>Форми еритроцитів периферичної крові:</a:t>
            </a:r>
          </a:p>
          <a:p>
            <a:pPr algn="ctr">
              <a:buFont typeface="Arial" charset="0"/>
              <a:buNone/>
            </a:pPr>
            <a:r>
              <a:rPr lang="uk-UA" sz="1800" smtClean="0"/>
              <a:t>85% еритроцитів – дискоцити,  є також дискоцити з одним виростом, </a:t>
            </a:r>
          </a:p>
          <a:p>
            <a:pPr algn="ctr">
              <a:buFont typeface="Arial" charset="0"/>
              <a:buNone/>
            </a:pPr>
            <a:r>
              <a:rPr lang="uk-UA" sz="1800" smtClean="0"/>
              <a:t>дискоцити з одним гребенем, дискоцит з численними виростами, </a:t>
            </a:r>
          </a:p>
          <a:p>
            <a:pPr algn="ctr">
              <a:buFont typeface="Arial" charset="0"/>
              <a:buNone/>
            </a:pPr>
            <a:r>
              <a:rPr lang="uk-UA" sz="1800" smtClean="0"/>
              <a:t>еритроцити у вигляді тутової ягоди, еритроцит у вигляді спущеного м'яча, </a:t>
            </a:r>
          </a:p>
          <a:p>
            <a:pPr algn="ctr">
              <a:buFont typeface="Arial" charset="0"/>
              <a:buNone/>
            </a:pPr>
            <a:r>
              <a:rPr lang="uk-UA" sz="1800" smtClean="0"/>
              <a:t>куполоподібний еритроцит, сферичний еритроцит, </a:t>
            </a:r>
          </a:p>
          <a:p>
            <a:pPr algn="ctr">
              <a:buFont typeface="Arial" charset="0"/>
              <a:buNone/>
            </a:pPr>
            <a:r>
              <a:rPr lang="uk-UA" sz="1800" smtClean="0"/>
              <a:t>дистрофічно змінений еритроцит.</a:t>
            </a:r>
          </a:p>
          <a:p>
            <a:pPr>
              <a:buFont typeface="Arial" charset="0"/>
              <a:buNone/>
            </a:pPr>
            <a:endParaRPr lang="ru-RU" sz="1800" smtClean="0"/>
          </a:p>
        </p:txBody>
      </p:sp>
      <p:pic>
        <p:nvPicPr>
          <p:cNvPr id="29698" name="Picture 5" descr="Похожее изображение"/>
          <p:cNvPicPr>
            <a:picLocks noChangeAspect="1" noChangeArrowheads="1"/>
          </p:cNvPicPr>
          <p:nvPr/>
        </p:nvPicPr>
        <p:blipFill>
          <a:blip r:embed="rId2"/>
          <a:srcRect/>
          <a:stretch>
            <a:fillRect/>
          </a:stretch>
        </p:blipFill>
        <p:spPr bwMode="auto">
          <a:xfrm>
            <a:off x="1758950" y="2863850"/>
            <a:ext cx="5721350" cy="2743200"/>
          </a:xfrm>
          <a:prstGeom prst="rect">
            <a:avLst/>
          </a:prstGeom>
          <a:noFill/>
          <a:ln w="9525">
            <a:noFill/>
            <a:miter lim="800000"/>
            <a:headEnd/>
            <a:tailEnd/>
          </a:ln>
        </p:spPr>
      </p:pic>
      <p:sp>
        <p:nvSpPr>
          <p:cNvPr id="29699" name="Text Box 6"/>
          <p:cNvSpPr txBox="1">
            <a:spLocks noChangeArrowheads="1"/>
          </p:cNvSpPr>
          <p:nvPr/>
        </p:nvSpPr>
        <p:spPr bwMode="auto">
          <a:xfrm>
            <a:off x="1498600" y="5575300"/>
            <a:ext cx="6743700" cy="1069975"/>
          </a:xfrm>
          <a:prstGeom prst="rect">
            <a:avLst/>
          </a:prstGeom>
          <a:solidFill>
            <a:srgbClr val="F9D5BD"/>
          </a:solidFill>
          <a:ln w="9525">
            <a:noFill/>
            <a:miter lim="800000"/>
            <a:headEnd/>
            <a:tailEnd/>
          </a:ln>
        </p:spPr>
        <p:txBody>
          <a:bodyPr>
            <a:spAutoFit/>
          </a:bodyPr>
          <a:lstStyle/>
          <a:p>
            <a:pPr algn="ctr">
              <a:spcBef>
                <a:spcPct val="50000"/>
              </a:spcBef>
            </a:pPr>
            <a:r>
              <a:rPr lang="uk-UA"/>
              <a:t>а – нормальні (дискоцити), б – мішенеподібні (платицити),                          в – зірчасті (акантоцити), г – серпасті (дрепаноцити), д – півмісяцеві (меніскоцити), е – обірвані (шизоцити), ж – форма рота (стоматоцити),з – овальні (еліптоцити), и – шароподібні (сфероцити)</a:t>
            </a:r>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idx="4294967295"/>
          </p:nvPr>
        </p:nvSpPr>
        <p:spPr>
          <a:xfrm>
            <a:off x="628650" y="-165100"/>
            <a:ext cx="7886700" cy="1503363"/>
          </a:xfrm>
        </p:spPr>
        <p:txBody>
          <a:bodyPr/>
          <a:lstStyle/>
          <a:p>
            <a:pPr algn="ctr" eaLnBrk="1" hangingPunct="1"/>
            <a:r>
              <a:rPr lang="uk-UA" sz="3600" b="1" i="1" smtClean="0">
                <a:solidFill>
                  <a:srgbClr val="CC3300"/>
                </a:solidFill>
              </a:rPr>
              <a:t>Функції еритроцитів</a:t>
            </a:r>
            <a:endParaRPr lang="ru-RU" sz="3600" b="1" i="1" smtClean="0">
              <a:solidFill>
                <a:srgbClr val="CC3300"/>
              </a:solidFill>
            </a:endParaRPr>
          </a:p>
        </p:txBody>
      </p:sp>
      <p:grpSp>
        <p:nvGrpSpPr>
          <p:cNvPr id="30722" name="Group 92"/>
          <p:cNvGrpSpPr>
            <a:grpSpLocks/>
          </p:cNvGrpSpPr>
          <p:nvPr/>
        </p:nvGrpSpPr>
        <p:grpSpPr bwMode="auto">
          <a:xfrm>
            <a:off x="684213" y="1035050"/>
            <a:ext cx="4865687" cy="695325"/>
            <a:chOff x="1269" y="1296"/>
            <a:chExt cx="3193" cy="334"/>
          </a:xfrm>
        </p:grpSpPr>
        <p:sp>
          <p:nvSpPr>
            <p:cNvPr id="2" name="AutoShape 3"/>
            <p:cNvSpPr>
              <a:spLocks noChangeArrowheads="1"/>
            </p:cNvSpPr>
            <p:nvPr/>
          </p:nvSpPr>
          <p:spPr bwMode="gray">
            <a:xfrm>
              <a:off x="1422" y="1296"/>
              <a:ext cx="3040" cy="334"/>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ru-RU" sz="1800"/>
            </a:p>
          </p:txBody>
        </p:sp>
        <p:sp>
          <p:nvSpPr>
            <p:cNvPr id="30797" name="Text Box 4"/>
            <p:cNvSpPr txBox="1">
              <a:spLocks noChangeArrowheads="1"/>
            </p:cNvSpPr>
            <p:nvPr/>
          </p:nvSpPr>
          <p:spPr bwMode="gray">
            <a:xfrm>
              <a:off x="1525" y="1342"/>
              <a:ext cx="2633" cy="190"/>
            </a:xfrm>
            <a:prstGeom prst="rect">
              <a:avLst/>
            </a:prstGeom>
            <a:noFill/>
            <a:ln w="9525">
              <a:noFill/>
              <a:miter lim="800000"/>
              <a:headEnd/>
              <a:tailEnd/>
            </a:ln>
          </p:spPr>
          <p:txBody>
            <a:bodyPr>
              <a:spAutoFit/>
            </a:bodyPr>
            <a:lstStyle/>
            <a:p>
              <a:r>
                <a:rPr lang="uk-UA" sz="2000">
                  <a:solidFill>
                    <a:srgbClr val="000000"/>
                  </a:solidFill>
                  <a:latin typeface="Calibri" pitchFamily="34" charset="0"/>
                </a:rPr>
                <a:t>Транспорт дихальних газів</a:t>
              </a:r>
              <a:endParaRPr lang="en-US" sz="2000">
                <a:solidFill>
                  <a:srgbClr val="000000"/>
                </a:solidFill>
                <a:latin typeface="Calibri" pitchFamily="34" charset="0"/>
              </a:endParaRPr>
            </a:p>
          </p:txBody>
        </p:sp>
        <p:grpSp>
          <p:nvGrpSpPr>
            <p:cNvPr id="30798" name="Group 55"/>
            <p:cNvGrpSpPr>
              <a:grpSpLocks/>
            </p:cNvGrpSpPr>
            <p:nvPr/>
          </p:nvGrpSpPr>
          <p:grpSpPr bwMode="auto">
            <a:xfrm>
              <a:off x="1269" y="1324"/>
              <a:ext cx="266" cy="298"/>
              <a:chOff x="1415" y="1276"/>
              <a:chExt cx="266" cy="298"/>
            </a:xfrm>
          </p:grpSpPr>
          <p:grpSp>
            <p:nvGrpSpPr>
              <p:cNvPr id="30799" name="Group 56"/>
              <p:cNvGrpSpPr>
                <a:grpSpLocks/>
              </p:cNvGrpSpPr>
              <p:nvPr/>
            </p:nvGrpSpPr>
            <p:grpSpPr bwMode="auto">
              <a:xfrm>
                <a:off x="1415" y="1276"/>
                <a:ext cx="266" cy="298"/>
                <a:chOff x="1415" y="1276"/>
                <a:chExt cx="266" cy="298"/>
              </a:xfrm>
            </p:grpSpPr>
            <p:pic>
              <p:nvPicPr>
                <p:cNvPr id="30801" name="Picture 57" descr="Picture2"/>
                <p:cNvPicPr>
                  <a:picLocks noChangeAspect="1" noChangeArrowheads="1"/>
                </p:cNvPicPr>
                <p:nvPr/>
              </p:nvPicPr>
              <p:blipFill>
                <a:blip r:embed="rId2"/>
                <a:srcRect/>
                <a:stretch>
                  <a:fillRect/>
                </a:stretch>
              </p:blipFill>
              <p:spPr bwMode="auto">
                <a:xfrm>
                  <a:off x="1434" y="1521"/>
                  <a:ext cx="230" cy="53"/>
                </a:xfrm>
                <a:prstGeom prst="rect">
                  <a:avLst/>
                </a:prstGeom>
                <a:noFill/>
                <a:ln w="9525">
                  <a:noFill/>
                  <a:miter lim="800000"/>
                  <a:headEnd/>
                  <a:tailEnd/>
                </a:ln>
              </p:spPr>
            </p:pic>
            <p:sp>
              <p:nvSpPr>
                <p:cNvPr id="30802" name="Oval 58"/>
                <p:cNvSpPr>
                  <a:spLocks noChangeArrowheads="1"/>
                </p:cNvSpPr>
                <p:nvPr/>
              </p:nvSpPr>
              <p:spPr bwMode="gray">
                <a:xfrm flipH="1">
                  <a:off x="1415" y="1276"/>
                  <a:ext cx="266" cy="266"/>
                </a:xfrm>
                <a:prstGeom prst="ellipse">
                  <a:avLst/>
                </a:prstGeom>
                <a:gradFill rotWithShape="0">
                  <a:gsLst>
                    <a:gs pos="0">
                      <a:srgbClr val="FF9900"/>
                    </a:gs>
                    <a:gs pos="100000">
                      <a:srgbClr val="925800"/>
                    </a:gs>
                  </a:gsLst>
                  <a:path path="rect">
                    <a:fillToRect t="100000" r="100000"/>
                  </a:path>
                </a:gradFill>
                <a:ln w="9525">
                  <a:noFill/>
                  <a:round/>
                  <a:headEnd/>
                  <a:tailEnd/>
                </a:ln>
              </p:spPr>
              <p:txBody>
                <a:bodyPr wrap="none" anchor="ctr"/>
                <a:lstStyle/>
                <a:p>
                  <a:endParaRPr lang="ru-RU" sz="1800">
                    <a:latin typeface="Calibri" pitchFamily="34" charset="0"/>
                  </a:endParaRPr>
                </a:p>
              </p:txBody>
            </p:sp>
            <p:sp>
              <p:nvSpPr>
                <p:cNvPr id="30803" name="Oval 59"/>
                <p:cNvSpPr>
                  <a:spLocks noChangeArrowheads="1"/>
                </p:cNvSpPr>
                <p:nvPr/>
              </p:nvSpPr>
              <p:spPr bwMode="gray">
                <a:xfrm flipH="1">
                  <a:off x="1422" y="1282"/>
                  <a:ext cx="254" cy="254"/>
                </a:xfrm>
                <a:prstGeom prst="ellipse">
                  <a:avLst/>
                </a:prstGeom>
                <a:gradFill rotWithShape="0">
                  <a:gsLst>
                    <a:gs pos="0">
                      <a:srgbClr val="A26100"/>
                    </a:gs>
                    <a:gs pos="100000">
                      <a:srgbClr val="FF9900">
                        <a:alpha val="85001"/>
                      </a:srgbClr>
                    </a:gs>
                  </a:gsLst>
                  <a:lin ang="18900000" scaled="1"/>
                </a:gradFill>
                <a:ln w="9525">
                  <a:noFill/>
                  <a:round/>
                  <a:headEnd/>
                  <a:tailEnd/>
                </a:ln>
              </p:spPr>
              <p:txBody>
                <a:bodyPr wrap="none" anchor="ctr"/>
                <a:lstStyle/>
                <a:p>
                  <a:endParaRPr lang="ru-RU" sz="1800">
                    <a:latin typeface="Calibri" pitchFamily="34" charset="0"/>
                  </a:endParaRPr>
                </a:p>
              </p:txBody>
            </p:sp>
            <p:pic>
              <p:nvPicPr>
                <p:cNvPr id="30804" name="Picture 60" descr="Picture1"/>
                <p:cNvPicPr>
                  <a:picLocks noChangeAspect="1" noChangeArrowheads="1"/>
                </p:cNvPicPr>
                <p:nvPr/>
              </p:nvPicPr>
              <p:blipFill>
                <a:blip r:embed="rId3"/>
                <a:srcRect/>
                <a:stretch>
                  <a:fillRect/>
                </a:stretch>
              </p:blipFill>
              <p:spPr bwMode="auto">
                <a:xfrm>
                  <a:off x="1496" y="1278"/>
                  <a:ext cx="174" cy="174"/>
                </a:xfrm>
                <a:prstGeom prst="rect">
                  <a:avLst/>
                </a:prstGeom>
                <a:noFill/>
                <a:ln w="9525">
                  <a:noFill/>
                  <a:miter lim="800000"/>
                  <a:headEnd/>
                  <a:tailEnd/>
                </a:ln>
              </p:spPr>
            </p:pic>
          </p:grpSp>
          <p:sp>
            <p:nvSpPr>
              <p:cNvPr id="30800" name="Text Box 61"/>
              <p:cNvSpPr txBox="1">
                <a:spLocks noChangeArrowheads="1"/>
              </p:cNvSpPr>
              <p:nvPr/>
            </p:nvSpPr>
            <p:spPr bwMode="gray">
              <a:xfrm>
                <a:off x="1441" y="1292"/>
                <a:ext cx="197" cy="176"/>
              </a:xfrm>
              <a:prstGeom prst="rect">
                <a:avLst/>
              </a:prstGeom>
              <a:noFill/>
              <a:ln w="9525">
                <a:noFill/>
                <a:miter lim="800000"/>
                <a:headEnd/>
                <a:tailEnd/>
              </a:ln>
            </p:spPr>
            <p:txBody>
              <a:bodyPr wrap="none">
                <a:spAutoFit/>
              </a:bodyPr>
              <a:lstStyle/>
              <a:p>
                <a:r>
                  <a:rPr lang="en-US" sz="1800" b="1">
                    <a:solidFill>
                      <a:srgbClr val="FFFFFF"/>
                    </a:solidFill>
                    <a:latin typeface="Calibri" pitchFamily="34" charset="0"/>
                  </a:rPr>
                  <a:t>1</a:t>
                </a:r>
              </a:p>
            </p:txBody>
          </p:sp>
        </p:grpSp>
      </p:grpSp>
      <p:grpSp>
        <p:nvGrpSpPr>
          <p:cNvPr id="30723" name="Group 93"/>
          <p:cNvGrpSpPr>
            <a:grpSpLocks/>
          </p:cNvGrpSpPr>
          <p:nvPr/>
        </p:nvGrpSpPr>
        <p:grpSpPr bwMode="auto">
          <a:xfrm>
            <a:off x="644525" y="1771650"/>
            <a:ext cx="6315075" cy="511175"/>
            <a:chOff x="1268" y="1776"/>
            <a:chExt cx="3194" cy="346"/>
          </a:xfrm>
        </p:grpSpPr>
        <p:sp>
          <p:nvSpPr>
            <p:cNvPr id="3" name="AutoShape 13"/>
            <p:cNvSpPr>
              <a:spLocks noChangeArrowheads="1"/>
            </p:cNvSpPr>
            <p:nvPr/>
          </p:nvSpPr>
          <p:spPr bwMode="gray">
            <a:xfrm>
              <a:off x="1422" y="1776"/>
              <a:ext cx="3040" cy="334"/>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ru-RU" sz="1800"/>
            </a:p>
          </p:txBody>
        </p:sp>
        <p:sp>
          <p:nvSpPr>
            <p:cNvPr id="30788" name="Text Box 21"/>
            <p:cNvSpPr txBox="1">
              <a:spLocks noChangeArrowheads="1"/>
            </p:cNvSpPr>
            <p:nvPr/>
          </p:nvSpPr>
          <p:spPr bwMode="gray">
            <a:xfrm>
              <a:off x="1525" y="1824"/>
              <a:ext cx="2633" cy="269"/>
            </a:xfrm>
            <a:prstGeom prst="rect">
              <a:avLst/>
            </a:prstGeom>
            <a:noFill/>
            <a:ln w="9525">
              <a:noFill/>
              <a:miter lim="800000"/>
              <a:headEnd/>
              <a:tailEnd/>
            </a:ln>
          </p:spPr>
          <p:txBody>
            <a:bodyPr>
              <a:spAutoFit/>
            </a:bodyPr>
            <a:lstStyle/>
            <a:p>
              <a:r>
                <a:rPr lang="uk-UA" sz="2000">
                  <a:solidFill>
                    <a:srgbClr val="000000"/>
                  </a:solidFill>
                  <a:latin typeface="Calibri" pitchFamily="34" charset="0"/>
                </a:rPr>
                <a:t>Підтримання буферної іоноводної рівноваги</a:t>
              </a:r>
              <a:endParaRPr lang="en-US" sz="2000">
                <a:solidFill>
                  <a:srgbClr val="000000"/>
                </a:solidFill>
                <a:latin typeface="Calibri" pitchFamily="34" charset="0"/>
              </a:endParaRPr>
            </a:p>
          </p:txBody>
        </p:sp>
        <p:grpSp>
          <p:nvGrpSpPr>
            <p:cNvPr id="30789" name="Group 62"/>
            <p:cNvGrpSpPr>
              <a:grpSpLocks/>
            </p:cNvGrpSpPr>
            <p:nvPr/>
          </p:nvGrpSpPr>
          <p:grpSpPr bwMode="auto">
            <a:xfrm>
              <a:off x="1268" y="1824"/>
              <a:ext cx="266" cy="298"/>
              <a:chOff x="1414" y="1776"/>
              <a:chExt cx="266" cy="298"/>
            </a:xfrm>
          </p:grpSpPr>
          <p:grpSp>
            <p:nvGrpSpPr>
              <p:cNvPr id="30790" name="Group 63"/>
              <p:cNvGrpSpPr>
                <a:grpSpLocks/>
              </p:cNvGrpSpPr>
              <p:nvPr/>
            </p:nvGrpSpPr>
            <p:grpSpPr bwMode="auto">
              <a:xfrm>
                <a:off x="1414" y="1776"/>
                <a:ext cx="266" cy="298"/>
                <a:chOff x="1415" y="1276"/>
                <a:chExt cx="266" cy="298"/>
              </a:xfrm>
            </p:grpSpPr>
            <p:pic>
              <p:nvPicPr>
                <p:cNvPr id="30792" name="Picture 64" descr="Picture2"/>
                <p:cNvPicPr>
                  <a:picLocks noChangeAspect="1" noChangeArrowheads="1"/>
                </p:cNvPicPr>
                <p:nvPr/>
              </p:nvPicPr>
              <p:blipFill>
                <a:blip r:embed="rId2"/>
                <a:srcRect/>
                <a:stretch>
                  <a:fillRect/>
                </a:stretch>
              </p:blipFill>
              <p:spPr bwMode="auto">
                <a:xfrm>
                  <a:off x="1434" y="1521"/>
                  <a:ext cx="230" cy="53"/>
                </a:xfrm>
                <a:prstGeom prst="rect">
                  <a:avLst/>
                </a:prstGeom>
                <a:noFill/>
                <a:ln w="9525">
                  <a:noFill/>
                  <a:miter lim="800000"/>
                  <a:headEnd/>
                  <a:tailEnd/>
                </a:ln>
              </p:spPr>
            </p:pic>
            <p:sp>
              <p:nvSpPr>
                <p:cNvPr id="30793" name="Oval 65"/>
                <p:cNvSpPr>
                  <a:spLocks noChangeArrowheads="1"/>
                </p:cNvSpPr>
                <p:nvPr/>
              </p:nvSpPr>
              <p:spPr bwMode="gray">
                <a:xfrm flipH="1">
                  <a:off x="1415" y="1276"/>
                  <a:ext cx="266" cy="266"/>
                </a:xfrm>
                <a:prstGeom prst="ellipse">
                  <a:avLst/>
                </a:prstGeom>
                <a:gradFill rotWithShape="0">
                  <a:gsLst>
                    <a:gs pos="0">
                      <a:srgbClr val="FCF71A"/>
                    </a:gs>
                    <a:gs pos="100000">
                      <a:srgbClr val="908D0F"/>
                    </a:gs>
                  </a:gsLst>
                  <a:path path="rect">
                    <a:fillToRect t="100000" r="100000"/>
                  </a:path>
                </a:gradFill>
                <a:ln w="9525">
                  <a:noFill/>
                  <a:round/>
                  <a:headEnd/>
                  <a:tailEnd/>
                </a:ln>
              </p:spPr>
              <p:txBody>
                <a:bodyPr wrap="none" anchor="ctr"/>
                <a:lstStyle/>
                <a:p>
                  <a:endParaRPr lang="ru-RU" sz="1800">
                    <a:latin typeface="Calibri" pitchFamily="34" charset="0"/>
                  </a:endParaRPr>
                </a:p>
              </p:txBody>
            </p:sp>
            <p:sp>
              <p:nvSpPr>
                <p:cNvPr id="30794" name="Oval 66"/>
                <p:cNvSpPr>
                  <a:spLocks noChangeArrowheads="1"/>
                </p:cNvSpPr>
                <p:nvPr/>
              </p:nvSpPr>
              <p:spPr bwMode="gray">
                <a:xfrm flipH="1">
                  <a:off x="1422" y="1282"/>
                  <a:ext cx="254" cy="254"/>
                </a:xfrm>
                <a:prstGeom prst="ellipse">
                  <a:avLst/>
                </a:prstGeom>
                <a:gradFill rotWithShape="0">
                  <a:gsLst>
                    <a:gs pos="0">
                      <a:srgbClr val="A09D11"/>
                    </a:gs>
                    <a:gs pos="100000">
                      <a:srgbClr val="FCF71A">
                        <a:alpha val="85001"/>
                      </a:srgbClr>
                    </a:gs>
                  </a:gsLst>
                  <a:lin ang="18900000" scaled="1"/>
                </a:gradFill>
                <a:ln w="9525">
                  <a:noFill/>
                  <a:round/>
                  <a:headEnd/>
                  <a:tailEnd/>
                </a:ln>
              </p:spPr>
              <p:txBody>
                <a:bodyPr wrap="none" anchor="ctr"/>
                <a:lstStyle/>
                <a:p>
                  <a:endParaRPr lang="ru-RU" sz="1800">
                    <a:latin typeface="Calibri" pitchFamily="34" charset="0"/>
                  </a:endParaRPr>
                </a:p>
              </p:txBody>
            </p:sp>
            <p:pic>
              <p:nvPicPr>
                <p:cNvPr id="30795" name="Picture 67" descr="Picture1"/>
                <p:cNvPicPr>
                  <a:picLocks noChangeAspect="1" noChangeArrowheads="1"/>
                </p:cNvPicPr>
                <p:nvPr/>
              </p:nvPicPr>
              <p:blipFill>
                <a:blip r:embed="rId3"/>
                <a:srcRect/>
                <a:stretch>
                  <a:fillRect/>
                </a:stretch>
              </p:blipFill>
              <p:spPr bwMode="auto">
                <a:xfrm>
                  <a:off x="1496" y="1278"/>
                  <a:ext cx="174" cy="174"/>
                </a:xfrm>
                <a:prstGeom prst="rect">
                  <a:avLst/>
                </a:prstGeom>
                <a:noFill/>
                <a:ln w="9525">
                  <a:noFill/>
                  <a:miter lim="800000"/>
                  <a:headEnd/>
                  <a:tailEnd/>
                </a:ln>
              </p:spPr>
            </p:pic>
          </p:grpSp>
          <p:sp>
            <p:nvSpPr>
              <p:cNvPr id="30791" name="Text Box 68"/>
              <p:cNvSpPr txBox="1">
                <a:spLocks noChangeArrowheads="1"/>
              </p:cNvSpPr>
              <p:nvPr/>
            </p:nvSpPr>
            <p:spPr bwMode="gray">
              <a:xfrm>
                <a:off x="1440" y="1792"/>
                <a:ext cx="152" cy="249"/>
              </a:xfrm>
              <a:prstGeom prst="rect">
                <a:avLst/>
              </a:prstGeom>
              <a:noFill/>
              <a:ln w="9525">
                <a:noFill/>
                <a:miter lim="800000"/>
                <a:headEnd/>
                <a:tailEnd/>
              </a:ln>
            </p:spPr>
            <p:txBody>
              <a:bodyPr wrap="none">
                <a:spAutoFit/>
              </a:bodyPr>
              <a:lstStyle/>
              <a:p>
                <a:r>
                  <a:rPr lang="en-US" sz="1800" b="1">
                    <a:solidFill>
                      <a:srgbClr val="FFFFFF"/>
                    </a:solidFill>
                    <a:latin typeface="Calibri" pitchFamily="34" charset="0"/>
                  </a:rPr>
                  <a:t>2</a:t>
                </a:r>
              </a:p>
            </p:txBody>
          </p:sp>
        </p:grpSp>
      </p:grpSp>
      <p:grpSp>
        <p:nvGrpSpPr>
          <p:cNvPr id="30724" name="Group 94"/>
          <p:cNvGrpSpPr>
            <a:grpSpLocks/>
          </p:cNvGrpSpPr>
          <p:nvPr/>
        </p:nvGrpSpPr>
        <p:grpSpPr bwMode="auto">
          <a:xfrm>
            <a:off x="558800" y="2290763"/>
            <a:ext cx="8128000" cy="1438275"/>
            <a:chOff x="1270" y="2247"/>
            <a:chExt cx="3192" cy="345"/>
          </a:xfrm>
        </p:grpSpPr>
        <p:sp>
          <p:nvSpPr>
            <p:cNvPr id="4" name="AutoShape 23"/>
            <p:cNvSpPr>
              <a:spLocks noChangeArrowheads="1"/>
            </p:cNvSpPr>
            <p:nvPr/>
          </p:nvSpPr>
          <p:spPr bwMode="gray">
            <a:xfrm>
              <a:off x="1422" y="2247"/>
              <a:ext cx="3040" cy="334"/>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ru-RU" sz="1800"/>
            </a:p>
          </p:txBody>
        </p:sp>
        <p:sp>
          <p:nvSpPr>
            <p:cNvPr id="30778" name="Text Box 31"/>
            <p:cNvSpPr txBox="1">
              <a:spLocks noChangeArrowheads="1"/>
            </p:cNvSpPr>
            <p:nvPr/>
          </p:nvSpPr>
          <p:spPr bwMode="gray">
            <a:xfrm>
              <a:off x="1525" y="2295"/>
              <a:ext cx="2633" cy="271"/>
            </a:xfrm>
            <a:prstGeom prst="rect">
              <a:avLst/>
            </a:prstGeom>
            <a:noFill/>
            <a:ln w="9525">
              <a:noFill/>
              <a:miter lim="800000"/>
              <a:headEnd/>
              <a:tailEnd/>
            </a:ln>
          </p:spPr>
          <p:txBody>
            <a:bodyPr>
              <a:spAutoFit/>
            </a:bodyPr>
            <a:lstStyle/>
            <a:p>
              <a:r>
                <a:rPr lang="uk-UA" sz="2000">
                  <a:solidFill>
                    <a:srgbClr val="000000"/>
                  </a:solidFill>
                  <a:latin typeface="Calibri" pitchFamily="34" charset="0"/>
                </a:rPr>
                <a:t>Забезпечення імунного гомеостазу</a:t>
              </a:r>
              <a:r>
                <a:rPr lang="uk-UA">
                  <a:solidFill>
                    <a:srgbClr val="000000"/>
                  </a:solidFill>
                  <a:latin typeface="Calibri" pitchFamily="34" charset="0"/>
                </a:rPr>
                <a:t> за рахунок взаємодії з циркулюючими імунними комплексами через </a:t>
              </a:r>
              <a:r>
                <a:rPr lang="en-US">
                  <a:solidFill>
                    <a:srgbClr val="000000"/>
                  </a:solidFill>
                  <a:latin typeface="Calibri" pitchFamily="34" charset="0"/>
                </a:rPr>
                <a:t>Fc-</a:t>
              </a:r>
              <a:r>
                <a:rPr lang="uk-UA">
                  <a:solidFill>
                    <a:srgbClr val="000000"/>
                  </a:solidFill>
                  <a:latin typeface="Calibri" pitchFamily="34" charset="0"/>
                </a:rPr>
                <a:t>рецептори клітинних мембран. Серед них виділяють субпопуляцію – еритроцити-супресори, що пригнічують імунну відповідь.</a:t>
              </a:r>
              <a:endParaRPr lang="en-US">
                <a:solidFill>
                  <a:srgbClr val="000000"/>
                </a:solidFill>
                <a:latin typeface="Calibri" pitchFamily="34" charset="0"/>
              </a:endParaRPr>
            </a:p>
          </p:txBody>
        </p:sp>
        <p:grpSp>
          <p:nvGrpSpPr>
            <p:cNvPr id="30779" name="Group 69"/>
            <p:cNvGrpSpPr>
              <a:grpSpLocks/>
            </p:cNvGrpSpPr>
            <p:nvPr/>
          </p:nvGrpSpPr>
          <p:grpSpPr bwMode="auto">
            <a:xfrm>
              <a:off x="1270" y="2294"/>
              <a:ext cx="266" cy="298"/>
              <a:chOff x="1416" y="2246"/>
              <a:chExt cx="266" cy="298"/>
            </a:xfrm>
          </p:grpSpPr>
          <p:sp>
            <p:nvSpPr>
              <p:cNvPr id="30780" name="Text Box 70"/>
              <p:cNvSpPr txBox="1">
                <a:spLocks noChangeArrowheads="1"/>
              </p:cNvSpPr>
              <p:nvPr/>
            </p:nvSpPr>
            <p:spPr bwMode="gray">
              <a:xfrm>
                <a:off x="1435" y="2267"/>
                <a:ext cx="118" cy="88"/>
              </a:xfrm>
              <a:prstGeom prst="rect">
                <a:avLst/>
              </a:prstGeom>
              <a:noFill/>
              <a:ln w="9525">
                <a:noFill/>
                <a:miter lim="800000"/>
                <a:headEnd/>
                <a:tailEnd/>
              </a:ln>
            </p:spPr>
            <p:txBody>
              <a:bodyPr wrap="none">
                <a:spAutoFit/>
              </a:bodyPr>
              <a:lstStyle/>
              <a:p>
                <a:r>
                  <a:rPr lang="en-US" sz="1800" b="1">
                    <a:solidFill>
                      <a:srgbClr val="FFFFFF"/>
                    </a:solidFill>
                    <a:latin typeface="Calibri" pitchFamily="34" charset="0"/>
                  </a:rPr>
                  <a:t>3</a:t>
                </a:r>
              </a:p>
            </p:txBody>
          </p:sp>
          <p:grpSp>
            <p:nvGrpSpPr>
              <p:cNvPr id="30781" name="Group 71"/>
              <p:cNvGrpSpPr>
                <a:grpSpLocks/>
              </p:cNvGrpSpPr>
              <p:nvPr/>
            </p:nvGrpSpPr>
            <p:grpSpPr bwMode="auto">
              <a:xfrm>
                <a:off x="1416" y="2246"/>
                <a:ext cx="266" cy="298"/>
                <a:chOff x="1415" y="1276"/>
                <a:chExt cx="266" cy="298"/>
              </a:xfrm>
            </p:grpSpPr>
            <p:pic>
              <p:nvPicPr>
                <p:cNvPr id="30783" name="Picture 72" descr="Picture2"/>
                <p:cNvPicPr>
                  <a:picLocks noChangeAspect="1" noChangeArrowheads="1"/>
                </p:cNvPicPr>
                <p:nvPr/>
              </p:nvPicPr>
              <p:blipFill>
                <a:blip r:embed="rId2"/>
                <a:srcRect/>
                <a:stretch>
                  <a:fillRect/>
                </a:stretch>
              </p:blipFill>
              <p:spPr bwMode="auto">
                <a:xfrm>
                  <a:off x="1434" y="1521"/>
                  <a:ext cx="230" cy="53"/>
                </a:xfrm>
                <a:prstGeom prst="rect">
                  <a:avLst/>
                </a:prstGeom>
                <a:noFill/>
                <a:ln w="9525">
                  <a:noFill/>
                  <a:miter lim="800000"/>
                  <a:headEnd/>
                  <a:tailEnd/>
                </a:ln>
              </p:spPr>
            </p:pic>
            <p:sp>
              <p:nvSpPr>
                <p:cNvPr id="30784" name="Oval 73"/>
                <p:cNvSpPr>
                  <a:spLocks noChangeArrowheads="1"/>
                </p:cNvSpPr>
                <p:nvPr/>
              </p:nvSpPr>
              <p:spPr bwMode="gray">
                <a:xfrm flipH="1">
                  <a:off x="1415" y="1276"/>
                  <a:ext cx="266" cy="266"/>
                </a:xfrm>
                <a:prstGeom prst="ellipse">
                  <a:avLst/>
                </a:prstGeom>
                <a:gradFill rotWithShape="0">
                  <a:gsLst>
                    <a:gs pos="0">
                      <a:srgbClr val="10E470"/>
                    </a:gs>
                    <a:gs pos="100000">
                      <a:srgbClr val="098340"/>
                    </a:gs>
                  </a:gsLst>
                  <a:path path="rect">
                    <a:fillToRect t="100000" r="100000"/>
                  </a:path>
                </a:gradFill>
                <a:ln w="9525">
                  <a:noFill/>
                  <a:round/>
                  <a:headEnd/>
                  <a:tailEnd/>
                </a:ln>
              </p:spPr>
              <p:txBody>
                <a:bodyPr wrap="none" anchor="ctr"/>
                <a:lstStyle/>
                <a:p>
                  <a:endParaRPr lang="ru-RU" sz="1800">
                    <a:latin typeface="Calibri" pitchFamily="34" charset="0"/>
                  </a:endParaRPr>
                </a:p>
              </p:txBody>
            </p:sp>
            <p:sp>
              <p:nvSpPr>
                <p:cNvPr id="30785" name="Oval 74"/>
                <p:cNvSpPr>
                  <a:spLocks noChangeArrowheads="1"/>
                </p:cNvSpPr>
                <p:nvPr/>
              </p:nvSpPr>
              <p:spPr bwMode="gray">
                <a:xfrm flipH="1">
                  <a:off x="1422" y="1282"/>
                  <a:ext cx="254" cy="254"/>
                </a:xfrm>
                <a:prstGeom prst="ellipse">
                  <a:avLst/>
                </a:prstGeom>
                <a:gradFill rotWithShape="0">
                  <a:gsLst>
                    <a:gs pos="0">
                      <a:srgbClr val="0A9147"/>
                    </a:gs>
                    <a:gs pos="100000">
                      <a:srgbClr val="10E470">
                        <a:alpha val="85001"/>
                      </a:srgbClr>
                    </a:gs>
                  </a:gsLst>
                  <a:lin ang="18900000" scaled="1"/>
                </a:gradFill>
                <a:ln w="9525">
                  <a:noFill/>
                  <a:round/>
                  <a:headEnd/>
                  <a:tailEnd/>
                </a:ln>
              </p:spPr>
              <p:txBody>
                <a:bodyPr wrap="none" anchor="ctr"/>
                <a:lstStyle/>
                <a:p>
                  <a:endParaRPr lang="ru-RU" sz="1800">
                    <a:latin typeface="Calibri" pitchFamily="34" charset="0"/>
                  </a:endParaRPr>
                </a:p>
              </p:txBody>
            </p:sp>
            <p:pic>
              <p:nvPicPr>
                <p:cNvPr id="30786" name="Picture 75" descr="Picture1"/>
                <p:cNvPicPr>
                  <a:picLocks noChangeAspect="1" noChangeArrowheads="1"/>
                </p:cNvPicPr>
                <p:nvPr/>
              </p:nvPicPr>
              <p:blipFill>
                <a:blip r:embed="rId3"/>
                <a:srcRect/>
                <a:stretch>
                  <a:fillRect/>
                </a:stretch>
              </p:blipFill>
              <p:spPr bwMode="auto">
                <a:xfrm>
                  <a:off x="1496" y="1278"/>
                  <a:ext cx="174" cy="174"/>
                </a:xfrm>
                <a:prstGeom prst="rect">
                  <a:avLst/>
                </a:prstGeom>
                <a:noFill/>
                <a:ln w="9525">
                  <a:noFill/>
                  <a:miter lim="800000"/>
                  <a:headEnd/>
                  <a:tailEnd/>
                </a:ln>
              </p:spPr>
            </p:pic>
          </p:grpSp>
          <p:sp>
            <p:nvSpPr>
              <p:cNvPr id="30782" name="Text Box 76"/>
              <p:cNvSpPr txBox="1">
                <a:spLocks noChangeArrowheads="1"/>
              </p:cNvSpPr>
              <p:nvPr/>
            </p:nvSpPr>
            <p:spPr bwMode="gray">
              <a:xfrm>
                <a:off x="1442" y="2263"/>
                <a:ext cx="189" cy="88"/>
              </a:xfrm>
              <a:prstGeom prst="rect">
                <a:avLst/>
              </a:prstGeom>
              <a:noFill/>
              <a:ln w="9525">
                <a:noFill/>
                <a:miter lim="800000"/>
                <a:headEnd/>
                <a:tailEnd/>
              </a:ln>
            </p:spPr>
            <p:txBody>
              <a:bodyPr>
                <a:spAutoFit/>
              </a:bodyPr>
              <a:lstStyle/>
              <a:p>
                <a:r>
                  <a:rPr lang="en-US" sz="1800" b="1">
                    <a:solidFill>
                      <a:srgbClr val="FFFFFF"/>
                    </a:solidFill>
                    <a:latin typeface="Calibri" pitchFamily="34" charset="0"/>
                  </a:rPr>
                  <a:t>3</a:t>
                </a:r>
              </a:p>
            </p:txBody>
          </p:sp>
        </p:grpSp>
      </p:grpSp>
      <p:grpSp>
        <p:nvGrpSpPr>
          <p:cNvPr id="30725" name="Group 95"/>
          <p:cNvGrpSpPr>
            <a:grpSpLocks/>
          </p:cNvGrpSpPr>
          <p:nvPr/>
        </p:nvGrpSpPr>
        <p:grpSpPr bwMode="auto">
          <a:xfrm>
            <a:off x="657225" y="3687763"/>
            <a:ext cx="5019675" cy="585787"/>
            <a:chOff x="1268" y="2727"/>
            <a:chExt cx="3194" cy="345"/>
          </a:xfrm>
        </p:grpSpPr>
        <p:sp>
          <p:nvSpPr>
            <p:cNvPr id="36" name="AutoShape 33"/>
            <p:cNvSpPr>
              <a:spLocks noChangeArrowheads="1"/>
            </p:cNvSpPr>
            <p:nvPr/>
          </p:nvSpPr>
          <p:spPr bwMode="gray">
            <a:xfrm>
              <a:off x="1422" y="2727"/>
              <a:ext cx="3040" cy="334"/>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ru-RU" sz="1800"/>
            </a:p>
          </p:txBody>
        </p:sp>
        <p:sp>
          <p:nvSpPr>
            <p:cNvPr id="30768" name="Text Box 41"/>
            <p:cNvSpPr txBox="1">
              <a:spLocks noChangeArrowheads="1"/>
            </p:cNvSpPr>
            <p:nvPr/>
          </p:nvSpPr>
          <p:spPr bwMode="gray">
            <a:xfrm>
              <a:off x="1525" y="2775"/>
              <a:ext cx="2633" cy="233"/>
            </a:xfrm>
            <a:prstGeom prst="rect">
              <a:avLst/>
            </a:prstGeom>
            <a:noFill/>
            <a:ln w="9525">
              <a:noFill/>
              <a:miter lim="800000"/>
              <a:headEnd/>
              <a:tailEnd/>
            </a:ln>
          </p:spPr>
          <p:txBody>
            <a:bodyPr>
              <a:spAutoFit/>
            </a:bodyPr>
            <a:lstStyle/>
            <a:p>
              <a:r>
                <a:rPr lang="uk-UA" sz="2000">
                  <a:solidFill>
                    <a:srgbClr val="000000"/>
                  </a:solidFill>
                  <a:latin typeface="Calibri" pitchFamily="34" charset="0"/>
                </a:rPr>
                <a:t>Забезпечення креаторних зв'язків </a:t>
              </a:r>
              <a:endParaRPr lang="en-US" sz="2000">
                <a:solidFill>
                  <a:srgbClr val="000000"/>
                </a:solidFill>
                <a:latin typeface="Calibri" pitchFamily="34" charset="0"/>
              </a:endParaRPr>
            </a:p>
          </p:txBody>
        </p:sp>
        <p:grpSp>
          <p:nvGrpSpPr>
            <p:cNvPr id="30769" name="Group 77"/>
            <p:cNvGrpSpPr>
              <a:grpSpLocks/>
            </p:cNvGrpSpPr>
            <p:nvPr/>
          </p:nvGrpSpPr>
          <p:grpSpPr bwMode="auto">
            <a:xfrm>
              <a:off x="1268" y="2774"/>
              <a:ext cx="266" cy="298"/>
              <a:chOff x="1414" y="2726"/>
              <a:chExt cx="266" cy="298"/>
            </a:xfrm>
          </p:grpSpPr>
          <p:sp>
            <p:nvSpPr>
              <p:cNvPr id="30770" name="Text Box 78"/>
              <p:cNvSpPr txBox="1">
                <a:spLocks noChangeArrowheads="1"/>
              </p:cNvSpPr>
              <p:nvPr/>
            </p:nvSpPr>
            <p:spPr bwMode="gray">
              <a:xfrm>
                <a:off x="1435" y="2748"/>
                <a:ext cx="191" cy="216"/>
              </a:xfrm>
              <a:prstGeom prst="rect">
                <a:avLst/>
              </a:prstGeom>
              <a:noFill/>
              <a:ln w="9525">
                <a:noFill/>
                <a:miter lim="800000"/>
                <a:headEnd/>
                <a:tailEnd/>
              </a:ln>
            </p:spPr>
            <p:txBody>
              <a:bodyPr wrap="none">
                <a:spAutoFit/>
              </a:bodyPr>
              <a:lstStyle/>
              <a:p>
                <a:r>
                  <a:rPr lang="en-US" sz="1800" b="1">
                    <a:solidFill>
                      <a:srgbClr val="FFFFFF"/>
                    </a:solidFill>
                    <a:latin typeface="Calibri" pitchFamily="34" charset="0"/>
                  </a:rPr>
                  <a:t>4</a:t>
                </a:r>
              </a:p>
            </p:txBody>
          </p:sp>
          <p:grpSp>
            <p:nvGrpSpPr>
              <p:cNvPr id="30771" name="Group 79"/>
              <p:cNvGrpSpPr>
                <a:grpSpLocks/>
              </p:cNvGrpSpPr>
              <p:nvPr/>
            </p:nvGrpSpPr>
            <p:grpSpPr bwMode="auto">
              <a:xfrm>
                <a:off x="1414" y="2726"/>
                <a:ext cx="266" cy="298"/>
                <a:chOff x="1415" y="1276"/>
                <a:chExt cx="266" cy="298"/>
              </a:xfrm>
            </p:grpSpPr>
            <p:pic>
              <p:nvPicPr>
                <p:cNvPr id="30773" name="Picture 80" descr="Picture2"/>
                <p:cNvPicPr>
                  <a:picLocks noChangeAspect="1" noChangeArrowheads="1"/>
                </p:cNvPicPr>
                <p:nvPr/>
              </p:nvPicPr>
              <p:blipFill>
                <a:blip r:embed="rId2"/>
                <a:srcRect/>
                <a:stretch>
                  <a:fillRect/>
                </a:stretch>
              </p:blipFill>
              <p:spPr bwMode="auto">
                <a:xfrm>
                  <a:off x="1434" y="1521"/>
                  <a:ext cx="230" cy="53"/>
                </a:xfrm>
                <a:prstGeom prst="rect">
                  <a:avLst/>
                </a:prstGeom>
                <a:noFill/>
                <a:ln w="9525">
                  <a:noFill/>
                  <a:miter lim="800000"/>
                  <a:headEnd/>
                  <a:tailEnd/>
                </a:ln>
              </p:spPr>
            </p:pic>
            <p:sp>
              <p:nvSpPr>
                <p:cNvPr id="30774" name="Oval 81"/>
                <p:cNvSpPr>
                  <a:spLocks noChangeArrowheads="1"/>
                </p:cNvSpPr>
                <p:nvPr/>
              </p:nvSpPr>
              <p:spPr bwMode="gray">
                <a:xfrm flipH="1">
                  <a:off x="1415" y="1276"/>
                  <a:ext cx="266" cy="266"/>
                </a:xfrm>
                <a:prstGeom prst="ellipse">
                  <a:avLst/>
                </a:prstGeom>
                <a:gradFill rotWithShape="0">
                  <a:gsLst>
                    <a:gs pos="0">
                      <a:srgbClr val="CA55F9"/>
                    </a:gs>
                    <a:gs pos="100000">
                      <a:srgbClr val="74318F"/>
                    </a:gs>
                  </a:gsLst>
                  <a:path path="rect">
                    <a:fillToRect t="100000" r="100000"/>
                  </a:path>
                </a:gradFill>
                <a:ln w="9525">
                  <a:noFill/>
                  <a:round/>
                  <a:headEnd/>
                  <a:tailEnd/>
                </a:ln>
              </p:spPr>
              <p:txBody>
                <a:bodyPr wrap="none" anchor="ctr"/>
                <a:lstStyle/>
                <a:p>
                  <a:endParaRPr lang="ru-RU" sz="1800">
                    <a:latin typeface="Calibri" pitchFamily="34" charset="0"/>
                  </a:endParaRPr>
                </a:p>
              </p:txBody>
            </p:sp>
            <p:sp>
              <p:nvSpPr>
                <p:cNvPr id="30775" name="Oval 82"/>
                <p:cNvSpPr>
                  <a:spLocks noChangeArrowheads="1"/>
                </p:cNvSpPr>
                <p:nvPr/>
              </p:nvSpPr>
              <p:spPr bwMode="gray">
                <a:xfrm flipH="1">
                  <a:off x="1422" y="1282"/>
                  <a:ext cx="254" cy="254"/>
                </a:xfrm>
                <a:prstGeom prst="ellipse">
                  <a:avLst/>
                </a:prstGeom>
                <a:gradFill rotWithShape="0">
                  <a:gsLst>
                    <a:gs pos="0">
                      <a:srgbClr val="80369E"/>
                    </a:gs>
                    <a:gs pos="100000">
                      <a:srgbClr val="CA55F9">
                        <a:alpha val="85001"/>
                      </a:srgbClr>
                    </a:gs>
                  </a:gsLst>
                  <a:lin ang="18900000" scaled="1"/>
                </a:gradFill>
                <a:ln w="9525">
                  <a:noFill/>
                  <a:round/>
                  <a:headEnd/>
                  <a:tailEnd/>
                </a:ln>
              </p:spPr>
              <p:txBody>
                <a:bodyPr wrap="none" anchor="ctr"/>
                <a:lstStyle/>
                <a:p>
                  <a:endParaRPr lang="ru-RU" sz="1800">
                    <a:latin typeface="Calibri" pitchFamily="34" charset="0"/>
                  </a:endParaRPr>
                </a:p>
              </p:txBody>
            </p:sp>
            <p:pic>
              <p:nvPicPr>
                <p:cNvPr id="30776" name="Picture 83" descr="Picture1"/>
                <p:cNvPicPr>
                  <a:picLocks noChangeAspect="1" noChangeArrowheads="1"/>
                </p:cNvPicPr>
                <p:nvPr/>
              </p:nvPicPr>
              <p:blipFill>
                <a:blip r:embed="rId3"/>
                <a:srcRect/>
                <a:stretch>
                  <a:fillRect/>
                </a:stretch>
              </p:blipFill>
              <p:spPr bwMode="auto">
                <a:xfrm>
                  <a:off x="1496" y="1278"/>
                  <a:ext cx="174" cy="174"/>
                </a:xfrm>
                <a:prstGeom prst="rect">
                  <a:avLst/>
                </a:prstGeom>
                <a:noFill/>
                <a:ln w="9525">
                  <a:noFill/>
                  <a:miter lim="800000"/>
                  <a:headEnd/>
                  <a:tailEnd/>
                </a:ln>
              </p:spPr>
            </p:pic>
          </p:grpSp>
          <p:sp>
            <p:nvSpPr>
              <p:cNvPr id="30772" name="Text Box 84"/>
              <p:cNvSpPr txBox="1">
                <a:spLocks noChangeArrowheads="1"/>
              </p:cNvSpPr>
              <p:nvPr/>
            </p:nvSpPr>
            <p:spPr bwMode="gray">
              <a:xfrm>
                <a:off x="1440" y="2742"/>
                <a:ext cx="189" cy="216"/>
              </a:xfrm>
              <a:prstGeom prst="rect">
                <a:avLst/>
              </a:prstGeom>
              <a:noFill/>
              <a:ln w="9525">
                <a:noFill/>
                <a:miter lim="800000"/>
                <a:headEnd/>
                <a:tailEnd/>
              </a:ln>
            </p:spPr>
            <p:txBody>
              <a:bodyPr>
                <a:spAutoFit/>
              </a:bodyPr>
              <a:lstStyle/>
              <a:p>
                <a:r>
                  <a:rPr lang="en-US" sz="1800" b="1">
                    <a:solidFill>
                      <a:srgbClr val="FFFFFF"/>
                    </a:solidFill>
                    <a:latin typeface="Calibri" pitchFamily="34" charset="0"/>
                  </a:rPr>
                  <a:t>4</a:t>
                </a:r>
              </a:p>
            </p:txBody>
          </p:sp>
        </p:grpSp>
      </p:grpSp>
      <p:grpSp>
        <p:nvGrpSpPr>
          <p:cNvPr id="30726" name="Group 96"/>
          <p:cNvGrpSpPr>
            <a:grpSpLocks/>
          </p:cNvGrpSpPr>
          <p:nvPr/>
        </p:nvGrpSpPr>
        <p:grpSpPr bwMode="auto">
          <a:xfrm>
            <a:off x="619125" y="5719763"/>
            <a:ext cx="6143625" cy="573087"/>
            <a:chOff x="1268" y="3207"/>
            <a:chExt cx="3190" cy="345"/>
          </a:xfrm>
        </p:grpSpPr>
        <p:sp>
          <p:nvSpPr>
            <p:cNvPr id="47" name="AutoShape 43"/>
            <p:cNvSpPr>
              <a:spLocks noChangeArrowheads="1"/>
            </p:cNvSpPr>
            <p:nvPr/>
          </p:nvSpPr>
          <p:spPr bwMode="gray">
            <a:xfrm>
              <a:off x="1418" y="3207"/>
              <a:ext cx="3040" cy="334"/>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ru-RU" sz="1800"/>
            </a:p>
          </p:txBody>
        </p:sp>
        <p:sp>
          <p:nvSpPr>
            <p:cNvPr id="30759" name="Text Box 52"/>
            <p:cNvSpPr txBox="1">
              <a:spLocks noChangeArrowheads="1"/>
            </p:cNvSpPr>
            <p:nvPr/>
          </p:nvSpPr>
          <p:spPr bwMode="gray">
            <a:xfrm>
              <a:off x="1520" y="3255"/>
              <a:ext cx="2634" cy="239"/>
            </a:xfrm>
            <a:prstGeom prst="rect">
              <a:avLst/>
            </a:prstGeom>
            <a:noFill/>
            <a:ln w="9525">
              <a:noFill/>
              <a:miter lim="800000"/>
              <a:headEnd/>
              <a:tailEnd/>
            </a:ln>
          </p:spPr>
          <p:txBody>
            <a:bodyPr>
              <a:spAutoFit/>
            </a:bodyPr>
            <a:lstStyle/>
            <a:p>
              <a:r>
                <a:rPr lang="uk-UA" sz="2000">
                  <a:solidFill>
                    <a:srgbClr val="000000"/>
                  </a:solidFill>
                  <a:latin typeface="Calibri" pitchFamily="34" charset="0"/>
                </a:rPr>
                <a:t>Участь у процесах коагуляції та фібринолізу</a:t>
              </a:r>
              <a:endParaRPr lang="en-US" sz="2000">
                <a:solidFill>
                  <a:srgbClr val="000000"/>
                </a:solidFill>
                <a:latin typeface="Calibri" pitchFamily="34" charset="0"/>
              </a:endParaRPr>
            </a:p>
          </p:txBody>
        </p:sp>
        <p:grpSp>
          <p:nvGrpSpPr>
            <p:cNvPr id="30760" name="Group 85"/>
            <p:cNvGrpSpPr>
              <a:grpSpLocks/>
            </p:cNvGrpSpPr>
            <p:nvPr/>
          </p:nvGrpSpPr>
          <p:grpSpPr bwMode="auto">
            <a:xfrm>
              <a:off x="1268" y="3254"/>
              <a:ext cx="266" cy="298"/>
              <a:chOff x="1414" y="3206"/>
              <a:chExt cx="266" cy="298"/>
            </a:xfrm>
          </p:grpSpPr>
          <p:grpSp>
            <p:nvGrpSpPr>
              <p:cNvPr id="30761" name="Group 86"/>
              <p:cNvGrpSpPr>
                <a:grpSpLocks/>
              </p:cNvGrpSpPr>
              <p:nvPr/>
            </p:nvGrpSpPr>
            <p:grpSpPr bwMode="auto">
              <a:xfrm>
                <a:off x="1414" y="3206"/>
                <a:ext cx="266" cy="298"/>
                <a:chOff x="1415" y="1276"/>
                <a:chExt cx="266" cy="298"/>
              </a:xfrm>
            </p:grpSpPr>
            <p:pic>
              <p:nvPicPr>
                <p:cNvPr id="30763" name="Picture 87" descr="Picture2"/>
                <p:cNvPicPr>
                  <a:picLocks noChangeAspect="1" noChangeArrowheads="1"/>
                </p:cNvPicPr>
                <p:nvPr/>
              </p:nvPicPr>
              <p:blipFill>
                <a:blip r:embed="rId2"/>
                <a:srcRect/>
                <a:stretch>
                  <a:fillRect/>
                </a:stretch>
              </p:blipFill>
              <p:spPr bwMode="auto">
                <a:xfrm>
                  <a:off x="1434" y="1521"/>
                  <a:ext cx="230" cy="53"/>
                </a:xfrm>
                <a:prstGeom prst="rect">
                  <a:avLst/>
                </a:prstGeom>
                <a:noFill/>
                <a:ln w="9525">
                  <a:noFill/>
                  <a:miter lim="800000"/>
                  <a:headEnd/>
                  <a:tailEnd/>
                </a:ln>
              </p:spPr>
            </p:pic>
            <p:sp>
              <p:nvSpPr>
                <p:cNvPr id="30764" name="Oval 88"/>
                <p:cNvSpPr>
                  <a:spLocks noChangeArrowheads="1"/>
                </p:cNvSpPr>
                <p:nvPr/>
              </p:nvSpPr>
              <p:spPr bwMode="gray">
                <a:xfrm flipH="1">
                  <a:off x="1415" y="1276"/>
                  <a:ext cx="266" cy="266"/>
                </a:xfrm>
                <a:prstGeom prst="ellipse">
                  <a:avLst/>
                </a:prstGeom>
                <a:gradFill rotWithShape="0">
                  <a:gsLst>
                    <a:gs pos="0">
                      <a:srgbClr val="4D98E3"/>
                    </a:gs>
                    <a:gs pos="100000">
                      <a:srgbClr val="2C5782"/>
                    </a:gs>
                  </a:gsLst>
                  <a:path path="rect">
                    <a:fillToRect t="100000" r="100000"/>
                  </a:path>
                </a:gradFill>
                <a:ln w="9525">
                  <a:noFill/>
                  <a:round/>
                  <a:headEnd/>
                  <a:tailEnd/>
                </a:ln>
              </p:spPr>
              <p:txBody>
                <a:bodyPr wrap="none" anchor="ctr"/>
                <a:lstStyle/>
                <a:p>
                  <a:endParaRPr lang="ru-RU" sz="1800">
                    <a:latin typeface="Calibri" pitchFamily="34" charset="0"/>
                  </a:endParaRPr>
                </a:p>
              </p:txBody>
            </p:sp>
            <p:sp>
              <p:nvSpPr>
                <p:cNvPr id="30765" name="Oval 89"/>
                <p:cNvSpPr>
                  <a:spLocks noChangeArrowheads="1"/>
                </p:cNvSpPr>
                <p:nvPr/>
              </p:nvSpPr>
              <p:spPr bwMode="gray">
                <a:xfrm flipH="1">
                  <a:off x="1422" y="1282"/>
                  <a:ext cx="254" cy="254"/>
                </a:xfrm>
                <a:prstGeom prst="ellipse">
                  <a:avLst/>
                </a:prstGeom>
                <a:gradFill rotWithShape="0">
                  <a:gsLst>
                    <a:gs pos="0">
                      <a:srgbClr val="316190"/>
                    </a:gs>
                    <a:gs pos="100000">
                      <a:srgbClr val="4D98E3">
                        <a:alpha val="85001"/>
                      </a:srgbClr>
                    </a:gs>
                  </a:gsLst>
                  <a:lin ang="18900000" scaled="1"/>
                </a:gradFill>
                <a:ln w="9525">
                  <a:noFill/>
                  <a:round/>
                  <a:headEnd/>
                  <a:tailEnd/>
                </a:ln>
              </p:spPr>
              <p:txBody>
                <a:bodyPr wrap="none" anchor="ctr"/>
                <a:lstStyle/>
                <a:p>
                  <a:endParaRPr lang="ru-RU" sz="1800">
                    <a:latin typeface="Calibri" pitchFamily="34" charset="0"/>
                  </a:endParaRPr>
                </a:p>
              </p:txBody>
            </p:sp>
            <p:pic>
              <p:nvPicPr>
                <p:cNvPr id="30766" name="Picture 90" descr="Picture1"/>
                <p:cNvPicPr>
                  <a:picLocks noChangeAspect="1" noChangeArrowheads="1"/>
                </p:cNvPicPr>
                <p:nvPr/>
              </p:nvPicPr>
              <p:blipFill>
                <a:blip r:embed="rId3"/>
                <a:srcRect/>
                <a:stretch>
                  <a:fillRect/>
                </a:stretch>
              </p:blipFill>
              <p:spPr bwMode="auto">
                <a:xfrm>
                  <a:off x="1496" y="1278"/>
                  <a:ext cx="174" cy="174"/>
                </a:xfrm>
                <a:prstGeom prst="rect">
                  <a:avLst/>
                </a:prstGeom>
                <a:noFill/>
                <a:ln w="9525">
                  <a:noFill/>
                  <a:miter lim="800000"/>
                  <a:headEnd/>
                  <a:tailEnd/>
                </a:ln>
              </p:spPr>
            </p:pic>
          </p:grpSp>
          <p:sp>
            <p:nvSpPr>
              <p:cNvPr id="30762" name="Text Box 91"/>
              <p:cNvSpPr txBox="1">
                <a:spLocks noChangeArrowheads="1"/>
              </p:cNvSpPr>
              <p:nvPr/>
            </p:nvSpPr>
            <p:spPr bwMode="gray">
              <a:xfrm>
                <a:off x="1440" y="3222"/>
                <a:ext cx="189" cy="221"/>
              </a:xfrm>
              <a:prstGeom prst="rect">
                <a:avLst/>
              </a:prstGeom>
              <a:noFill/>
              <a:ln w="9525">
                <a:noFill/>
                <a:miter lim="800000"/>
                <a:headEnd/>
                <a:tailEnd/>
              </a:ln>
            </p:spPr>
            <p:txBody>
              <a:bodyPr>
                <a:spAutoFit/>
              </a:bodyPr>
              <a:lstStyle/>
              <a:p>
                <a:r>
                  <a:rPr lang="uk-UA" sz="1800" b="1">
                    <a:solidFill>
                      <a:srgbClr val="FFFFFF"/>
                    </a:solidFill>
                    <a:latin typeface="Calibri" pitchFamily="34" charset="0"/>
                  </a:rPr>
                  <a:t>7</a:t>
                </a:r>
                <a:endParaRPr lang="en-US" sz="1800" b="1">
                  <a:solidFill>
                    <a:srgbClr val="FFFFFF"/>
                  </a:solidFill>
                  <a:latin typeface="Calibri" pitchFamily="34" charset="0"/>
                </a:endParaRPr>
              </a:p>
            </p:txBody>
          </p:sp>
        </p:grpSp>
      </p:grpSp>
      <p:grpSp>
        <p:nvGrpSpPr>
          <p:cNvPr id="30727" name="Group 93"/>
          <p:cNvGrpSpPr>
            <a:grpSpLocks/>
          </p:cNvGrpSpPr>
          <p:nvPr/>
        </p:nvGrpSpPr>
        <p:grpSpPr bwMode="auto">
          <a:xfrm>
            <a:off x="619125" y="4298950"/>
            <a:ext cx="6226175" cy="701675"/>
            <a:chOff x="1268" y="1776"/>
            <a:chExt cx="3194" cy="346"/>
          </a:xfrm>
        </p:grpSpPr>
        <p:sp>
          <p:nvSpPr>
            <p:cNvPr id="15" name="AutoShape 13"/>
            <p:cNvSpPr>
              <a:spLocks noChangeArrowheads="1"/>
            </p:cNvSpPr>
            <p:nvPr/>
          </p:nvSpPr>
          <p:spPr bwMode="gray">
            <a:xfrm>
              <a:off x="1422" y="1776"/>
              <a:ext cx="3040" cy="334"/>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ru-RU" sz="1800"/>
            </a:p>
          </p:txBody>
        </p:sp>
        <p:sp>
          <p:nvSpPr>
            <p:cNvPr id="30750" name="Text Box 21"/>
            <p:cNvSpPr txBox="1">
              <a:spLocks noChangeArrowheads="1"/>
            </p:cNvSpPr>
            <p:nvPr/>
          </p:nvSpPr>
          <p:spPr bwMode="gray">
            <a:xfrm>
              <a:off x="1525" y="1824"/>
              <a:ext cx="2633" cy="195"/>
            </a:xfrm>
            <a:prstGeom prst="rect">
              <a:avLst/>
            </a:prstGeom>
            <a:noFill/>
            <a:ln w="9525">
              <a:noFill/>
              <a:miter lim="800000"/>
              <a:headEnd/>
              <a:tailEnd/>
            </a:ln>
          </p:spPr>
          <p:txBody>
            <a:bodyPr>
              <a:spAutoFit/>
            </a:bodyPr>
            <a:lstStyle/>
            <a:p>
              <a:r>
                <a:rPr lang="uk-UA" sz="2000">
                  <a:solidFill>
                    <a:srgbClr val="000000"/>
                  </a:solidFill>
                  <a:latin typeface="Calibri" pitchFamily="34" charset="0"/>
                </a:rPr>
                <a:t>Підтримання реологічних властивостей крові</a:t>
              </a:r>
              <a:endParaRPr lang="en-US" sz="2000">
                <a:solidFill>
                  <a:srgbClr val="000000"/>
                </a:solidFill>
                <a:latin typeface="Calibri" pitchFamily="34" charset="0"/>
              </a:endParaRPr>
            </a:p>
          </p:txBody>
        </p:sp>
        <p:grpSp>
          <p:nvGrpSpPr>
            <p:cNvPr id="30751" name="Group 62"/>
            <p:cNvGrpSpPr>
              <a:grpSpLocks/>
            </p:cNvGrpSpPr>
            <p:nvPr/>
          </p:nvGrpSpPr>
          <p:grpSpPr bwMode="auto">
            <a:xfrm>
              <a:off x="1268" y="1824"/>
              <a:ext cx="266" cy="298"/>
              <a:chOff x="1414" y="1776"/>
              <a:chExt cx="266" cy="298"/>
            </a:xfrm>
          </p:grpSpPr>
          <p:grpSp>
            <p:nvGrpSpPr>
              <p:cNvPr id="30752" name="Group 63"/>
              <p:cNvGrpSpPr>
                <a:grpSpLocks/>
              </p:cNvGrpSpPr>
              <p:nvPr/>
            </p:nvGrpSpPr>
            <p:grpSpPr bwMode="auto">
              <a:xfrm>
                <a:off x="1414" y="1776"/>
                <a:ext cx="266" cy="298"/>
                <a:chOff x="1415" y="1276"/>
                <a:chExt cx="266" cy="298"/>
              </a:xfrm>
            </p:grpSpPr>
            <p:pic>
              <p:nvPicPr>
                <p:cNvPr id="30754" name="Picture 64" descr="Picture2"/>
                <p:cNvPicPr>
                  <a:picLocks noChangeAspect="1" noChangeArrowheads="1"/>
                </p:cNvPicPr>
                <p:nvPr/>
              </p:nvPicPr>
              <p:blipFill>
                <a:blip r:embed="rId2"/>
                <a:srcRect/>
                <a:stretch>
                  <a:fillRect/>
                </a:stretch>
              </p:blipFill>
              <p:spPr bwMode="auto">
                <a:xfrm>
                  <a:off x="1434" y="1521"/>
                  <a:ext cx="230" cy="53"/>
                </a:xfrm>
                <a:prstGeom prst="rect">
                  <a:avLst/>
                </a:prstGeom>
                <a:noFill/>
                <a:ln w="9525">
                  <a:noFill/>
                  <a:miter lim="800000"/>
                  <a:headEnd/>
                  <a:tailEnd/>
                </a:ln>
              </p:spPr>
            </p:pic>
            <p:sp>
              <p:nvSpPr>
                <p:cNvPr id="30755" name="Oval 65"/>
                <p:cNvSpPr>
                  <a:spLocks noChangeArrowheads="1"/>
                </p:cNvSpPr>
                <p:nvPr/>
              </p:nvSpPr>
              <p:spPr bwMode="gray">
                <a:xfrm flipH="1">
                  <a:off x="1415" y="1276"/>
                  <a:ext cx="266" cy="266"/>
                </a:xfrm>
                <a:prstGeom prst="ellipse">
                  <a:avLst/>
                </a:prstGeom>
                <a:gradFill rotWithShape="0">
                  <a:gsLst>
                    <a:gs pos="0">
                      <a:srgbClr val="FCF71A"/>
                    </a:gs>
                    <a:gs pos="100000">
                      <a:srgbClr val="908D0F"/>
                    </a:gs>
                  </a:gsLst>
                  <a:path path="rect">
                    <a:fillToRect t="100000" r="100000"/>
                  </a:path>
                </a:gradFill>
                <a:ln w="9525">
                  <a:noFill/>
                  <a:round/>
                  <a:headEnd/>
                  <a:tailEnd/>
                </a:ln>
              </p:spPr>
              <p:txBody>
                <a:bodyPr wrap="none" anchor="ctr"/>
                <a:lstStyle/>
                <a:p>
                  <a:endParaRPr lang="ru-RU" sz="1800">
                    <a:latin typeface="Calibri" pitchFamily="34" charset="0"/>
                  </a:endParaRPr>
                </a:p>
              </p:txBody>
            </p:sp>
            <p:sp>
              <p:nvSpPr>
                <p:cNvPr id="30756" name="Oval 66"/>
                <p:cNvSpPr>
                  <a:spLocks noChangeArrowheads="1"/>
                </p:cNvSpPr>
                <p:nvPr/>
              </p:nvSpPr>
              <p:spPr bwMode="gray">
                <a:xfrm flipH="1">
                  <a:off x="1422" y="1282"/>
                  <a:ext cx="254" cy="254"/>
                </a:xfrm>
                <a:prstGeom prst="ellipse">
                  <a:avLst/>
                </a:prstGeom>
                <a:gradFill rotWithShape="0">
                  <a:gsLst>
                    <a:gs pos="0">
                      <a:srgbClr val="A09D11"/>
                    </a:gs>
                    <a:gs pos="100000">
                      <a:srgbClr val="FCF71A">
                        <a:alpha val="85001"/>
                      </a:srgbClr>
                    </a:gs>
                  </a:gsLst>
                  <a:lin ang="18900000" scaled="1"/>
                </a:gradFill>
                <a:ln w="9525">
                  <a:noFill/>
                  <a:round/>
                  <a:headEnd/>
                  <a:tailEnd/>
                </a:ln>
              </p:spPr>
              <p:txBody>
                <a:bodyPr wrap="none" anchor="ctr"/>
                <a:lstStyle/>
                <a:p>
                  <a:endParaRPr lang="ru-RU" sz="1800">
                    <a:latin typeface="Calibri" pitchFamily="34" charset="0"/>
                  </a:endParaRPr>
                </a:p>
              </p:txBody>
            </p:sp>
            <p:pic>
              <p:nvPicPr>
                <p:cNvPr id="30757" name="Picture 67" descr="Picture1"/>
                <p:cNvPicPr>
                  <a:picLocks noChangeAspect="1" noChangeArrowheads="1"/>
                </p:cNvPicPr>
                <p:nvPr/>
              </p:nvPicPr>
              <p:blipFill>
                <a:blip r:embed="rId3"/>
                <a:srcRect/>
                <a:stretch>
                  <a:fillRect/>
                </a:stretch>
              </p:blipFill>
              <p:spPr bwMode="auto">
                <a:xfrm>
                  <a:off x="1496" y="1278"/>
                  <a:ext cx="174" cy="174"/>
                </a:xfrm>
                <a:prstGeom prst="rect">
                  <a:avLst/>
                </a:prstGeom>
                <a:noFill/>
                <a:ln w="9525">
                  <a:noFill/>
                  <a:miter lim="800000"/>
                  <a:headEnd/>
                  <a:tailEnd/>
                </a:ln>
              </p:spPr>
            </p:pic>
          </p:grpSp>
          <p:sp>
            <p:nvSpPr>
              <p:cNvPr id="30753" name="Text Box 68"/>
              <p:cNvSpPr txBox="1">
                <a:spLocks noChangeArrowheads="1"/>
              </p:cNvSpPr>
              <p:nvPr/>
            </p:nvSpPr>
            <p:spPr bwMode="gray">
              <a:xfrm>
                <a:off x="1440" y="1792"/>
                <a:ext cx="154" cy="180"/>
              </a:xfrm>
              <a:prstGeom prst="rect">
                <a:avLst/>
              </a:prstGeom>
              <a:noFill/>
              <a:ln w="9525">
                <a:noFill/>
                <a:miter lim="800000"/>
                <a:headEnd/>
                <a:tailEnd/>
              </a:ln>
            </p:spPr>
            <p:txBody>
              <a:bodyPr wrap="none">
                <a:spAutoFit/>
              </a:bodyPr>
              <a:lstStyle/>
              <a:p>
                <a:r>
                  <a:rPr lang="uk-UA" sz="1800" b="1">
                    <a:solidFill>
                      <a:srgbClr val="FFFFFF"/>
                    </a:solidFill>
                    <a:latin typeface="Calibri" pitchFamily="34" charset="0"/>
                  </a:rPr>
                  <a:t>5</a:t>
                </a:r>
                <a:endParaRPr lang="en-US" sz="1800" b="1">
                  <a:solidFill>
                    <a:srgbClr val="FFFFFF"/>
                  </a:solidFill>
                  <a:latin typeface="Calibri" pitchFamily="34" charset="0"/>
                </a:endParaRPr>
              </a:p>
            </p:txBody>
          </p:sp>
        </p:grpSp>
      </p:grpSp>
      <p:grpSp>
        <p:nvGrpSpPr>
          <p:cNvPr id="30728" name="Group 92"/>
          <p:cNvGrpSpPr>
            <a:grpSpLocks/>
          </p:cNvGrpSpPr>
          <p:nvPr/>
        </p:nvGrpSpPr>
        <p:grpSpPr bwMode="auto">
          <a:xfrm>
            <a:off x="633413" y="5022850"/>
            <a:ext cx="6313487" cy="657225"/>
            <a:chOff x="1269" y="1296"/>
            <a:chExt cx="3193" cy="334"/>
          </a:xfrm>
        </p:grpSpPr>
        <p:sp>
          <p:nvSpPr>
            <p:cNvPr id="5" name="AutoShape 3"/>
            <p:cNvSpPr>
              <a:spLocks noChangeArrowheads="1"/>
            </p:cNvSpPr>
            <p:nvPr/>
          </p:nvSpPr>
          <p:spPr bwMode="gray">
            <a:xfrm>
              <a:off x="1422" y="1296"/>
              <a:ext cx="3040" cy="334"/>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ru-RU" sz="1800"/>
            </a:p>
          </p:txBody>
        </p:sp>
        <p:sp>
          <p:nvSpPr>
            <p:cNvPr id="30741" name="Text Box 4"/>
            <p:cNvSpPr txBox="1">
              <a:spLocks noChangeArrowheads="1"/>
            </p:cNvSpPr>
            <p:nvPr/>
          </p:nvSpPr>
          <p:spPr bwMode="gray">
            <a:xfrm>
              <a:off x="1525" y="1342"/>
              <a:ext cx="2633" cy="202"/>
            </a:xfrm>
            <a:prstGeom prst="rect">
              <a:avLst/>
            </a:prstGeom>
            <a:noFill/>
            <a:ln w="9525">
              <a:noFill/>
              <a:miter lim="800000"/>
              <a:headEnd/>
              <a:tailEnd/>
            </a:ln>
          </p:spPr>
          <p:txBody>
            <a:bodyPr>
              <a:spAutoFit/>
            </a:bodyPr>
            <a:lstStyle/>
            <a:p>
              <a:r>
                <a:rPr lang="uk-UA" sz="2000">
                  <a:solidFill>
                    <a:srgbClr val="000000"/>
                  </a:solidFill>
                  <a:latin typeface="Calibri" pitchFamily="34" charset="0"/>
                </a:rPr>
                <a:t>Забезпечення групової приналежності крові</a:t>
              </a:r>
              <a:endParaRPr lang="en-US" sz="2000">
                <a:solidFill>
                  <a:srgbClr val="000000"/>
                </a:solidFill>
                <a:latin typeface="Calibri" pitchFamily="34" charset="0"/>
              </a:endParaRPr>
            </a:p>
          </p:txBody>
        </p:sp>
        <p:grpSp>
          <p:nvGrpSpPr>
            <p:cNvPr id="30742" name="Group 55"/>
            <p:cNvGrpSpPr>
              <a:grpSpLocks/>
            </p:cNvGrpSpPr>
            <p:nvPr/>
          </p:nvGrpSpPr>
          <p:grpSpPr bwMode="auto">
            <a:xfrm>
              <a:off x="1269" y="1324"/>
              <a:ext cx="266" cy="298"/>
              <a:chOff x="1415" y="1276"/>
              <a:chExt cx="266" cy="298"/>
            </a:xfrm>
          </p:grpSpPr>
          <p:grpSp>
            <p:nvGrpSpPr>
              <p:cNvPr id="30743" name="Group 56"/>
              <p:cNvGrpSpPr>
                <a:grpSpLocks/>
              </p:cNvGrpSpPr>
              <p:nvPr/>
            </p:nvGrpSpPr>
            <p:grpSpPr bwMode="auto">
              <a:xfrm>
                <a:off x="1415" y="1276"/>
                <a:ext cx="266" cy="298"/>
                <a:chOff x="1415" y="1276"/>
                <a:chExt cx="266" cy="298"/>
              </a:xfrm>
            </p:grpSpPr>
            <p:pic>
              <p:nvPicPr>
                <p:cNvPr id="30745" name="Picture 57" descr="Picture2"/>
                <p:cNvPicPr>
                  <a:picLocks noChangeAspect="1" noChangeArrowheads="1"/>
                </p:cNvPicPr>
                <p:nvPr/>
              </p:nvPicPr>
              <p:blipFill>
                <a:blip r:embed="rId2"/>
                <a:srcRect/>
                <a:stretch>
                  <a:fillRect/>
                </a:stretch>
              </p:blipFill>
              <p:spPr bwMode="auto">
                <a:xfrm>
                  <a:off x="1434" y="1521"/>
                  <a:ext cx="230" cy="53"/>
                </a:xfrm>
                <a:prstGeom prst="rect">
                  <a:avLst/>
                </a:prstGeom>
                <a:noFill/>
                <a:ln w="9525">
                  <a:noFill/>
                  <a:miter lim="800000"/>
                  <a:headEnd/>
                  <a:tailEnd/>
                </a:ln>
              </p:spPr>
            </p:pic>
            <p:sp>
              <p:nvSpPr>
                <p:cNvPr id="30746" name="Oval 58"/>
                <p:cNvSpPr>
                  <a:spLocks noChangeArrowheads="1"/>
                </p:cNvSpPr>
                <p:nvPr/>
              </p:nvSpPr>
              <p:spPr bwMode="gray">
                <a:xfrm flipH="1">
                  <a:off x="1415" y="1276"/>
                  <a:ext cx="266" cy="266"/>
                </a:xfrm>
                <a:prstGeom prst="ellipse">
                  <a:avLst/>
                </a:prstGeom>
                <a:gradFill rotWithShape="0">
                  <a:gsLst>
                    <a:gs pos="0">
                      <a:srgbClr val="FF9900"/>
                    </a:gs>
                    <a:gs pos="100000">
                      <a:srgbClr val="925800"/>
                    </a:gs>
                  </a:gsLst>
                  <a:path path="rect">
                    <a:fillToRect t="100000" r="100000"/>
                  </a:path>
                </a:gradFill>
                <a:ln w="9525">
                  <a:noFill/>
                  <a:round/>
                  <a:headEnd/>
                  <a:tailEnd/>
                </a:ln>
              </p:spPr>
              <p:txBody>
                <a:bodyPr wrap="none" anchor="ctr"/>
                <a:lstStyle/>
                <a:p>
                  <a:endParaRPr lang="ru-RU" sz="1800">
                    <a:latin typeface="Calibri" pitchFamily="34" charset="0"/>
                  </a:endParaRPr>
                </a:p>
              </p:txBody>
            </p:sp>
            <p:sp>
              <p:nvSpPr>
                <p:cNvPr id="30747" name="Oval 59"/>
                <p:cNvSpPr>
                  <a:spLocks noChangeArrowheads="1"/>
                </p:cNvSpPr>
                <p:nvPr/>
              </p:nvSpPr>
              <p:spPr bwMode="gray">
                <a:xfrm flipH="1">
                  <a:off x="1422" y="1282"/>
                  <a:ext cx="254" cy="254"/>
                </a:xfrm>
                <a:prstGeom prst="ellipse">
                  <a:avLst/>
                </a:prstGeom>
                <a:gradFill rotWithShape="0">
                  <a:gsLst>
                    <a:gs pos="0">
                      <a:srgbClr val="A26100"/>
                    </a:gs>
                    <a:gs pos="100000">
                      <a:srgbClr val="FF9900">
                        <a:alpha val="85001"/>
                      </a:srgbClr>
                    </a:gs>
                  </a:gsLst>
                  <a:lin ang="18900000" scaled="1"/>
                </a:gradFill>
                <a:ln w="9525">
                  <a:noFill/>
                  <a:round/>
                  <a:headEnd/>
                  <a:tailEnd/>
                </a:ln>
              </p:spPr>
              <p:txBody>
                <a:bodyPr wrap="none" anchor="ctr"/>
                <a:lstStyle/>
                <a:p>
                  <a:endParaRPr lang="ru-RU" sz="1800">
                    <a:latin typeface="Calibri" pitchFamily="34" charset="0"/>
                  </a:endParaRPr>
                </a:p>
              </p:txBody>
            </p:sp>
            <p:pic>
              <p:nvPicPr>
                <p:cNvPr id="30748" name="Picture 60" descr="Picture1"/>
                <p:cNvPicPr>
                  <a:picLocks noChangeAspect="1" noChangeArrowheads="1"/>
                </p:cNvPicPr>
                <p:nvPr/>
              </p:nvPicPr>
              <p:blipFill>
                <a:blip r:embed="rId3"/>
                <a:srcRect/>
                <a:stretch>
                  <a:fillRect/>
                </a:stretch>
              </p:blipFill>
              <p:spPr bwMode="auto">
                <a:xfrm>
                  <a:off x="1496" y="1278"/>
                  <a:ext cx="174" cy="174"/>
                </a:xfrm>
                <a:prstGeom prst="rect">
                  <a:avLst/>
                </a:prstGeom>
                <a:noFill/>
                <a:ln w="9525">
                  <a:noFill/>
                  <a:miter lim="800000"/>
                  <a:headEnd/>
                  <a:tailEnd/>
                </a:ln>
              </p:spPr>
            </p:pic>
          </p:grpSp>
          <p:sp>
            <p:nvSpPr>
              <p:cNvPr id="30744" name="Text Box 61"/>
              <p:cNvSpPr txBox="1">
                <a:spLocks noChangeArrowheads="1"/>
              </p:cNvSpPr>
              <p:nvPr/>
            </p:nvSpPr>
            <p:spPr bwMode="gray">
              <a:xfrm>
                <a:off x="1441" y="1292"/>
                <a:ext cx="152" cy="187"/>
              </a:xfrm>
              <a:prstGeom prst="rect">
                <a:avLst/>
              </a:prstGeom>
              <a:noFill/>
              <a:ln w="9525">
                <a:noFill/>
                <a:miter lim="800000"/>
                <a:headEnd/>
                <a:tailEnd/>
              </a:ln>
            </p:spPr>
            <p:txBody>
              <a:bodyPr wrap="none">
                <a:spAutoFit/>
              </a:bodyPr>
              <a:lstStyle/>
              <a:p>
                <a:r>
                  <a:rPr lang="uk-UA" sz="1800" b="1">
                    <a:solidFill>
                      <a:srgbClr val="FFFFFF"/>
                    </a:solidFill>
                    <a:latin typeface="Calibri" pitchFamily="34" charset="0"/>
                  </a:rPr>
                  <a:t>6</a:t>
                </a:r>
                <a:endParaRPr lang="en-US" sz="1800" b="1">
                  <a:solidFill>
                    <a:srgbClr val="FFFFFF"/>
                  </a:solidFill>
                  <a:latin typeface="Calibri" pitchFamily="34" charset="0"/>
                </a:endParaRPr>
              </a:p>
            </p:txBody>
          </p:sp>
        </p:grpSp>
      </p:grpSp>
      <p:grpSp>
        <p:nvGrpSpPr>
          <p:cNvPr id="30729" name="Group 94"/>
          <p:cNvGrpSpPr>
            <a:grpSpLocks/>
          </p:cNvGrpSpPr>
          <p:nvPr/>
        </p:nvGrpSpPr>
        <p:grpSpPr bwMode="auto">
          <a:xfrm>
            <a:off x="609600" y="6323013"/>
            <a:ext cx="6159500" cy="534987"/>
            <a:chOff x="1270" y="2247"/>
            <a:chExt cx="3192" cy="345"/>
          </a:xfrm>
        </p:grpSpPr>
        <p:sp>
          <p:nvSpPr>
            <p:cNvPr id="25" name="AutoShape 23"/>
            <p:cNvSpPr>
              <a:spLocks noChangeArrowheads="1"/>
            </p:cNvSpPr>
            <p:nvPr/>
          </p:nvSpPr>
          <p:spPr bwMode="gray">
            <a:xfrm>
              <a:off x="1422" y="2247"/>
              <a:ext cx="3040" cy="334"/>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ru-RU" sz="1800"/>
            </a:p>
          </p:txBody>
        </p:sp>
        <p:sp>
          <p:nvSpPr>
            <p:cNvPr id="30731" name="Text Box 31"/>
            <p:cNvSpPr txBox="1">
              <a:spLocks noChangeArrowheads="1"/>
            </p:cNvSpPr>
            <p:nvPr/>
          </p:nvSpPr>
          <p:spPr bwMode="gray">
            <a:xfrm>
              <a:off x="1525" y="2295"/>
              <a:ext cx="2633" cy="256"/>
            </a:xfrm>
            <a:prstGeom prst="rect">
              <a:avLst/>
            </a:prstGeom>
            <a:noFill/>
            <a:ln w="9525">
              <a:noFill/>
              <a:miter lim="800000"/>
              <a:headEnd/>
              <a:tailEnd/>
            </a:ln>
          </p:spPr>
          <p:txBody>
            <a:bodyPr>
              <a:spAutoFit/>
            </a:bodyPr>
            <a:lstStyle/>
            <a:p>
              <a:r>
                <a:rPr lang="uk-UA" sz="2000">
                  <a:solidFill>
                    <a:srgbClr val="000000"/>
                  </a:solidFill>
                  <a:latin typeface="Calibri" pitchFamily="34" charset="0"/>
                </a:rPr>
                <a:t>Ферментативна</a:t>
              </a:r>
              <a:endParaRPr lang="en-US">
                <a:solidFill>
                  <a:srgbClr val="000000"/>
                </a:solidFill>
                <a:latin typeface="Calibri" pitchFamily="34" charset="0"/>
              </a:endParaRPr>
            </a:p>
          </p:txBody>
        </p:sp>
        <p:grpSp>
          <p:nvGrpSpPr>
            <p:cNvPr id="30732" name="Group 69"/>
            <p:cNvGrpSpPr>
              <a:grpSpLocks/>
            </p:cNvGrpSpPr>
            <p:nvPr/>
          </p:nvGrpSpPr>
          <p:grpSpPr bwMode="auto">
            <a:xfrm>
              <a:off x="1270" y="2294"/>
              <a:ext cx="266" cy="298"/>
              <a:chOff x="1416" y="2246"/>
              <a:chExt cx="266" cy="298"/>
            </a:xfrm>
          </p:grpSpPr>
          <p:sp>
            <p:nvSpPr>
              <p:cNvPr id="30733" name="Text Box 70"/>
              <p:cNvSpPr txBox="1">
                <a:spLocks noChangeArrowheads="1"/>
              </p:cNvSpPr>
              <p:nvPr/>
            </p:nvSpPr>
            <p:spPr bwMode="gray">
              <a:xfrm>
                <a:off x="1435" y="2268"/>
                <a:ext cx="156" cy="236"/>
              </a:xfrm>
              <a:prstGeom prst="rect">
                <a:avLst/>
              </a:prstGeom>
              <a:noFill/>
              <a:ln w="9525">
                <a:noFill/>
                <a:miter lim="800000"/>
                <a:headEnd/>
                <a:tailEnd/>
              </a:ln>
            </p:spPr>
            <p:txBody>
              <a:bodyPr wrap="none">
                <a:spAutoFit/>
              </a:bodyPr>
              <a:lstStyle/>
              <a:p>
                <a:r>
                  <a:rPr lang="en-US" sz="1800" b="1">
                    <a:solidFill>
                      <a:srgbClr val="FFFFFF"/>
                    </a:solidFill>
                    <a:latin typeface="Calibri" pitchFamily="34" charset="0"/>
                  </a:rPr>
                  <a:t>3</a:t>
                </a:r>
              </a:p>
            </p:txBody>
          </p:sp>
          <p:grpSp>
            <p:nvGrpSpPr>
              <p:cNvPr id="30734" name="Group 71"/>
              <p:cNvGrpSpPr>
                <a:grpSpLocks/>
              </p:cNvGrpSpPr>
              <p:nvPr/>
            </p:nvGrpSpPr>
            <p:grpSpPr bwMode="auto">
              <a:xfrm>
                <a:off x="1416" y="2246"/>
                <a:ext cx="266" cy="298"/>
                <a:chOff x="1415" y="1276"/>
                <a:chExt cx="266" cy="298"/>
              </a:xfrm>
            </p:grpSpPr>
            <p:pic>
              <p:nvPicPr>
                <p:cNvPr id="30736" name="Picture 72" descr="Picture2"/>
                <p:cNvPicPr>
                  <a:picLocks noChangeAspect="1" noChangeArrowheads="1"/>
                </p:cNvPicPr>
                <p:nvPr/>
              </p:nvPicPr>
              <p:blipFill>
                <a:blip r:embed="rId2"/>
                <a:srcRect/>
                <a:stretch>
                  <a:fillRect/>
                </a:stretch>
              </p:blipFill>
              <p:spPr bwMode="auto">
                <a:xfrm>
                  <a:off x="1434" y="1521"/>
                  <a:ext cx="230" cy="53"/>
                </a:xfrm>
                <a:prstGeom prst="rect">
                  <a:avLst/>
                </a:prstGeom>
                <a:noFill/>
                <a:ln w="9525">
                  <a:noFill/>
                  <a:miter lim="800000"/>
                  <a:headEnd/>
                  <a:tailEnd/>
                </a:ln>
              </p:spPr>
            </p:pic>
            <p:sp>
              <p:nvSpPr>
                <p:cNvPr id="30737" name="Oval 73"/>
                <p:cNvSpPr>
                  <a:spLocks noChangeArrowheads="1"/>
                </p:cNvSpPr>
                <p:nvPr/>
              </p:nvSpPr>
              <p:spPr bwMode="gray">
                <a:xfrm flipH="1">
                  <a:off x="1415" y="1276"/>
                  <a:ext cx="266" cy="266"/>
                </a:xfrm>
                <a:prstGeom prst="ellipse">
                  <a:avLst/>
                </a:prstGeom>
                <a:gradFill rotWithShape="0">
                  <a:gsLst>
                    <a:gs pos="0">
                      <a:srgbClr val="10E470"/>
                    </a:gs>
                    <a:gs pos="100000">
                      <a:srgbClr val="098340"/>
                    </a:gs>
                  </a:gsLst>
                  <a:path path="rect">
                    <a:fillToRect t="100000" r="100000"/>
                  </a:path>
                </a:gradFill>
                <a:ln w="9525">
                  <a:noFill/>
                  <a:round/>
                  <a:headEnd/>
                  <a:tailEnd/>
                </a:ln>
              </p:spPr>
              <p:txBody>
                <a:bodyPr wrap="none" anchor="ctr"/>
                <a:lstStyle/>
                <a:p>
                  <a:endParaRPr lang="ru-RU" sz="1800">
                    <a:latin typeface="Calibri" pitchFamily="34" charset="0"/>
                  </a:endParaRPr>
                </a:p>
              </p:txBody>
            </p:sp>
            <p:sp>
              <p:nvSpPr>
                <p:cNvPr id="30738" name="Oval 74"/>
                <p:cNvSpPr>
                  <a:spLocks noChangeArrowheads="1"/>
                </p:cNvSpPr>
                <p:nvPr/>
              </p:nvSpPr>
              <p:spPr bwMode="gray">
                <a:xfrm flipH="1">
                  <a:off x="1422" y="1282"/>
                  <a:ext cx="254" cy="254"/>
                </a:xfrm>
                <a:prstGeom prst="ellipse">
                  <a:avLst/>
                </a:prstGeom>
                <a:gradFill rotWithShape="0">
                  <a:gsLst>
                    <a:gs pos="0">
                      <a:srgbClr val="0A9147"/>
                    </a:gs>
                    <a:gs pos="100000">
                      <a:srgbClr val="10E470">
                        <a:alpha val="85001"/>
                      </a:srgbClr>
                    </a:gs>
                  </a:gsLst>
                  <a:lin ang="18900000" scaled="1"/>
                </a:gradFill>
                <a:ln w="9525">
                  <a:noFill/>
                  <a:round/>
                  <a:headEnd/>
                  <a:tailEnd/>
                </a:ln>
              </p:spPr>
              <p:txBody>
                <a:bodyPr wrap="none" anchor="ctr"/>
                <a:lstStyle/>
                <a:p>
                  <a:endParaRPr lang="ru-RU" sz="1800">
                    <a:latin typeface="Calibri" pitchFamily="34" charset="0"/>
                  </a:endParaRPr>
                </a:p>
              </p:txBody>
            </p:sp>
            <p:pic>
              <p:nvPicPr>
                <p:cNvPr id="30739" name="Picture 75" descr="Picture1"/>
                <p:cNvPicPr>
                  <a:picLocks noChangeAspect="1" noChangeArrowheads="1"/>
                </p:cNvPicPr>
                <p:nvPr/>
              </p:nvPicPr>
              <p:blipFill>
                <a:blip r:embed="rId3"/>
                <a:srcRect/>
                <a:stretch>
                  <a:fillRect/>
                </a:stretch>
              </p:blipFill>
              <p:spPr bwMode="auto">
                <a:xfrm>
                  <a:off x="1496" y="1278"/>
                  <a:ext cx="174" cy="174"/>
                </a:xfrm>
                <a:prstGeom prst="rect">
                  <a:avLst/>
                </a:prstGeom>
                <a:noFill/>
                <a:ln w="9525">
                  <a:noFill/>
                  <a:miter lim="800000"/>
                  <a:headEnd/>
                  <a:tailEnd/>
                </a:ln>
              </p:spPr>
            </p:pic>
          </p:grpSp>
          <p:sp>
            <p:nvSpPr>
              <p:cNvPr id="30735" name="Text Box 76"/>
              <p:cNvSpPr txBox="1">
                <a:spLocks noChangeArrowheads="1"/>
              </p:cNvSpPr>
              <p:nvPr/>
            </p:nvSpPr>
            <p:spPr bwMode="gray">
              <a:xfrm>
                <a:off x="1442" y="2263"/>
                <a:ext cx="189" cy="237"/>
              </a:xfrm>
              <a:prstGeom prst="rect">
                <a:avLst/>
              </a:prstGeom>
              <a:noFill/>
              <a:ln w="9525">
                <a:noFill/>
                <a:miter lim="800000"/>
                <a:headEnd/>
                <a:tailEnd/>
              </a:ln>
            </p:spPr>
            <p:txBody>
              <a:bodyPr>
                <a:spAutoFit/>
              </a:bodyPr>
              <a:lstStyle/>
              <a:p>
                <a:r>
                  <a:rPr lang="uk-UA" sz="1800" b="1">
                    <a:solidFill>
                      <a:srgbClr val="FFFFFF"/>
                    </a:solidFill>
                    <a:latin typeface="Calibri" pitchFamily="34" charset="0"/>
                  </a:rPr>
                  <a:t>8</a:t>
                </a:r>
                <a:endParaRPr lang="en-US" sz="1800" b="1">
                  <a:solidFill>
                    <a:srgbClr val="FFFFFF"/>
                  </a:solidFill>
                  <a:latin typeface="Calibri" pitchFamily="34" charset="0"/>
                </a:endParaRPr>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idx="4294967295"/>
          </p:nvPr>
        </p:nvSpPr>
        <p:spPr/>
        <p:txBody>
          <a:bodyPr/>
          <a:lstStyle/>
          <a:p>
            <a:pPr algn="ctr" eaLnBrk="1" hangingPunct="1"/>
            <a:r>
              <a:rPr lang="uk-UA" sz="3200" b="1" smtClean="0">
                <a:solidFill>
                  <a:srgbClr val="4F81BD"/>
                </a:solidFill>
                <a:latin typeface="Times New Roman" pitchFamily="18" charset="0"/>
                <a:cs typeface="Arial" charset="0"/>
              </a:rPr>
              <a:t>2. Гемоглобін: структура, властивості, сполуки </a:t>
            </a:r>
            <a:endParaRPr lang="ru-RU" sz="3200" b="1" smtClean="0">
              <a:solidFill>
                <a:srgbClr val="4F81BD"/>
              </a:solidFill>
              <a:latin typeface="Times New Roman" pitchFamily="18" charset="0"/>
              <a:cs typeface="Arial" charset="0"/>
            </a:endParaRPr>
          </a:p>
        </p:txBody>
      </p:sp>
      <p:sp>
        <p:nvSpPr>
          <p:cNvPr id="31746" name="Rectangle 5"/>
          <p:cNvSpPr>
            <a:spLocks noGrp="1"/>
          </p:cNvSpPr>
          <p:nvPr>
            <p:ph type="body" sz="half" idx="4294967295"/>
          </p:nvPr>
        </p:nvSpPr>
        <p:spPr>
          <a:xfrm>
            <a:off x="3870325" y="1062038"/>
            <a:ext cx="5273675" cy="5795962"/>
          </a:xfrm>
        </p:spPr>
        <p:txBody>
          <a:bodyPr/>
          <a:lstStyle/>
          <a:p>
            <a:pPr eaLnBrk="1" hangingPunct="1">
              <a:lnSpc>
                <a:spcPct val="80000"/>
              </a:lnSpc>
              <a:buFont typeface="Arial" charset="0"/>
              <a:buNone/>
            </a:pPr>
            <a:r>
              <a:rPr lang="uk-UA" b="1" i="1" smtClean="0">
                <a:solidFill>
                  <a:srgbClr val="FF0000"/>
                </a:solidFill>
              </a:rPr>
              <a:t>   </a:t>
            </a:r>
            <a:r>
              <a:rPr lang="uk-UA" sz="1800" b="1" i="1" smtClean="0">
                <a:solidFill>
                  <a:srgbClr val="FF0000"/>
                </a:solidFill>
              </a:rPr>
              <a:t>Гемоглобін </a:t>
            </a:r>
            <a:r>
              <a:rPr lang="uk-UA" sz="1800" b="1" i="1" smtClean="0"/>
              <a:t>(</a:t>
            </a:r>
            <a:r>
              <a:rPr lang="uk-UA" sz="1800" smtClean="0"/>
              <a:t>від грец. </a:t>
            </a:r>
            <a:r>
              <a:rPr lang="en-US" sz="1800" smtClean="0"/>
              <a:t>haema </a:t>
            </a:r>
            <a:r>
              <a:rPr lang="uk-UA" sz="1800" smtClean="0"/>
              <a:t>– кров і лат. </a:t>
            </a:r>
            <a:r>
              <a:rPr lang="en-US" sz="1800" smtClean="0"/>
              <a:t>globus </a:t>
            </a:r>
            <a:r>
              <a:rPr lang="uk-UA" sz="1800" smtClean="0"/>
              <a:t>– куля)</a:t>
            </a:r>
            <a:r>
              <a:rPr lang="en-US" sz="1800" smtClean="0"/>
              <a:t> </a:t>
            </a:r>
            <a:r>
              <a:rPr lang="uk-UA" sz="1800" smtClean="0"/>
              <a:t>належить до числа важливих дихальних білків, які здійснюють транспорт О</a:t>
            </a:r>
            <a:r>
              <a:rPr lang="uk-UA" sz="1400" smtClean="0"/>
              <a:t>2</a:t>
            </a:r>
            <a:r>
              <a:rPr lang="uk-UA" sz="1800" smtClean="0"/>
              <a:t> і СО</a:t>
            </a:r>
            <a:r>
              <a:rPr lang="uk-UA" sz="1400" smtClean="0"/>
              <a:t>2</a:t>
            </a:r>
            <a:r>
              <a:rPr lang="uk-UA" sz="1800" smtClean="0"/>
              <a:t>. Гемоглобін – основний компонент крові усіх хребетних і деяких безхребетних тварин.                       У кожному еритроциті близько 28 млн молекул гемоглобіну. </a:t>
            </a:r>
          </a:p>
          <a:p>
            <a:pPr eaLnBrk="1" hangingPunct="1">
              <a:lnSpc>
                <a:spcPct val="80000"/>
              </a:lnSpc>
              <a:buFont typeface="Arial" charset="0"/>
              <a:buNone/>
            </a:pPr>
            <a:r>
              <a:rPr lang="uk-UA" sz="1800" smtClean="0"/>
              <a:t>    Гемоглобін – складний протеїн, належить до складу хромопротеїдів (гемопротеїдів), складається із залізовмісних груп гема та білкового залишку – глобіну. На частку гема припадає 4</a:t>
            </a:r>
            <a:r>
              <a:rPr lang="en-US" sz="1800" smtClean="0"/>
              <a:t>%</a:t>
            </a:r>
            <a:r>
              <a:rPr lang="uk-UA" sz="1800" smtClean="0"/>
              <a:t>, на білкову частку – 96 </a:t>
            </a:r>
            <a:r>
              <a:rPr lang="en-US" sz="1800" smtClean="0"/>
              <a:t>%</a:t>
            </a:r>
            <a:r>
              <a:rPr lang="uk-UA" sz="1800" smtClean="0"/>
              <a:t>. Молекулярна маса гемоглобіну складає 64500 Д. Динамічна взаємодія гема з глобіном надає гемоглобіну унікальні властивості, необхідні для зворотного процесу транспорту кисню.</a:t>
            </a:r>
          </a:p>
          <a:p>
            <a:pPr eaLnBrk="1" hangingPunct="1">
              <a:lnSpc>
                <a:spcPct val="80000"/>
              </a:lnSpc>
              <a:buFont typeface="Arial" charset="0"/>
              <a:buNone/>
            </a:pPr>
            <a:r>
              <a:rPr lang="uk-UA" sz="1800" smtClean="0"/>
              <a:t>   </a:t>
            </a:r>
            <a:r>
              <a:rPr lang="uk-UA" sz="1800" smtClean="0">
                <a:solidFill>
                  <a:srgbClr val="FF4105"/>
                </a:solidFill>
              </a:rPr>
              <a:t> </a:t>
            </a:r>
            <a:r>
              <a:rPr lang="uk-UA" sz="1800" b="1" i="1" smtClean="0">
                <a:solidFill>
                  <a:srgbClr val="FF2F2F"/>
                </a:solidFill>
              </a:rPr>
              <a:t>Гем</a:t>
            </a:r>
            <a:r>
              <a:rPr lang="uk-UA" sz="1800" smtClean="0"/>
              <a:t> – це комплексна сполука протопорфірину </a:t>
            </a:r>
            <a:r>
              <a:rPr lang="en-US" sz="1800" smtClean="0"/>
              <a:t>IX</a:t>
            </a:r>
            <a:r>
              <a:rPr lang="uk-UA" sz="1800" smtClean="0"/>
              <a:t> із залізом. Він вкрай нестійкий і легко перетворюється або в гематин з окисненням двовалентного заліза до тривалентного та приєднанням до останнього ОН- групи, або в гемін, який містить замість ОН- іонізований хлор.  </a:t>
            </a:r>
            <a:endParaRPr lang="en-US" sz="1800" smtClean="0"/>
          </a:p>
        </p:txBody>
      </p:sp>
      <p:pic>
        <p:nvPicPr>
          <p:cNvPr id="31747" name="Picture 8" descr="Похожее изображение"/>
          <p:cNvPicPr>
            <a:picLocks noChangeAspect="1" noChangeArrowheads="1"/>
          </p:cNvPicPr>
          <p:nvPr/>
        </p:nvPicPr>
        <p:blipFill>
          <a:blip r:embed="rId2"/>
          <a:srcRect/>
          <a:stretch>
            <a:fillRect/>
          </a:stretch>
        </p:blipFill>
        <p:spPr bwMode="auto">
          <a:xfrm>
            <a:off x="723900" y="3606800"/>
            <a:ext cx="2724150" cy="3251200"/>
          </a:xfrm>
          <a:prstGeom prst="rect">
            <a:avLst/>
          </a:prstGeom>
          <a:noFill/>
          <a:ln w="9525">
            <a:noFill/>
            <a:miter lim="800000"/>
            <a:headEnd/>
            <a:tailEnd/>
          </a:ln>
        </p:spPr>
      </p:pic>
      <p:sp>
        <p:nvSpPr>
          <p:cNvPr id="31748" name="AutoShape 10" descr="Картинки по запросу гемоглобін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31749" name="AutoShape 14" descr="Картинки по запросу гемоглобін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31750" name="AutoShape 16" descr="Похожее изображение"/>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31751" name="AutoShape 18" descr="Картинки по запросу red blood cell hemoglobin"/>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31752" name="Picture 20" descr="Картинки по запросу red blood cell hemoglobin"/>
          <p:cNvPicPr>
            <a:picLocks noChangeAspect="1" noChangeArrowheads="1"/>
          </p:cNvPicPr>
          <p:nvPr/>
        </p:nvPicPr>
        <p:blipFill>
          <a:blip r:embed="rId3"/>
          <a:srcRect/>
          <a:stretch>
            <a:fillRect/>
          </a:stretch>
        </p:blipFill>
        <p:spPr bwMode="auto">
          <a:xfrm>
            <a:off x="330200" y="1246188"/>
            <a:ext cx="3702050" cy="2640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6"/>
          <p:cNvSpPr>
            <a:spLocks noGrp="1"/>
          </p:cNvSpPr>
          <p:nvPr>
            <p:ph type="body" sz="half" idx="2"/>
          </p:nvPr>
        </p:nvSpPr>
        <p:spPr>
          <a:xfrm>
            <a:off x="4338638" y="525463"/>
            <a:ext cx="4646612" cy="6142037"/>
          </a:xfrm>
        </p:spPr>
        <p:txBody>
          <a:bodyPr/>
          <a:lstStyle/>
          <a:p>
            <a:pPr>
              <a:lnSpc>
                <a:spcPct val="80000"/>
              </a:lnSpc>
              <a:buFont typeface="Arial" charset="0"/>
              <a:buNone/>
            </a:pPr>
            <a:r>
              <a:rPr lang="uk-UA" sz="2000" smtClean="0"/>
              <a:t>   Гемоглобін (Н</a:t>
            </a:r>
            <a:r>
              <a:rPr lang="en-US" sz="2000" smtClean="0"/>
              <a:t>b</a:t>
            </a:r>
            <a:r>
              <a:rPr lang="uk-UA" sz="2000" smtClean="0"/>
              <a:t>) – це олігомерний білок, який складається з чотирьох субодиниць, або протомерів. Кожна субодиниця містить гем, що зв’язаний з білковою частиною через залишок гістидину. До складу молекули </a:t>
            </a:r>
            <a:r>
              <a:rPr lang="en-US" sz="2000" smtClean="0"/>
              <a:t>Hb </a:t>
            </a:r>
            <a:r>
              <a:rPr lang="uk-UA" sz="2000" smtClean="0"/>
              <a:t>входять по два поліпептидних ланцюги різних видів. Так, основний гемоглобін дорослої людини – </a:t>
            </a:r>
            <a:r>
              <a:rPr lang="en-US" sz="2000" b="1" smtClean="0">
                <a:solidFill>
                  <a:srgbClr val="FF2F2F"/>
                </a:solidFill>
              </a:rPr>
              <a:t>Hb</a:t>
            </a:r>
            <a:r>
              <a:rPr lang="uk-UA" sz="2000" b="1" smtClean="0">
                <a:solidFill>
                  <a:srgbClr val="FF2F2F"/>
                </a:solidFill>
              </a:rPr>
              <a:t>А</a:t>
            </a:r>
            <a:r>
              <a:rPr lang="uk-UA" sz="1600" b="1" smtClean="0">
                <a:solidFill>
                  <a:srgbClr val="FF2F2F"/>
                </a:solidFill>
              </a:rPr>
              <a:t>1</a:t>
            </a:r>
            <a:r>
              <a:rPr lang="uk-UA" sz="1600" smtClean="0"/>
              <a:t> </a:t>
            </a:r>
            <a:r>
              <a:rPr lang="uk-UA" sz="2000" smtClean="0"/>
              <a:t>(95-98% усього гемоглобіну) – містить два α- та два β-ланцюги (α</a:t>
            </a:r>
            <a:r>
              <a:rPr lang="uk-UA" sz="1200" smtClean="0"/>
              <a:t>2</a:t>
            </a:r>
            <a:r>
              <a:rPr lang="uk-UA" sz="2000" smtClean="0"/>
              <a:t>β</a:t>
            </a:r>
            <a:r>
              <a:rPr lang="uk-UA" sz="1200" smtClean="0"/>
              <a:t>2</a:t>
            </a:r>
            <a:r>
              <a:rPr lang="uk-UA" sz="2000" smtClean="0"/>
              <a:t>). Також  у крові міститься </a:t>
            </a:r>
            <a:r>
              <a:rPr lang="en-US" sz="2000" b="1" smtClean="0">
                <a:solidFill>
                  <a:srgbClr val="FF2F2F"/>
                </a:solidFill>
              </a:rPr>
              <a:t>Hb</a:t>
            </a:r>
            <a:r>
              <a:rPr lang="uk-UA" sz="2000" b="1" smtClean="0">
                <a:solidFill>
                  <a:srgbClr val="FF2F2F"/>
                </a:solidFill>
              </a:rPr>
              <a:t>А</a:t>
            </a:r>
            <a:r>
              <a:rPr lang="uk-UA" sz="1600" b="1" smtClean="0">
                <a:solidFill>
                  <a:srgbClr val="FF2F2F"/>
                </a:solidFill>
              </a:rPr>
              <a:t>2</a:t>
            </a:r>
            <a:r>
              <a:rPr lang="uk-UA" sz="2000" smtClean="0"/>
              <a:t> (α</a:t>
            </a:r>
            <a:r>
              <a:rPr lang="uk-UA" sz="1400" smtClean="0"/>
              <a:t>2</a:t>
            </a:r>
            <a:r>
              <a:rPr lang="uk-UA" sz="2000" smtClean="0"/>
              <a:t>δ</a:t>
            </a:r>
            <a:r>
              <a:rPr lang="uk-UA" sz="1400" smtClean="0"/>
              <a:t>2</a:t>
            </a:r>
            <a:r>
              <a:rPr lang="uk-UA" sz="2000" smtClean="0"/>
              <a:t>), вміст якого становить 2-3%, фетальний гемоглобін </a:t>
            </a:r>
            <a:r>
              <a:rPr lang="en-US" sz="2000" b="1" smtClean="0">
                <a:solidFill>
                  <a:srgbClr val="FF2F2F"/>
                </a:solidFill>
              </a:rPr>
              <a:t>HbF</a:t>
            </a:r>
            <a:r>
              <a:rPr lang="uk-UA" sz="2000" smtClean="0"/>
              <a:t> (α</a:t>
            </a:r>
            <a:r>
              <a:rPr lang="uk-UA" sz="1200" smtClean="0"/>
              <a:t>2</a:t>
            </a:r>
            <a:r>
              <a:rPr lang="uk-UA" sz="2000" smtClean="0"/>
              <a:t>γ</a:t>
            </a:r>
            <a:r>
              <a:rPr lang="uk-UA" sz="1200" smtClean="0"/>
              <a:t>2</a:t>
            </a:r>
            <a:r>
              <a:rPr lang="uk-UA" sz="2000" smtClean="0"/>
              <a:t>), кількість якого – 0,1-2%. Частина </a:t>
            </a:r>
            <a:r>
              <a:rPr lang="en-US" sz="2000" smtClean="0"/>
              <a:t>Hb</a:t>
            </a:r>
            <a:r>
              <a:rPr lang="uk-UA" sz="2000" smtClean="0"/>
              <a:t>А1 глікозильована – це глікозильований гемоглобін </a:t>
            </a:r>
            <a:r>
              <a:rPr lang="en-US" sz="2000" b="1" smtClean="0">
                <a:solidFill>
                  <a:srgbClr val="FF2F2F"/>
                </a:solidFill>
              </a:rPr>
              <a:t>Hb</a:t>
            </a:r>
            <a:r>
              <a:rPr lang="uk-UA" sz="2000" b="1" smtClean="0">
                <a:solidFill>
                  <a:srgbClr val="FF2F2F"/>
                </a:solidFill>
              </a:rPr>
              <a:t>А1с</a:t>
            </a:r>
            <a:r>
              <a:rPr lang="uk-UA" sz="2000" smtClean="0"/>
              <a:t>, який утворюється в результаті неферментативного глікування гемоглобіну залишками глюкози. Нормальна концентрація </a:t>
            </a:r>
            <a:r>
              <a:rPr lang="en-US" sz="2000" smtClean="0"/>
              <a:t>Hb</a:t>
            </a:r>
            <a:r>
              <a:rPr lang="uk-UA" sz="2000" smtClean="0"/>
              <a:t>А1с –              4-7%.  </a:t>
            </a:r>
          </a:p>
          <a:p>
            <a:pPr>
              <a:lnSpc>
                <a:spcPct val="80000"/>
              </a:lnSpc>
              <a:buFont typeface="Arial" charset="0"/>
              <a:buNone/>
            </a:pPr>
            <a:r>
              <a:rPr lang="uk-UA" sz="2000" smtClean="0"/>
              <a:t>   У чоловіків концентрація гемоглобіну в нормі становить 130–160 г</a:t>
            </a:r>
            <a:r>
              <a:rPr lang="ru-RU" sz="2000" smtClean="0"/>
              <a:t>/</a:t>
            </a:r>
            <a:r>
              <a:rPr lang="uk-UA" sz="2000" smtClean="0"/>
              <a:t>л, у жінок – 120-150 г</a:t>
            </a:r>
            <a:r>
              <a:rPr lang="ru-RU" sz="2000" smtClean="0"/>
              <a:t>/</a:t>
            </a:r>
            <a:r>
              <a:rPr lang="uk-UA" sz="2000" smtClean="0"/>
              <a:t>л.</a:t>
            </a:r>
            <a:endParaRPr lang="ru-RU" sz="2000" smtClean="0"/>
          </a:p>
        </p:txBody>
      </p:sp>
      <p:sp>
        <p:nvSpPr>
          <p:cNvPr id="32770" name="AutoShape 8" descr="Похожее изображение"/>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32771" name="AutoShape 12" descr="Похожее изображение"/>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32772" name="AutoShape 14" descr="image002"/>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32773" name="AutoShape 16" descr="image002"/>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32774" name="AutoShape 18" descr="Похожее изображение"/>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32775" name="AutoShape 20" descr="image002"/>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32776" name="AutoShape 22" descr="Похожее изображение"/>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pic>
        <p:nvPicPr>
          <p:cNvPr id="32777" name="Picture 26" descr="Похожее изображение"/>
          <p:cNvPicPr>
            <a:picLocks noChangeAspect="1" noChangeArrowheads="1"/>
          </p:cNvPicPr>
          <p:nvPr/>
        </p:nvPicPr>
        <p:blipFill>
          <a:blip r:embed="rId2"/>
          <a:srcRect/>
          <a:stretch>
            <a:fillRect/>
          </a:stretch>
        </p:blipFill>
        <p:spPr bwMode="auto">
          <a:xfrm>
            <a:off x="266700" y="4144963"/>
            <a:ext cx="4292600" cy="1806575"/>
          </a:xfrm>
          <a:prstGeom prst="rect">
            <a:avLst/>
          </a:prstGeom>
          <a:noFill/>
          <a:ln w="9525">
            <a:noFill/>
            <a:miter lim="800000"/>
            <a:headEnd/>
            <a:tailEnd/>
          </a:ln>
        </p:spPr>
      </p:pic>
      <p:pic>
        <p:nvPicPr>
          <p:cNvPr id="32778" name="Picture 28" descr="Картинки по запросу фетальний гемоглобін картинки"/>
          <p:cNvPicPr>
            <a:picLocks noChangeAspect="1" noChangeArrowheads="1"/>
          </p:cNvPicPr>
          <p:nvPr/>
        </p:nvPicPr>
        <p:blipFill>
          <a:blip r:embed="rId3"/>
          <a:srcRect/>
          <a:stretch>
            <a:fillRect/>
          </a:stretch>
        </p:blipFill>
        <p:spPr bwMode="auto">
          <a:xfrm>
            <a:off x="414338" y="636588"/>
            <a:ext cx="4035425" cy="2663825"/>
          </a:xfrm>
          <a:prstGeom prst="rect">
            <a:avLst/>
          </a:prstGeom>
          <a:noFill/>
          <a:ln w="9525">
            <a:noFill/>
            <a:miter lim="800000"/>
            <a:headEnd/>
            <a:tailEnd/>
          </a:ln>
        </p:spPr>
      </p:pic>
      <p:sp>
        <p:nvSpPr>
          <p:cNvPr id="32779" name="AutoShape 30" descr="Картинки по запросу фетальний гемоглобін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32780" name="AutoShape 32" descr="Картинки по запросу фетальний гемоглобін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32781" name="AutoShape 36" descr="Похожее изображение"/>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p:txBody>
          <a:bodyPr/>
          <a:lstStyle/>
          <a:p>
            <a:pPr algn="ctr"/>
            <a:r>
              <a:rPr lang="uk-UA" sz="3200" b="1" i="1" smtClean="0">
                <a:solidFill>
                  <a:srgbClr val="CC3300"/>
                </a:solidFill>
              </a:rPr>
              <a:t>Сполуки гемоглобіну</a:t>
            </a:r>
            <a:endParaRPr lang="ru-RU" sz="3200" b="1" i="1" smtClean="0">
              <a:solidFill>
                <a:srgbClr val="CC3300"/>
              </a:solidFill>
            </a:endParaRPr>
          </a:p>
        </p:txBody>
      </p:sp>
      <p:sp>
        <p:nvSpPr>
          <p:cNvPr id="33794" name="Rectangle 3"/>
          <p:cNvSpPr>
            <a:spLocks noGrp="1"/>
          </p:cNvSpPr>
          <p:nvPr>
            <p:ph type="body" idx="1"/>
          </p:nvPr>
        </p:nvSpPr>
        <p:spPr>
          <a:xfrm>
            <a:off x="646113" y="1071563"/>
            <a:ext cx="8110537" cy="3975100"/>
          </a:xfrm>
        </p:spPr>
        <p:txBody>
          <a:bodyPr/>
          <a:lstStyle/>
          <a:p>
            <a:pPr>
              <a:buFont typeface="Arial" charset="0"/>
              <a:buNone/>
            </a:pPr>
            <a:r>
              <a:rPr lang="uk-UA" smtClean="0"/>
              <a:t>  </a:t>
            </a:r>
            <a:r>
              <a:rPr lang="uk-UA" sz="2000" smtClean="0"/>
              <a:t>До заліза, яке міститься в молекулі </a:t>
            </a:r>
            <a:r>
              <a:rPr lang="en-US" sz="2000" smtClean="0"/>
              <a:t>Hb</a:t>
            </a:r>
            <a:r>
              <a:rPr lang="uk-UA" sz="2000" smtClean="0"/>
              <a:t>,  приєднується кисень – утворюється </a:t>
            </a:r>
            <a:r>
              <a:rPr lang="uk-UA" sz="2000" b="1" i="1" smtClean="0">
                <a:solidFill>
                  <a:srgbClr val="EF757E"/>
                </a:solidFill>
              </a:rPr>
              <a:t>оксигемоглобін</a:t>
            </a:r>
            <a:r>
              <a:rPr lang="uk-UA" sz="2000" i="1" smtClean="0"/>
              <a:t> </a:t>
            </a:r>
            <a:r>
              <a:rPr lang="uk-UA" sz="2000" smtClean="0"/>
              <a:t>–</a:t>
            </a:r>
            <a:r>
              <a:rPr lang="uk-UA" sz="2000" i="1" smtClean="0"/>
              <a:t> </a:t>
            </a:r>
            <a:r>
              <a:rPr lang="en-US" sz="2000" smtClean="0"/>
              <a:t>HbO</a:t>
            </a:r>
            <a:r>
              <a:rPr lang="uk-UA" sz="1600" smtClean="0"/>
              <a:t>2</a:t>
            </a:r>
            <a:r>
              <a:rPr lang="uk-UA" sz="2000" smtClean="0"/>
              <a:t> (валентність заліза не змінюється, воно залишається двовалентним). У вигляді </a:t>
            </a:r>
            <a:r>
              <a:rPr lang="en-US" sz="2000" smtClean="0"/>
              <a:t>HbO</a:t>
            </a:r>
            <a:r>
              <a:rPr lang="uk-UA" sz="1600" smtClean="0"/>
              <a:t>2</a:t>
            </a:r>
            <a:r>
              <a:rPr lang="uk-UA" sz="2000" smtClean="0"/>
              <a:t> транспортується значна частина кисню. </a:t>
            </a:r>
          </a:p>
          <a:p>
            <a:pPr>
              <a:buFont typeface="Arial" charset="0"/>
              <a:buNone/>
            </a:pPr>
            <a:r>
              <a:rPr lang="uk-UA" sz="2000" smtClean="0"/>
              <a:t>  Інтенсивність утворення </a:t>
            </a:r>
            <a:r>
              <a:rPr lang="en-US" sz="2000" smtClean="0"/>
              <a:t>Hb</a:t>
            </a:r>
            <a:r>
              <a:rPr lang="uk-UA" sz="2000" smtClean="0"/>
              <a:t>О</a:t>
            </a:r>
            <a:r>
              <a:rPr lang="uk-UA" sz="1600" smtClean="0"/>
              <a:t>2</a:t>
            </a:r>
            <a:r>
              <a:rPr lang="uk-UA" sz="2000" smtClean="0"/>
              <a:t> залежить від парціального тиску крові, значення рН, концентрації СО</a:t>
            </a:r>
            <a:r>
              <a:rPr lang="uk-UA" sz="1600" smtClean="0"/>
              <a:t>2</a:t>
            </a:r>
            <a:r>
              <a:rPr lang="uk-UA" sz="2000" smtClean="0"/>
              <a:t> та вмісту 2,3-дифосфогліцерату                (2,3-ДФГ). Різниця парціального тиску О2 між альвеолярним повітрям та міжклітинною рідиною, куди кисень потрапляє з крові, дорівнює               65 мм рт.ст. Ця значна різниця забезпечує перехід кисню  із альвеол          у кров і далі – в міжклітинну рідину. </a:t>
            </a:r>
            <a:endParaRPr lang="ru-RU" sz="2000" smtClean="0"/>
          </a:p>
        </p:txBody>
      </p:sp>
      <p:pic>
        <p:nvPicPr>
          <p:cNvPr id="33795" name="Picture 5" descr="Картинки по запросу оксигемоглобін картинки"/>
          <p:cNvPicPr>
            <a:picLocks noChangeAspect="1" noChangeArrowheads="1"/>
          </p:cNvPicPr>
          <p:nvPr/>
        </p:nvPicPr>
        <p:blipFill>
          <a:blip r:embed="rId2"/>
          <a:srcRect/>
          <a:stretch>
            <a:fillRect/>
          </a:stretch>
        </p:blipFill>
        <p:spPr bwMode="auto">
          <a:xfrm>
            <a:off x="2444750" y="4238625"/>
            <a:ext cx="4610100" cy="236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p:cNvSpPr>
          <p:nvPr>
            <p:ph type="body" idx="1"/>
          </p:nvPr>
        </p:nvSpPr>
        <p:spPr>
          <a:xfrm>
            <a:off x="379413" y="639763"/>
            <a:ext cx="8466137" cy="6032500"/>
          </a:xfrm>
        </p:spPr>
        <p:txBody>
          <a:bodyPr/>
          <a:lstStyle/>
          <a:p>
            <a:pPr>
              <a:lnSpc>
                <a:spcPct val="80000"/>
              </a:lnSpc>
              <a:buFont typeface="Arial" charset="0"/>
              <a:buNone/>
            </a:pPr>
            <a:r>
              <a:rPr lang="uk-UA" sz="2000" smtClean="0"/>
              <a:t>   Зв’язування гемоглобіну з різними лігандами, такими, як Н+ (при зниженні рН) та СО</a:t>
            </a:r>
            <a:r>
              <a:rPr lang="uk-UA" sz="1600" smtClean="0"/>
              <a:t>2</a:t>
            </a:r>
            <a:r>
              <a:rPr lang="uk-UA" sz="2000" smtClean="0"/>
              <a:t> призводить до конформаційних змін у молекулі гемоглобіну і змінює спорідненість </a:t>
            </a:r>
            <a:r>
              <a:rPr lang="en-US" sz="2000" smtClean="0"/>
              <a:t>Hb</a:t>
            </a:r>
            <a:r>
              <a:rPr lang="uk-UA" sz="2000" smtClean="0"/>
              <a:t> до кисню. У тканинах СО</a:t>
            </a:r>
            <a:r>
              <a:rPr lang="uk-UA" sz="1600" smtClean="0"/>
              <a:t>2</a:t>
            </a:r>
            <a:r>
              <a:rPr lang="uk-UA" sz="2000" smtClean="0"/>
              <a:t> витісняє О2 з гемоглобіну, в легенях, навпаки, кисень витісняє СО</a:t>
            </a:r>
            <a:r>
              <a:rPr lang="uk-UA" sz="1600" smtClean="0"/>
              <a:t>2</a:t>
            </a:r>
            <a:r>
              <a:rPr lang="uk-UA" sz="2000" smtClean="0"/>
              <a:t> з крові в альвеолярне повітря. Це явище відоме під назвою </a:t>
            </a:r>
            <a:r>
              <a:rPr lang="uk-UA" sz="2000" b="1" i="1" smtClean="0">
                <a:solidFill>
                  <a:srgbClr val="EF757E"/>
                </a:solidFill>
              </a:rPr>
              <a:t>ефект Бора</a:t>
            </a:r>
            <a:r>
              <a:rPr lang="uk-UA" sz="2000" smtClean="0"/>
              <a:t>. Цей ефект також бере участь у регуляції рН крові. У капілярах тканин відбувається приєднання протона до гемоглобіну, і, таким чином,                        це запобігає закисненню середовища. Крім того, в тканинах збільшення кількості Н+ </a:t>
            </a:r>
            <a:r>
              <a:rPr lang="ru-RU" sz="2000" smtClean="0"/>
              <a:t>(</a:t>
            </a:r>
            <a:r>
              <a:rPr lang="uk-UA" sz="2000" smtClean="0"/>
              <a:t>при утворенні вугільної кислоти із СО2) знижує спорідненість </a:t>
            </a:r>
            <a:r>
              <a:rPr lang="en-US" sz="2000" smtClean="0"/>
              <a:t>Hb</a:t>
            </a:r>
            <a:r>
              <a:rPr lang="uk-UA" sz="2000" smtClean="0"/>
              <a:t> до кисню. У капілярах легень, навпаки, протон вивільняється, і О</a:t>
            </a:r>
            <a:r>
              <a:rPr lang="uk-UA" sz="1400" smtClean="0"/>
              <a:t>2</a:t>
            </a:r>
            <a:r>
              <a:rPr lang="uk-UA" sz="2000" smtClean="0"/>
              <a:t> зв’язується з </a:t>
            </a:r>
            <a:r>
              <a:rPr lang="en-US" sz="2000" smtClean="0"/>
              <a:t>Hb</a:t>
            </a:r>
            <a:r>
              <a:rPr lang="ru-RU" sz="2000" smtClean="0"/>
              <a:t>.</a:t>
            </a:r>
            <a:endParaRPr lang="uk-UA" sz="2000" smtClean="0"/>
          </a:p>
          <a:p>
            <a:pPr>
              <a:lnSpc>
                <a:spcPct val="80000"/>
              </a:lnSpc>
              <a:buFont typeface="Arial" charset="0"/>
              <a:buNone/>
            </a:pPr>
            <a:r>
              <a:rPr lang="uk-UA" sz="2000" smtClean="0"/>
              <a:t>   2,3-ДФГ – метаболіт, який утворюється з 1,3-ДФГ (проміжний продукт гліколізу) та знижує спорідненість гемоглобіну до кисню, що сприяє вивільненню О2 у тканинах. </a:t>
            </a:r>
            <a:endParaRPr lang="ru-RU" sz="2000" smtClean="0"/>
          </a:p>
        </p:txBody>
      </p:sp>
      <p:sp>
        <p:nvSpPr>
          <p:cNvPr id="34818" name="AutoShape 5" descr="Картинки по запросу эффект бора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34819" name="Picture 7" descr="Картинки по запросу эффект бора картинки"/>
          <p:cNvPicPr>
            <a:picLocks noChangeAspect="1" noChangeArrowheads="1"/>
          </p:cNvPicPr>
          <p:nvPr/>
        </p:nvPicPr>
        <p:blipFill>
          <a:blip r:embed="rId2"/>
          <a:srcRect/>
          <a:stretch>
            <a:fillRect/>
          </a:stretch>
        </p:blipFill>
        <p:spPr bwMode="auto">
          <a:xfrm>
            <a:off x="2085975" y="4397375"/>
            <a:ext cx="5048250" cy="227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p:cNvSpPr>
          <p:nvPr>
            <p:ph type="body" idx="1"/>
          </p:nvPr>
        </p:nvSpPr>
        <p:spPr>
          <a:xfrm>
            <a:off x="354013" y="500063"/>
            <a:ext cx="8504237" cy="6357937"/>
          </a:xfrm>
        </p:spPr>
        <p:txBody>
          <a:bodyPr/>
          <a:lstStyle/>
          <a:p>
            <a:pPr>
              <a:buFont typeface="Arial" charset="0"/>
              <a:buNone/>
            </a:pPr>
            <a:r>
              <a:rPr lang="uk-UA" smtClean="0"/>
              <a:t>  </a:t>
            </a:r>
            <a:r>
              <a:rPr lang="uk-UA" sz="2000" smtClean="0"/>
              <a:t>Гемоглобін, який віддає кисень, має назву </a:t>
            </a:r>
            <a:r>
              <a:rPr lang="uk-UA" sz="2000" b="1" i="1" smtClean="0">
                <a:solidFill>
                  <a:srgbClr val="EF757E"/>
                </a:solidFill>
              </a:rPr>
              <a:t>дезоксигемоглобін</a:t>
            </a:r>
            <a:r>
              <a:rPr lang="uk-UA" sz="2000" i="1" smtClean="0"/>
              <a:t>, або </a:t>
            </a:r>
            <a:r>
              <a:rPr lang="uk-UA" sz="2000" b="1" i="1" smtClean="0">
                <a:solidFill>
                  <a:srgbClr val="EF757E"/>
                </a:solidFill>
              </a:rPr>
              <a:t>відновлений гемоглобін (Н</a:t>
            </a:r>
            <a:r>
              <a:rPr lang="en-US" sz="2000" b="1" i="1" smtClean="0">
                <a:solidFill>
                  <a:srgbClr val="EF757E"/>
                </a:solidFill>
              </a:rPr>
              <a:t>Hb</a:t>
            </a:r>
            <a:r>
              <a:rPr lang="uk-UA" sz="2000" b="1" i="1" smtClean="0">
                <a:solidFill>
                  <a:srgbClr val="EF757E"/>
                </a:solidFill>
              </a:rPr>
              <a:t>)</a:t>
            </a:r>
            <a:r>
              <a:rPr lang="uk-UA" sz="2000" b="1" smtClean="0"/>
              <a:t>.</a:t>
            </a:r>
            <a:r>
              <a:rPr lang="uk-UA" sz="2000" smtClean="0"/>
              <a:t> </a:t>
            </a:r>
          </a:p>
          <a:p>
            <a:pPr>
              <a:buFont typeface="Arial" charset="0"/>
              <a:buNone/>
            </a:pPr>
            <a:r>
              <a:rPr lang="uk-UA" sz="2000" smtClean="0"/>
              <a:t>   Приєднання вуглекислого газу призводить до утворення </a:t>
            </a:r>
            <a:r>
              <a:rPr lang="uk-UA" sz="2000" b="1" i="1" smtClean="0">
                <a:solidFill>
                  <a:srgbClr val="EF757E"/>
                </a:solidFill>
              </a:rPr>
              <a:t>карбгемоглобіну </a:t>
            </a:r>
            <a:r>
              <a:rPr lang="en-US" sz="2000" b="1" i="1" smtClean="0">
                <a:solidFill>
                  <a:srgbClr val="EF757E"/>
                </a:solidFill>
              </a:rPr>
              <a:t>HbCO</a:t>
            </a:r>
            <a:r>
              <a:rPr lang="uk-UA" sz="1600" b="1" i="1" smtClean="0">
                <a:solidFill>
                  <a:srgbClr val="EF757E"/>
                </a:solidFill>
              </a:rPr>
              <a:t>2</a:t>
            </a:r>
            <a:r>
              <a:rPr lang="uk-UA" sz="2000" i="1" smtClean="0"/>
              <a:t> </a:t>
            </a:r>
            <a:r>
              <a:rPr lang="uk-UA" sz="2000" smtClean="0"/>
              <a:t>(СО</a:t>
            </a:r>
            <a:r>
              <a:rPr lang="uk-UA" sz="1600" smtClean="0"/>
              <a:t>2</a:t>
            </a:r>
            <a:r>
              <a:rPr lang="uk-UA" sz="2000" smtClean="0"/>
              <a:t> з’єднується з </a:t>
            </a:r>
            <a:r>
              <a:rPr lang="en-US" sz="2000" smtClean="0"/>
              <a:t>N</a:t>
            </a:r>
            <a:r>
              <a:rPr lang="uk-UA" sz="2000" smtClean="0"/>
              <a:t>-кінцевими групами гемоглобіну).                                  У складі цього похідного транспортується до 20% СО</a:t>
            </a:r>
            <a:r>
              <a:rPr lang="uk-UA" sz="1600" smtClean="0"/>
              <a:t>2</a:t>
            </a:r>
            <a:r>
              <a:rPr lang="uk-UA" sz="2000" smtClean="0"/>
              <a:t>. </a:t>
            </a:r>
          </a:p>
          <a:p>
            <a:pPr>
              <a:buFont typeface="Arial" charset="0"/>
              <a:buNone/>
            </a:pPr>
            <a:r>
              <a:rPr lang="uk-UA" sz="2000" smtClean="0"/>
              <a:t>   Молекула гемоглобіну може утворювати комплекси з іншими газами. Так, комплекс гемоглобіну з чадним газом – </a:t>
            </a:r>
            <a:r>
              <a:rPr lang="uk-UA" sz="2000" b="1" i="1" smtClean="0">
                <a:solidFill>
                  <a:srgbClr val="EF757E"/>
                </a:solidFill>
              </a:rPr>
              <a:t>карбоксигемоглобін (</a:t>
            </a:r>
            <a:r>
              <a:rPr lang="en-US" sz="2000" b="1" i="1" smtClean="0">
                <a:solidFill>
                  <a:srgbClr val="EF757E"/>
                </a:solidFill>
              </a:rPr>
              <a:t>HbCO</a:t>
            </a:r>
            <a:r>
              <a:rPr lang="uk-UA" sz="2000" b="1" i="1" smtClean="0">
                <a:solidFill>
                  <a:srgbClr val="EF757E"/>
                </a:solidFill>
              </a:rPr>
              <a:t>)</a:t>
            </a:r>
            <a:r>
              <a:rPr lang="uk-UA" sz="2000" smtClean="0"/>
              <a:t> є міцною сполукою. Спорідненість </a:t>
            </a:r>
            <a:r>
              <a:rPr lang="en-US" sz="2000" smtClean="0"/>
              <a:t>Hb</a:t>
            </a:r>
            <a:r>
              <a:rPr lang="uk-UA" sz="2000" smtClean="0"/>
              <a:t> до СО у 200 разів вище, ніж до кисню, тому утворення карбоксигемоглобіну блокує утворення оксигемоглобіну і транспорт кисню. Саме тому навіть незначні кількості чадного газу в повітрі є небезпечними для життя. У крові людини, яка живе у місті, концентрація карбоксигемоглобіну становить менше ніж 2%. У крові людей, які палять, ця концентрація зростає до 10%. </a:t>
            </a:r>
            <a:endParaRPr lang="ru-RU" sz="2000" smtClean="0"/>
          </a:p>
        </p:txBody>
      </p:sp>
      <p:pic>
        <p:nvPicPr>
          <p:cNvPr id="35842" name="Picture 5" descr="Похожее изображение"/>
          <p:cNvPicPr>
            <a:picLocks noChangeAspect="1" noChangeArrowheads="1"/>
          </p:cNvPicPr>
          <p:nvPr/>
        </p:nvPicPr>
        <p:blipFill>
          <a:blip r:embed="rId2"/>
          <a:srcRect/>
          <a:stretch>
            <a:fillRect/>
          </a:stretch>
        </p:blipFill>
        <p:spPr bwMode="auto">
          <a:xfrm>
            <a:off x="4838700" y="4667250"/>
            <a:ext cx="3429000" cy="1962150"/>
          </a:xfrm>
          <a:prstGeom prst="rect">
            <a:avLst/>
          </a:prstGeom>
          <a:noFill/>
          <a:ln w="9525">
            <a:noFill/>
            <a:miter lim="800000"/>
            <a:headEnd/>
            <a:tailEnd/>
          </a:ln>
        </p:spPr>
      </p:pic>
      <p:pic>
        <p:nvPicPr>
          <p:cNvPr id="35843" name="Picture 7" descr="Картинки по запросу карбоксигемоглобін картинки"/>
          <p:cNvPicPr>
            <a:picLocks noChangeAspect="1" noChangeArrowheads="1"/>
          </p:cNvPicPr>
          <p:nvPr/>
        </p:nvPicPr>
        <p:blipFill>
          <a:blip r:embed="rId3"/>
          <a:srcRect/>
          <a:stretch>
            <a:fillRect/>
          </a:stretch>
        </p:blipFill>
        <p:spPr bwMode="auto">
          <a:xfrm>
            <a:off x="960438" y="4783138"/>
            <a:ext cx="3197225"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a:xfrm>
            <a:off x="628650" y="355600"/>
            <a:ext cx="7886700" cy="1173163"/>
          </a:xfrm>
        </p:spPr>
        <p:txBody>
          <a:bodyPr/>
          <a:lstStyle/>
          <a:p>
            <a:pPr algn="ctr" eaLnBrk="1" hangingPunct="1"/>
            <a:r>
              <a:rPr lang="uk-UA" sz="5000" smtClean="0">
                <a:solidFill>
                  <a:srgbClr val="4F81BD"/>
                </a:solidFill>
                <a:latin typeface="Times New Roman" pitchFamily="18" charset="0"/>
                <a:ea typeface="맑은 고딕"/>
                <a:cs typeface="Arial" charset="0"/>
              </a:rPr>
              <a:t>ПЛАН</a:t>
            </a:r>
            <a:endParaRPr lang="ru-RU" sz="5000" smtClean="0">
              <a:solidFill>
                <a:srgbClr val="4F81BD"/>
              </a:solidFill>
              <a:latin typeface="Times New Roman" pitchFamily="18" charset="0"/>
              <a:ea typeface="맑은 고딕"/>
              <a:cs typeface="Arial" charset="0"/>
            </a:endParaRPr>
          </a:p>
        </p:txBody>
      </p:sp>
      <p:sp>
        <p:nvSpPr>
          <p:cNvPr id="18434" name="Rectangle 3"/>
          <p:cNvSpPr>
            <a:spLocks noGrp="1"/>
          </p:cNvSpPr>
          <p:nvPr>
            <p:ph type="body" idx="1"/>
          </p:nvPr>
        </p:nvSpPr>
        <p:spPr>
          <a:xfrm>
            <a:off x="646113" y="1822450"/>
            <a:ext cx="8097837" cy="4354513"/>
          </a:xfrm>
        </p:spPr>
        <p:txBody>
          <a:bodyPr/>
          <a:lstStyle/>
          <a:p>
            <a:pPr eaLnBrk="1" hangingPunct="1">
              <a:lnSpc>
                <a:spcPct val="100000"/>
              </a:lnSpc>
              <a:spcBef>
                <a:spcPct val="20000"/>
              </a:spcBef>
              <a:buClr>
                <a:srgbClr val="0BD0D9"/>
              </a:buClr>
              <a:buSzPct val="95000"/>
              <a:buFontTx/>
              <a:buNone/>
            </a:pPr>
            <a:r>
              <a:rPr lang="uk-UA" sz="3500" smtClean="0">
                <a:solidFill>
                  <a:srgbClr val="007CCE"/>
                </a:solidFill>
                <a:latin typeface="Times New Roman" pitchFamily="18" charset="0"/>
                <a:ea typeface="맑은 고딕"/>
                <a:cs typeface="맑은 고딕"/>
              </a:rPr>
              <a:t>1.</a:t>
            </a:r>
            <a:r>
              <a:rPr lang="uk-UA" sz="3500" smtClean="0">
                <a:solidFill>
                  <a:srgbClr val="000000"/>
                </a:solidFill>
                <a:latin typeface="Times New Roman" pitchFamily="18" charset="0"/>
                <a:ea typeface="맑은 고딕"/>
                <a:cs typeface="맑은 고딕"/>
              </a:rPr>
              <a:t> Структура та функції еритроцитів.</a:t>
            </a:r>
          </a:p>
          <a:p>
            <a:pPr eaLnBrk="1" hangingPunct="1">
              <a:lnSpc>
                <a:spcPct val="100000"/>
              </a:lnSpc>
              <a:spcBef>
                <a:spcPct val="20000"/>
              </a:spcBef>
              <a:buClr>
                <a:srgbClr val="0BD0D9"/>
              </a:buClr>
              <a:buSzPct val="95000"/>
              <a:buFontTx/>
              <a:buNone/>
            </a:pPr>
            <a:r>
              <a:rPr lang="uk-UA" sz="3500" smtClean="0">
                <a:solidFill>
                  <a:srgbClr val="4F81BD"/>
                </a:solidFill>
                <a:latin typeface="Times New Roman" pitchFamily="18" charset="0"/>
                <a:ea typeface="맑은 고딕"/>
                <a:cs typeface="맑은 고딕"/>
              </a:rPr>
              <a:t>2.</a:t>
            </a:r>
            <a:r>
              <a:rPr lang="uk-UA" sz="3500" smtClean="0">
                <a:solidFill>
                  <a:srgbClr val="000000"/>
                </a:solidFill>
                <a:latin typeface="Times New Roman" pitchFamily="18" charset="0"/>
                <a:ea typeface="맑은 고딕"/>
                <a:cs typeface="맑은 고딕"/>
              </a:rPr>
              <a:t> </a:t>
            </a:r>
            <a:r>
              <a:rPr lang="ru-RU" sz="3500" smtClean="0">
                <a:solidFill>
                  <a:srgbClr val="000000"/>
                </a:solidFill>
                <a:latin typeface="Times New Roman" pitchFamily="18" charset="0"/>
                <a:ea typeface="맑은 고딕"/>
                <a:cs typeface="맑은 고딕"/>
              </a:rPr>
              <a:t>Гемоглобін: структура, властивості, сполуки. </a:t>
            </a:r>
          </a:p>
          <a:p>
            <a:pPr eaLnBrk="1" hangingPunct="1">
              <a:lnSpc>
                <a:spcPct val="100000"/>
              </a:lnSpc>
              <a:spcBef>
                <a:spcPct val="20000"/>
              </a:spcBef>
              <a:buClr>
                <a:srgbClr val="0BD0D9"/>
              </a:buClr>
              <a:buSzPct val="95000"/>
              <a:buFontTx/>
              <a:buNone/>
            </a:pPr>
            <a:r>
              <a:rPr lang="ru-RU" sz="3500" smtClean="0">
                <a:solidFill>
                  <a:srgbClr val="4F81BD"/>
                </a:solidFill>
                <a:latin typeface="Times New Roman" pitchFamily="18" charset="0"/>
                <a:ea typeface="맑은 고딕"/>
                <a:cs typeface="맑은 고딕"/>
              </a:rPr>
              <a:t>3.</a:t>
            </a:r>
            <a:r>
              <a:rPr lang="ru-RU" sz="3500" smtClean="0">
                <a:solidFill>
                  <a:srgbClr val="000000"/>
                </a:solidFill>
                <a:latin typeface="Times New Roman" pitchFamily="18" charset="0"/>
                <a:ea typeface="맑은 고딕"/>
                <a:cs typeface="맑은 고딕"/>
              </a:rPr>
              <a:t> Надходження заліза в організм і синтез гемоглобіну.</a:t>
            </a:r>
          </a:p>
          <a:p>
            <a:pPr eaLnBrk="1" hangingPunct="1">
              <a:lnSpc>
                <a:spcPct val="100000"/>
              </a:lnSpc>
              <a:spcBef>
                <a:spcPct val="20000"/>
              </a:spcBef>
              <a:buClr>
                <a:srgbClr val="0BD0D9"/>
              </a:buClr>
              <a:buSzPct val="95000"/>
              <a:buFontTx/>
              <a:buNone/>
            </a:pPr>
            <a:r>
              <a:rPr lang="uk-UA" sz="3500" smtClean="0">
                <a:solidFill>
                  <a:srgbClr val="4F81BD"/>
                </a:solidFill>
                <a:latin typeface="Times New Roman" pitchFamily="18" charset="0"/>
                <a:ea typeface="맑은 고딕"/>
                <a:cs typeface="맑은 고딕"/>
              </a:rPr>
              <a:t>4.</a:t>
            </a:r>
            <a:r>
              <a:rPr lang="uk-UA" sz="3500" smtClean="0">
                <a:solidFill>
                  <a:srgbClr val="000000"/>
                </a:solidFill>
                <a:latin typeface="Times New Roman" pitchFamily="18" charset="0"/>
                <a:ea typeface="맑은 고딕"/>
                <a:cs typeface="맑은 고딕"/>
              </a:rPr>
              <a:t> </a:t>
            </a:r>
            <a:r>
              <a:rPr lang="ru-RU" sz="3500" smtClean="0">
                <a:solidFill>
                  <a:srgbClr val="000000"/>
                </a:solidFill>
                <a:latin typeface="Times New Roman" pitchFamily="18" charset="0"/>
                <a:ea typeface="맑은 고딕"/>
                <a:cs typeface="맑은 고딕"/>
              </a:rPr>
              <a:t>Зміни кількості еритроцитів.</a:t>
            </a:r>
            <a:endParaRPr lang="uk-UA" sz="3500" smtClean="0">
              <a:solidFill>
                <a:srgbClr val="000000"/>
              </a:solidFill>
              <a:latin typeface="Times New Roman" pitchFamily="18" charset="0"/>
              <a:ea typeface="맑은 고딕"/>
              <a:cs typeface="맑은 고딕"/>
            </a:endParaRPr>
          </a:p>
          <a:p>
            <a:pPr eaLnBrk="1" hangingPunct="1">
              <a:buFont typeface="Arial" charset="0"/>
              <a:buNone/>
            </a:pPr>
            <a:endParaRPr lang="ru-RU"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p:cNvSpPr>
          <p:nvPr>
            <p:ph type="body" idx="1"/>
          </p:nvPr>
        </p:nvSpPr>
        <p:spPr>
          <a:xfrm>
            <a:off x="404813" y="576263"/>
            <a:ext cx="8262937" cy="5892800"/>
          </a:xfrm>
        </p:spPr>
        <p:txBody>
          <a:bodyPr/>
          <a:lstStyle/>
          <a:p>
            <a:pPr>
              <a:buFont typeface="Arial" charset="0"/>
              <a:buNone/>
            </a:pPr>
            <a:r>
              <a:rPr lang="uk-UA" smtClean="0"/>
              <a:t>   </a:t>
            </a:r>
            <a:r>
              <a:rPr lang="uk-UA" sz="1800" smtClean="0"/>
              <a:t>При деяких патологічних станах, наприклад при отруєннях потужними окисниками (перманганат калію, бертолетова сіль, сульфаніламідні препарати та ін.), залізо у складі гему окислюється до тривалентного стану – утворюється </a:t>
            </a:r>
            <a:r>
              <a:rPr lang="uk-UA" sz="1800" b="1" i="1" smtClean="0">
                <a:solidFill>
                  <a:srgbClr val="EF757E"/>
                </a:solidFill>
              </a:rPr>
              <a:t>метгемоглобін MetHb</a:t>
            </a:r>
            <a:r>
              <a:rPr lang="uk-UA" sz="1800" smtClean="0"/>
              <a:t>. Цей похідний гемоглобіну не може зв’язувати кисень. У нормі в еритроцитах міститься до 2% метгемоглобіну, який утворюється в результаті аутоокиснення. Така незначна кількість не пригнічує газообміну. Накопиченню метгемоглобіну перешкоджає функціонування ферменту </a:t>
            </a:r>
            <a:r>
              <a:rPr lang="uk-UA" sz="1800" b="1" i="1" smtClean="0">
                <a:solidFill>
                  <a:srgbClr val="EF757E"/>
                </a:solidFill>
              </a:rPr>
              <a:t>метгемоглобінредуктази</a:t>
            </a:r>
            <a:r>
              <a:rPr lang="uk-UA" sz="1800" smtClean="0"/>
              <a:t>, яка відновлює MetHb. </a:t>
            </a:r>
            <a:endParaRPr lang="uk-UA" sz="1800" i="1" smtClean="0"/>
          </a:p>
          <a:p>
            <a:pPr>
              <a:buFont typeface="Arial" charset="0"/>
              <a:buNone/>
            </a:pPr>
            <a:r>
              <a:rPr lang="uk-UA" sz="1800" i="1" smtClean="0"/>
              <a:t>   </a:t>
            </a:r>
            <a:r>
              <a:rPr lang="uk-UA" sz="1800" b="1" i="1" smtClean="0">
                <a:solidFill>
                  <a:srgbClr val="EF757E"/>
                </a:solidFill>
              </a:rPr>
              <a:t>Метгемоглобінемія</a:t>
            </a:r>
            <a:r>
              <a:rPr lang="uk-UA" sz="1800" smtClean="0"/>
              <a:t> (підвищення концентрації MetHb) може мати спадковий характер (при дефіциті метгемоглобін редуктази) та розвиватися внаслідок надходження в організм значної кількості окисників – нітритів, аніліну, нітробензолу та ін. (розвивається гостра токсична метгемоглобінемія).</a:t>
            </a:r>
            <a:endParaRPr lang="ru-RU" sz="1800" smtClean="0"/>
          </a:p>
        </p:txBody>
      </p:sp>
      <p:pic>
        <p:nvPicPr>
          <p:cNvPr id="36866" name="Picture 5" descr="Картинки по запросу метгемоглобін картинки"/>
          <p:cNvPicPr>
            <a:picLocks noChangeAspect="1" noChangeArrowheads="1"/>
          </p:cNvPicPr>
          <p:nvPr/>
        </p:nvPicPr>
        <p:blipFill>
          <a:blip r:embed="rId2"/>
          <a:srcRect/>
          <a:stretch>
            <a:fillRect/>
          </a:stretch>
        </p:blipFill>
        <p:spPr bwMode="auto">
          <a:xfrm>
            <a:off x="2428875" y="3981450"/>
            <a:ext cx="4006850" cy="256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p:cNvSpPr>
          <p:nvPr>
            <p:ph type="body" idx="1"/>
          </p:nvPr>
        </p:nvSpPr>
        <p:spPr>
          <a:xfrm>
            <a:off x="646113" y="792163"/>
            <a:ext cx="8072437" cy="5384800"/>
          </a:xfrm>
        </p:spPr>
        <p:txBody>
          <a:bodyPr/>
          <a:lstStyle/>
          <a:p>
            <a:pPr>
              <a:buFont typeface="Arial" charset="0"/>
              <a:buNone/>
            </a:pPr>
            <a:r>
              <a:rPr lang="ru-RU" smtClean="0"/>
              <a:t>  </a:t>
            </a:r>
            <a:r>
              <a:rPr lang="ru-RU" sz="2000" smtClean="0"/>
              <a:t>У скелетних м’язах і міокарді знаходиться м’язовий гемоглобін, що має назву </a:t>
            </a:r>
            <a:r>
              <a:rPr lang="ru-RU" sz="2000" b="1" i="1" smtClean="0"/>
              <a:t>міоглобін</a:t>
            </a:r>
            <a:r>
              <a:rPr lang="ru-RU" sz="2000" i="1" smtClean="0"/>
              <a:t>.</a:t>
            </a:r>
            <a:r>
              <a:rPr lang="ru-RU" sz="2000" smtClean="0"/>
              <a:t> Його простетична група ідентична гемоглобіну крові, але білкова частина – глобін – має меншу молекулярну масу. Майже 14% загальної кількості кисню в організмі зв’язує міоглобін людини. Ця властивість міоглобіну відіграє важливу роль у постачанні м’язів, які працюють. </a:t>
            </a:r>
          </a:p>
          <a:p>
            <a:pPr>
              <a:buFont typeface="Arial" charset="0"/>
              <a:buNone/>
            </a:pPr>
            <a:endParaRPr lang="ru-RU" sz="2000" smtClean="0"/>
          </a:p>
        </p:txBody>
      </p:sp>
      <p:pic>
        <p:nvPicPr>
          <p:cNvPr id="37890" name="Picture 5" descr="Похожее изображение"/>
          <p:cNvPicPr>
            <a:picLocks noChangeAspect="1" noChangeArrowheads="1"/>
          </p:cNvPicPr>
          <p:nvPr/>
        </p:nvPicPr>
        <p:blipFill>
          <a:blip r:embed="rId2"/>
          <a:srcRect/>
          <a:stretch>
            <a:fillRect/>
          </a:stretch>
        </p:blipFill>
        <p:spPr bwMode="auto">
          <a:xfrm>
            <a:off x="2409825" y="3054350"/>
            <a:ext cx="4552950" cy="32385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p:cNvSpPr>
          <p:nvPr>
            <p:ph type="body" idx="1"/>
          </p:nvPr>
        </p:nvSpPr>
        <p:spPr>
          <a:xfrm>
            <a:off x="506413" y="500063"/>
            <a:ext cx="8466137" cy="5943600"/>
          </a:xfrm>
        </p:spPr>
        <p:txBody>
          <a:bodyPr/>
          <a:lstStyle/>
          <a:p>
            <a:pPr marL="533400" indent="-533400" algn="ctr">
              <a:buFont typeface="Arial" charset="0"/>
              <a:buNone/>
            </a:pPr>
            <a:r>
              <a:rPr lang="uk-UA" sz="3600" b="1" i="1" smtClean="0">
                <a:solidFill>
                  <a:srgbClr val="CC3300"/>
                </a:solidFill>
              </a:rPr>
              <a:t>Функції гемоглобіну</a:t>
            </a:r>
          </a:p>
          <a:p>
            <a:pPr marL="533400" indent="-533400">
              <a:buFont typeface="Arial" charset="0"/>
              <a:buNone/>
            </a:pPr>
            <a:r>
              <a:rPr lang="uk-UA" sz="1800" b="1" smtClean="0">
                <a:solidFill>
                  <a:srgbClr val="FF3300"/>
                </a:solidFill>
              </a:rPr>
              <a:t>       Основні функції еритроцита:</a:t>
            </a:r>
          </a:p>
          <a:p>
            <a:pPr marL="533400" indent="-533400">
              <a:buFont typeface="Arial" charset="0"/>
              <a:buNone/>
            </a:pPr>
            <a:r>
              <a:rPr lang="uk-UA" sz="1800" b="1" smtClean="0"/>
              <a:t>        1. Дихальна функція.</a:t>
            </a:r>
          </a:p>
          <a:p>
            <a:pPr marL="533400" indent="-533400">
              <a:buFont typeface="Arial" charset="0"/>
              <a:buNone/>
            </a:pPr>
            <a:r>
              <a:rPr lang="uk-UA" sz="1800" b="1" smtClean="0"/>
              <a:t>        2. Буферна функція.</a:t>
            </a:r>
          </a:p>
          <a:p>
            <a:pPr marL="533400" indent="-533400">
              <a:buFont typeface="Arial" charset="0"/>
              <a:buNone/>
            </a:pPr>
            <a:r>
              <a:rPr lang="uk-UA" sz="1800" smtClean="0"/>
              <a:t>         Виконання зазначених функцій гемоглобіном можливе лише при збереженні цілісності еритроцитів, тому що при гемолізі еритроцитів і виході гемоглобіну в плазму крові він швидко виводиться з організму за рахунок фагоцитозу клітинами мононуклеарної фагоцитуючої системи, а також через швидке виведення нирками. </a:t>
            </a:r>
          </a:p>
          <a:p>
            <a:pPr marL="533400" indent="-533400">
              <a:buFont typeface="Arial" charset="0"/>
              <a:buNone/>
            </a:pPr>
            <a:r>
              <a:rPr lang="uk-UA" sz="1800" smtClean="0"/>
              <a:t>         Один моль гемоглобіну може зв'язати до 4 молей кисню, а 1 г гемоглобіну –                  1,34 мл кисню. </a:t>
            </a:r>
            <a:r>
              <a:rPr lang="uk-UA" sz="1800" b="1" i="1" smtClean="0">
                <a:solidFill>
                  <a:srgbClr val="FF3300"/>
                </a:solidFill>
              </a:rPr>
              <a:t>Киснева ємність крові</a:t>
            </a:r>
            <a:r>
              <a:rPr lang="uk-UA" sz="1800" smtClean="0"/>
              <a:t> – це максимальна кількість кисню,               що може бути звязана 1 мл крові. Насичення гемоглобіну киснем складає            96-98</a:t>
            </a:r>
            <a:r>
              <a:rPr lang="en-US" sz="1800" smtClean="0"/>
              <a:t>%</a:t>
            </a:r>
            <a:r>
              <a:rPr lang="uk-UA" sz="1800" smtClean="0"/>
              <a:t>. Зв'язування киснем відбувається в </a:t>
            </a:r>
            <a:r>
              <a:rPr lang="uk-UA" sz="1800" b="1" i="1" smtClean="0">
                <a:solidFill>
                  <a:srgbClr val="FF3300"/>
                </a:solidFill>
              </a:rPr>
              <a:t>процесі</a:t>
            </a:r>
            <a:r>
              <a:rPr lang="uk-UA" sz="1800" smtClean="0"/>
              <a:t> так званої </a:t>
            </a:r>
            <a:r>
              <a:rPr lang="uk-UA" sz="1800" b="1" i="1" smtClean="0">
                <a:solidFill>
                  <a:srgbClr val="FF3300"/>
                </a:solidFill>
              </a:rPr>
              <a:t>оксигенації</a:t>
            </a:r>
            <a:r>
              <a:rPr lang="uk-UA" sz="1800" smtClean="0"/>
              <a:t>,              а не справжнього окиснення. Залізо в оксигемоглобіні залишається двовалентним.</a:t>
            </a:r>
          </a:p>
          <a:p>
            <a:pPr marL="533400" indent="-533400">
              <a:buFont typeface="Arial" charset="0"/>
              <a:buNone/>
            </a:pPr>
            <a:r>
              <a:rPr lang="uk-UA" sz="1800" smtClean="0"/>
              <a:t>         При виконанні дихальної функції молекула гемоглобіну змінює свої розміри подібно до грудної клітки під час дихання. Це слугувало підставою для того, щоб назвати гемоглобін </a:t>
            </a:r>
            <a:r>
              <a:rPr lang="uk-UA" sz="1800" smtClean="0">
                <a:solidFill>
                  <a:srgbClr val="EF757E"/>
                </a:solidFill>
              </a:rPr>
              <a:t>“</a:t>
            </a:r>
            <a:r>
              <a:rPr lang="uk-UA" sz="1800" b="1" smtClean="0">
                <a:solidFill>
                  <a:srgbClr val="EF757E"/>
                </a:solidFill>
              </a:rPr>
              <a:t>дихаючою молекулою</a:t>
            </a:r>
            <a:r>
              <a:rPr lang="uk-UA" sz="1800" smtClean="0">
                <a:solidFill>
                  <a:srgbClr val="EF757E"/>
                </a:solidFill>
              </a:rPr>
              <a:t>”</a:t>
            </a:r>
            <a:r>
              <a:rPr lang="uk-UA" sz="1800" smtClean="0"/>
              <a:t>, або </a:t>
            </a:r>
            <a:r>
              <a:rPr lang="uk-UA" sz="1800" smtClean="0">
                <a:solidFill>
                  <a:srgbClr val="EF757E"/>
                </a:solidFill>
              </a:rPr>
              <a:t>“</a:t>
            </a:r>
            <a:r>
              <a:rPr lang="uk-UA" sz="1800" b="1" smtClean="0">
                <a:solidFill>
                  <a:srgbClr val="EF757E"/>
                </a:solidFill>
              </a:rPr>
              <a:t>молекулярними легенями”</a:t>
            </a:r>
            <a:r>
              <a:rPr lang="uk-UA" sz="1800" b="1" smtClean="0"/>
              <a:t>.</a:t>
            </a:r>
            <a:r>
              <a:rPr lang="uk-UA" sz="1800" smtClean="0">
                <a:solidFill>
                  <a:srgbClr val="EF757E"/>
                </a:solidFill>
              </a:rPr>
              <a:t>   </a:t>
            </a:r>
            <a:endParaRPr lang="ru-RU" sz="1800" smtClean="0">
              <a:solidFill>
                <a:srgbClr val="EF757E"/>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body" idx="1"/>
          </p:nvPr>
        </p:nvSpPr>
        <p:spPr>
          <a:xfrm>
            <a:off x="506413" y="1122363"/>
            <a:ext cx="8370887" cy="5507037"/>
          </a:xfrm>
        </p:spPr>
        <p:txBody>
          <a:bodyPr/>
          <a:lstStyle/>
          <a:p>
            <a:pPr marL="533400" indent="-533400">
              <a:buFont typeface="Arial" charset="0"/>
              <a:buNone/>
            </a:pPr>
            <a:r>
              <a:rPr lang="uk-UA" sz="1800" smtClean="0"/>
              <a:t>          Співвідношення між кількістю гемоглобіну та оксигемоглобіну визначається в значній мірі парціальним напруженням кисню в крові, хоча при цьому й не спостерігається лінійна залежність. Це співвідношення виражається у вигляді кривої дисоціації оксигемоглобіну.</a:t>
            </a:r>
          </a:p>
          <a:p>
            <a:pPr marL="533400" indent="-533400">
              <a:buFont typeface="Arial" charset="0"/>
              <a:buNone/>
            </a:pPr>
            <a:endParaRPr lang="uk-UA" sz="1800" smtClean="0"/>
          </a:p>
          <a:p>
            <a:pPr marL="533400" indent="-533400">
              <a:buFont typeface="Arial" charset="0"/>
              <a:buNone/>
            </a:pPr>
            <a:endParaRPr lang="uk-UA" sz="1800" smtClean="0"/>
          </a:p>
          <a:p>
            <a:pPr marL="533400" indent="-533400">
              <a:buFont typeface="Arial" charset="0"/>
              <a:buNone/>
            </a:pPr>
            <a:endParaRPr lang="uk-UA" sz="1800" smtClean="0"/>
          </a:p>
          <a:p>
            <a:pPr marL="533400" indent="-533400">
              <a:buFont typeface="Arial" charset="0"/>
              <a:buNone/>
            </a:pPr>
            <a:r>
              <a:rPr lang="uk-UA" sz="1800" smtClean="0"/>
              <a:t>          </a:t>
            </a:r>
          </a:p>
          <a:p>
            <a:pPr marL="533400" indent="-533400">
              <a:buFont typeface="Arial" charset="0"/>
              <a:buNone/>
            </a:pPr>
            <a:endParaRPr lang="uk-UA" sz="1800" smtClean="0"/>
          </a:p>
          <a:p>
            <a:pPr marL="533400" indent="-533400">
              <a:buFont typeface="Arial" charset="0"/>
              <a:buNone/>
            </a:pPr>
            <a:endParaRPr lang="uk-UA" sz="1800" smtClean="0"/>
          </a:p>
          <a:p>
            <a:pPr marL="533400" indent="-533400">
              <a:buFont typeface="Arial" charset="0"/>
              <a:buNone/>
            </a:pPr>
            <a:endParaRPr lang="uk-UA" sz="1800" smtClean="0"/>
          </a:p>
          <a:p>
            <a:pPr marL="533400" indent="-533400">
              <a:buFont typeface="Arial" charset="0"/>
              <a:buNone/>
            </a:pPr>
            <a:endParaRPr lang="uk-UA" sz="1800" smtClean="0"/>
          </a:p>
          <a:p>
            <a:pPr marL="533400" indent="-533400">
              <a:buFont typeface="Arial" charset="0"/>
              <a:buNone/>
            </a:pPr>
            <a:endParaRPr lang="uk-UA" sz="1800" smtClean="0"/>
          </a:p>
          <a:p>
            <a:pPr marL="533400" indent="-533400">
              <a:buFont typeface="Arial" charset="0"/>
              <a:buNone/>
            </a:pPr>
            <a:r>
              <a:rPr lang="uk-UA" sz="1800" smtClean="0"/>
              <a:t>        Участь гемоглобіну в регуляції рН (буферна функція) крові пов'язана з його роллю в транспорті кисню та вуглекислого газу, а також властивостями його  як білка, що є амфолітом. </a:t>
            </a:r>
          </a:p>
          <a:p>
            <a:pPr marL="533400" indent="-533400">
              <a:buFont typeface="Arial" charset="0"/>
              <a:buNone/>
            </a:pPr>
            <a:endParaRPr lang="uk-UA" sz="1800" smtClean="0"/>
          </a:p>
          <a:p>
            <a:pPr marL="533400" indent="-533400">
              <a:buFont typeface="Arial" charset="0"/>
              <a:buNone/>
            </a:pPr>
            <a:endParaRPr lang="ru-RU" sz="1800" smtClean="0"/>
          </a:p>
        </p:txBody>
      </p:sp>
      <p:sp>
        <p:nvSpPr>
          <p:cNvPr id="39938" name="AutoShape 4" descr="Картинки по запросу крива дисоціація оксигемоглобіну"/>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ru-RU"/>
          </a:p>
        </p:txBody>
      </p:sp>
      <p:sp>
        <p:nvSpPr>
          <p:cNvPr id="39939" name="AutoShape 6" descr="Картинки по запросу крива дисоціація оксигемоглобіну"/>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ru-RU"/>
          </a:p>
        </p:txBody>
      </p:sp>
      <p:sp>
        <p:nvSpPr>
          <p:cNvPr id="39940" name="AutoShape 8" descr="Картинки по запросу крива дисоціація оксигемоглобіну"/>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39941" name="AutoShape 10" descr="Картинки по запросу крива дисоціація оксигемоглобіну"/>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ru-RU"/>
          </a:p>
        </p:txBody>
      </p:sp>
      <p:sp>
        <p:nvSpPr>
          <p:cNvPr id="39942" name="AutoShape 12" descr="Картинки по запросу крива дисоціація оксигемоглобіну"/>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ru-RU"/>
          </a:p>
        </p:txBody>
      </p:sp>
      <p:pic>
        <p:nvPicPr>
          <p:cNvPr id="39943" name="Picture 14" descr="Похожее изображение"/>
          <p:cNvPicPr>
            <a:picLocks noChangeAspect="1" noChangeArrowheads="1"/>
          </p:cNvPicPr>
          <p:nvPr/>
        </p:nvPicPr>
        <p:blipFill>
          <a:blip r:embed="rId2"/>
          <a:srcRect/>
          <a:stretch>
            <a:fillRect/>
          </a:stretch>
        </p:blipFill>
        <p:spPr bwMode="auto">
          <a:xfrm>
            <a:off x="2562225" y="2179638"/>
            <a:ext cx="5254625" cy="31908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idx="4294967295"/>
          </p:nvPr>
        </p:nvSpPr>
        <p:spPr/>
        <p:txBody>
          <a:bodyPr/>
          <a:lstStyle/>
          <a:p>
            <a:pPr algn="ctr" eaLnBrk="1" hangingPunct="1"/>
            <a:r>
              <a:rPr lang="uk-UA" sz="3200" b="1" smtClean="0">
                <a:solidFill>
                  <a:srgbClr val="4F81BD"/>
                </a:solidFill>
                <a:latin typeface="Times New Roman" pitchFamily="18" charset="0"/>
                <a:cs typeface="Arial" charset="0"/>
              </a:rPr>
              <a:t>3. Надходження заліза в організм і синтез гемоглобіну</a:t>
            </a:r>
            <a:endParaRPr lang="ru-RU" sz="3200" b="1" smtClean="0">
              <a:solidFill>
                <a:srgbClr val="4F81BD"/>
              </a:solidFill>
              <a:latin typeface="Times New Roman" pitchFamily="18" charset="0"/>
              <a:cs typeface="Arial" charset="0"/>
            </a:endParaRPr>
          </a:p>
        </p:txBody>
      </p:sp>
      <p:sp>
        <p:nvSpPr>
          <p:cNvPr id="40962" name="Rectangle 5"/>
          <p:cNvSpPr>
            <a:spLocks noGrp="1"/>
          </p:cNvSpPr>
          <p:nvPr>
            <p:ph type="body" sz="half" idx="4294967295"/>
          </p:nvPr>
        </p:nvSpPr>
        <p:spPr>
          <a:xfrm>
            <a:off x="263525" y="1227138"/>
            <a:ext cx="8562975" cy="5465762"/>
          </a:xfrm>
        </p:spPr>
        <p:txBody>
          <a:bodyPr/>
          <a:lstStyle/>
          <a:p>
            <a:pPr eaLnBrk="1" hangingPunct="1">
              <a:buFont typeface="Arial" charset="0"/>
              <a:buNone/>
            </a:pPr>
            <a:r>
              <a:rPr lang="uk-UA" sz="3600" b="1" i="1" smtClean="0">
                <a:solidFill>
                  <a:srgbClr val="FF0000"/>
                </a:solidFill>
              </a:rPr>
              <a:t>  </a:t>
            </a:r>
            <a:r>
              <a:rPr lang="uk-UA" sz="1800" smtClean="0"/>
              <a:t>Синтез гемоглобіну здійснюється шляхом синхронної продукції гема та поліпептидних ланцюгів глобіну з подальшим  утворенням остаточної молекули. Синтез гемоглобіну починається в нормоцитах. По мірі подальшого дозрівання еритроїдної клітини, зменшення кількості полісом у цитоплазмі знижується й синтез гемоглобіну. У ретикулоцитах ще можливий синтез гемоглобіну на рибосомно-цитоплазматичному рівні. Зрілі еритроцити не синтезують гемоглобін. Процес синтезу гемоглобіну при еритропоезі (процесі утворення еритроцитів) пов’язаний зі споживанням ендогенного заліза. </a:t>
            </a:r>
            <a:endParaRPr lang="en-US" sz="1800" smtClean="0"/>
          </a:p>
        </p:txBody>
      </p:sp>
      <p:sp>
        <p:nvSpPr>
          <p:cNvPr id="40963" name="AutoShape 10" descr="Картинки по запросу гемоглобін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40964" name="AutoShape 14" descr="Картинки по запросу гемоглобін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40965" name="AutoShape 16" descr="Похожее изображение"/>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40966" name="AutoShape 18" descr="Картинки по запросу red blood cell hemoglobin"/>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40967" name="Picture 11" descr="Похожее изображение"/>
          <p:cNvPicPr>
            <a:picLocks noChangeAspect="1" noChangeArrowheads="1"/>
          </p:cNvPicPr>
          <p:nvPr/>
        </p:nvPicPr>
        <p:blipFill>
          <a:blip r:embed="rId2"/>
          <a:srcRect/>
          <a:stretch>
            <a:fillRect/>
          </a:stretch>
        </p:blipFill>
        <p:spPr bwMode="auto">
          <a:xfrm>
            <a:off x="2054225" y="3717925"/>
            <a:ext cx="504825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Grp="1"/>
          </p:cNvSpPr>
          <p:nvPr>
            <p:ph type="body" idx="1"/>
          </p:nvPr>
        </p:nvSpPr>
        <p:spPr>
          <a:xfrm>
            <a:off x="442913" y="576263"/>
            <a:ext cx="8440737" cy="6032500"/>
          </a:xfrm>
        </p:spPr>
        <p:txBody>
          <a:bodyPr/>
          <a:lstStyle/>
          <a:p>
            <a:pPr eaLnBrk="1" hangingPunct="1">
              <a:lnSpc>
                <a:spcPct val="80000"/>
              </a:lnSpc>
              <a:buFont typeface="Arial" charset="0"/>
              <a:buNone/>
            </a:pPr>
            <a:r>
              <a:rPr lang="uk-UA" sz="1600" smtClean="0"/>
              <a:t> </a:t>
            </a:r>
            <a:r>
              <a:rPr lang="uk-UA" sz="1600" b="1" smtClean="0">
                <a:solidFill>
                  <a:srgbClr val="CC3300"/>
                </a:solidFill>
              </a:rPr>
              <a:t>Важливу роль в обміні відіграють наступні білкові сполуки: трансферин (сидерофілин), феритин і гемосидерин.</a:t>
            </a:r>
          </a:p>
          <a:p>
            <a:pPr eaLnBrk="1" hangingPunct="1">
              <a:lnSpc>
                <a:spcPct val="80000"/>
              </a:lnSpc>
              <a:buFont typeface="Arial" charset="0"/>
              <a:buNone/>
            </a:pPr>
            <a:r>
              <a:rPr lang="uk-UA" sz="1600" b="1" i="1" smtClean="0">
                <a:solidFill>
                  <a:srgbClr val="FF2F2F"/>
                </a:solidFill>
              </a:rPr>
              <a:t>   Трансферин</a:t>
            </a:r>
            <a:r>
              <a:rPr lang="uk-UA" sz="1600" smtClean="0"/>
              <a:t> – специфічний білок, який міститься в плазмі крові, </a:t>
            </a:r>
            <a:r>
              <a:rPr lang="el-GR" sz="1600" smtClean="0"/>
              <a:t>β</a:t>
            </a:r>
            <a:r>
              <a:rPr lang="uk-UA" sz="1600" smtClean="0"/>
              <a:t>-глобулін з молекулярною масою близько 80000 Д. Він виконує транспортну функцію, забезпечуючи переніс заліза               зі слизової оболонки кишечника та синусів паренхіми селезінки в кістковий мозок, де утилізується в процесі еритропоезу. </a:t>
            </a:r>
          </a:p>
          <a:p>
            <a:pPr eaLnBrk="1" hangingPunct="1">
              <a:lnSpc>
                <a:spcPct val="80000"/>
              </a:lnSpc>
              <a:buFont typeface="Arial" charset="0"/>
              <a:buNone/>
            </a:pPr>
            <a:r>
              <a:rPr lang="uk-UA" sz="1600" b="1" i="1" smtClean="0">
                <a:solidFill>
                  <a:srgbClr val="FF2F2F"/>
                </a:solidFill>
              </a:rPr>
              <a:t>  Феритин</a:t>
            </a:r>
            <a:r>
              <a:rPr lang="uk-UA" sz="1600" smtClean="0"/>
              <a:t> – водорозчинний комплекс гідроксиду заліза з білком апоферитином. Молекулярна маса феритину складає близько 460000 Д, вміст заліза – приблизно 2</a:t>
            </a:r>
            <a:r>
              <a:rPr lang="en-US" sz="1600" smtClean="0"/>
              <a:t>%</a:t>
            </a:r>
            <a:r>
              <a:rPr lang="uk-UA" sz="1600" smtClean="0"/>
              <a:t> від його маси.</a:t>
            </a:r>
          </a:p>
          <a:p>
            <a:pPr eaLnBrk="1" hangingPunct="1">
              <a:lnSpc>
                <a:spcPct val="80000"/>
              </a:lnSpc>
              <a:buFont typeface="Arial" charset="0"/>
              <a:buNone/>
            </a:pPr>
            <a:r>
              <a:rPr lang="uk-UA" sz="1600" b="1" i="1" smtClean="0">
                <a:solidFill>
                  <a:srgbClr val="FF2F2F"/>
                </a:solidFill>
              </a:rPr>
              <a:t>   Гемосидерин</a:t>
            </a:r>
            <a:r>
              <a:rPr lang="uk-UA" sz="1600" smtClean="0"/>
              <a:t> близький за складом до феритину, вміст у ньому заліза складає приблизно 30</a:t>
            </a:r>
            <a:r>
              <a:rPr lang="en-US" sz="1600" smtClean="0"/>
              <a:t>%</a:t>
            </a:r>
            <a:r>
              <a:rPr lang="uk-UA" sz="1600" smtClean="0"/>
              <a:t> від загальної маси молекули. Основними місцями депонування гемосидерину є кістковий мозок, печінка та селезінка. В організмі здорової людини міститься в цілому близько 3-5 г ендогенного заліза, причому в фонді еритрону (еритроцити разом із кровотворною тканиною) приблизно 60-70</a:t>
            </a:r>
            <a:r>
              <a:rPr lang="en-US" sz="1600" smtClean="0"/>
              <a:t>%</a:t>
            </a:r>
            <a:r>
              <a:rPr lang="uk-UA" sz="1600" smtClean="0"/>
              <a:t>, залізо запасів (феритину та гемосидерину внутрішніх органів) складає 30-40 </a:t>
            </a:r>
            <a:r>
              <a:rPr lang="en-US" sz="1600" smtClean="0"/>
              <a:t>%</a:t>
            </a:r>
            <a:r>
              <a:rPr lang="uk-UA" sz="1600" smtClean="0"/>
              <a:t>. У складі трансферину міститься близько 3-4 мг заліза,          у ферментах різних органів і тканин є ще приблизно 150 мг заліза. </a:t>
            </a:r>
            <a:endParaRPr lang="en-US" sz="1600" smtClean="0"/>
          </a:p>
          <a:p>
            <a:pPr>
              <a:lnSpc>
                <a:spcPct val="80000"/>
              </a:lnSpc>
            </a:pPr>
            <a:endParaRPr lang="ru-RU" sz="1600" smtClean="0"/>
          </a:p>
        </p:txBody>
      </p:sp>
      <p:pic>
        <p:nvPicPr>
          <p:cNvPr id="41986" name="Picture 4" descr="Картинки по запросу обмін заліза в організмі  картинки"/>
          <p:cNvPicPr>
            <a:picLocks noChangeAspect="1" noChangeArrowheads="1"/>
          </p:cNvPicPr>
          <p:nvPr/>
        </p:nvPicPr>
        <p:blipFill>
          <a:blip r:embed="rId2"/>
          <a:srcRect/>
          <a:stretch>
            <a:fillRect/>
          </a:stretch>
        </p:blipFill>
        <p:spPr bwMode="auto">
          <a:xfrm>
            <a:off x="2498725" y="4124325"/>
            <a:ext cx="4191000" cy="25685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5"/>
          <p:cNvSpPr>
            <a:spLocks noGrp="1"/>
          </p:cNvSpPr>
          <p:nvPr>
            <p:ph type="body" sz="half" idx="4294967295"/>
          </p:nvPr>
        </p:nvSpPr>
        <p:spPr>
          <a:xfrm>
            <a:off x="263525" y="490538"/>
            <a:ext cx="8562975" cy="6202362"/>
          </a:xfrm>
        </p:spPr>
        <p:txBody>
          <a:bodyPr/>
          <a:lstStyle/>
          <a:p>
            <a:pPr eaLnBrk="1" hangingPunct="1">
              <a:buFont typeface="Arial" charset="0"/>
              <a:buNone/>
            </a:pPr>
            <a:r>
              <a:rPr lang="uk-UA" sz="3600" b="1" i="1" smtClean="0">
                <a:solidFill>
                  <a:srgbClr val="FF0000"/>
                </a:solidFill>
              </a:rPr>
              <a:t>  </a:t>
            </a:r>
            <a:r>
              <a:rPr lang="uk-UA" sz="1600" smtClean="0"/>
              <a:t>Абсорбція заліза епітеліальними клітками шлунково-кишкового тракту підсилюється при збільшенні концентрації трансферину в слизовій кишечнику, еритропоетичній активності кісткового мозку й знижується при збільшенні концентрації заліза в клітинах слизової оболонки кишечнику. Абсорбція Fe++ у кишечнику більше ефективна, ніж Fe+++ і речовини, що підтримують двовалентну форму заліза, його розчинність — аскорбінова кислота, фруктоза, амінокислоти (цистеїн, метіонін), прискорюють абсорбцію заліза. Важливою умовою абсорбції заліза в кишечнику є його біодоступність. Наприклад, залізо, що входить до складу гема (м'ясні продукти, кров'яна ковбаса) краще всмоктується в кишечнику,  ніж залізо з  їжі  рослинного  походження.</a:t>
            </a:r>
            <a:endParaRPr lang="en-US" sz="1600" smtClean="0"/>
          </a:p>
        </p:txBody>
      </p:sp>
      <p:sp>
        <p:nvSpPr>
          <p:cNvPr id="43010" name="AutoShape 10" descr="Картинки по запросу гемоглобін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43011" name="AutoShape 14" descr="Картинки по запросу гемоглобін картинки"/>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43012" name="AutoShape 16" descr="Похожее изображение"/>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43013" name="AutoShape 18" descr="Картинки по запросу red blood cell hemoglobin"/>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43014" name="Picture 11" descr="Похожее изображение"/>
          <p:cNvPicPr>
            <a:picLocks noChangeAspect="1" noChangeArrowheads="1"/>
          </p:cNvPicPr>
          <p:nvPr/>
        </p:nvPicPr>
        <p:blipFill>
          <a:blip r:embed="rId2"/>
          <a:srcRect/>
          <a:stretch>
            <a:fillRect/>
          </a:stretch>
        </p:blipFill>
        <p:spPr bwMode="auto">
          <a:xfrm>
            <a:off x="1876425" y="3017838"/>
            <a:ext cx="5429250" cy="328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idx="4294967295"/>
          </p:nvPr>
        </p:nvSpPr>
        <p:spPr>
          <a:xfrm>
            <a:off x="628650" y="0"/>
            <a:ext cx="7886700" cy="1147763"/>
          </a:xfrm>
        </p:spPr>
        <p:txBody>
          <a:bodyPr/>
          <a:lstStyle/>
          <a:p>
            <a:pPr algn="ctr" eaLnBrk="1" hangingPunct="1"/>
            <a:r>
              <a:rPr lang="uk-UA" sz="3200" b="1" smtClean="0">
                <a:solidFill>
                  <a:srgbClr val="4F81BD"/>
                </a:solidFill>
                <a:latin typeface="Times New Roman" pitchFamily="18" charset="0"/>
                <a:cs typeface="Arial" charset="0"/>
              </a:rPr>
              <a:t>4</a:t>
            </a:r>
            <a:r>
              <a:rPr lang="uk-UA" sz="3200" b="1" smtClean="0">
                <a:solidFill>
                  <a:srgbClr val="4F81BD"/>
                </a:solidFill>
                <a:latin typeface="Times New Roman" pitchFamily="18" charset="0"/>
                <a:ea typeface="맑은 고딕"/>
                <a:cs typeface="Arial" charset="0"/>
              </a:rPr>
              <a:t>. </a:t>
            </a:r>
            <a:r>
              <a:rPr lang="uk-UA" sz="3200" b="1" smtClean="0">
                <a:solidFill>
                  <a:srgbClr val="4F81BD"/>
                </a:solidFill>
                <a:latin typeface="Times New Roman" pitchFamily="18" charset="0"/>
                <a:cs typeface="Arial" charset="0"/>
              </a:rPr>
              <a:t>Зміни кількості</a:t>
            </a:r>
            <a:r>
              <a:rPr lang="uk-UA" sz="3200" b="1" smtClean="0">
                <a:solidFill>
                  <a:srgbClr val="4F81BD"/>
                </a:solidFill>
                <a:latin typeface="Times New Roman" pitchFamily="18" charset="0"/>
                <a:ea typeface="맑은 고딕"/>
                <a:cs typeface="맑은 고딕"/>
              </a:rPr>
              <a:t> еритроцитів</a:t>
            </a:r>
            <a:endParaRPr lang="ru-RU" sz="3200" b="1" smtClean="0">
              <a:solidFill>
                <a:srgbClr val="4F81BD"/>
              </a:solidFill>
              <a:latin typeface="Times New Roman" pitchFamily="18" charset="0"/>
              <a:ea typeface="맑은 고딕"/>
              <a:cs typeface="맑은 고딕"/>
            </a:endParaRPr>
          </a:p>
        </p:txBody>
      </p:sp>
      <p:sp>
        <p:nvSpPr>
          <p:cNvPr id="44034" name="Rectangle 5"/>
          <p:cNvSpPr>
            <a:spLocks noGrp="1"/>
          </p:cNvSpPr>
          <p:nvPr>
            <p:ph type="body" sz="half" idx="4294967295"/>
          </p:nvPr>
        </p:nvSpPr>
        <p:spPr>
          <a:xfrm>
            <a:off x="428625" y="884238"/>
            <a:ext cx="8512175" cy="5973762"/>
          </a:xfrm>
        </p:spPr>
        <p:txBody>
          <a:bodyPr/>
          <a:lstStyle/>
          <a:p>
            <a:pPr marL="457200" indent="-457200" eaLnBrk="1" hangingPunct="1">
              <a:lnSpc>
                <a:spcPct val="80000"/>
              </a:lnSpc>
              <a:buFont typeface="Arial" charset="0"/>
              <a:buNone/>
            </a:pPr>
            <a:r>
              <a:rPr lang="uk-UA" b="1" i="1" smtClean="0">
                <a:solidFill>
                  <a:srgbClr val="FF0000"/>
                </a:solidFill>
              </a:rPr>
              <a:t>     </a:t>
            </a:r>
            <a:r>
              <a:rPr lang="uk-UA" sz="1800" smtClean="0"/>
              <a:t>Кількісні зміни еритроцитів можуть носити фізіологічний, компенсаторний або патологічний характер, проявлятися у вигляді збільшення (понад </a:t>
            </a:r>
            <a:r>
              <a:rPr lang="uk-UA" sz="1800" b="1" smtClean="0">
                <a:solidFill>
                  <a:srgbClr val="EF757E"/>
                </a:solidFill>
              </a:rPr>
              <a:t>6</a:t>
            </a:r>
            <a:r>
              <a:rPr lang="ru-RU" sz="1600" b="1" smtClean="0">
                <a:solidFill>
                  <a:srgbClr val="EF757E"/>
                </a:solidFill>
                <a:latin typeface="Arial" charset="0"/>
                <a:cs typeface="Arial" charset="0"/>
              </a:rPr>
              <a:t>•</a:t>
            </a:r>
            <a:r>
              <a:rPr lang="en-US" sz="1600" b="1" smtClean="0">
                <a:solidFill>
                  <a:srgbClr val="EF757E"/>
                </a:solidFill>
                <a:latin typeface="Arial" charset="0"/>
                <a:cs typeface="Times New Roman" pitchFamily="18" charset="0"/>
              </a:rPr>
              <a:t>10</a:t>
            </a:r>
            <a:r>
              <a:rPr lang="en-US" sz="1400" b="1" baseline="30000" smtClean="0">
                <a:solidFill>
                  <a:srgbClr val="EF757E"/>
                </a:solidFill>
                <a:latin typeface="Arial" charset="0"/>
                <a:cs typeface="Times New Roman" pitchFamily="18" charset="0"/>
              </a:rPr>
              <a:t>12</a:t>
            </a:r>
            <a:r>
              <a:rPr lang="ru-RU" sz="1600" b="1" smtClean="0">
                <a:solidFill>
                  <a:srgbClr val="EF757E"/>
                </a:solidFill>
                <a:latin typeface="Arial" charset="0"/>
                <a:cs typeface="Arial" charset="0"/>
              </a:rPr>
              <a:t> /л</a:t>
            </a:r>
            <a:r>
              <a:rPr lang="ru-RU" sz="1600" b="1" smtClean="0">
                <a:latin typeface="Arial" charset="0"/>
                <a:cs typeface="Arial" charset="0"/>
              </a:rPr>
              <a:t>)</a:t>
            </a:r>
            <a:r>
              <a:rPr lang="uk-UA" sz="1800" smtClean="0"/>
              <a:t>            або зменшення кількості (понад </a:t>
            </a:r>
            <a:r>
              <a:rPr lang="uk-UA" sz="1800" b="1" smtClean="0">
                <a:solidFill>
                  <a:srgbClr val="EF757E"/>
                </a:solidFill>
              </a:rPr>
              <a:t>3,7</a:t>
            </a:r>
            <a:r>
              <a:rPr lang="ru-RU" sz="1600" b="1" smtClean="0">
                <a:solidFill>
                  <a:srgbClr val="EF757E"/>
                </a:solidFill>
                <a:latin typeface="Arial" charset="0"/>
                <a:cs typeface="Arial" charset="0"/>
              </a:rPr>
              <a:t>•</a:t>
            </a:r>
            <a:r>
              <a:rPr lang="en-US" sz="1600" b="1" smtClean="0">
                <a:solidFill>
                  <a:srgbClr val="EF757E"/>
                </a:solidFill>
                <a:latin typeface="Arial" charset="0"/>
                <a:cs typeface="Times New Roman" pitchFamily="18" charset="0"/>
              </a:rPr>
              <a:t>10</a:t>
            </a:r>
            <a:r>
              <a:rPr lang="en-US" sz="1400" b="1" baseline="30000" smtClean="0">
                <a:solidFill>
                  <a:srgbClr val="EF757E"/>
                </a:solidFill>
                <a:latin typeface="Arial" charset="0"/>
                <a:cs typeface="Times New Roman" pitchFamily="18" charset="0"/>
              </a:rPr>
              <a:t>12</a:t>
            </a:r>
            <a:r>
              <a:rPr lang="ru-RU" sz="1600" b="1" smtClean="0">
                <a:solidFill>
                  <a:srgbClr val="EF757E"/>
                </a:solidFill>
                <a:latin typeface="Arial" charset="0"/>
                <a:cs typeface="Arial" charset="0"/>
              </a:rPr>
              <a:t> /л</a:t>
            </a:r>
            <a:r>
              <a:rPr lang="ru-RU" sz="1600" b="1" smtClean="0">
                <a:latin typeface="Arial" charset="0"/>
                <a:cs typeface="Arial" charset="0"/>
              </a:rPr>
              <a:t>)</a:t>
            </a:r>
            <a:r>
              <a:rPr lang="uk-UA" sz="1800" smtClean="0"/>
              <a:t> еритроцитів у периферичній крові.</a:t>
            </a:r>
          </a:p>
          <a:p>
            <a:pPr marL="457200" indent="-457200" eaLnBrk="1" hangingPunct="1">
              <a:lnSpc>
                <a:spcPct val="80000"/>
              </a:lnSpc>
              <a:buFont typeface="Arial" charset="0"/>
              <a:buNone/>
            </a:pPr>
            <a:r>
              <a:rPr lang="uk-UA" sz="2000" b="1" smtClean="0">
                <a:solidFill>
                  <a:srgbClr val="FF0000"/>
                </a:solidFill>
              </a:rPr>
              <a:t>       Еритроцитоз</a:t>
            </a:r>
            <a:r>
              <a:rPr lang="uk-UA" sz="1800" smtClean="0"/>
              <a:t> – стан, який характеризується збільшенням кількості еритроцитів                  у периферичній крові. У відповідності до механізмів розвитку цього стану розрізняють відносний та абсолютний еритроцитоз.</a:t>
            </a:r>
          </a:p>
          <a:p>
            <a:pPr marL="457200" indent="-457200" eaLnBrk="1" hangingPunct="1">
              <a:lnSpc>
                <a:spcPct val="80000"/>
              </a:lnSpc>
              <a:buFont typeface="Arial" charset="0"/>
              <a:buNone/>
            </a:pPr>
            <a:r>
              <a:rPr lang="uk-UA" sz="1800" b="1" i="1" smtClean="0">
                <a:solidFill>
                  <a:srgbClr val="CC3300"/>
                </a:solidFill>
              </a:rPr>
              <a:t>        Відносний еритроцитоз</a:t>
            </a:r>
            <a:r>
              <a:rPr lang="uk-UA" sz="1800" smtClean="0"/>
              <a:t> виникає в тому випадку, коли збільшується кількість еритроцитів в одиниці об'єму крові в зв'язку зі згущенням крові, але еритропоез не активується. Це може бути при фізичному навантаженні, а  також опіках, коли виникає виражена плазмовтрата крізь ранову поверхню,  при нестримній блювоті у випадку кишкової непрохідності, токсикозі вагітності, при діареях, які супроводжують холеру, дизентерію та інші кишкові інфекції.</a:t>
            </a:r>
          </a:p>
          <a:p>
            <a:pPr marL="457200" indent="-457200" eaLnBrk="1" hangingPunct="1">
              <a:lnSpc>
                <a:spcPct val="80000"/>
              </a:lnSpc>
              <a:buFont typeface="Arial" charset="0"/>
              <a:buNone/>
            </a:pPr>
            <a:r>
              <a:rPr lang="uk-UA" sz="1800" b="1" i="1" smtClean="0">
                <a:solidFill>
                  <a:srgbClr val="CC3300"/>
                </a:solidFill>
              </a:rPr>
              <a:t>        Абсолютний еритроцитоз</a:t>
            </a:r>
            <a:r>
              <a:rPr lang="uk-UA" sz="1800" smtClean="0"/>
              <a:t> – стан, який характеризується збільшенням кількості еритроцитів у периферичній крові внаслідок підсилення еритропоезу.</a:t>
            </a:r>
          </a:p>
          <a:p>
            <a:pPr marL="457200" indent="-457200" eaLnBrk="1" hangingPunct="1">
              <a:lnSpc>
                <a:spcPct val="80000"/>
              </a:lnSpc>
              <a:buFont typeface="Arial" charset="0"/>
              <a:buNone/>
            </a:pPr>
            <a:r>
              <a:rPr lang="uk-UA" sz="1800" smtClean="0"/>
              <a:t>       </a:t>
            </a:r>
            <a:r>
              <a:rPr lang="uk-UA" sz="1800" b="1" smtClean="0"/>
              <a:t>Абсолютний еритроцитоз буває двох видів:</a:t>
            </a:r>
          </a:p>
          <a:p>
            <a:pPr marL="457200" indent="-457200" eaLnBrk="1" hangingPunct="1">
              <a:lnSpc>
                <a:spcPct val="80000"/>
              </a:lnSpc>
              <a:buFont typeface="Arial" charset="0"/>
              <a:buAutoNum type="arabicPeriod"/>
            </a:pPr>
            <a:r>
              <a:rPr lang="uk-UA" sz="1800" b="1" smtClean="0">
                <a:solidFill>
                  <a:schemeClr val="hlink"/>
                </a:solidFill>
              </a:rPr>
              <a:t>Компенсаторний еритроцитоз</a:t>
            </a:r>
            <a:r>
              <a:rPr lang="uk-UA" sz="1800" smtClean="0"/>
              <a:t>, який забезпечує розвиток компенсаторно-пристосувапьних реакцій в умовах патології, наприклад при серцевій недостатності, у здорових людей – мешканців високогірних районів у зв'язку              з хронічною гіпоксією та стимуляцією еритропоезу.</a:t>
            </a:r>
          </a:p>
          <a:p>
            <a:pPr marL="457200" indent="-457200" eaLnBrk="1" hangingPunct="1">
              <a:lnSpc>
                <a:spcPct val="80000"/>
              </a:lnSpc>
              <a:buFont typeface="Arial" charset="0"/>
              <a:buAutoNum type="arabicPeriod"/>
            </a:pPr>
            <a:r>
              <a:rPr lang="uk-UA" sz="1800" b="1" smtClean="0">
                <a:solidFill>
                  <a:schemeClr val="hlink"/>
                </a:solidFill>
              </a:rPr>
              <a:t>Патологічний еритроцитоз</a:t>
            </a:r>
            <a:r>
              <a:rPr lang="uk-UA" sz="1800" smtClean="0"/>
              <a:t>, який не забезпечує адаптаційних реакцій, має місце при пухлинному ураженні нирок, надниркових залоз, гіпофіза, що супроводжується підсиленням продукції гуморальних і гормональних факторів. </a:t>
            </a:r>
            <a:endParaRPr lang="ru-RU" sz="18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5"/>
          <p:cNvSpPr>
            <a:spLocks noGrp="1"/>
          </p:cNvSpPr>
          <p:nvPr>
            <p:ph type="body" sz="half" idx="4294967295"/>
          </p:nvPr>
        </p:nvSpPr>
        <p:spPr>
          <a:xfrm>
            <a:off x="428625" y="693738"/>
            <a:ext cx="8512175" cy="5834062"/>
          </a:xfrm>
        </p:spPr>
        <p:txBody>
          <a:bodyPr/>
          <a:lstStyle/>
          <a:p>
            <a:pPr marL="457200" indent="-457200" eaLnBrk="1" hangingPunct="1">
              <a:buFont typeface="Arial" charset="0"/>
              <a:buNone/>
            </a:pPr>
            <a:r>
              <a:rPr lang="uk-UA" b="1" i="1" smtClean="0">
                <a:solidFill>
                  <a:srgbClr val="FF0000"/>
                </a:solidFill>
              </a:rPr>
              <a:t>   </a:t>
            </a:r>
            <a:endParaRPr lang="uk-UA" sz="1800" smtClean="0"/>
          </a:p>
          <a:p>
            <a:pPr marL="457200" indent="-457200" eaLnBrk="1" hangingPunct="1">
              <a:buFont typeface="Arial" charset="0"/>
              <a:buNone/>
            </a:pPr>
            <a:r>
              <a:rPr lang="uk-UA" sz="2000" b="1" smtClean="0">
                <a:solidFill>
                  <a:srgbClr val="FF0000"/>
                </a:solidFill>
              </a:rPr>
              <a:t>      Еритропенія</a:t>
            </a:r>
            <a:r>
              <a:rPr lang="uk-UA" sz="1800" smtClean="0"/>
              <a:t> – стан, який характеризується зменшенням кількості еритроцитів                  у периферичній крові. У відповідності до механізмів розвитку еритропенії можуть носити відносний та абсолютний характер.</a:t>
            </a:r>
          </a:p>
          <a:p>
            <a:pPr marL="457200" indent="-457200" eaLnBrk="1" hangingPunct="1">
              <a:buFont typeface="Arial" charset="0"/>
              <a:buNone/>
            </a:pPr>
            <a:r>
              <a:rPr lang="uk-UA" sz="1800" b="1" i="1" smtClean="0">
                <a:solidFill>
                  <a:srgbClr val="CC3300"/>
                </a:solidFill>
              </a:rPr>
              <a:t>       Відносна еритропенія </a:t>
            </a:r>
            <a:r>
              <a:rPr lang="uk-UA" sz="1800" smtClean="0"/>
              <a:t>обумовлена збільшенням надходження рідини в організм, розжиженням крові, що викликає зменшення кількості еритроцитів    в одиниці об'єму крові при збереженому еритропоезі. </a:t>
            </a:r>
            <a:r>
              <a:rPr lang="uk-UA" sz="1800" b="1" i="1" smtClean="0">
                <a:solidFill>
                  <a:srgbClr val="CC3300"/>
                </a:solidFill>
              </a:rPr>
              <a:t> </a:t>
            </a:r>
            <a:r>
              <a:rPr lang="uk-UA" sz="1800" smtClean="0"/>
              <a:t> </a:t>
            </a:r>
          </a:p>
          <a:p>
            <a:pPr marL="457200" indent="-457200" eaLnBrk="1" hangingPunct="1">
              <a:buFont typeface="Arial" charset="0"/>
              <a:buNone/>
            </a:pPr>
            <a:r>
              <a:rPr lang="uk-UA" sz="1800" b="1" i="1" smtClean="0">
                <a:solidFill>
                  <a:srgbClr val="CC3300"/>
                </a:solidFill>
              </a:rPr>
              <a:t>        Абсолютна еритропенія</a:t>
            </a:r>
            <a:r>
              <a:rPr lang="uk-UA" sz="1800" smtClean="0"/>
              <a:t>  пов'язана з різними патологічними факторами: пригніченням еритропоезу, підсиленням руйнування еритроцитів або з підсиленою крововтратою, що призводить до зменшення вмісту еритроцитів            у периферичній крові.   </a:t>
            </a:r>
          </a:p>
        </p:txBody>
      </p:sp>
      <p:pic>
        <p:nvPicPr>
          <p:cNvPr id="45058" name="Picture 16" descr="Похожее изображение"/>
          <p:cNvPicPr>
            <a:picLocks noChangeAspect="1" noChangeArrowheads="1"/>
          </p:cNvPicPr>
          <p:nvPr/>
        </p:nvPicPr>
        <p:blipFill>
          <a:blip r:embed="rId2"/>
          <a:srcRect/>
          <a:stretch>
            <a:fillRect/>
          </a:stretch>
        </p:blipFill>
        <p:spPr bwMode="auto">
          <a:xfrm>
            <a:off x="3311525" y="4325938"/>
            <a:ext cx="24669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p:cNvSpPr>
          <p:nvPr>
            <p:ph type="body" idx="1"/>
          </p:nvPr>
        </p:nvSpPr>
        <p:spPr/>
        <p:txBody>
          <a:bodyPr/>
          <a:lstStyle/>
          <a:p>
            <a:pPr algn="ctr">
              <a:buFont typeface="Arial" charset="0"/>
              <a:buNone/>
            </a:pPr>
            <a:endParaRPr lang="uk-UA" sz="4400" b="1" i="1" smtClean="0">
              <a:solidFill>
                <a:srgbClr val="EF757E"/>
              </a:solidFill>
            </a:endParaRPr>
          </a:p>
          <a:p>
            <a:pPr algn="ctr">
              <a:buFont typeface="Arial" charset="0"/>
              <a:buNone/>
            </a:pPr>
            <a:endParaRPr lang="uk-UA" sz="4400" b="1" i="1" smtClean="0">
              <a:solidFill>
                <a:srgbClr val="EF757E"/>
              </a:solidFill>
            </a:endParaRPr>
          </a:p>
          <a:p>
            <a:pPr algn="ctr">
              <a:buFont typeface="Arial" charset="0"/>
              <a:buNone/>
            </a:pPr>
            <a:r>
              <a:rPr lang="uk-UA" sz="4800" b="1" i="1" smtClean="0">
                <a:solidFill>
                  <a:srgbClr val="EF757E"/>
                </a:solidFill>
              </a:rPr>
              <a:t>ДЯКУЮ ЗА УВАГУ!</a:t>
            </a:r>
            <a:endParaRPr lang="ru-RU" sz="4800" b="1" i="1" smtClean="0">
              <a:solidFill>
                <a:srgbClr val="EF757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592138" y="368300"/>
            <a:ext cx="7886700" cy="788988"/>
          </a:xfrm>
        </p:spPr>
        <p:txBody>
          <a:bodyPr/>
          <a:lstStyle/>
          <a:p>
            <a:pPr algn="ctr" eaLnBrk="1" hangingPunct="1"/>
            <a:r>
              <a:rPr lang="uk-UA" sz="3200" b="1" smtClean="0">
                <a:solidFill>
                  <a:srgbClr val="4F81BD"/>
                </a:solidFill>
                <a:latin typeface="Times New Roman" pitchFamily="18" charset="0"/>
                <a:ea typeface="맑은 고딕"/>
                <a:cs typeface="Arial" charset="0"/>
              </a:rPr>
              <a:t>РЕКОМЕНДОВАНА ЛІТЕРАТУРА</a:t>
            </a:r>
            <a:endParaRPr lang="ru-RU" sz="3200" b="1" smtClean="0">
              <a:solidFill>
                <a:srgbClr val="4F81BD"/>
              </a:solidFill>
              <a:latin typeface="Times New Roman" pitchFamily="18" charset="0"/>
              <a:ea typeface="맑은 고딕"/>
              <a:cs typeface="Arial" charset="0"/>
            </a:endParaRPr>
          </a:p>
        </p:txBody>
      </p:sp>
      <p:sp>
        <p:nvSpPr>
          <p:cNvPr id="19458" name="Rectangle 4"/>
          <p:cNvSpPr>
            <a:spLocks noGrp="1"/>
          </p:cNvSpPr>
          <p:nvPr>
            <p:ph type="body" idx="1"/>
          </p:nvPr>
        </p:nvSpPr>
        <p:spPr>
          <a:xfrm>
            <a:off x="787400" y="1155700"/>
            <a:ext cx="7918450" cy="5702300"/>
          </a:xfrm>
        </p:spPr>
        <p:txBody>
          <a:bodyPr/>
          <a:lstStyle/>
          <a:p>
            <a:pPr marL="533400" indent="-533400" eaLnBrk="1" hangingPunct="1">
              <a:lnSpc>
                <a:spcPct val="100000"/>
              </a:lnSpc>
              <a:spcBef>
                <a:spcPct val="20000"/>
              </a:spcBef>
              <a:buClr>
                <a:srgbClr val="0BD0D9"/>
              </a:buClr>
              <a:buSzPct val="95000"/>
              <a:buFontTx/>
              <a:buNone/>
            </a:pPr>
            <a:r>
              <a:rPr lang="ru-RU" sz="1400" b="1" smtClean="0">
                <a:solidFill>
                  <a:srgbClr val="007CCE"/>
                </a:solidFill>
                <a:latin typeface="Times New Roman" pitchFamily="18" charset="0"/>
                <a:ea typeface="맑은 고딕"/>
                <a:cs typeface="맑은 고딕"/>
              </a:rPr>
              <a:t>1.</a:t>
            </a:r>
            <a:r>
              <a:rPr lang="ru-RU" sz="1400" b="1" smtClean="0">
                <a:solidFill>
                  <a:srgbClr val="000000"/>
                </a:solidFill>
                <a:latin typeface="Times New Roman" pitchFamily="18" charset="0"/>
                <a:ea typeface="맑은 고딕"/>
                <a:cs typeface="맑은 고딕"/>
              </a:rPr>
              <a:t>          Абдулкадыров К. М. Клиническая гематология: справочник. Санкт-Петербург : Питер, 2006. 448с.</a:t>
            </a:r>
          </a:p>
          <a:p>
            <a:pPr marL="533400" indent="-533400" eaLnBrk="1" hangingPunct="1">
              <a:lnSpc>
                <a:spcPct val="100000"/>
              </a:lnSpc>
              <a:spcBef>
                <a:spcPct val="20000"/>
              </a:spcBef>
              <a:buClr>
                <a:srgbClr val="0BD0D9"/>
              </a:buClr>
              <a:buSzPct val="95000"/>
              <a:buFontTx/>
              <a:buNone/>
            </a:pPr>
            <a:r>
              <a:rPr lang="ru-RU" sz="1400" b="1" smtClean="0">
                <a:solidFill>
                  <a:srgbClr val="007CCE"/>
                </a:solidFill>
                <a:latin typeface="Times New Roman" pitchFamily="18" charset="0"/>
                <a:ea typeface="맑은 고딕"/>
                <a:cs typeface="맑은 고딕"/>
              </a:rPr>
              <a:t>2.</a:t>
            </a:r>
            <a:r>
              <a:rPr lang="ru-RU" sz="1400" b="1" smtClean="0">
                <a:solidFill>
                  <a:srgbClr val="000000"/>
                </a:solidFill>
                <a:latin typeface="Times New Roman" pitchFamily="18" charset="0"/>
                <a:ea typeface="맑은 고딕"/>
                <a:cs typeface="맑은 고딕"/>
              </a:rPr>
              <a:t>          Богданов А. Н., Волошин С. В., Кулибаба. Т. Г. Изменения в системе крови в клинической практике. Москва : Фолиант, 2017. 172 с. </a:t>
            </a:r>
          </a:p>
          <a:p>
            <a:pPr marL="533400" indent="-533400" eaLnBrk="1" hangingPunct="1">
              <a:lnSpc>
                <a:spcPct val="100000"/>
              </a:lnSpc>
              <a:spcBef>
                <a:spcPct val="20000"/>
              </a:spcBef>
              <a:buClr>
                <a:srgbClr val="0BD0D9"/>
              </a:buClr>
              <a:buSzPct val="95000"/>
              <a:buFontTx/>
              <a:buNone/>
            </a:pPr>
            <a:r>
              <a:rPr lang="ru-RU" sz="1400" b="1" smtClean="0">
                <a:solidFill>
                  <a:srgbClr val="007CCE"/>
                </a:solidFill>
                <a:latin typeface="Times New Roman" pitchFamily="18" charset="0"/>
                <a:ea typeface="맑은 고딕"/>
                <a:cs typeface="맑은 고딕"/>
              </a:rPr>
              <a:t>3.</a:t>
            </a:r>
            <a:r>
              <a:rPr lang="ru-RU" sz="1400" b="1" smtClean="0">
                <a:solidFill>
                  <a:srgbClr val="000000"/>
                </a:solidFill>
                <a:latin typeface="Times New Roman" pitchFamily="18" charset="0"/>
                <a:ea typeface="맑은 고딕"/>
                <a:cs typeface="맑은 고딕"/>
              </a:rPr>
              <a:t>          Воробель А. В. Основи гематології : монографія. Івано-Франківськ : Вид-во «Плай» ЦІТ Прикарпатського університету імені Василя Стефаника, 2009. 148 с.</a:t>
            </a:r>
            <a:endParaRPr lang="uk-UA" sz="1400" b="1" smtClean="0">
              <a:solidFill>
                <a:srgbClr val="000000"/>
              </a:solidFill>
              <a:latin typeface="Times New Roman" pitchFamily="18" charset="0"/>
              <a:ea typeface="맑은 고딕"/>
              <a:cs typeface="맑은 고딕"/>
            </a:endParaRPr>
          </a:p>
          <a:p>
            <a:pPr marL="533400" indent="-533400" eaLnBrk="1" hangingPunct="1">
              <a:lnSpc>
                <a:spcPct val="100000"/>
              </a:lnSpc>
              <a:spcBef>
                <a:spcPct val="20000"/>
              </a:spcBef>
              <a:buClr>
                <a:srgbClr val="0BD0D9"/>
              </a:buClr>
              <a:buSzPct val="95000"/>
              <a:buFontTx/>
              <a:buNone/>
            </a:pPr>
            <a:r>
              <a:rPr lang="ru-RU" sz="1400" b="1" smtClean="0">
                <a:solidFill>
                  <a:srgbClr val="007CCE"/>
                </a:solidFill>
                <a:latin typeface="Times New Roman" pitchFamily="18" charset="0"/>
                <a:ea typeface="맑은 고딕"/>
                <a:cs typeface="맑은 고딕"/>
              </a:rPr>
              <a:t>4.</a:t>
            </a:r>
            <a:r>
              <a:rPr lang="ru-RU" sz="1400" b="1" smtClean="0">
                <a:solidFill>
                  <a:srgbClr val="000000"/>
                </a:solidFill>
                <a:latin typeface="Times New Roman" pitchFamily="18" charset="0"/>
                <a:ea typeface="맑은 고딕"/>
                <a:cs typeface="맑은 고딕"/>
              </a:rPr>
              <a:t>          Гематологія : посібник / за ред. А. Ф. Романової. Київ : Медицина, 2006. 456 с.</a:t>
            </a:r>
          </a:p>
          <a:p>
            <a:pPr marL="533400" indent="-533400" eaLnBrk="1" hangingPunct="1">
              <a:lnSpc>
                <a:spcPct val="100000"/>
              </a:lnSpc>
              <a:spcBef>
                <a:spcPct val="20000"/>
              </a:spcBef>
              <a:buClr>
                <a:srgbClr val="0BD0D9"/>
              </a:buClr>
              <a:buSzPct val="95000"/>
              <a:buFontTx/>
              <a:buNone/>
            </a:pPr>
            <a:r>
              <a:rPr lang="ru-RU" sz="1400" b="1" smtClean="0">
                <a:solidFill>
                  <a:srgbClr val="007CCE"/>
                </a:solidFill>
                <a:latin typeface="Times New Roman" pitchFamily="18" charset="0"/>
                <a:ea typeface="맑은 고딕"/>
                <a:cs typeface="맑은 고딕"/>
              </a:rPr>
              <a:t>5.</a:t>
            </a:r>
            <a:r>
              <a:rPr lang="ru-RU" sz="1400" b="1" smtClean="0">
                <a:solidFill>
                  <a:srgbClr val="000000"/>
                </a:solidFill>
                <a:latin typeface="Times New Roman" pitchFamily="18" charset="0"/>
                <a:ea typeface="맑은 고딕"/>
                <a:cs typeface="맑은 고딕"/>
              </a:rPr>
              <a:t>          Гематология. Национальное руководство / под ред. О. Я. Рукавицына. Москва : ГЭОТАР-Медиа, 2017.  784 с.</a:t>
            </a:r>
          </a:p>
          <a:p>
            <a:pPr marL="533400" indent="-533400" eaLnBrk="1" hangingPunct="1">
              <a:lnSpc>
                <a:spcPct val="100000"/>
              </a:lnSpc>
              <a:spcBef>
                <a:spcPct val="20000"/>
              </a:spcBef>
              <a:buClr>
                <a:srgbClr val="0BD0D9"/>
              </a:buClr>
              <a:buSzPct val="95000"/>
              <a:buFontTx/>
              <a:buNone/>
            </a:pPr>
            <a:r>
              <a:rPr lang="ru-RU" sz="1400" b="1" smtClean="0">
                <a:solidFill>
                  <a:srgbClr val="007CCE"/>
                </a:solidFill>
                <a:latin typeface="Times New Roman" pitchFamily="18" charset="0"/>
                <a:ea typeface="맑은 고딕"/>
                <a:cs typeface="맑은 고딕"/>
              </a:rPr>
              <a:t>6.</a:t>
            </a:r>
            <a:r>
              <a:rPr lang="ru-RU" sz="1400" b="1" smtClean="0">
                <a:solidFill>
                  <a:srgbClr val="000000"/>
                </a:solidFill>
                <a:latin typeface="Times New Roman" pitchFamily="18" charset="0"/>
                <a:ea typeface="맑은 고딕"/>
                <a:cs typeface="맑은 고딕"/>
              </a:rPr>
              <a:t>          Гематологія і трансфузіологія / під ред. С. М. Гайдукової. Київ : ВПЦ  «Три крапки», 2001. 752 с.</a:t>
            </a:r>
          </a:p>
          <a:p>
            <a:pPr marL="533400" indent="-533400" eaLnBrk="1" hangingPunct="1">
              <a:lnSpc>
                <a:spcPct val="100000"/>
              </a:lnSpc>
              <a:spcBef>
                <a:spcPct val="20000"/>
              </a:spcBef>
              <a:buClr>
                <a:srgbClr val="0BD0D9"/>
              </a:buClr>
              <a:buSzPct val="95000"/>
              <a:buFontTx/>
              <a:buNone/>
            </a:pPr>
            <a:r>
              <a:rPr lang="ru-RU" sz="1400" b="1" smtClean="0">
                <a:solidFill>
                  <a:srgbClr val="007CCE"/>
                </a:solidFill>
                <a:latin typeface="Times New Roman" pitchFamily="18" charset="0"/>
                <a:ea typeface="맑은 고딕"/>
                <a:cs typeface="맑은 고딕"/>
              </a:rPr>
              <a:t>7.</a:t>
            </a:r>
            <a:r>
              <a:rPr lang="ru-RU" sz="1400" b="1" smtClean="0">
                <a:solidFill>
                  <a:srgbClr val="000000"/>
                </a:solidFill>
                <a:latin typeface="Times New Roman" pitchFamily="18" charset="0"/>
                <a:ea typeface="맑은 고딕"/>
                <a:cs typeface="맑은 고딕"/>
              </a:rPr>
              <a:t>          Гематологические методы исследования. Клиническое значение показателей крови / В. Н. Блиндарь, Г. Н. Зубрихина, И. И. Матвеева, Н. Е. Кушлинский.          Москва : МИА, 2013.  96 с.</a:t>
            </a:r>
            <a:endParaRPr lang="en-US" sz="1400" b="1" smtClean="0">
              <a:solidFill>
                <a:srgbClr val="000000"/>
              </a:solidFill>
              <a:latin typeface="Times New Roman" pitchFamily="18" charset="0"/>
              <a:ea typeface="맑은 고딕"/>
              <a:cs typeface="맑은 고딕"/>
            </a:endParaRPr>
          </a:p>
          <a:p>
            <a:pPr marL="533400" indent="-533400" eaLnBrk="1" hangingPunct="1">
              <a:lnSpc>
                <a:spcPct val="100000"/>
              </a:lnSpc>
              <a:spcBef>
                <a:spcPct val="20000"/>
              </a:spcBef>
              <a:buClr>
                <a:srgbClr val="0BD0D9"/>
              </a:buClr>
              <a:buSzPct val="95000"/>
              <a:buFontTx/>
              <a:buNone/>
            </a:pPr>
            <a:r>
              <a:rPr lang="ru-RU" sz="1400" b="1" smtClean="0">
                <a:solidFill>
                  <a:srgbClr val="007CCE"/>
                </a:solidFill>
                <a:latin typeface="Times New Roman" pitchFamily="18" charset="0"/>
                <a:ea typeface="맑은 고딕"/>
                <a:cs typeface="맑은 고딕"/>
              </a:rPr>
              <a:t>8.</a:t>
            </a:r>
            <a:r>
              <a:rPr lang="ru-RU" sz="1400" b="1" smtClean="0">
                <a:solidFill>
                  <a:srgbClr val="000000"/>
                </a:solidFill>
                <a:latin typeface="Times New Roman" pitchFamily="18" charset="0"/>
                <a:ea typeface="맑은 고딕"/>
                <a:cs typeface="맑은 고딕"/>
              </a:rPr>
              <a:t>          Гребеник Л.</a:t>
            </a:r>
            <a:r>
              <a:rPr lang="en-US" sz="1400" b="1" smtClean="0">
                <a:solidFill>
                  <a:srgbClr val="000000"/>
                </a:solidFill>
                <a:latin typeface="Times New Roman" pitchFamily="18" charset="0"/>
                <a:ea typeface="맑은 고딕"/>
                <a:cs typeface="맑은 고딕"/>
              </a:rPr>
              <a:t> </a:t>
            </a:r>
            <a:r>
              <a:rPr lang="ru-RU" sz="1400" b="1" smtClean="0">
                <a:solidFill>
                  <a:srgbClr val="000000"/>
                </a:solidFill>
                <a:latin typeface="Times New Roman" pitchFamily="18" charset="0"/>
                <a:ea typeface="맑은 고딕"/>
                <a:cs typeface="맑은 고딕"/>
              </a:rPr>
              <a:t>І., Висоцький І.</a:t>
            </a:r>
            <a:r>
              <a:rPr lang="en-US" sz="1400" b="1" smtClean="0">
                <a:solidFill>
                  <a:srgbClr val="000000"/>
                </a:solidFill>
                <a:latin typeface="Times New Roman" pitchFamily="18" charset="0"/>
                <a:ea typeface="맑은 고딕"/>
                <a:cs typeface="맑은 고딕"/>
              </a:rPr>
              <a:t> </a:t>
            </a:r>
            <a:r>
              <a:rPr lang="ru-RU" sz="1400" b="1" smtClean="0">
                <a:solidFill>
                  <a:srgbClr val="000000"/>
                </a:solidFill>
                <a:latin typeface="Times New Roman" pitchFamily="18" charset="0"/>
                <a:ea typeface="맑은 고딕"/>
                <a:cs typeface="맑은 고딕"/>
              </a:rPr>
              <a:t>Ю.</a:t>
            </a:r>
            <a:r>
              <a:rPr lang="en-US" sz="1400" b="1" smtClean="0">
                <a:solidFill>
                  <a:srgbClr val="000000"/>
                </a:solidFill>
                <a:latin typeface="Times New Roman" pitchFamily="18" charset="0"/>
                <a:ea typeface="맑은 고딕"/>
                <a:cs typeface="맑은 고딕"/>
              </a:rPr>
              <a:t> </a:t>
            </a:r>
            <a:r>
              <a:rPr lang="ru-RU" sz="1400" b="1" smtClean="0">
                <a:solidFill>
                  <a:srgbClr val="000000"/>
                </a:solidFill>
                <a:latin typeface="Times New Roman" pitchFamily="18" charset="0"/>
                <a:ea typeface="맑은 고딕"/>
                <a:cs typeface="맑은 고딕"/>
              </a:rPr>
              <a:t>Курс лекцій з біохімії. Розділ  «Біохімія крові»</a:t>
            </a:r>
            <a:r>
              <a:rPr lang="uk-UA" sz="1400" b="1" smtClean="0">
                <a:solidFill>
                  <a:srgbClr val="000000"/>
                </a:solidFill>
                <a:latin typeface="Times New Roman" pitchFamily="18" charset="0"/>
                <a:ea typeface="맑은 고딕"/>
                <a:cs typeface="맑은 고딕"/>
              </a:rPr>
              <a:t>.</a:t>
            </a:r>
            <a:r>
              <a:rPr lang="ru-RU" sz="1400" b="1" smtClean="0">
                <a:solidFill>
                  <a:srgbClr val="000000"/>
                </a:solidFill>
                <a:latin typeface="Times New Roman" pitchFamily="18" charset="0"/>
                <a:ea typeface="맑은 고딕"/>
                <a:cs typeface="맑은 고딕"/>
              </a:rPr>
              <a:t> Суми: Сумський державний університет, 2011.  80 с.</a:t>
            </a:r>
          </a:p>
          <a:p>
            <a:pPr marL="533400" indent="-533400" eaLnBrk="1" hangingPunct="1">
              <a:lnSpc>
                <a:spcPct val="100000"/>
              </a:lnSpc>
              <a:spcBef>
                <a:spcPct val="20000"/>
              </a:spcBef>
              <a:buClr>
                <a:srgbClr val="0BD0D9"/>
              </a:buClr>
              <a:buSzPct val="95000"/>
              <a:buFontTx/>
              <a:buNone/>
            </a:pPr>
            <a:r>
              <a:rPr lang="ru-RU" sz="1400" b="1" smtClean="0">
                <a:solidFill>
                  <a:srgbClr val="007CCE"/>
                </a:solidFill>
                <a:latin typeface="Times New Roman" pitchFamily="18" charset="0"/>
                <a:ea typeface="맑은 고딕"/>
                <a:cs typeface="맑은 고딕"/>
              </a:rPr>
              <a:t>9.</a:t>
            </a:r>
            <a:r>
              <a:rPr lang="ru-RU" sz="1400" b="1" smtClean="0">
                <a:solidFill>
                  <a:srgbClr val="000000"/>
                </a:solidFill>
                <a:latin typeface="Times New Roman" pitchFamily="18" charset="0"/>
                <a:ea typeface="맑은 고딕"/>
                <a:cs typeface="맑은 고딕"/>
              </a:rPr>
              <a:t>          Козинец Г. И., Высоцкий В.В. Кровь как индикатор состояния здоровья. Москва : Практическая медицина, 2014. 208 с.</a:t>
            </a:r>
          </a:p>
          <a:p>
            <a:pPr marL="533400" indent="-533400" eaLnBrk="1" hangingPunct="1">
              <a:lnSpc>
                <a:spcPct val="100000"/>
              </a:lnSpc>
              <a:spcBef>
                <a:spcPct val="20000"/>
              </a:spcBef>
              <a:buClr>
                <a:srgbClr val="0BD0D9"/>
              </a:buClr>
              <a:buSzPct val="95000"/>
              <a:buFontTx/>
              <a:buNone/>
            </a:pPr>
            <a:r>
              <a:rPr lang="ru-RU" sz="1400" b="1" smtClean="0">
                <a:solidFill>
                  <a:srgbClr val="007CCE"/>
                </a:solidFill>
                <a:latin typeface="Times New Roman" pitchFamily="18" charset="0"/>
                <a:ea typeface="맑은 고딕"/>
                <a:cs typeface="맑은 고딕"/>
              </a:rPr>
              <a:t>10.</a:t>
            </a:r>
            <a:r>
              <a:rPr lang="ru-RU" sz="1400" b="1" smtClean="0">
                <a:solidFill>
                  <a:srgbClr val="000000"/>
                </a:solidFill>
                <a:latin typeface="Times New Roman" pitchFamily="18" charset="0"/>
                <a:ea typeface="맑은 고딕"/>
                <a:cs typeface="맑은 고딕"/>
              </a:rPr>
              <a:t>        Лабораторная гематология / С. А. Луговская, В. Т. Морозова,  М. Е. Почтарь,                     В. В. Долгов. Москва : Триада, 2014. 218 с. </a:t>
            </a:r>
          </a:p>
          <a:p>
            <a:pPr marL="533400" indent="-533400" eaLnBrk="1" hangingPunct="1">
              <a:lnSpc>
                <a:spcPct val="100000"/>
              </a:lnSpc>
              <a:spcBef>
                <a:spcPct val="20000"/>
              </a:spcBef>
              <a:buClr>
                <a:srgbClr val="0BD0D9"/>
              </a:buClr>
              <a:buSzPct val="95000"/>
              <a:buFontTx/>
              <a:buNone/>
            </a:pPr>
            <a:r>
              <a:rPr lang="ru-RU" sz="1400" b="1" smtClean="0">
                <a:solidFill>
                  <a:srgbClr val="007CCE"/>
                </a:solidFill>
                <a:latin typeface="Times New Roman" pitchFamily="18" charset="0"/>
                <a:ea typeface="맑은 고딕"/>
                <a:cs typeface="맑은 고딕"/>
              </a:rPr>
              <a:t>11.</a:t>
            </a:r>
            <a:r>
              <a:rPr lang="ru-RU" sz="1400" b="1" smtClean="0">
                <a:solidFill>
                  <a:srgbClr val="000000"/>
                </a:solidFill>
                <a:latin typeface="Times New Roman" pitchFamily="18" charset="0"/>
                <a:ea typeface="맑은 고딕"/>
                <a:cs typeface="맑은 고딕"/>
              </a:rPr>
              <a:t>        Фиясь А. Т., Ерш И. Р.  Основы клинической гематологии. Минск: Вышэйшая школа, 2013. 271 с. </a:t>
            </a:r>
          </a:p>
          <a:p>
            <a:pPr marL="533400" indent="-533400" eaLnBrk="1" hangingPunct="1">
              <a:lnSpc>
                <a:spcPct val="100000"/>
              </a:lnSpc>
              <a:spcBef>
                <a:spcPct val="20000"/>
              </a:spcBef>
              <a:buClr>
                <a:srgbClr val="0BD0D9"/>
              </a:buClr>
              <a:buSzPct val="95000"/>
              <a:buFontTx/>
              <a:buNone/>
            </a:pPr>
            <a:r>
              <a:rPr lang="ru-RU" sz="1400" b="1" smtClean="0">
                <a:solidFill>
                  <a:srgbClr val="007CCE"/>
                </a:solidFill>
                <a:latin typeface="Times New Roman" pitchFamily="18" charset="0"/>
                <a:ea typeface="맑은 고딕"/>
                <a:cs typeface="맑은 고딕"/>
              </a:rPr>
              <a:t>12.</a:t>
            </a:r>
            <a:r>
              <a:rPr lang="ru-RU" sz="1400" b="1" smtClean="0">
                <a:solidFill>
                  <a:srgbClr val="000000"/>
                </a:solidFill>
                <a:latin typeface="Times New Roman" pitchFamily="18" charset="0"/>
                <a:ea typeface="맑은 고딕"/>
                <a:cs typeface="맑은 고딕"/>
              </a:rPr>
              <a:t>        Шиффман Ф. Дж. Патофизиология крови / пер. с англ. Н. Б. Серебряной,                           В. И. Соловьева. Москва : Санкт-Петербург : Бином, 2016. 448с.</a:t>
            </a:r>
          </a:p>
          <a:p>
            <a:pPr marL="533400" indent="-533400" eaLnBrk="1" hangingPunct="1">
              <a:buFont typeface="Arial" charset="0"/>
              <a:buNone/>
            </a:pPr>
            <a:endParaRPr lang="ru-RU" sz="1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p:txBody>
          <a:bodyPr/>
          <a:lstStyle/>
          <a:p>
            <a:pPr algn="ctr" eaLnBrk="1" hangingPunct="1"/>
            <a:r>
              <a:rPr lang="uk-UA" sz="3200" b="1" smtClean="0">
                <a:solidFill>
                  <a:srgbClr val="4F81BD"/>
                </a:solidFill>
                <a:latin typeface="Times New Roman" pitchFamily="18" charset="0"/>
                <a:ea typeface="맑은 고딕"/>
                <a:cs typeface="Arial" charset="0"/>
              </a:rPr>
              <a:t>1. Структура та функції еритроцитів</a:t>
            </a:r>
            <a:endParaRPr lang="ru-RU" sz="3200" b="1" smtClean="0">
              <a:solidFill>
                <a:srgbClr val="4F81BD"/>
              </a:solidFill>
              <a:latin typeface="Times New Roman" pitchFamily="18" charset="0"/>
              <a:ea typeface="맑은 고딕"/>
              <a:cs typeface="Arial" charset="0"/>
            </a:endParaRPr>
          </a:p>
        </p:txBody>
      </p:sp>
      <p:sp>
        <p:nvSpPr>
          <p:cNvPr id="20482" name="Rectangle 5"/>
          <p:cNvSpPr>
            <a:spLocks noGrp="1"/>
          </p:cNvSpPr>
          <p:nvPr>
            <p:ph type="body" sz="half" idx="2"/>
          </p:nvPr>
        </p:nvSpPr>
        <p:spPr>
          <a:xfrm>
            <a:off x="3717925" y="1062038"/>
            <a:ext cx="5426075" cy="5795962"/>
          </a:xfrm>
        </p:spPr>
        <p:txBody>
          <a:bodyPr/>
          <a:lstStyle/>
          <a:p>
            <a:pPr eaLnBrk="1" hangingPunct="1">
              <a:lnSpc>
                <a:spcPct val="80000"/>
              </a:lnSpc>
              <a:buFont typeface="Arial" charset="0"/>
              <a:buNone/>
            </a:pPr>
            <a:r>
              <a:rPr lang="uk-UA" sz="1800" b="1" i="1" smtClean="0">
                <a:solidFill>
                  <a:srgbClr val="FF0000"/>
                </a:solidFill>
              </a:rPr>
              <a:t>   Еритроцити (червоні кров'яні тільця)</a:t>
            </a:r>
            <a:r>
              <a:rPr lang="uk-UA" sz="1600" smtClean="0"/>
              <a:t> – без'ядерні плоскі клітини, що мають форму двоввігнутого диска (лінзи). Діаметр еритроцита в нормі коливається від             5 до 9 мкм, у середньому складає 7,2-8 мкм. Найбільша товщина клітини – 2,4 мкм, мінімальна – 1 мкм. Середній діаметр на висушених препаратах 7,55 мкм. Об'єм еритроцитів досягає 85-90 мкм</a:t>
            </a:r>
            <a:r>
              <a:rPr lang="uk-UA" sz="1600" baseline="30000" smtClean="0">
                <a:solidFill>
                  <a:srgbClr val="000000"/>
                </a:solidFill>
                <a:cs typeface="Times New Roman" pitchFamily="18" charset="0"/>
              </a:rPr>
              <a:t>3</a:t>
            </a:r>
            <a:r>
              <a:rPr lang="uk-UA" sz="1600" smtClean="0"/>
              <a:t>, а поверхня – близько 145 мкм</a:t>
            </a:r>
            <a:r>
              <a:rPr lang="uk-UA" sz="1600" baseline="30000" smtClean="0">
                <a:solidFill>
                  <a:srgbClr val="000000"/>
                </a:solidFill>
                <a:cs typeface="Times New Roman" pitchFamily="18" charset="0"/>
              </a:rPr>
              <a:t>2</a:t>
            </a:r>
            <a:r>
              <a:rPr lang="uk-UA" sz="1600" smtClean="0"/>
              <a:t>. </a:t>
            </a:r>
            <a:r>
              <a:rPr lang="ru-RU" sz="1600" smtClean="0"/>
              <a:t>Таке співвідношення площі до об'єму сприяє деформуванню еритроцитів. Зменшення співвідно-шення поверхня/об'єм еритроцита, яке спостерігається при збільшенні об'єму еритроцита, придбанні ним сферичної форми при надлишковому надходженні в еритроцит води, робить його менш деформуємим. Це призводить до швидкого руйнування еритроцита. Більшу роль у підтримці форми й деформування еритроцитів відіграють ліпіди їхніх мембран, які представлені фосфоліпідами (гліцерофосфоліпідами, сфінголіпідами), гліколіпідами, холестерином. Збільшення співвідношення холестерини- фосфоліпіди в мембрані збільшує її в'язкість, зменшує плиність й еластичність мембрани. У результаті знижується здатність до деформації еритроцита. Посилення окислювання ненасичених жирних кислот фосфоліпідів мембрани перекисом водню (Н</a:t>
            </a:r>
            <a:r>
              <a:rPr lang="ru-RU" sz="1200" smtClean="0"/>
              <a:t>2</a:t>
            </a:r>
            <a:r>
              <a:rPr lang="ru-RU" sz="1600" smtClean="0"/>
              <a:t>О</a:t>
            </a:r>
            <a:r>
              <a:rPr lang="ru-RU" sz="1200" smtClean="0"/>
              <a:t>2</a:t>
            </a:r>
            <a:r>
              <a:rPr lang="ru-RU" sz="1600" smtClean="0"/>
              <a:t>) або супероксидними радикалами (О</a:t>
            </a:r>
            <a:r>
              <a:rPr lang="ru-RU" sz="1200" smtClean="0"/>
              <a:t>2</a:t>
            </a:r>
            <a:r>
              <a:rPr lang="ru-RU" sz="1600" smtClean="0"/>
              <a:t>) викликає гемоліз еритроцитів, ушкодження молекули гемоглобіну еритроцита. Утворений в еритроциті глютатіон, а також антиоксиданти (α-токоферол та ін.) захищають компоненти  еритроцита  від даного ушкодження.</a:t>
            </a:r>
          </a:p>
        </p:txBody>
      </p:sp>
      <p:pic>
        <p:nvPicPr>
          <p:cNvPr id="20483" name="Picture 9" descr="Картинки по запросу еритроцити картинки"/>
          <p:cNvPicPr>
            <a:picLocks noChangeAspect="1" noChangeArrowheads="1"/>
          </p:cNvPicPr>
          <p:nvPr/>
        </p:nvPicPr>
        <p:blipFill>
          <a:blip r:embed="rId2"/>
          <a:srcRect/>
          <a:stretch>
            <a:fillRect/>
          </a:stretch>
        </p:blipFill>
        <p:spPr bwMode="auto">
          <a:xfrm>
            <a:off x="1895475" y="3221038"/>
            <a:ext cx="1885950" cy="2771775"/>
          </a:xfrm>
          <a:prstGeom prst="rect">
            <a:avLst/>
          </a:prstGeom>
          <a:noFill/>
          <a:ln w="9525">
            <a:noFill/>
            <a:miter lim="800000"/>
            <a:headEnd/>
            <a:tailEnd/>
          </a:ln>
        </p:spPr>
      </p:pic>
      <p:pic>
        <p:nvPicPr>
          <p:cNvPr id="20484" name="Picture 11" descr="Картинки по запросу еритроцити картинки"/>
          <p:cNvPicPr>
            <a:picLocks noChangeAspect="1" noChangeArrowheads="1"/>
          </p:cNvPicPr>
          <p:nvPr/>
        </p:nvPicPr>
        <p:blipFill>
          <a:blip r:embed="rId3"/>
          <a:srcRect/>
          <a:stretch>
            <a:fillRect/>
          </a:stretch>
        </p:blipFill>
        <p:spPr bwMode="auto">
          <a:xfrm>
            <a:off x="471488" y="1155700"/>
            <a:ext cx="3324225" cy="2078038"/>
          </a:xfrm>
          <a:prstGeom prst="rect">
            <a:avLst/>
          </a:prstGeom>
          <a:noFill/>
          <a:ln w="9525">
            <a:noFill/>
            <a:miter lim="800000"/>
            <a:headEnd/>
            <a:tailEnd/>
          </a:ln>
        </p:spPr>
      </p:pic>
      <p:pic>
        <p:nvPicPr>
          <p:cNvPr id="20485" name="Picture 13" descr="Картинки по запросу еритроцити картинки"/>
          <p:cNvPicPr>
            <a:picLocks noChangeAspect="1" noChangeArrowheads="1"/>
          </p:cNvPicPr>
          <p:nvPr/>
        </p:nvPicPr>
        <p:blipFill>
          <a:blip r:embed="rId4"/>
          <a:srcRect/>
          <a:stretch>
            <a:fillRect/>
          </a:stretch>
        </p:blipFill>
        <p:spPr bwMode="auto">
          <a:xfrm>
            <a:off x="185738" y="3233738"/>
            <a:ext cx="1782762" cy="272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1"/>
          <p:cNvSpPr>
            <a:spLocks noGrp="1"/>
          </p:cNvSpPr>
          <p:nvPr>
            <p:ph type="title"/>
          </p:nvPr>
        </p:nvSpPr>
        <p:spPr>
          <a:xfrm>
            <a:off x="628650" y="381000"/>
            <a:ext cx="7886700" cy="1058863"/>
          </a:xfrm>
        </p:spPr>
        <p:txBody>
          <a:bodyPr/>
          <a:lstStyle/>
          <a:p>
            <a:pPr algn="ctr"/>
            <a:r>
              <a:rPr lang="ru-RU" sz="3200" smtClean="0"/>
              <a:t>Морфофункціональні особливості еритроцитів</a:t>
            </a:r>
          </a:p>
        </p:txBody>
      </p:sp>
      <p:graphicFrame>
        <p:nvGraphicFramePr>
          <p:cNvPr id="21524" name="Group 20"/>
          <p:cNvGraphicFramePr>
            <a:graphicFrameLocks noGrp="1"/>
          </p:cNvGraphicFramePr>
          <p:nvPr>
            <p:ph idx="1"/>
          </p:nvPr>
        </p:nvGraphicFramePr>
        <p:xfrm>
          <a:off x="482600" y="1465263"/>
          <a:ext cx="8343900" cy="5162550"/>
        </p:xfrm>
        <a:graphic>
          <a:graphicData uri="http://schemas.openxmlformats.org/drawingml/2006/table">
            <a:tbl>
              <a:tblPr/>
              <a:tblGrid>
                <a:gridCol w="3198813"/>
                <a:gridCol w="5145087"/>
              </a:tblGrid>
              <a:tr h="417513">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ru-RU" sz="2400" b="1" i="1" u="none" strike="noStrike" cap="none" normalizeH="0" baseline="0" smtClean="0">
                          <a:ln>
                            <a:noFill/>
                          </a:ln>
                          <a:solidFill>
                            <a:schemeClr val="bg1"/>
                          </a:solidFill>
                          <a:effectLst/>
                          <a:latin typeface="Arial" charset="0"/>
                          <a:cs typeface="Arial" charset="0"/>
                        </a:rPr>
                        <a:t>Морфологічні</a:t>
                      </a:r>
                      <a:r>
                        <a:rPr kumimoji="0" lang="ru-RU" sz="2400" b="0" i="0" u="none" strike="noStrike" cap="none" normalizeH="0" baseline="0" smtClean="0">
                          <a:ln>
                            <a:noFill/>
                          </a:ln>
                          <a:solidFill>
                            <a:schemeClr val="bg1"/>
                          </a:solidFill>
                          <a:effectLst/>
                          <a:latin typeface="Arial" charset="0"/>
                        </a:rPr>
                        <a:t> </a:t>
                      </a:r>
                    </a:p>
                  </a:txBody>
                  <a:tcPr marL="36000" marR="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F757E"/>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ru-RU" sz="2400" b="1" i="1" u="none" strike="noStrike" cap="none" normalizeH="0" baseline="0" smtClean="0">
                          <a:ln>
                            <a:noFill/>
                          </a:ln>
                          <a:solidFill>
                            <a:schemeClr val="bg1"/>
                          </a:solidFill>
                          <a:effectLst/>
                          <a:latin typeface="Calibri" pitchFamily="34" charset="0"/>
                          <a:cs typeface="Arial" charset="0"/>
                        </a:rPr>
                        <a:t>Функціональні</a:t>
                      </a:r>
                      <a:r>
                        <a:rPr kumimoji="0" lang="ru-RU" sz="2400" b="0" i="0" u="none" strike="noStrike" cap="none" normalizeH="0" baseline="0" smtClean="0">
                          <a:ln>
                            <a:noFill/>
                          </a:ln>
                          <a:solidFill>
                            <a:schemeClr val="bg1"/>
                          </a:solidFill>
                          <a:effectLst/>
                          <a:latin typeface="Calibri" pitchFamily="34" charset="0"/>
                        </a:rPr>
                        <a:t> </a:t>
                      </a:r>
                    </a:p>
                  </a:txBody>
                  <a:tcPr marL="36000" marR="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F757E"/>
                    </a:solidFill>
                  </a:tcPr>
                </a:tc>
              </a:tr>
              <a:tr h="530225">
                <a:tc>
                  <a:txBody>
                    <a:bodyPr/>
                    <a:lstStyle/>
                    <a:p>
                      <a:pPr marL="266700" marR="0" lvl="0" indent="-177800" algn="just" defTabSz="914400" rtl="0" eaLnBrk="0" fontAlgn="base" latinLnBrk="0" hangingPunct="0">
                        <a:lnSpc>
                          <a:spcPct val="90000"/>
                        </a:lnSpc>
                        <a:spcBef>
                          <a:spcPts val="1000"/>
                        </a:spcBef>
                        <a:spcAft>
                          <a:spcPct val="0"/>
                        </a:spcAft>
                        <a:buClrTx/>
                        <a:buSzTx/>
                        <a:buFont typeface="Arial" charset="0"/>
                        <a:buChar char="•"/>
                        <a:tabLst/>
                      </a:pPr>
                      <a:r>
                        <a:rPr kumimoji="0" lang="ru-RU" sz="1600" b="0" i="0" u="none" strike="noStrike" cap="none" normalizeH="0" baseline="0" smtClean="0">
                          <a:ln>
                            <a:noFill/>
                          </a:ln>
                          <a:solidFill>
                            <a:srgbClr val="000000"/>
                          </a:solidFill>
                          <a:effectLst/>
                          <a:latin typeface="Calibri" pitchFamily="34" charset="0"/>
                          <a:cs typeface="Arial" charset="0"/>
                        </a:rPr>
                        <a:t>Відсутність ядра.</a:t>
                      </a:r>
                    </a:p>
                  </a:txBody>
                  <a:tcPr marL="36000" marR="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9D5BD"/>
                    </a:solidFill>
                  </a:tcPr>
                </a:tc>
                <a:tc>
                  <a:txBody>
                    <a:bodyPr/>
                    <a:lstStyle/>
                    <a:p>
                      <a:pPr marL="88900" marR="0" lvl="0" indent="0" algn="just" defTabSz="914400" rtl="0" eaLnBrk="0" fontAlgn="base" latinLnBrk="0" hangingPunct="0">
                        <a:lnSpc>
                          <a:spcPct val="90000"/>
                        </a:lnSpc>
                        <a:spcBef>
                          <a:spcPts val="1000"/>
                        </a:spcBef>
                        <a:spcAft>
                          <a:spcPct val="0"/>
                        </a:spcAft>
                        <a:buClrTx/>
                        <a:buSzTx/>
                        <a:buFont typeface="Arial" charset="0"/>
                        <a:buChar char="•"/>
                        <a:tabLst/>
                      </a:pPr>
                      <a:r>
                        <a:rPr kumimoji="0" lang="ru-RU" sz="1600" b="0" i="0" u="none" strike="noStrike" cap="none" normalizeH="0" baseline="0" smtClean="0">
                          <a:ln>
                            <a:noFill/>
                          </a:ln>
                          <a:solidFill>
                            <a:srgbClr val="000000"/>
                          </a:solidFill>
                          <a:effectLst/>
                          <a:latin typeface="Calibri" pitchFamily="34" charset="0"/>
                          <a:cs typeface="Arial" charset="0"/>
                        </a:rPr>
                        <a:t> Збільшує кількість гемоглобіну та </a:t>
                      </a:r>
                      <a:r>
                        <a:rPr kumimoji="0" lang="uk-UA" sz="1600" b="0" i="0" u="none" strike="noStrike" cap="none" normalizeH="0" baseline="0" smtClean="0">
                          <a:ln>
                            <a:noFill/>
                          </a:ln>
                          <a:solidFill>
                            <a:srgbClr val="000000"/>
                          </a:solidFill>
                          <a:effectLst/>
                          <a:latin typeface="Calibri" pitchFamily="34" charset="0"/>
                          <a:cs typeface="Arial" charset="0"/>
                        </a:rPr>
                        <a:t>об'єм</a:t>
                      </a:r>
                      <a:r>
                        <a:rPr kumimoji="0" lang="ru-RU" sz="1600" b="0" i="0" u="none" strike="noStrike" cap="none" normalizeH="0" baseline="0" smtClean="0">
                          <a:ln>
                            <a:noFill/>
                          </a:ln>
                          <a:solidFill>
                            <a:srgbClr val="000000"/>
                          </a:solidFill>
                          <a:effectLst/>
                          <a:latin typeface="Calibri" pitchFamily="34" charset="0"/>
                          <a:cs typeface="Arial" charset="0"/>
                        </a:rPr>
                        <a:t> переносимого О</a:t>
                      </a:r>
                      <a:r>
                        <a:rPr kumimoji="0" lang="ru-RU" sz="1600" b="0" i="0" u="none" strike="noStrike" cap="none" normalizeH="0" baseline="-30000" smtClean="0">
                          <a:ln>
                            <a:noFill/>
                          </a:ln>
                          <a:solidFill>
                            <a:srgbClr val="000000"/>
                          </a:solidFill>
                          <a:effectLst/>
                          <a:latin typeface="Calibri" pitchFamily="34" charset="0"/>
                          <a:cs typeface="Arial" charset="0"/>
                        </a:rPr>
                        <a:t>2 </a:t>
                      </a:r>
                      <a:r>
                        <a:rPr kumimoji="0" lang="ru-RU" sz="1600" b="0" i="0" u="none" strike="noStrike" cap="none" normalizeH="0" baseline="0" smtClean="0">
                          <a:ln>
                            <a:noFill/>
                          </a:ln>
                          <a:solidFill>
                            <a:srgbClr val="000000"/>
                          </a:solidFill>
                          <a:effectLst/>
                          <a:latin typeface="Calibri" pitchFamily="34" charset="0"/>
                          <a:cs typeface="Arial" charset="0"/>
                        </a:rPr>
                        <a:t>.</a:t>
                      </a:r>
                    </a:p>
                  </a:txBody>
                  <a:tcPr marL="36000" marR="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9D5BD"/>
                    </a:solidFill>
                  </a:tcPr>
                </a:tc>
              </a:tr>
              <a:tr h="2314575">
                <a:tc>
                  <a:txBody>
                    <a:bodyPr/>
                    <a:lstStyle/>
                    <a:p>
                      <a:pPr marL="266700" marR="0" lvl="0" indent="-177800" algn="just" defTabSz="914400" rtl="0" eaLnBrk="0" fontAlgn="base" latinLnBrk="0" hangingPunct="0">
                        <a:lnSpc>
                          <a:spcPct val="90000"/>
                        </a:lnSpc>
                        <a:spcBef>
                          <a:spcPts val="1000"/>
                        </a:spcBef>
                        <a:spcAft>
                          <a:spcPct val="0"/>
                        </a:spcAft>
                        <a:buClrTx/>
                        <a:buSzTx/>
                        <a:buFont typeface="Arial" charset="0"/>
                        <a:buChar char="•"/>
                        <a:tabLst/>
                      </a:pPr>
                      <a:r>
                        <a:rPr kumimoji="0" lang="ru-RU" sz="1600" b="0" i="0" u="none" strike="noStrike" cap="none" normalizeH="0" baseline="0" smtClean="0">
                          <a:ln>
                            <a:noFill/>
                          </a:ln>
                          <a:solidFill>
                            <a:srgbClr val="000000"/>
                          </a:solidFill>
                          <a:effectLst/>
                          <a:latin typeface="Calibri" pitchFamily="34" charset="0"/>
                          <a:cs typeface="Arial" charset="0"/>
                        </a:rPr>
                        <a:t>Велика загальна кількість еритроцитів </a:t>
                      </a:r>
                    </a:p>
                    <a:p>
                      <a:pPr marL="266700" marR="0" lvl="0" indent="-177800" algn="just" defTabSz="914400" rtl="0" eaLnBrk="0" fontAlgn="base" latinLnBrk="0" hangingPunct="0">
                        <a:lnSpc>
                          <a:spcPct val="90000"/>
                        </a:lnSpc>
                        <a:spcBef>
                          <a:spcPts val="1000"/>
                        </a:spcBef>
                        <a:spcAft>
                          <a:spcPct val="0"/>
                        </a:spcAft>
                        <a:buClrTx/>
                        <a:buSzTx/>
                        <a:buFont typeface="Arial" charset="0"/>
                        <a:buNone/>
                        <a:tabLst/>
                      </a:pPr>
                      <a:r>
                        <a:rPr kumimoji="0" lang="ru-RU" sz="1600" b="1" i="0" u="none" strike="noStrike" cap="none" normalizeH="0" baseline="0" smtClean="0">
                          <a:ln>
                            <a:noFill/>
                          </a:ln>
                          <a:solidFill>
                            <a:srgbClr val="EF757E"/>
                          </a:solidFill>
                          <a:effectLst/>
                          <a:latin typeface="Calibri" pitchFamily="34" charset="0"/>
                          <a:cs typeface="Arial" charset="0"/>
                        </a:rPr>
                        <a:t>(у периферичній крові </a:t>
                      </a:r>
                    </a:p>
                    <a:p>
                      <a:pPr marL="266700" marR="0" lvl="0" indent="-177800" algn="just" defTabSz="914400" rtl="0" eaLnBrk="0" fontAlgn="base" latinLnBrk="0" hangingPunct="0">
                        <a:lnSpc>
                          <a:spcPct val="90000"/>
                        </a:lnSpc>
                        <a:spcBef>
                          <a:spcPts val="1000"/>
                        </a:spcBef>
                        <a:spcAft>
                          <a:spcPct val="0"/>
                        </a:spcAft>
                        <a:buClrTx/>
                        <a:buSzTx/>
                        <a:buFont typeface="Arial" charset="0"/>
                        <a:buNone/>
                        <a:tabLst/>
                      </a:pPr>
                      <a:r>
                        <a:rPr kumimoji="0" lang="ru-RU" sz="1600" b="1" i="0" u="none" strike="noStrike" cap="none" normalizeH="0" baseline="0" smtClean="0">
                          <a:ln>
                            <a:noFill/>
                          </a:ln>
                          <a:solidFill>
                            <a:srgbClr val="EF757E"/>
                          </a:solidFill>
                          <a:effectLst/>
                          <a:latin typeface="Calibri" pitchFamily="34" charset="0"/>
                          <a:cs typeface="Arial" charset="0"/>
                        </a:rPr>
                        <a:t>чоловіків – </a:t>
                      </a:r>
                      <a:r>
                        <a:rPr kumimoji="0" lang="ru-RU" sz="1600" b="1" i="0" u="none" strike="noStrike" cap="none" normalizeH="0" baseline="0" smtClean="0">
                          <a:ln>
                            <a:noFill/>
                          </a:ln>
                          <a:solidFill>
                            <a:srgbClr val="EF757E"/>
                          </a:solidFill>
                          <a:effectLst/>
                          <a:latin typeface="Arial" charset="0"/>
                          <a:cs typeface="Arial" charset="0"/>
                        </a:rPr>
                        <a:t>4,5 - 5,5•</a:t>
                      </a:r>
                      <a:r>
                        <a:rPr kumimoji="0" lang="en-US" sz="1600" b="1" i="0" u="none" strike="noStrike" cap="none" normalizeH="0" baseline="0" smtClean="0">
                          <a:ln>
                            <a:noFill/>
                          </a:ln>
                          <a:solidFill>
                            <a:srgbClr val="EF757E"/>
                          </a:solidFill>
                          <a:effectLst/>
                          <a:latin typeface="Arial" charset="0"/>
                          <a:cs typeface="Times New Roman" pitchFamily="18" charset="0"/>
                        </a:rPr>
                        <a:t>10</a:t>
                      </a:r>
                      <a:r>
                        <a:rPr kumimoji="0" lang="en-US" sz="1400" b="1" i="0" u="none" strike="noStrike" cap="none" normalizeH="0" baseline="30000" smtClean="0">
                          <a:ln>
                            <a:noFill/>
                          </a:ln>
                          <a:solidFill>
                            <a:srgbClr val="EF757E"/>
                          </a:solidFill>
                          <a:effectLst/>
                          <a:latin typeface="Arial" charset="0"/>
                          <a:cs typeface="Times New Roman" pitchFamily="18" charset="0"/>
                        </a:rPr>
                        <a:t>12</a:t>
                      </a:r>
                      <a:r>
                        <a:rPr kumimoji="0" lang="ru-RU" sz="1600" b="1" i="0" u="none" strike="noStrike" cap="none" normalizeH="0" baseline="0" smtClean="0">
                          <a:ln>
                            <a:noFill/>
                          </a:ln>
                          <a:solidFill>
                            <a:srgbClr val="EF757E"/>
                          </a:solidFill>
                          <a:effectLst/>
                          <a:latin typeface="Arial" charset="0"/>
                          <a:cs typeface="Arial" charset="0"/>
                        </a:rPr>
                        <a:t> /л, </a:t>
                      </a:r>
                    </a:p>
                    <a:p>
                      <a:pPr marL="266700" marR="0" lvl="0" indent="-177800" algn="just" defTabSz="914400" rtl="0" eaLnBrk="0" fontAlgn="base" latinLnBrk="0" hangingPunct="0">
                        <a:lnSpc>
                          <a:spcPct val="90000"/>
                        </a:lnSpc>
                        <a:spcBef>
                          <a:spcPts val="1000"/>
                        </a:spcBef>
                        <a:spcAft>
                          <a:spcPct val="0"/>
                        </a:spcAft>
                        <a:buClrTx/>
                        <a:buSzTx/>
                        <a:buFont typeface="Arial" charset="0"/>
                        <a:buNone/>
                        <a:tabLst/>
                      </a:pPr>
                      <a:r>
                        <a:rPr kumimoji="0" lang="ru-RU" sz="1600" b="1" i="0" u="none" strike="noStrike" cap="none" normalizeH="0" baseline="0" smtClean="0">
                          <a:ln>
                            <a:noFill/>
                          </a:ln>
                          <a:solidFill>
                            <a:srgbClr val="EF757E"/>
                          </a:solidFill>
                          <a:effectLst/>
                          <a:latin typeface="Arial" charset="0"/>
                          <a:cs typeface="Arial" charset="0"/>
                        </a:rPr>
                        <a:t>у жінок </a:t>
                      </a:r>
                      <a:r>
                        <a:rPr kumimoji="0" lang="ru-RU" sz="1600" b="1" i="0" u="none" strike="noStrike" cap="none" normalizeH="0" baseline="0" smtClean="0">
                          <a:ln>
                            <a:noFill/>
                          </a:ln>
                          <a:solidFill>
                            <a:srgbClr val="EF757E"/>
                          </a:solidFill>
                          <a:effectLst/>
                          <a:latin typeface="Calibri" pitchFamily="34" charset="0"/>
                          <a:cs typeface="Arial" charset="0"/>
                        </a:rPr>
                        <a:t>–</a:t>
                      </a:r>
                      <a:r>
                        <a:rPr kumimoji="0" lang="ru-RU" sz="1600" b="1" i="0" u="none" strike="noStrike" cap="none" normalizeH="0" baseline="0" smtClean="0">
                          <a:ln>
                            <a:noFill/>
                          </a:ln>
                          <a:solidFill>
                            <a:srgbClr val="EF757E"/>
                          </a:solidFill>
                          <a:effectLst/>
                          <a:latin typeface="Arial" charset="0"/>
                          <a:cs typeface="Arial" charset="0"/>
                        </a:rPr>
                        <a:t> 3,7- 4,7•</a:t>
                      </a:r>
                      <a:r>
                        <a:rPr kumimoji="0" lang="en-US" sz="1600" b="1" i="0" u="none" strike="noStrike" cap="none" normalizeH="0" baseline="0" smtClean="0">
                          <a:ln>
                            <a:noFill/>
                          </a:ln>
                          <a:solidFill>
                            <a:srgbClr val="EF757E"/>
                          </a:solidFill>
                          <a:effectLst/>
                          <a:latin typeface="Arial" charset="0"/>
                          <a:cs typeface="Times New Roman" pitchFamily="18" charset="0"/>
                        </a:rPr>
                        <a:t>10</a:t>
                      </a:r>
                      <a:r>
                        <a:rPr kumimoji="0" lang="en-US" sz="1400" b="1" i="0" u="none" strike="noStrike" cap="none" normalizeH="0" baseline="30000" smtClean="0">
                          <a:ln>
                            <a:noFill/>
                          </a:ln>
                          <a:solidFill>
                            <a:srgbClr val="EF757E"/>
                          </a:solidFill>
                          <a:effectLst/>
                          <a:latin typeface="Arial" charset="0"/>
                          <a:cs typeface="Times New Roman" pitchFamily="18" charset="0"/>
                        </a:rPr>
                        <a:t>12</a:t>
                      </a:r>
                      <a:r>
                        <a:rPr kumimoji="0" lang="ru-RU" sz="1600" b="1" i="0" u="none" strike="noStrike" cap="none" normalizeH="0" baseline="0" smtClean="0">
                          <a:ln>
                            <a:noFill/>
                          </a:ln>
                          <a:solidFill>
                            <a:srgbClr val="EF757E"/>
                          </a:solidFill>
                          <a:effectLst/>
                          <a:latin typeface="Arial" charset="0"/>
                          <a:cs typeface="Arial" charset="0"/>
                        </a:rPr>
                        <a:t> /л).</a:t>
                      </a:r>
                    </a:p>
                  </a:txBody>
                  <a:tcPr marL="36000" marR="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9D5BD"/>
                    </a:solidFill>
                  </a:tcPr>
                </a:tc>
                <a:tc>
                  <a:txBody>
                    <a:bodyPr/>
                    <a:lstStyle/>
                    <a:p>
                      <a:pPr marL="88900" marR="0" lvl="0" indent="0" algn="just" defTabSz="914400" rtl="0" eaLnBrk="0" fontAlgn="base" latinLnBrk="0" hangingPunct="0">
                        <a:lnSpc>
                          <a:spcPct val="90000"/>
                        </a:lnSpc>
                        <a:spcBef>
                          <a:spcPts val="1000"/>
                        </a:spcBef>
                        <a:spcAft>
                          <a:spcPct val="0"/>
                        </a:spcAft>
                        <a:buClrTx/>
                        <a:buSzTx/>
                        <a:buFont typeface="Arial" charset="0"/>
                        <a:buChar char="•"/>
                        <a:tabLst/>
                      </a:pPr>
                      <a:r>
                        <a:rPr kumimoji="0" lang="ru-RU" sz="1600" b="0" i="0" u="none" strike="noStrike" cap="none" normalizeH="0" baseline="0" smtClean="0">
                          <a:ln>
                            <a:noFill/>
                          </a:ln>
                          <a:solidFill>
                            <a:srgbClr val="000000"/>
                          </a:solidFill>
                          <a:effectLst/>
                          <a:latin typeface="Calibri" pitchFamily="34" charset="0"/>
                          <a:cs typeface="Arial" charset="0"/>
                        </a:rPr>
                        <a:t> Збільшує загальну дифузійну поверхню та підвищує кисневу  ємність крові. Завдяки саме такій формі, площа поверхні еритроцита на </a:t>
                      </a:r>
                      <a:r>
                        <a:rPr kumimoji="0" lang="ru-RU" sz="1600" b="0" i="0" u="none" strike="noStrike" cap="none" normalizeH="0" baseline="0" smtClean="0">
                          <a:ln>
                            <a:noFill/>
                          </a:ln>
                          <a:solidFill>
                            <a:srgbClr val="000000"/>
                          </a:solidFill>
                          <a:effectLst/>
                          <a:latin typeface="Arial" charset="0"/>
                          <a:cs typeface="Arial" charset="0"/>
                        </a:rPr>
                        <a:t>20</a:t>
                      </a:r>
                      <a:r>
                        <a:rPr kumimoji="0" lang="en-US" sz="1600" b="0" i="0" u="none" strike="noStrike" cap="none" normalizeH="0" baseline="0" smtClean="0">
                          <a:ln>
                            <a:noFill/>
                          </a:ln>
                          <a:solidFill>
                            <a:srgbClr val="000000"/>
                          </a:solidFill>
                          <a:effectLst/>
                          <a:latin typeface="Arial" charset="0"/>
                          <a:cs typeface="Arial" charset="0"/>
                        </a:rPr>
                        <a:t>%</a:t>
                      </a:r>
                      <a:r>
                        <a:rPr kumimoji="0" lang="uk-UA" sz="1600" b="0" i="0" u="none" strike="noStrike" cap="none" normalizeH="0" baseline="0" smtClean="0">
                          <a:ln>
                            <a:noFill/>
                          </a:ln>
                          <a:solidFill>
                            <a:srgbClr val="000000"/>
                          </a:solidFill>
                          <a:effectLst/>
                          <a:latin typeface="Arial" charset="0"/>
                          <a:cs typeface="Arial" charset="0"/>
                        </a:rPr>
                        <a:t> більша, ніж та, яку б він мав у формі кулі. </a:t>
                      </a:r>
                      <a:r>
                        <a:rPr kumimoji="0" lang="ru-RU" sz="1600" b="0" i="0" u="none" strike="noStrike" cap="none" normalizeH="0" baseline="0" smtClean="0">
                          <a:ln>
                            <a:noFill/>
                          </a:ln>
                          <a:solidFill>
                            <a:srgbClr val="000000"/>
                          </a:solidFill>
                          <a:effectLst/>
                          <a:latin typeface="Calibri" pitchFamily="34" charset="0"/>
                          <a:cs typeface="Arial" charset="0"/>
                        </a:rPr>
                        <a:t>Загальна площа всіх еритроцитів дорівнює </a:t>
                      </a:r>
                      <a:r>
                        <a:rPr kumimoji="0" lang="ru-RU" sz="1600" b="0" i="0" u="none" strike="noStrike" cap="none" normalizeH="0" baseline="0" smtClean="0">
                          <a:ln>
                            <a:noFill/>
                          </a:ln>
                          <a:solidFill>
                            <a:srgbClr val="000000"/>
                          </a:solidFill>
                          <a:effectLst/>
                          <a:latin typeface="Arial" charset="0"/>
                          <a:cs typeface="Arial" charset="0"/>
                        </a:rPr>
                        <a:t>3800 м</a:t>
                      </a:r>
                      <a:r>
                        <a:rPr kumimoji="0" lang="en-US" sz="1400" b="1" i="0" u="none" strike="noStrike" cap="none" normalizeH="0" baseline="30000" smtClean="0">
                          <a:ln>
                            <a:noFill/>
                          </a:ln>
                          <a:solidFill>
                            <a:schemeClr val="tx1"/>
                          </a:solidFill>
                          <a:effectLst/>
                          <a:latin typeface="Arial" charset="0"/>
                          <a:cs typeface="Times New Roman" pitchFamily="18" charset="0"/>
                        </a:rPr>
                        <a:t>2</a:t>
                      </a:r>
                      <a:r>
                        <a:rPr kumimoji="0" lang="ru-RU" sz="1600" b="0" i="0" u="none" strike="noStrike" cap="none" normalizeH="0" baseline="0" smtClean="0">
                          <a:ln>
                            <a:noFill/>
                          </a:ln>
                          <a:solidFill>
                            <a:srgbClr val="000000"/>
                          </a:solidFill>
                          <a:effectLst/>
                          <a:latin typeface="Arial" charset="0"/>
                          <a:cs typeface="Arial" charset="0"/>
                        </a:rPr>
                        <a:t>, що в 1,5 тис. разів більше, ніж площа поверхні тіла людини.  </a:t>
                      </a:r>
                    </a:p>
                    <a:p>
                      <a:pPr marL="88900" marR="0" lvl="0" indent="0" algn="just" defTabSz="914400" rtl="0" eaLnBrk="0" fontAlgn="base" latinLnBrk="0" hangingPunct="0">
                        <a:lnSpc>
                          <a:spcPct val="90000"/>
                        </a:lnSpc>
                        <a:spcBef>
                          <a:spcPts val="1000"/>
                        </a:spcBef>
                        <a:spcAft>
                          <a:spcPct val="0"/>
                        </a:spcAft>
                        <a:buClrTx/>
                        <a:buSzTx/>
                        <a:buFont typeface="Arial" charset="0"/>
                        <a:buChar char="•"/>
                        <a:tabLst/>
                      </a:pPr>
                      <a:r>
                        <a:rPr kumimoji="0" lang="uk-UA" sz="1600" b="0" i="0" u="none" strike="noStrike" cap="none" normalizeH="0" baseline="0" smtClean="0">
                          <a:ln>
                            <a:noFill/>
                          </a:ln>
                          <a:solidFill>
                            <a:srgbClr val="000000"/>
                          </a:solidFill>
                          <a:effectLst/>
                          <a:latin typeface="Calibri" pitchFamily="34" charset="0"/>
                          <a:cs typeface="Arial" charset="0"/>
                        </a:rPr>
                        <a:t> Збільшує дифузійну поверхню, змінюючи співвідношення поверхня / об'єм.</a:t>
                      </a:r>
                      <a:endParaRPr kumimoji="0" lang="ru-RU" sz="1600" b="0" i="0" u="none" strike="noStrike" cap="none" normalizeH="0" baseline="0" smtClean="0">
                        <a:ln>
                          <a:noFill/>
                        </a:ln>
                        <a:solidFill>
                          <a:srgbClr val="000000"/>
                        </a:solidFill>
                        <a:effectLst/>
                        <a:latin typeface="Calibri" pitchFamily="34" charset="0"/>
                        <a:cs typeface="Arial" charset="0"/>
                      </a:endParaRPr>
                    </a:p>
                    <a:p>
                      <a:pPr marL="88900" marR="0" lvl="0" indent="0" algn="just" defTabSz="914400" rtl="0" eaLnBrk="0" fontAlgn="base" latinLnBrk="0" hangingPunct="0">
                        <a:lnSpc>
                          <a:spcPct val="90000"/>
                        </a:lnSpc>
                        <a:spcBef>
                          <a:spcPts val="1000"/>
                        </a:spcBef>
                        <a:spcAft>
                          <a:spcPct val="0"/>
                        </a:spcAft>
                        <a:buClrTx/>
                        <a:buSzTx/>
                        <a:buFont typeface="Arial" charset="0"/>
                        <a:buChar char="•"/>
                        <a:tabLst/>
                      </a:pPr>
                      <a:endParaRPr kumimoji="0" lang="ru-RU" sz="1600" b="0" i="0" u="none" strike="noStrike" cap="none" normalizeH="0" baseline="0" smtClean="0">
                        <a:ln>
                          <a:noFill/>
                        </a:ln>
                        <a:solidFill>
                          <a:srgbClr val="000000"/>
                        </a:solidFill>
                        <a:effectLst/>
                        <a:latin typeface="Calibri" pitchFamily="34" charset="0"/>
                        <a:cs typeface="Arial" charset="0"/>
                      </a:endParaRPr>
                    </a:p>
                  </a:txBody>
                  <a:tcPr marL="36000" marR="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9D5BD"/>
                    </a:solidFill>
                  </a:tcPr>
                </a:tc>
              </a:tr>
              <a:tr h="1876425">
                <a:tc>
                  <a:txBody>
                    <a:bodyPr/>
                    <a:lstStyle/>
                    <a:p>
                      <a:pPr marL="266700" marR="0" lvl="0" indent="-177800" algn="l" defTabSz="914400" rtl="0" eaLnBrk="0" fontAlgn="base" latinLnBrk="0" hangingPunct="0">
                        <a:lnSpc>
                          <a:spcPct val="90000"/>
                        </a:lnSpc>
                        <a:spcBef>
                          <a:spcPts val="1000"/>
                        </a:spcBef>
                        <a:spcAft>
                          <a:spcPct val="0"/>
                        </a:spcAft>
                        <a:buClrTx/>
                        <a:buSzTx/>
                        <a:buFont typeface="Arial" charset="0"/>
                        <a:buChar char="•"/>
                        <a:tabLst/>
                      </a:pPr>
                      <a:r>
                        <a:rPr kumimoji="0" lang="ru-RU" sz="1600" b="0" i="0" u="none" strike="noStrike" cap="none" normalizeH="0" baseline="0" smtClean="0">
                          <a:ln>
                            <a:noFill/>
                          </a:ln>
                          <a:solidFill>
                            <a:srgbClr val="000000"/>
                          </a:solidFill>
                          <a:effectLst/>
                          <a:latin typeface="Calibri" pitchFamily="34" charset="0"/>
                          <a:cs typeface="Arial" charset="0"/>
                        </a:rPr>
                        <a:t>Двоввігнута форма еритроцита.</a:t>
                      </a:r>
                    </a:p>
                  </a:txBody>
                  <a:tcPr marL="36000" marR="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5BD"/>
                    </a:solidFill>
                  </a:tcPr>
                </a:tc>
                <a:tc>
                  <a:txBody>
                    <a:bodyPr/>
                    <a:lstStyle/>
                    <a:p>
                      <a:pPr marL="88900" marR="0" lvl="0" indent="0" algn="just" defTabSz="914400" rtl="0" eaLnBrk="0" fontAlgn="base" latinLnBrk="0" hangingPunct="0">
                        <a:lnSpc>
                          <a:spcPct val="90000"/>
                        </a:lnSpc>
                        <a:spcBef>
                          <a:spcPts val="1000"/>
                        </a:spcBef>
                        <a:spcAft>
                          <a:spcPct val="0"/>
                        </a:spcAft>
                        <a:buClrTx/>
                        <a:buSzTx/>
                        <a:buFont typeface="Arial" charset="0"/>
                        <a:buChar char="•"/>
                        <a:tabLst/>
                      </a:pPr>
                      <a:r>
                        <a:rPr kumimoji="0" lang="ru-RU" sz="1600" b="0" i="0" u="none" strike="noStrike" cap="none" normalizeH="0" baseline="0" smtClean="0">
                          <a:ln>
                            <a:noFill/>
                          </a:ln>
                          <a:solidFill>
                            <a:srgbClr val="000000"/>
                          </a:solidFill>
                          <a:effectLst/>
                          <a:latin typeface="Calibri" pitchFamily="34" charset="0"/>
                          <a:cs typeface="Arial" charset="0"/>
                        </a:rPr>
                        <a:t> Зменшує дифузійну відстань. В еритроциті немає  жодної точки, яка знаходилась більше, ніж на                   </a:t>
                      </a:r>
                      <a:r>
                        <a:rPr kumimoji="0" lang="ru-RU" sz="1600" b="0" i="0" u="none" strike="noStrike" cap="none" normalizeH="0" baseline="0" smtClean="0">
                          <a:ln>
                            <a:noFill/>
                          </a:ln>
                          <a:solidFill>
                            <a:srgbClr val="000000"/>
                          </a:solidFill>
                          <a:effectLst/>
                          <a:latin typeface="Arial" charset="0"/>
                          <a:cs typeface="Arial" charset="0"/>
                        </a:rPr>
                        <a:t>0,85</a:t>
                      </a:r>
                      <a:r>
                        <a:rPr kumimoji="0" lang="ru-RU" sz="1600" b="0" i="0" u="none" strike="noStrike" cap="none" normalizeH="0" baseline="0" smtClean="0">
                          <a:ln>
                            <a:noFill/>
                          </a:ln>
                          <a:solidFill>
                            <a:srgbClr val="000000"/>
                          </a:solidFill>
                          <a:effectLst/>
                          <a:latin typeface="Calibri" pitchFamily="34" charset="0"/>
                          <a:cs typeface="Arial" charset="0"/>
                        </a:rPr>
                        <a:t> мкм від поверхні. Якби еритроцит мав форму кулі, то його центр знаходився б на відстані </a:t>
                      </a:r>
                      <a:r>
                        <a:rPr kumimoji="0" lang="ru-RU" sz="1600" b="0" i="0" u="none" strike="noStrike" cap="none" normalizeH="0" baseline="0" smtClean="0">
                          <a:ln>
                            <a:noFill/>
                          </a:ln>
                          <a:solidFill>
                            <a:srgbClr val="000000"/>
                          </a:solidFill>
                          <a:effectLst/>
                          <a:latin typeface="Arial" charset="0"/>
                          <a:cs typeface="Arial" charset="0"/>
                        </a:rPr>
                        <a:t>2,5</a:t>
                      </a:r>
                      <a:r>
                        <a:rPr kumimoji="0" lang="ru-RU" sz="1600" b="0" i="0" u="none" strike="noStrike" cap="none" normalizeH="0" baseline="0" smtClean="0">
                          <a:ln>
                            <a:noFill/>
                          </a:ln>
                          <a:solidFill>
                            <a:srgbClr val="000000"/>
                          </a:solidFill>
                          <a:effectLst/>
                          <a:latin typeface="Calibri" pitchFamily="34" charset="0"/>
                          <a:cs typeface="Arial" charset="0"/>
                        </a:rPr>
                        <a:t> мкм від поверхні.</a:t>
                      </a:r>
                    </a:p>
                    <a:p>
                      <a:pPr marL="88900" marR="0" lvl="0" indent="0" algn="just" defTabSz="914400" rtl="0" eaLnBrk="0" fontAlgn="base" latinLnBrk="0" hangingPunct="0">
                        <a:lnSpc>
                          <a:spcPct val="90000"/>
                        </a:lnSpc>
                        <a:spcBef>
                          <a:spcPts val="1000"/>
                        </a:spcBef>
                        <a:spcAft>
                          <a:spcPct val="0"/>
                        </a:spcAft>
                        <a:buClrTx/>
                        <a:buSzTx/>
                        <a:buFont typeface="Arial" charset="0"/>
                        <a:buChar char="•"/>
                        <a:tabLst/>
                      </a:pPr>
                      <a:r>
                        <a:rPr kumimoji="0" lang="ru-RU" sz="1600" b="0" i="0" u="none" strike="noStrike" cap="none" normalizeH="0" baseline="0" smtClean="0">
                          <a:ln>
                            <a:noFill/>
                          </a:ln>
                          <a:solidFill>
                            <a:srgbClr val="000000"/>
                          </a:solidFill>
                          <a:effectLst/>
                          <a:latin typeface="Calibri" pitchFamily="34" charset="0"/>
                          <a:cs typeface="Arial" charset="0"/>
                        </a:rPr>
                        <a:t> Забезпечує проходження еритроцита крізь капіляр.</a:t>
                      </a:r>
                    </a:p>
                    <a:p>
                      <a:pPr marL="88900" marR="0" lvl="0" indent="0" algn="just" defTabSz="914400" rtl="0" eaLnBrk="0" fontAlgn="base" latinLnBrk="0" hangingPunct="0">
                        <a:lnSpc>
                          <a:spcPct val="90000"/>
                        </a:lnSpc>
                        <a:spcBef>
                          <a:spcPts val="1000"/>
                        </a:spcBef>
                        <a:spcAft>
                          <a:spcPct val="0"/>
                        </a:spcAft>
                        <a:buClrTx/>
                        <a:buSzTx/>
                        <a:buFont typeface="Arial" charset="0"/>
                        <a:buChar char="•"/>
                        <a:tabLst/>
                      </a:pPr>
                      <a:endParaRPr kumimoji="0" lang="ru-RU" sz="1600" b="0" i="0" u="none" strike="noStrike" cap="none" normalizeH="0" baseline="0" smtClean="0">
                        <a:ln>
                          <a:noFill/>
                        </a:ln>
                        <a:solidFill>
                          <a:srgbClr val="000000"/>
                        </a:solidFill>
                        <a:effectLst/>
                        <a:latin typeface="Calibri" pitchFamily="34" charset="0"/>
                        <a:cs typeface="Arial" charset="0"/>
                      </a:endParaRPr>
                    </a:p>
                  </a:txBody>
                  <a:tcPr marL="36000" marR="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5BD"/>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p:cNvSpPr>
          <p:nvPr>
            <p:ph type="body" sz="half" idx="4294967295"/>
          </p:nvPr>
        </p:nvSpPr>
        <p:spPr>
          <a:xfrm>
            <a:off x="471488" y="236538"/>
            <a:ext cx="8250237" cy="6188075"/>
          </a:xfrm>
        </p:spPr>
        <p:txBody>
          <a:bodyPr/>
          <a:lstStyle/>
          <a:p>
            <a:pPr algn="ctr">
              <a:lnSpc>
                <a:spcPct val="70000"/>
              </a:lnSpc>
              <a:buFont typeface="Arial" charset="0"/>
              <a:buNone/>
            </a:pPr>
            <a:r>
              <a:rPr lang="en-US" sz="2400" b="1" i="1" smtClean="0">
                <a:solidFill>
                  <a:srgbClr val="97000B"/>
                </a:solidFill>
              </a:rPr>
              <a:t>Структурна орган</a:t>
            </a:r>
            <a:r>
              <a:rPr lang="uk-UA" sz="2400" b="1" i="1" smtClean="0">
                <a:solidFill>
                  <a:srgbClr val="97000B"/>
                </a:solidFill>
              </a:rPr>
              <a:t>і</a:t>
            </a:r>
            <a:r>
              <a:rPr lang="en-US" sz="2400" b="1" i="1" smtClean="0">
                <a:solidFill>
                  <a:srgbClr val="97000B"/>
                </a:solidFill>
              </a:rPr>
              <a:t>зац</a:t>
            </a:r>
            <a:r>
              <a:rPr lang="uk-UA" sz="2400" b="1" i="1" smtClean="0">
                <a:solidFill>
                  <a:srgbClr val="97000B"/>
                </a:solidFill>
              </a:rPr>
              <a:t>і</a:t>
            </a:r>
            <a:r>
              <a:rPr lang="en-US" sz="2400" b="1" i="1" smtClean="0">
                <a:solidFill>
                  <a:srgbClr val="97000B"/>
                </a:solidFill>
              </a:rPr>
              <a:t>я мембран</a:t>
            </a:r>
            <a:r>
              <a:rPr lang="uk-UA" sz="2400" b="1" i="1" smtClean="0">
                <a:solidFill>
                  <a:srgbClr val="97000B"/>
                </a:solidFill>
              </a:rPr>
              <a:t>и</a:t>
            </a:r>
          </a:p>
          <a:p>
            <a:pPr>
              <a:lnSpc>
                <a:spcPct val="70000"/>
              </a:lnSpc>
              <a:buFont typeface="Arial" charset="0"/>
              <a:buNone/>
            </a:pPr>
            <a:r>
              <a:rPr lang="uk-UA" sz="1600" smtClean="0"/>
              <a:t>    Еритроцит – гнучка еластична структура, що змінює свою форму при проходженні крізь капіляри тіла. Плазматична мембрана - важливий органоїд еритроцита. Вона виконує функцїі механічної оболонки з регулюємими фізичними властивостями та одночасно «координатора» роботи клітнии в залежності від фізичних і хімічних сигналів, які надходять до неї, відграючи, таким чином, ключову роль в детермінації гомеостазу та функціональної здібності клітини.</a:t>
            </a:r>
          </a:p>
          <a:p>
            <a:pPr>
              <a:lnSpc>
                <a:spcPct val="70000"/>
              </a:lnSpc>
              <a:buFont typeface="Arial" charset="0"/>
              <a:buNone/>
            </a:pPr>
            <a:r>
              <a:rPr lang="uk-UA" sz="1600" smtClean="0"/>
              <a:t>    Структура плазматичної мембрани така сама, як у ядерних клітин. У еритроцита є тільки </a:t>
            </a:r>
            <a:r>
              <a:rPr lang="uk-UA" sz="1600" b="1" i="1" smtClean="0"/>
              <a:t>поверхневий цитоскелет</a:t>
            </a:r>
            <a:r>
              <a:rPr lang="uk-UA" sz="1600" smtClean="0"/>
              <a:t> – стійка до дії детергентів сполука білків, які з'єднані між собою та утворюють своєрідну сітку уздовж внутрішньої поверхні мембрани, обернену до цитоплазми. Цей цитоскелет звуть ще скелетом мембрани завдяки його розташуванню та ще тому, що він зміцнює в основному мембрану, забезпечуючи єдність її ліпідного шару, в той же час надаючи мембрані внутрішню рухливість та гнучкість.</a:t>
            </a:r>
          </a:p>
          <a:p>
            <a:pPr>
              <a:lnSpc>
                <a:spcPct val="70000"/>
              </a:lnSpc>
              <a:buFont typeface="Arial" charset="0"/>
              <a:buNone/>
            </a:pPr>
            <a:r>
              <a:rPr lang="uk-UA" sz="1600" smtClean="0"/>
              <a:t>    У еритроцита немає цитоскелета у  вигляді мікротрубочок і мікрофіламентів, які з'єднують мембрану та компоненти цитоплазми, а також немає білків цитоскелета тубуліна та віментина. </a:t>
            </a:r>
            <a:r>
              <a:rPr lang="uk-UA" sz="1600" b="1" smtClean="0">
                <a:solidFill>
                  <a:srgbClr val="EF757E"/>
                </a:solidFill>
              </a:rPr>
              <a:t>Спектрин</a:t>
            </a:r>
            <a:r>
              <a:rPr lang="uk-UA" sz="1600" smtClean="0"/>
              <a:t> та </a:t>
            </a:r>
            <a:r>
              <a:rPr lang="uk-UA" sz="1600" b="1" smtClean="0">
                <a:solidFill>
                  <a:srgbClr val="EF757E"/>
                </a:solidFill>
              </a:rPr>
              <a:t>анкірин</a:t>
            </a:r>
            <a:r>
              <a:rPr lang="uk-UA" sz="1600" smtClean="0"/>
              <a:t> – це білки цитоскелета еритроцита, що відіграють важливу роль в підтриманні форми еритроцита. Зі змінами цитоскелета еритроцита пов'язані деякі форми гемолітичних анемій.</a:t>
            </a:r>
          </a:p>
        </p:txBody>
      </p:sp>
      <p:sp>
        <p:nvSpPr>
          <p:cNvPr id="22530" name="AutoShape 9" descr="img-jvn5KJ"/>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sz="1800"/>
          </a:p>
        </p:txBody>
      </p:sp>
      <p:sp>
        <p:nvSpPr>
          <p:cNvPr id="22531" name="AutoShape 11" descr="Похожее изображение"/>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sz="1800"/>
          </a:p>
        </p:txBody>
      </p:sp>
      <p:sp>
        <p:nvSpPr>
          <p:cNvPr id="22532" name="AutoShape 13" descr="Картинки по запросу circle"/>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sz="1800"/>
          </a:p>
        </p:txBody>
      </p:sp>
      <p:sp>
        <p:nvSpPr>
          <p:cNvPr id="22533" name="AutoShape 15" descr="Картинки по запросу circle"/>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sz="1800"/>
          </a:p>
        </p:txBody>
      </p:sp>
      <p:sp>
        <p:nvSpPr>
          <p:cNvPr id="22534" name="AutoShape 17" descr="Картинки по запросу circle"/>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sz="1800"/>
          </a:p>
        </p:txBody>
      </p:sp>
      <p:sp>
        <p:nvSpPr>
          <p:cNvPr id="22535" name="AutoShape 19" descr="img-jvn5KJ"/>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sz="1800"/>
          </a:p>
        </p:txBody>
      </p:sp>
      <p:sp>
        <p:nvSpPr>
          <p:cNvPr id="22536" name="AutoShape 21" descr="img-jvn5KJ"/>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sz="1800"/>
          </a:p>
        </p:txBody>
      </p:sp>
      <p:sp>
        <p:nvSpPr>
          <p:cNvPr id="22537" name="AutoShape 23" descr="Похожее изображение"/>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sz="1800"/>
          </a:p>
        </p:txBody>
      </p:sp>
      <p:sp>
        <p:nvSpPr>
          <p:cNvPr id="22538" name="AutoShape 11" descr="Картинки по запросу деформація еритроцитів картинки"/>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2539" name="AutoShape 13" descr="Похожее изображение"/>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2540" name="AutoShape 26" descr="Картинки по запросу спектрин еритроцитів картинки"/>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2541" name="AutoShape 28" descr="Похожее изображение"/>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2542" name="AutoShape 30" descr="Похожее изображение"/>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2543" name="AutoShape 32" descr="Картинки по запросу цитоскелет картинки"/>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sp>
        <p:nvSpPr>
          <p:cNvPr id="22544" name="AutoShape 34" descr="Похожее изображение"/>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a:p>
        </p:txBody>
      </p:sp>
      <p:pic>
        <p:nvPicPr>
          <p:cNvPr id="22545" name="Picture 38" descr="Картинки по запросу цитоскелет еритроцита картинки"/>
          <p:cNvPicPr>
            <a:picLocks noChangeAspect="1" noChangeArrowheads="1"/>
          </p:cNvPicPr>
          <p:nvPr/>
        </p:nvPicPr>
        <p:blipFill>
          <a:blip r:embed="rId2"/>
          <a:srcRect/>
          <a:stretch>
            <a:fillRect/>
          </a:stretch>
        </p:blipFill>
        <p:spPr bwMode="auto">
          <a:xfrm>
            <a:off x="1768475" y="4046538"/>
            <a:ext cx="5600700"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p:cNvSpPr>
          <p:nvPr>
            <p:ph type="body" idx="1"/>
          </p:nvPr>
        </p:nvSpPr>
        <p:spPr>
          <a:xfrm>
            <a:off x="646113" y="669925"/>
            <a:ext cx="7869237" cy="3560763"/>
          </a:xfrm>
        </p:spPr>
        <p:txBody>
          <a:bodyPr/>
          <a:lstStyle/>
          <a:p>
            <a:pPr>
              <a:lnSpc>
                <a:spcPct val="70000"/>
              </a:lnSpc>
              <a:buFont typeface="Arial" charset="0"/>
              <a:buNone/>
            </a:pPr>
            <a:r>
              <a:rPr lang="uk-UA" sz="2000" smtClean="0"/>
              <a:t>   Цитоскелет еритроцита відіграє, можливо, важливу роль в його здібності до деформації. Дисковидний еритроцит може легко пройти крізь міліпоровий фільтр завтовшки 3 мкм, увійти в мікропіпетку діаметром 2,5-3 мкм.  За </a:t>
            </a:r>
            <a:r>
              <a:rPr lang="uk-UA" sz="2000" b="1" smtClean="0">
                <a:solidFill>
                  <a:srgbClr val="FF65B2"/>
                </a:solidFill>
              </a:rPr>
              <a:t>100-120 діб</a:t>
            </a:r>
            <a:r>
              <a:rPr lang="uk-UA" sz="2000" smtClean="0"/>
              <a:t> перебування в організмі здібність еритроцита до деформації знижується. З віком знижується стійкість еритроцитів до осмотичного гемолізу, в меншій мірі до механічної травми. </a:t>
            </a:r>
            <a:r>
              <a:rPr lang="uk-UA" sz="2000" b="1" smtClean="0">
                <a:solidFill>
                  <a:srgbClr val="EF757E"/>
                </a:solidFill>
              </a:rPr>
              <a:t>Сфероцит</a:t>
            </a:r>
            <a:r>
              <a:rPr lang="uk-UA" sz="2000" smtClean="0"/>
              <a:t> (кругла клітина) під час старіння, як і сфероцит при патології, що мають понижені властивості до деформації, не можуть проходити крізь міліпорові фільтри 3 мкм, затримуються вони й селезінкою. Можливо, зниження деформованості з віком еритроцита та сферуляція клітини пов'язані зі змінами цитоскелета. У старого еритроцита виявляється агрегація спектрина та гемоглобіна, тобто, можливо, та сполука, що припускали як обовязкову структуру еритроцита та назвали </a:t>
            </a:r>
            <a:r>
              <a:rPr lang="uk-UA" sz="2000" b="1" smtClean="0">
                <a:solidFill>
                  <a:srgbClr val="EF757E"/>
                </a:solidFill>
              </a:rPr>
              <a:t>гемоліпостроматином</a:t>
            </a:r>
            <a:r>
              <a:rPr lang="uk-UA" sz="2000" b="1" smtClean="0"/>
              <a:t>.</a:t>
            </a:r>
            <a:r>
              <a:rPr lang="uk-UA" sz="2000" smtClean="0"/>
              <a:t>      </a:t>
            </a:r>
          </a:p>
          <a:p>
            <a:pPr>
              <a:lnSpc>
                <a:spcPct val="70000"/>
              </a:lnSpc>
              <a:buFont typeface="Arial" charset="0"/>
              <a:buNone/>
            </a:pPr>
            <a:r>
              <a:rPr lang="uk-UA" sz="2000" smtClean="0"/>
              <a:t> </a:t>
            </a:r>
            <a:endParaRPr lang="ru-RU" sz="2000" smtClean="0"/>
          </a:p>
          <a:p>
            <a:pPr>
              <a:lnSpc>
                <a:spcPct val="70000"/>
              </a:lnSpc>
            </a:pPr>
            <a:endParaRPr lang="ru-RU" sz="2000" smtClean="0"/>
          </a:p>
        </p:txBody>
      </p:sp>
      <p:sp>
        <p:nvSpPr>
          <p:cNvPr id="23554" name="AutoShape 5" descr="Похожее изображение"/>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u-RU" sz="1800"/>
          </a:p>
        </p:txBody>
      </p:sp>
      <p:pic>
        <p:nvPicPr>
          <p:cNvPr id="23555" name="Picture 6" descr="Похожее изображение"/>
          <p:cNvPicPr>
            <a:picLocks noChangeAspect="1" noChangeArrowheads="1"/>
          </p:cNvPicPr>
          <p:nvPr/>
        </p:nvPicPr>
        <p:blipFill>
          <a:blip r:embed="rId2"/>
          <a:srcRect/>
          <a:stretch>
            <a:fillRect/>
          </a:stretch>
        </p:blipFill>
        <p:spPr bwMode="auto">
          <a:xfrm>
            <a:off x="4211638" y="4225925"/>
            <a:ext cx="4411662" cy="2211388"/>
          </a:xfrm>
          <a:prstGeom prst="rect">
            <a:avLst/>
          </a:prstGeom>
          <a:noFill/>
          <a:ln w="9525">
            <a:noFill/>
            <a:miter lim="800000"/>
            <a:headEnd/>
            <a:tailEnd/>
          </a:ln>
        </p:spPr>
      </p:pic>
      <p:sp>
        <p:nvSpPr>
          <p:cNvPr id="23556" name="AutoShape 8" descr="image017"/>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sz="1800"/>
          </a:p>
        </p:txBody>
      </p:sp>
      <p:sp>
        <p:nvSpPr>
          <p:cNvPr id="23557" name="AutoShape 10" descr="image017"/>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sz="1800"/>
          </a:p>
        </p:txBody>
      </p:sp>
      <p:pic>
        <p:nvPicPr>
          <p:cNvPr id="23558" name="Picture 7" descr="Похожее изображение"/>
          <p:cNvPicPr>
            <a:picLocks noChangeAspect="1" noChangeArrowheads="1"/>
          </p:cNvPicPr>
          <p:nvPr/>
        </p:nvPicPr>
        <p:blipFill>
          <a:blip r:embed="rId3"/>
          <a:srcRect/>
          <a:stretch>
            <a:fillRect/>
          </a:stretch>
        </p:blipFill>
        <p:spPr bwMode="auto">
          <a:xfrm>
            <a:off x="815975" y="4211638"/>
            <a:ext cx="3390900" cy="219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p:cNvSpPr>
          <p:nvPr>
            <p:ph type="body" idx="1"/>
          </p:nvPr>
        </p:nvSpPr>
        <p:spPr>
          <a:xfrm>
            <a:off x="646113" y="1008063"/>
            <a:ext cx="7869237" cy="5168900"/>
          </a:xfrm>
        </p:spPr>
        <p:txBody>
          <a:bodyPr/>
          <a:lstStyle/>
          <a:p>
            <a:pPr>
              <a:buFont typeface="Arial" charset="0"/>
              <a:buNone/>
            </a:pPr>
            <a:r>
              <a:rPr lang="uk-UA" sz="1800" smtClean="0"/>
              <a:t>    Крім білків спектрину та анкірину, в мембрані та цитоскелеті еритроцитів є рецепторні білки –</a:t>
            </a:r>
            <a:r>
              <a:rPr lang="uk-UA" sz="1800" b="1" smtClean="0">
                <a:solidFill>
                  <a:srgbClr val="EF757E"/>
                </a:solidFill>
              </a:rPr>
              <a:t> </a:t>
            </a:r>
            <a:r>
              <a:rPr lang="uk-UA" sz="1800" b="1" i="1" smtClean="0"/>
              <a:t>глікопротеїди</a:t>
            </a:r>
            <a:r>
              <a:rPr lang="uk-UA" sz="1800" smtClean="0"/>
              <a:t>, каталітичні білки – </a:t>
            </a:r>
            <a:r>
              <a:rPr lang="uk-UA" sz="1800" b="1" i="1" smtClean="0"/>
              <a:t>ферменти</a:t>
            </a:r>
            <a:r>
              <a:rPr lang="uk-UA" sz="1800" smtClean="0"/>
              <a:t>, що відіграють роль у транспорті іонів і утворюють канали в мембрані. Одним з важливих глікопротеїдів є </a:t>
            </a:r>
            <a:r>
              <a:rPr lang="uk-UA" sz="1800" b="1" smtClean="0">
                <a:solidFill>
                  <a:srgbClr val="EF757E"/>
                </a:solidFill>
              </a:rPr>
              <a:t>глікофорин</a:t>
            </a:r>
            <a:r>
              <a:rPr lang="uk-UA" sz="1800" smtClean="0"/>
              <a:t>, який міститься як на зовнішній, так і на внутрішній поверхнях мембран еритроцитів. Глікофорин містить значну кількість сіалових кислот і має значний негативний заряд, який відштовхує один від одного еритроцити. У мембрані глікофорин розташовується нерівномірно, утворює ділянки, що виступають з мембрани та є носіями імунологічних детермінант, тобто рецепторами для вірусів і ділянками для прикріплення аглютинінів.</a:t>
            </a:r>
            <a:endParaRPr lang="ru-RU" sz="1800" smtClean="0"/>
          </a:p>
        </p:txBody>
      </p:sp>
      <p:pic>
        <p:nvPicPr>
          <p:cNvPr id="24578" name="Picture 7" descr="Похожее изображение"/>
          <p:cNvPicPr>
            <a:picLocks noChangeAspect="1" noChangeArrowheads="1"/>
          </p:cNvPicPr>
          <p:nvPr/>
        </p:nvPicPr>
        <p:blipFill>
          <a:blip r:embed="rId2"/>
          <a:srcRect/>
          <a:stretch>
            <a:fillRect/>
          </a:stretch>
        </p:blipFill>
        <p:spPr bwMode="auto">
          <a:xfrm>
            <a:off x="2843213" y="4035425"/>
            <a:ext cx="3617912"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p:cNvSpPr>
          <p:nvPr>
            <p:ph type="body" idx="1"/>
          </p:nvPr>
        </p:nvSpPr>
        <p:spPr>
          <a:xfrm>
            <a:off x="646113" y="487363"/>
            <a:ext cx="8161337" cy="6134100"/>
          </a:xfrm>
        </p:spPr>
        <p:txBody>
          <a:bodyPr/>
          <a:lstStyle/>
          <a:p>
            <a:pPr algn="ctr">
              <a:buFont typeface="Arial" charset="0"/>
              <a:buNone/>
            </a:pPr>
            <a:r>
              <a:rPr lang="uk-UA" b="1" i="1" smtClean="0">
                <a:solidFill>
                  <a:srgbClr val="97000B"/>
                </a:solidFill>
              </a:rPr>
              <a:t>Ензими та іонний склад </a:t>
            </a:r>
            <a:r>
              <a:rPr lang="en-US" b="1" i="1" smtClean="0">
                <a:solidFill>
                  <a:srgbClr val="97000B"/>
                </a:solidFill>
              </a:rPr>
              <a:t>мембран</a:t>
            </a:r>
            <a:r>
              <a:rPr lang="uk-UA" b="1" i="1" smtClean="0">
                <a:solidFill>
                  <a:srgbClr val="97000B"/>
                </a:solidFill>
              </a:rPr>
              <a:t>и</a:t>
            </a:r>
          </a:p>
          <a:p>
            <a:pPr>
              <a:buFont typeface="Arial" charset="0"/>
              <a:buNone/>
            </a:pPr>
            <a:r>
              <a:rPr lang="uk-UA" sz="2000" smtClean="0"/>
              <a:t>   </a:t>
            </a:r>
            <a:r>
              <a:rPr lang="en-US" sz="1800" smtClean="0"/>
              <a:t>Na+K+- </a:t>
            </a:r>
            <a:r>
              <a:rPr lang="uk-UA" sz="1800" smtClean="0"/>
              <a:t>залежна АТФ-аза забезпечує активний транспорт </a:t>
            </a:r>
            <a:r>
              <a:rPr lang="en-US" sz="1800" smtClean="0"/>
              <a:t>Na+</a:t>
            </a:r>
            <a:r>
              <a:rPr lang="uk-UA" sz="1800" smtClean="0"/>
              <a:t> з еритроцитів і           </a:t>
            </a:r>
            <a:r>
              <a:rPr lang="en-US" sz="1800" smtClean="0"/>
              <a:t>K+</a:t>
            </a:r>
            <a:r>
              <a:rPr lang="uk-UA" sz="1800" smtClean="0"/>
              <a:t> в його цитоплазму. Са</a:t>
            </a:r>
            <a:r>
              <a:rPr lang="uk-UA" sz="1400" smtClean="0"/>
              <a:t>2</a:t>
            </a:r>
            <a:r>
              <a:rPr lang="uk-UA" sz="1800" smtClean="0"/>
              <a:t>+-залежна АТФ-аза забезпечує виведення Са</a:t>
            </a:r>
            <a:r>
              <a:rPr lang="uk-UA" sz="1600" smtClean="0"/>
              <a:t>2+</a:t>
            </a:r>
            <a:r>
              <a:rPr lang="uk-UA" sz="1800" smtClean="0"/>
              <a:t>                  з еритроцита. Карбоангідраза – фермент, який міститься в еритроциті та каталізує реакцію синтезу вугільної кислоти з води та вуглекислого газу,               після чого еритроцит транспортує її у вигляді бікарбонату до легень. </a:t>
            </a:r>
          </a:p>
          <a:p>
            <a:pPr>
              <a:buFont typeface="Arial" charset="0"/>
              <a:buNone/>
            </a:pPr>
            <a:r>
              <a:rPr lang="uk-UA" sz="1800" smtClean="0"/>
              <a:t>   На відміну від мембран інших клітин організму мембрана еритроцитів легко проникна для аніонів НСО</a:t>
            </a:r>
            <a:r>
              <a:rPr lang="uk-UA" sz="1600" smtClean="0"/>
              <a:t>3</a:t>
            </a:r>
            <a:r>
              <a:rPr lang="uk-UA" sz="1800" smtClean="0"/>
              <a:t>-,  </a:t>
            </a:r>
            <a:r>
              <a:rPr lang="en-US" sz="1800" smtClean="0"/>
              <a:t>CL-</a:t>
            </a:r>
            <a:r>
              <a:rPr lang="uk-UA" sz="1800" smtClean="0"/>
              <a:t>, а також для О</a:t>
            </a:r>
            <a:r>
              <a:rPr lang="uk-UA" sz="1400" smtClean="0"/>
              <a:t>2</a:t>
            </a:r>
            <a:r>
              <a:rPr lang="uk-UA" sz="1800" smtClean="0"/>
              <a:t>-, СО</a:t>
            </a:r>
            <a:r>
              <a:rPr lang="uk-UA" sz="1400" smtClean="0"/>
              <a:t>2</a:t>
            </a:r>
            <a:r>
              <a:rPr lang="uk-UA" sz="1800" smtClean="0"/>
              <a:t>, Н+, ОН-, тоді як мало проникна для катіонів К+ і </a:t>
            </a:r>
            <a:r>
              <a:rPr lang="en-US" sz="1800" smtClean="0"/>
              <a:t>Na+</a:t>
            </a:r>
            <a:r>
              <a:rPr lang="uk-UA" sz="1800" smtClean="0"/>
              <a:t>. Проникність для аніонів приблизно в 1 млн разів вища, ніж для катіонів. Товщина мембрани еритроцитів коливається           від </a:t>
            </a:r>
            <a:r>
              <a:rPr lang="uk-UA" sz="1800" b="1" smtClean="0">
                <a:solidFill>
                  <a:srgbClr val="FF8FB4"/>
                </a:solidFill>
              </a:rPr>
              <a:t>1 до 2 нм</a:t>
            </a:r>
            <a:r>
              <a:rPr lang="uk-UA" sz="1800" smtClean="0"/>
              <a:t>.</a:t>
            </a:r>
            <a:endParaRPr lang="ru-RU" sz="1800" smtClean="0"/>
          </a:p>
          <a:p>
            <a:pPr>
              <a:buFont typeface="Arial" charset="0"/>
              <a:buNone/>
            </a:pPr>
            <a:endParaRPr lang="ru-RU" sz="1800" smtClean="0"/>
          </a:p>
        </p:txBody>
      </p:sp>
      <p:sp>
        <p:nvSpPr>
          <p:cNvPr id="25602" name="AutoShape 5" descr="Похожее изображение"/>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5603" name="AutoShape 7" descr="Похожее изображение"/>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25604" name="Picture 13" descr="Картинки по запросу са2+-атфаза картинки"/>
          <p:cNvPicPr>
            <a:picLocks noChangeAspect="1" noChangeArrowheads="1"/>
          </p:cNvPicPr>
          <p:nvPr/>
        </p:nvPicPr>
        <p:blipFill>
          <a:blip r:embed="rId2"/>
          <a:srcRect/>
          <a:stretch>
            <a:fillRect/>
          </a:stretch>
        </p:blipFill>
        <p:spPr bwMode="auto">
          <a:xfrm>
            <a:off x="320675" y="3843338"/>
            <a:ext cx="5038725" cy="2555875"/>
          </a:xfrm>
          <a:prstGeom prst="rect">
            <a:avLst/>
          </a:prstGeom>
          <a:noFill/>
          <a:ln w="9525">
            <a:noFill/>
            <a:miter lim="800000"/>
            <a:headEnd/>
            <a:tailEnd/>
          </a:ln>
        </p:spPr>
      </p:pic>
      <p:pic>
        <p:nvPicPr>
          <p:cNvPr id="25605" name="Picture 15" descr="Похожее изображение"/>
          <p:cNvPicPr>
            <a:picLocks noChangeAspect="1" noChangeArrowheads="1"/>
          </p:cNvPicPr>
          <p:nvPr/>
        </p:nvPicPr>
        <p:blipFill>
          <a:blip r:embed="rId3"/>
          <a:srcRect/>
          <a:stretch>
            <a:fillRect/>
          </a:stretch>
        </p:blipFill>
        <p:spPr bwMode="auto">
          <a:xfrm>
            <a:off x="5127625" y="3883025"/>
            <a:ext cx="3863975" cy="260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1680</TotalTime>
  <Words>2756</Words>
  <Application>Microsoft Office PowerPoint</Application>
  <PresentationFormat>Экран (4:3)</PresentationFormat>
  <Paragraphs>140</Paragraphs>
  <Slides>29</Slides>
  <Notes>0</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1</vt:i4>
      </vt:variant>
      <vt:variant>
        <vt:lpstr>Заголовки слайдов</vt:lpstr>
      </vt:variant>
      <vt:variant>
        <vt:i4>29</vt:i4>
      </vt:variant>
    </vt:vector>
  </HeadingPairs>
  <TitlesOfParts>
    <vt:vector size="36" baseType="lpstr">
      <vt:lpstr>Arial</vt:lpstr>
      <vt:lpstr>Calibri Light</vt:lpstr>
      <vt:lpstr>Calibri</vt:lpstr>
      <vt:lpstr>굴림</vt:lpstr>
      <vt:lpstr>맑은 고딕</vt:lpstr>
      <vt:lpstr>Times New Roman</vt:lpstr>
      <vt:lpstr>Office Theme</vt:lpstr>
      <vt:lpstr>Слайд 1</vt:lpstr>
      <vt:lpstr>ПЛАН</vt:lpstr>
      <vt:lpstr>РЕКОМЕНДОВАНА ЛІТЕРАТУРА</vt:lpstr>
      <vt:lpstr>1. Структура та функції еритроцитів</vt:lpstr>
      <vt:lpstr>Морфофункціональні особливості еритроцитів</vt:lpstr>
      <vt:lpstr>Слайд 6</vt:lpstr>
      <vt:lpstr>Слайд 7</vt:lpstr>
      <vt:lpstr>Слайд 8</vt:lpstr>
      <vt:lpstr>Слайд 9</vt:lpstr>
      <vt:lpstr>Слайд 10</vt:lpstr>
      <vt:lpstr>Слайд 11</vt:lpstr>
      <vt:lpstr>Слайд 12</vt:lpstr>
      <vt:lpstr>Слайд 13</vt:lpstr>
      <vt:lpstr>Функції еритроцитів</vt:lpstr>
      <vt:lpstr>2. Гемоглобін: структура, властивості, сполуки </vt:lpstr>
      <vt:lpstr>Слайд 16</vt:lpstr>
      <vt:lpstr>Сполуки гемоглобіну</vt:lpstr>
      <vt:lpstr>Слайд 18</vt:lpstr>
      <vt:lpstr>Слайд 19</vt:lpstr>
      <vt:lpstr>Слайд 20</vt:lpstr>
      <vt:lpstr>Слайд 21</vt:lpstr>
      <vt:lpstr>Слайд 22</vt:lpstr>
      <vt:lpstr>Слайд 23</vt:lpstr>
      <vt:lpstr>3. Надходження заліза в організм і синтез гемоглобіну</vt:lpstr>
      <vt:lpstr>Слайд 25</vt:lpstr>
      <vt:lpstr>Слайд 26</vt:lpstr>
      <vt:lpstr>4. Зміни кількості еритроцитів</vt:lpstr>
      <vt:lpstr>Слайд 28</vt:lpstr>
      <vt:lpstr>Слайд 29</vt:lpstr>
    </vt:vector>
  </TitlesOfParts>
  <Company>PJSC "New Engineering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Admin</cp:lastModifiedBy>
  <cp:revision>85</cp:revision>
  <dcterms:created xsi:type="dcterms:W3CDTF">2016-11-18T14:12:19Z</dcterms:created>
  <dcterms:modified xsi:type="dcterms:W3CDTF">2019-09-16T08:25:02Z</dcterms:modified>
</cp:coreProperties>
</file>