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F2612-67B8-44B5-8933-FF7F250C7D74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8AC1E-061D-4420-9CAD-7471AEDA06A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6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8AC1E-061D-4420-9CAD-7471AEDA06A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8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0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6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8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99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6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0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8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19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0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6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5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0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4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8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9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1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1526-3AD5-4D1E-A3E2-54C0BC81D248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9D15-062C-41FB-9CB1-6C094C80DB0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86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3698" y="0"/>
            <a:ext cx="8129509" cy="2134542"/>
          </a:xfrm>
        </p:spPr>
        <p:txBody>
          <a:bodyPr/>
          <a:lstStyle/>
          <a:p>
            <a:pPr algn="ctr"/>
            <a:r>
              <a:rPr lang="uk-UA" dirty="0"/>
              <a:t>РЕКЛАМА В ІНТЕРНЕТІ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62320" y="2023415"/>
            <a:ext cx="7930887" cy="441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52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6. Тізерна реклама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10506"/>
            <a:ext cx="9905999" cy="3541714"/>
          </a:xfrm>
        </p:spPr>
        <p:txBody>
          <a:bodyPr/>
          <a:lstStyle/>
          <a:p>
            <a:r>
              <a:rPr lang="uk-UA" dirty="0"/>
              <a:t>Тізер – це рекламне оголошення, яке складається з заголовка, невеликого тексту, який характеризує рекламований продукт і його фото. Наприклад, ось як виглядають типові тізери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143" y="3077976"/>
            <a:ext cx="4262757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676900" y="3281363"/>
            <a:ext cx="609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Незважаючи на невисоку вартість для рекламодавців, такий вид реклами рідко використовується для просування товарів середнього і високого цінового сегмента і, тим паче, послуг. Зате є кейси його ефективного використання для товарів емоційного попиту і недорогих продуктів.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50552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650" y="466118"/>
            <a:ext cx="5572759" cy="2162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599" y="618517"/>
            <a:ext cx="9802811" cy="2010411"/>
          </a:xfrm>
        </p:spPr>
        <p:txBody>
          <a:bodyPr/>
          <a:lstStyle/>
          <a:p>
            <a:r>
              <a:rPr lang="uk-UA" b="1" dirty="0"/>
              <a:t>7. CPA-реклама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628929"/>
            <a:ext cx="9905999" cy="372107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Часто цей формат інтернет-реклами називають ще і партнерським маркетингом (affiliate marketing). Модель Cost Per Action (CPA) передбачає такий механізм роботи, коли оплата з боку рекламодавця проводиться тільки в разі здійснення певних дій з боку клієнта. Простіше кажучи, вартість CPA-реклами – це сума, яку ви заплатите в тому випадку, якщо оголошення призведе до продажу. Звичайно, порівняно з оплатою за перегляд або клік вона може здатися досить високою. Але і конверсії будуть набагато рідшими, а прибуток із кожної з них для бізнесу – вищим.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54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825" y="0"/>
            <a:ext cx="9905998" cy="1478570"/>
          </a:xfrm>
        </p:spPr>
        <p:txBody>
          <a:bodyPr/>
          <a:lstStyle/>
          <a:p>
            <a:r>
              <a:rPr lang="uk-UA" b="1" dirty="0"/>
              <a:t>8. Мобільна реклама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5800" y="739285"/>
            <a:ext cx="4432299" cy="274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1200" y="1002322"/>
            <a:ext cx="6324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У </a:t>
            </a:r>
            <a:r>
              <a:rPr lang="en-US" sz="2200" dirty="0"/>
              <a:t>Google </a:t>
            </a:r>
            <a:r>
              <a:rPr lang="ru-RU" sz="2200" dirty="0"/>
              <a:t>створили спеціальну платформу для мобільної реклами – </a:t>
            </a:r>
            <a:r>
              <a:rPr lang="en-US" sz="2200" dirty="0"/>
              <a:t>AdMob. </a:t>
            </a:r>
            <a:r>
              <a:rPr lang="ru-RU" sz="2200" dirty="0"/>
              <a:t>Крім того, створювати оголошення для мобільних пристроїв можна і в </a:t>
            </a:r>
            <a:r>
              <a:rPr lang="en-US" sz="2200" dirty="0"/>
              <a:t>AdWords/</a:t>
            </a:r>
            <a:r>
              <a:rPr lang="ru-RU" sz="2200" dirty="0"/>
              <a:t>Директ. У будь-якому випадку запуск кампанії з показом на мобільних дозволяє скористатися всіма перевагами контекстної реклами, перерахованими раніше. Зокрема, точними налаштуваннями демографії та географічного таргетингу.</a:t>
            </a:r>
          </a:p>
          <a:p>
            <a:pPr algn="just"/>
            <a:r>
              <a:rPr lang="uk-UA" sz="2200" dirty="0"/>
              <a:t>Наприклад, технології визначення місця розташування користувача дозволяють маркетологам запускати рекламу орієнтовану, наприклад, на залучення відвідувачів до місцевих розважальних закладів.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5800" y="3479431"/>
            <a:ext cx="4432300" cy="33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5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800" y="1"/>
            <a:ext cx="9853611" cy="3797300"/>
          </a:xfrm>
        </p:spPr>
        <p:txBody>
          <a:bodyPr>
            <a:normAutofit/>
          </a:bodyPr>
          <a:lstStyle/>
          <a:p>
            <a:r>
              <a:rPr lang="uk-UA" sz="2800" dirty="0"/>
              <a:t>Реклама в Інтернеті – це вже далеко не тренд, хоча деякі підприємці продовжують сприймати її в такому вигляді. Тепер це вже необхідність. Її можна ефективно використовувати не тільки для продажу товарів і отримання клієнтів на послуги, це ще і чудовий канал для поширення інформації про свій бренд і підвищення його впізнаваності.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6150" name="Picture 6" descr="Ð ÐµÐ·ÑÐ»ÑÑÐ°Ñ Ð¿Ð¾ÑÑÐºÑ Ð·Ð¾Ð±ÑÐ°Ð¶ÐµÐ½Ñ Ð·Ð° Ð·Ð°Ð¿Ð¸ÑÐ¾Ð¼ &quot;ÑÐ½ÑÐµÑÐ½ÐµÑ-ÑÐµÐºÐ»Ð°Ð¼Ð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6" y="3128174"/>
            <a:ext cx="6092825" cy="3459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200" y="3674383"/>
            <a:ext cx="4217986" cy="2397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2804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87504" cy="2303102"/>
          </a:xfrm>
        </p:spPr>
        <p:txBody>
          <a:bodyPr>
            <a:noAutofit/>
          </a:bodyPr>
          <a:lstStyle/>
          <a:p>
            <a:pPr indent="432000">
              <a:lnSpc>
                <a:spcPct val="100000"/>
              </a:lnSpc>
            </a:pPr>
            <a: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Використання Інтернету як рекламного каналу – безперечно, об’єктивна необхідність для будь-якої компанії, яка не хоче програти конкурентну боротьбу в найближчому майбутньому. </a:t>
            </a:r>
            <a:br>
              <a:rPr lang="uk-UA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400" dirty="0"/>
              <a:t>Головна перевага реклами в Інтернеті – можливість швидкого донесення інформації про продукт або послугу цільовій аудиторії без географічних кордонів.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0" name="Picture 6" descr="Ð ÐµÐ·ÑÐ»ÑÑÐ°Ñ Ð¿Ð¾ÑÑÐºÑ Ð·Ð¾Ð±ÑÐ°Ð¶ÐµÐ½Ñ Ð·Ð° Ð·Ð°Ð¿Ð¸ÑÐ¾Ð¼ &quot;ÑÐµÐºÐ»Ð°Ð¼Ð° Ð² ÑÐ½ÑÐµÑÐ½ÐµÑÑ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51" y="3378820"/>
            <a:ext cx="4661752" cy="31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165" y="3378820"/>
            <a:ext cx="5172172" cy="30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4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uk-UA" dirty="0"/>
              <a:t>Здебільшого оплата інтернет-реклами відбувається за однією з таких схем</a:t>
            </a:r>
            <a:r>
              <a:rPr lang="en-US" dirty="0"/>
              <a:t> </a:t>
            </a:r>
            <a:r>
              <a:rPr lang="uk-UA" dirty="0"/>
              <a:t>:</a:t>
            </a:r>
            <a:endParaRPr lang="ru-RU" dirty="0"/>
          </a:p>
          <a:p>
            <a:pPr lvl="0" fontAlgn="base"/>
            <a:r>
              <a:rPr lang="uk-UA" dirty="0"/>
              <a:t>вартість за тисячу показів (CPM): рекламодавець платить за кількість показів його рекламного повідомлення певній аудиторії;</a:t>
            </a:r>
            <a:endParaRPr lang="ru-RU" dirty="0"/>
          </a:p>
          <a:p>
            <a:pPr lvl="0" fontAlgn="base"/>
            <a:r>
              <a:rPr lang="uk-UA" dirty="0"/>
              <a:t>вартість за клік (CPC): рекламодавець платить щоразу, коли користувач натискає на його оголошення, що веде на цільову сторінку;</a:t>
            </a:r>
            <a:endParaRPr lang="ru-RU" dirty="0"/>
          </a:p>
          <a:p>
            <a:pPr lvl="0" fontAlgn="base"/>
            <a:r>
              <a:rPr lang="uk-UA" dirty="0"/>
              <a:t>вартість за дію (CPA): оплата здійснюється за певну виконану дію з боку потенційного клієнта (купівля, заявка тощо).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CPC ÑÐµÐºÐ»Ð°Ð¼Ð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43" y="416893"/>
            <a:ext cx="2819400" cy="16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1736" y="416893"/>
            <a:ext cx="2651551" cy="1685924"/>
          </a:xfrm>
          <a:prstGeom prst="rect">
            <a:avLst/>
          </a:prstGeom>
        </p:spPr>
      </p:pic>
      <p:pic>
        <p:nvPicPr>
          <p:cNvPr id="2056" name="Picture 8" descr="Ð ÐµÐ·ÑÐ»ÑÑÐ°Ñ Ð¿Ð¾ÑÑÐºÑ Ð·Ð¾Ð±ÑÐ°Ð¶ÐµÐ½Ñ Ð·Ð° Ð·Ð°Ð¿Ð¸ÑÐ¾Ð¼ &quot;CPA ÑÐµÐºÐ»Ð°Ð¼Ð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99" y="421571"/>
            <a:ext cx="2911010" cy="168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13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en-US" b="1" dirty="0"/>
              <a:t> </a:t>
            </a:r>
            <a:br>
              <a:rPr lang="ru-RU" dirty="0"/>
            </a:br>
            <a:r>
              <a:rPr lang="uk-UA" b="1" dirty="0"/>
              <a:t>Основні види інтернет-реклами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55" y="2189522"/>
            <a:ext cx="6546134" cy="3713053"/>
          </a:xfrm>
        </p:spPr>
      </p:pic>
    </p:spTree>
    <p:extLst>
      <p:ext uri="{BB962C8B-B14F-4D97-AF65-F5344CB8AC3E}">
        <p14:creationId xmlns:p14="http://schemas.microsoft.com/office/powerpoint/2010/main" val="219019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78060"/>
            <a:ext cx="9905999" cy="92555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1. Контекстна реклама (PPC)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1" y="814038"/>
            <a:ext cx="10299739" cy="2509025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Один із найбільш поширених і популярних видів реклами, основою якого є система оплати за клік (Pay Per Click). Тобто здійснюється проплата в тому випадку, якщо користувач натискає на оголошення і переходить на сайт рекламодавця.</a:t>
            </a:r>
          </a:p>
          <a:p>
            <a:r>
              <a:rPr lang="uk-UA" dirty="0"/>
              <a:t>У результатах пошуку така реклама виводиться при введенні користувачем відповідного ключового слова, під яке налаштована кампанія рекламодавця. Таку рекламу називають контекстною. Варто відзначити, що PPC – один із найбільш ефективних видів реклами, повністю безпечних і легальних. Більше того, доходи від контексту становлять більшу частину всього прибутку, який отримують пошукові системи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546" y="3323063"/>
            <a:ext cx="7259444" cy="337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043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uk-UA" b="1" dirty="0"/>
              <a:t>2. Ремаркетинг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846136"/>
            <a:ext cx="9905999" cy="2465776"/>
          </a:xfrm>
        </p:spPr>
        <p:txBody>
          <a:bodyPr/>
          <a:lstStyle/>
          <a:p>
            <a:r>
              <a:rPr lang="uk-UA" dirty="0"/>
              <a:t>По суті, ремаркетинг – одна з функцій, доступних у системах контекстної реклами. Але через низку відмінних рис цей вид реклами можна винести окремо. Суть ремаркетингу в можливості відслідковувати користувачів, які відвідали ваш сайт, і показувати їм оголошення повторно, ніби нагадуючи про себе.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070" y="3122341"/>
            <a:ext cx="62801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85070" y="5592491"/>
            <a:ext cx="6355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 допомогою ремаркетингу можна знову нагадати покупцю про себе і, цілком ймовірно, підштовхнути до зміни свого рішення.</a:t>
            </a:r>
          </a:p>
        </p:txBody>
      </p:sp>
    </p:spTree>
    <p:extLst>
      <p:ext uri="{BB962C8B-B14F-4D97-AF65-F5344CB8AC3E}">
        <p14:creationId xmlns:p14="http://schemas.microsoft.com/office/powerpoint/2010/main" val="320616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663" y="0"/>
            <a:ext cx="9905998" cy="1478570"/>
          </a:xfrm>
        </p:spPr>
        <p:txBody>
          <a:bodyPr/>
          <a:lstStyle/>
          <a:p>
            <a:r>
              <a:rPr lang="uk-UA" b="1" dirty="0"/>
              <a:t>3. Пошукове просування (SEO)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837" y="3003549"/>
            <a:ext cx="9905999" cy="3541714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SEO, або пошукова оптимізація, – </a:t>
            </a:r>
            <a:r>
              <a:rPr lang="ru-RU" dirty="0"/>
              <a:t> </a:t>
            </a:r>
            <a:r>
              <a:rPr lang="uk-UA" dirty="0"/>
              <a:t> під такою загальною назвою розуміють комплекс заходів, які вживаються фахівцями відповідного профілю</a:t>
            </a:r>
            <a:r>
              <a:rPr lang="ru-RU" dirty="0"/>
              <a:t>, з метою підняття позиції сайту в результатах пошуку в цих системах за певними запитами користувачів. Чим вище позиція сайту в результатах пошуку, тим більша ймовірність, що відвідувач перейде на нього з пошукових систем, оскільки люди зазвичай йдуть за першими посиланнями.</a:t>
            </a:r>
            <a:r>
              <a:rPr lang="en-US" dirty="0"/>
              <a:t> </a:t>
            </a:r>
            <a:r>
              <a:rPr lang="uk-UA" dirty="0"/>
              <a:t>Отримати відвідуваність клієнтів тут і зараз за допомогою пошукового просування й оптимізації просто неможливо.</a:t>
            </a:r>
            <a:r>
              <a:rPr lang="ru-RU" dirty="0"/>
              <a:t> Тому </a:t>
            </a:r>
            <a:r>
              <a:rPr lang="uk-UA" dirty="0"/>
              <a:t>одна з основних відмінностей – орієнтація на отримання ефекту в довгостроковому періоді.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2700" y="828676"/>
            <a:ext cx="4506131" cy="2160096"/>
          </a:xfrm>
          <a:prstGeom prst="rect">
            <a:avLst/>
          </a:prstGeom>
        </p:spPr>
      </p:pic>
      <p:pic>
        <p:nvPicPr>
          <p:cNvPr id="3076" name="Picture 4" descr="Ð ÐµÐ·ÑÐ»ÑÑÐ°Ñ Ð¿Ð¾ÑÑÐºÑ Ð·Ð¾Ð±ÑÐ°Ð¶ÐµÐ½Ñ Ð·Ð° Ð·Ð°Ð¿Ð¸ÑÐ¾Ð¼ &quot;se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828676"/>
            <a:ext cx="5126037" cy="21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2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uk-UA" b="1" dirty="0"/>
              <a:t>4. Медійна реклама (банерна)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825500"/>
            <a:ext cx="10155238" cy="3975099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uk-UA" dirty="0"/>
              <a:t>Це один із перших видів інтернет-реклами, який з’явився ще на зорі становлення Всесвітньої мережі. Суть медійної реклами полягає в розміщенні банерів на сторонніх сайтах, при кліці на які користувачі переходять на спеціальну цільову сторінку на сайті рекламодавця</a:t>
            </a:r>
            <a:r>
              <a:rPr lang="en-US" dirty="0"/>
              <a:t>.</a:t>
            </a:r>
            <a:r>
              <a:rPr lang="uk-UA" dirty="0"/>
              <a:t> Медійну рекламу можна розміщувати і за допомогою Google AdWords, який надає для цього всі необхідні можливості, а також майданчики у вигляді сайтів-учасників партнерської мережі. </a:t>
            </a:r>
            <a:endParaRPr lang="ru-RU" dirty="0"/>
          </a:p>
          <a:p>
            <a:pPr algn="just"/>
            <a:r>
              <a:rPr lang="uk-UA" dirty="0"/>
              <a:t>Основною схемою оплати, яка використовується в банерній рекламі, є CPM – оплата за тисячу показів (в Google AdWords – оплата за клік). Банерна реклама втрачає популярність, бо Інтернет продовжує розвиватися</a:t>
            </a:r>
            <a:r>
              <a:rPr lang="en-US" dirty="0"/>
              <a:t>, </a:t>
            </a:r>
            <a:r>
              <a:rPr lang="uk-UA" dirty="0"/>
              <a:t>і мабуть кожен другий використовую спеціальні рохширення в браузері(</a:t>
            </a:r>
            <a:r>
              <a:rPr lang="en-US" dirty="0"/>
              <a:t>AdBlok, Adguard,</a:t>
            </a:r>
            <a:r>
              <a:rPr lang="uk-UA" dirty="0"/>
              <a:t>та ін.), щоб позбутись надокучливої реклами.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358" y="4687570"/>
            <a:ext cx="4959667" cy="217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025" y="4687570"/>
            <a:ext cx="4870133" cy="217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935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74018"/>
            <a:ext cx="9905998" cy="1478570"/>
          </a:xfrm>
        </p:spPr>
        <p:txBody>
          <a:bodyPr/>
          <a:lstStyle/>
          <a:p>
            <a:r>
              <a:rPr lang="uk-UA" b="1" dirty="0"/>
              <a:t>5. Реклама в соціальних мережах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001" y="913303"/>
            <a:ext cx="9905999" cy="2253941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Таргетована реклама в соціальних мережах зараз один з основних видів реклами в Інтернеті. Крім того, активно використовується так званий SMM – маркетинг у соціальних медіа, суть якого полягає у формуванні та розвитку спільнот навколо сторінки бренду в певній соціальній мережі.</a:t>
            </a:r>
          </a:p>
          <a:p>
            <a:r>
              <a:rPr lang="uk-UA" dirty="0"/>
              <a:t>Можливість показу рекламних оголошень доступна в будь-якій великій соціальній мережі. Для України основним таким каналом є Facebook та </a:t>
            </a:r>
            <a:r>
              <a:rPr lang="ru-RU" dirty="0"/>
              <a:t>Instagram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912" y="3027213"/>
            <a:ext cx="4294187" cy="3754679"/>
          </a:xfrm>
          <a:prstGeom prst="rect">
            <a:avLst/>
          </a:prstGeom>
        </p:spPr>
      </p:pic>
      <p:pic>
        <p:nvPicPr>
          <p:cNvPr id="4098" name="Picture 2" descr="Ð ÐµÐ·ÑÐ»ÑÑÐ°Ñ Ð¿Ð¾ÑÑÐºÑ Ð·Ð¾Ð±ÑÐ°Ð¶ÐµÐ½Ñ Ð·Ð° Ð·Ð°Ð¿Ð¸ÑÐ¾Ð¼ &quot;ÑÐµÐºÐ»Ð°Ð¼Ð° Ð² ÑÐ½ÑÑÐ°Ð³ÑÐ°Ð¼Ñ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00" y="2970977"/>
            <a:ext cx="4857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62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467</TotalTime>
  <Words>928</Words>
  <Application>Microsoft Office PowerPoint</Application>
  <PresentationFormat>Широкий екран</PresentationFormat>
  <Paragraphs>31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Tw Cen MT</vt:lpstr>
      <vt:lpstr>Контур</vt:lpstr>
      <vt:lpstr>РЕКЛАМА В ІНТЕРНЕТІ</vt:lpstr>
      <vt:lpstr>Використання Інтернету як рекламного каналу – безперечно, об’єктивна необхідність для будь-якої компанії, яка не хоче програти конкурентну боротьбу в найближчому майбутньому.  Головна перевага реклами в Інтернеті – можливість швидкого донесення інформації про продукт або послугу цільовій аудиторії без географічних кордонів.</vt:lpstr>
      <vt:lpstr>Презентація PowerPoint</vt:lpstr>
      <vt:lpstr>  Основні види інтернет-реклами </vt:lpstr>
      <vt:lpstr>1. Контекстна реклама (PPC) </vt:lpstr>
      <vt:lpstr>2. Ремаркетинг </vt:lpstr>
      <vt:lpstr>3. Пошукове просування (SEO) </vt:lpstr>
      <vt:lpstr>4. Медійна реклама (банерна) </vt:lpstr>
      <vt:lpstr>5. Реклама в соціальних мережах </vt:lpstr>
      <vt:lpstr>6. Тізерна реклама </vt:lpstr>
      <vt:lpstr>7. CPA-реклама </vt:lpstr>
      <vt:lpstr>8. Мобільна реклама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CyberFan</cp:lastModifiedBy>
  <cp:revision>16</cp:revision>
  <dcterms:created xsi:type="dcterms:W3CDTF">2019-05-14T17:52:33Z</dcterms:created>
  <dcterms:modified xsi:type="dcterms:W3CDTF">2023-03-01T15:57:54Z</dcterms:modified>
</cp:coreProperties>
</file>