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90614"/>
            <a:ext cx="9143999" cy="116738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037" y="500481"/>
            <a:ext cx="4066751" cy="6973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929" y="5690614"/>
            <a:ext cx="1298448" cy="116738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984" y="5373623"/>
            <a:ext cx="1274064" cy="119481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76435" y="863786"/>
            <a:ext cx="1543682" cy="22540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472" y="810894"/>
            <a:ext cx="1176934" cy="3107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2078" y="2033981"/>
            <a:ext cx="7079843" cy="970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72081" y="3467176"/>
            <a:ext cx="4799837" cy="964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6336406"/>
            <a:ext cx="2397246" cy="3966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180" y="450108"/>
            <a:ext cx="7053887" cy="4052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1816" y="213360"/>
            <a:ext cx="768858" cy="9060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391" y="6336406"/>
            <a:ext cx="2397246" cy="396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655" y="88772"/>
            <a:ext cx="8806688" cy="135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593850"/>
            <a:ext cx="8382634" cy="4483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9845" y="6383160"/>
            <a:ext cx="216534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49096" y="3352800"/>
            <a:ext cx="6895465" cy="2078989"/>
            <a:chOff x="2249096" y="3352800"/>
            <a:chExt cx="6895465" cy="20789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8167" y="3572256"/>
              <a:ext cx="2465831" cy="1859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9096" y="3576244"/>
              <a:ext cx="2369724" cy="392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591" y="3352800"/>
              <a:ext cx="689610" cy="8755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6279" y="3352800"/>
              <a:ext cx="2829305" cy="8755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3407" y="3819144"/>
              <a:ext cx="3463290" cy="87553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xfrm>
            <a:off x="986357" y="1524000"/>
            <a:ext cx="7079843" cy="1443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6525" marR="5080" indent="-1329690">
              <a:lnSpc>
                <a:spcPct val="100000"/>
              </a:lnSpc>
              <a:spcBef>
                <a:spcPts val="95"/>
              </a:spcBef>
            </a:pPr>
            <a:r>
              <a:rPr lang="uk-UA" dirty="0"/>
              <a:t>8.4. Інвестиційні механізми фінансування місцевого економічного розвитку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958215" marR="5080" indent="-881380">
              <a:lnSpc>
                <a:spcPts val="3679"/>
              </a:lnSpc>
              <a:spcBef>
                <a:spcPts val="229"/>
              </a:spcBef>
            </a:pPr>
            <a:r>
              <a:rPr spc="-10" dirty="0"/>
              <a:t>ДЕРЖАВНО-ПРИВАТНЕ </a:t>
            </a:r>
            <a:r>
              <a:rPr spc="-894" dirty="0"/>
              <a:t> </a:t>
            </a:r>
            <a:r>
              <a:rPr spc="-5" dirty="0"/>
              <a:t>ПАРТНЕРСТВО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7111" y="447060"/>
            <a:ext cx="2008659" cy="405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4796" y="332054"/>
            <a:ext cx="20167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ДПП</a:t>
            </a:r>
            <a:r>
              <a:rPr spc="-40" dirty="0"/>
              <a:t> </a:t>
            </a:r>
            <a:r>
              <a:rPr spc="-5" dirty="0"/>
              <a:t>В</a:t>
            </a:r>
            <a:r>
              <a:rPr spc="-30" dirty="0"/>
              <a:t> </a:t>
            </a:r>
            <a:r>
              <a:rPr spc="-10" dirty="0"/>
              <a:t>ЄС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674" y="1197431"/>
            <a:ext cx="8300171" cy="45556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9845" y="6258802"/>
            <a:ext cx="21653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10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5931" y="706140"/>
            <a:ext cx="2659008" cy="341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6054" y="591693"/>
            <a:ext cx="26911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solidFill>
                  <a:srgbClr val="860038"/>
                </a:solidFill>
              </a:rPr>
              <a:t>ФОРМИ</a:t>
            </a:r>
            <a:r>
              <a:rPr spc="-4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ППП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9845" y="6258802"/>
            <a:ext cx="21653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11</a:t>
            </a:fld>
            <a:endParaRPr sz="10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164" y="1478407"/>
          <a:ext cx="8569325" cy="4814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345"/>
                <a:gridCol w="7078980"/>
              </a:tblGrid>
              <a:tr h="360044">
                <a:tc>
                  <a:txBody>
                    <a:bodyPr/>
                    <a:lstStyle/>
                    <a:p>
                      <a:pPr marL="59690">
                        <a:lnSpc>
                          <a:spcPts val="2235"/>
                        </a:lnSpc>
                      </a:pPr>
                      <a:r>
                        <a:rPr sz="19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Форма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2235"/>
                        </a:lnSpc>
                      </a:pPr>
                      <a:r>
                        <a:rPr sz="1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Різновиди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59690">
                        <a:lnSpc>
                          <a:spcPts val="1864"/>
                        </a:lnSpc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Контракти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E9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61594">
                        <a:lnSpc>
                          <a:spcPts val="2160"/>
                        </a:lnSpc>
                        <a:spcBef>
                          <a:spcPts val="30"/>
                        </a:spcBef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Державні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замовлення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дозволи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виконання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робіт,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контракти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на </a:t>
                      </a:r>
                      <a:r>
                        <a:rPr sz="1800" spc="-5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виконання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робіт,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надання суспільних 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послуг,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управління,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постачання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продукції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державних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потреб,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технічної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59690">
                        <a:lnSpc>
                          <a:spcPts val="2030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допомоги.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E9"/>
                    </a:solidFill>
                  </a:tcPr>
                </a:tc>
              </a:tr>
              <a:tr h="366394">
                <a:tc>
                  <a:txBody>
                    <a:bodyPr/>
                    <a:lstStyle/>
                    <a:p>
                      <a:pPr marL="59690">
                        <a:lnSpc>
                          <a:spcPts val="1864"/>
                        </a:lnSpc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Оренда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3D9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2125"/>
                        </a:lnSpc>
                      </a:pPr>
                      <a:r>
                        <a:rPr sz="1800" spc="20" dirty="0">
                          <a:latin typeface="Tahoma"/>
                          <a:cs typeface="Tahoma"/>
                        </a:rPr>
                        <a:t>Оренда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5" dirty="0">
                          <a:latin typeface="Tahoma"/>
                          <a:cs typeface="Tahoma"/>
                        </a:rPr>
                        <a:t>її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традиційній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формі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(договір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оренди)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формі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лізингу.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3D9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59690">
                        <a:lnSpc>
                          <a:spcPts val="1870"/>
                        </a:lnSpc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Концесія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2D6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840105">
                        <a:lnSpc>
                          <a:spcPts val="2160"/>
                        </a:lnSpc>
                        <a:spcBef>
                          <a:spcPts val="35"/>
                        </a:spcBef>
                      </a:pPr>
                      <a:r>
                        <a:rPr sz="1800" spc="25" dirty="0">
                          <a:latin typeface="Tahoma"/>
                          <a:cs typeface="Tahoma"/>
                        </a:rPr>
                        <a:t>Передача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концесію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об'єктів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існуючої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інфраструктури, 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їх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вниц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ж</a:t>
                      </a:r>
                      <a:r>
                        <a:rPr sz="18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пер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ча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пра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59690" marR="997585">
                        <a:lnSpc>
                          <a:spcPts val="2160"/>
                        </a:lnSpc>
                      </a:pPr>
                      <a:r>
                        <a:rPr sz="1800" spc="5" dirty="0">
                          <a:latin typeface="Tahoma"/>
                          <a:cs typeface="Tahoma"/>
                        </a:rPr>
                        <a:t>об'єктами</a:t>
                      </a:r>
                      <a:r>
                        <a:rPr sz="18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державної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чи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комунальної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власності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приватній </a:t>
                      </a:r>
                      <a:r>
                        <a:rPr sz="1800" spc="-5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ю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800" spc="-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омп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ї.</a:t>
                      </a:r>
                      <a:r>
                        <a:rPr sz="1800" spc="-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жах</a:t>
                      </a:r>
                      <a:r>
                        <a:rPr sz="18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цих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ид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жл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арі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нт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и 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ц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их</a:t>
                      </a:r>
                      <a:r>
                        <a:rPr sz="18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2D6"/>
                    </a:solidFill>
                  </a:tcPr>
                </a:tc>
              </a:tr>
              <a:tr h="857758">
                <a:tc>
                  <a:txBody>
                    <a:bodyPr/>
                    <a:lstStyle/>
                    <a:p>
                      <a:pPr marL="59690" marR="68580">
                        <a:lnSpc>
                          <a:spcPts val="1900"/>
                        </a:lnSpc>
                        <a:spcBef>
                          <a:spcPts val="5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Спільні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ід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є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E9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480695">
                        <a:lnSpc>
                          <a:spcPts val="2160"/>
                        </a:lnSpc>
                        <a:spcBef>
                          <a:spcPts val="40"/>
                        </a:spcBef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Акціонерні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товариства,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спільні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підприємства</a:t>
                      </a:r>
                      <a:r>
                        <a:rPr sz="18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пайовою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участю </a:t>
                      </a:r>
                      <a:r>
                        <a:rPr sz="1800" spc="-5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сторін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(акціонерами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товариствах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можуть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виступати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органи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59690">
                        <a:lnSpc>
                          <a:spcPts val="2090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публічної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влади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приватні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інвестори).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E9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59690">
                        <a:lnSpc>
                          <a:spcPts val="1900"/>
                        </a:lnSpc>
                      </a:pPr>
                      <a:r>
                        <a:rPr sz="1600" b="1" spc="-9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9690">
                        <a:lnSpc>
                          <a:spcPts val="1910"/>
                        </a:lnSpc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розподіл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9690">
                        <a:lnSpc>
                          <a:spcPts val="1850"/>
                        </a:lnSpc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продукції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E9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2130"/>
                        </a:lnSpc>
                      </a:pPr>
                      <a:r>
                        <a:rPr sz="1800" spc="-40" dirty="0">
                          <a:latin typeface="Tahoma"/>
                          <a:cs typeface="Tahoma"/>
                        </a:rPr>
                        <a:t>Угоди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про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розподіл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продукції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видами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мінеральної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сировини,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5" dirty="0">
                          <a:latin typeface="Tahoma"/>
                          <a:cs typeface="Tahoma"/>
                        </a:rPr>
                        <a:t>що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видобувається,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або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щодо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ділянки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надр,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що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передається.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0033" y="332037"/>
            <a:ext cx="6779557" cy="3059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8153" y="242442"/>
            <a:ext cx="6816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60038"/>
                </a:solidFill>
              </a:rPr>
              <a:t>ППП</a:t>
            </a:r>
            <a:r>
              <a:rPr sz="2400" spc="25" dirty="0">
                <a:solidFill>
                  <a:srgbClr val="860038"/>
                </a:solidFill>
              </a:rPr>
              <a:t> </a:t>
            </a:r>
            <a:r>
              <a:rPr sz="2400" dirty="0">
                <a:solidFill>
                  <a:srgbClr val="860038"/>
                </a:solidFill>
              </a:rPr>
              <a:t>В </a:t>
            </a:r>
            <a:r>
              <a:rPr sz="2400" spc="-5" dirty="0">
                <a:solidFill>
                  <a:srgbClr val="860038"/>
                </a:solidFill>
              </a:rPr>
              <a:t>ЗАЛЕЖНОСТІ</a:t>
            </a:r>
            <a:r>
              <a:rPr sz="2400" spc="-25" dirty="0">
                <a:solidFill>
                  <a:srgbClr val="860038"/>
                </a:solidFill>
              </a:rPr>
              <a:t> </a:t>
            </a:r>
            <a:r>
              <a:rPr sz="2400" spc="-5" dirty="0">
                <a:solidFill>
                  <a:srgbClr val="860038"/>
                </a:solidFill>
              </a:rPr>
              <a:t>ВІД </a:t>
            </a:r>
            <a:r>
              <a:rPr sz="2400" dirty="0">
                <a:solidFill>
                  <a:srgbClr val="860038"/>
                </a:solidFill>
              </a:rPr>
              <a:t>СПОСОБУ </a:t>
            </a:r>
            <a:r>
              <a:rPr sz="2400" spc="-5" dirty="0">
                <a:solidFill>
                  <a:srgbClr val="860038"/>
                </a:solidFill>
              </a:rPr>
              <a:t>УЧАСТІ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8419845" y="6258802"/>
            <a:ext cx="21653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12</a:t>
            </a:fld>
            <a:endParaRPr sz="10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1523" y="751966"/>
          <a:ext cx="8640442" cy="5404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6650"/>
                <a:gridCol w="1315720"/>
                <a:gridCol w="1348739"/>
                <a:gridCol w="1292225"/>
                <a:gridCol w="1320799"/>
                <a:gridCol w="956309"/>
              </a:tblGrid>
              <a:tr h="72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Форми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ППП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Способи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утримання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139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Інвестиції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096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Власність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07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Ризик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81280" indent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Строк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sz="1400" b="1" spc="-80" dirty="0">
                          <a:latin typeface="Times New Roman"/>
                          <a:cs typeface="Times New Roman"/>
                        </a:rPr>
                        <a:t>у,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років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B6C4E"/>
                    </a:solidFill>
                  </a:tcPr>
                </a:tc>
              </a:tr>
              <a:tr h="509015"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Будівництво-володіння-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5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передача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(ВОТ)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Напів-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5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20-30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722376">
                <a:tc>
                  <a:txBody>
                    <a:bodyPr/>
                    <a:lstStyle/>
                    <a:p>
                      <a:pPr marL="274955" marR="3302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Будівництво-володіння-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управління-передача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(ВООТ)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Напів-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461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30+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9015"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Будівництво-володіння-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управління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(ВОО)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160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160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160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160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1605" marB="0">
                    <a:solidFill>
                      <a:srgbClr val="E7E7E7"/>
                    </a:solidFill>
                  </a:tcPr>
                </a:tc>
              </a:tr>
              <a:tr h="509054">
                <a:tc>
                  <a:txBody>
                    <a:bodyPr/>
                    <a:lstStyle/>
                    <a:p>
                      <a:pPr marL="539750" marR="445770" indent="-1466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Будівництво-оренда-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володіння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(ВLО)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30+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/>
                </a:tc>
              </a:tr>
              <a:tr h="691603"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Реконструкція-управління-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2069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передача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(ROT)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0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90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Державна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Напів-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0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20-30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</a:tr>
              <a:tr h="508977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Реконструкція-оренда-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лізинг-передача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(RLRT)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Державна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основному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24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20-30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/>
                </a:tc>
              </a:tr>
              <a:tr h="895870">
                <a:tc>
                  <a:txBody>
                    <a:bodyPr/>
                    <a:lstStyle/>
                    <a:p>
                      <a:pPr marL="116205" marR="168275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Будівництво-реконструкція-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управління-передача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(BROT)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319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8419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Державна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398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20-30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Контракт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управління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Приватне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Державні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Державна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Державний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3-5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312" y="143255"/>
            <a:ext cx="8075295" cy="1220470"/>
            <a:chOff x="591312" y="143255"/>
            <a:chExt cx="8075295" cy="122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425" y="348404"/>
              <a:ext cx="2621107" cy="3008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2216" y="143255"/>
              <a:ext cx="625601" cy="7932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4616" y="143255"/>
              <a:ext cx="5261610" cy="7932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2" y="569975"/>
              <a:ext cx="2606802" cy="793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912" y="569975"/>
              <a:ext cx="625601" cy="7932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7312" y="569975"/>
              <a:ext cx="5718810" cy="79324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3249" y="246125"/>
            <a:ext cx="756475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860038"/>
                </a:solidFill>
              </a:rPr>
              <a:t>НОРМАТИВНО-ПРАВОВЕ РЕГУЛЮВАННЯ </a:t>
            </a:r>
            <a:r>
              <a:rPr sz="2800" spc="-81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ДЕРЖАВНО-ПРИВАТНОГО</a:t>
            </a:r>
            <a:r>
              <a:rPr sz="2800" spc="-10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ПАРТНЕРСТВА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8419845" y="6258802"/>
            <a:ext cx="21653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13</a:t>
            </a:fld>
            <a:endParaRPr sz="1000">
              <a:latin typeface="Tahoma"/>
              <a:cs typeface="Tahom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90779" y="1479994"/>
          <a:ext cx="8425179" cy="469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8125"/>
                <a:gridCol w="1837054"/>
              </a:tblGrid>
              <a:tr h="558165">
                <a:tc>
                  <a:txBody>
                    <a:bodyPr/>
                    <a:lstStyle/>
                    <a:p>
                      <a:pPr marL="43180" algn="ctr">
                        <a:lnSpc>
                          <a:spcPts val="215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шукати?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2155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Як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2545" algn="ctr">
                        <a:lnSpc>
                          <a:spcPts val="2140"/>
                        </a:lnSpc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врегульовано?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solidFill>
                      <a:srgbClr val="4B6C4E"/>
                    </a:solidFill>
                  </a:tcPr>
                </a:tc>
              </a:tr>
              <a:tr h="283273">
                <a:tc>
                  <a:txBody>
                    <a:bodyPr/>
                    <a:lstStyle/>
                    <a:p>
                      <a:pPr marL="68580">
                        <a:lnSpc>
                          <a:spcPts val="2085"/>
                        </a:lnSpc>
                      </a:pPr>
                      <a:r>
                        <a:rPr sz="1800" spc="85" dirty="0">
                          <a:latin typeface="Tahoma"/>
                          <a:cs typeface="Tahoma"/>
                        </a:rPr>
                        <a:t>ЗУ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«Про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державно-приватне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партнерство»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085"/>
                        </a:lnSpc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загальні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рамки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68580">
                        <a:lnSpc>
                          <a:spcPts val="2120"/>
                        </a:lnSpc>
                      </a:pPr>
                      <a:r>
                        <a:rPr sz="1800" spc="85" dirty="0">
                          <a:latin typeface="Tahoma"/>
                          <a:cs typeface="Tahoma"/>
                        </a:rPr>
                        <a:t>ЗУ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«Про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концесії»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Tahoma"/>
                          <a:cs typeface="Tahoma"/>
                        </a:rPr>
                        <a:t>загальні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рамки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68580">
                        <a:lnSpc>
                          <a:spcPts val="2120"/>
                        </a:lnSpc>
                      </a:pPr>
                      <a:r>
                        <a:rPr sz="1800" spc="85" dirty="0">
                          <a:latin typeface="Tahoma"/>
                          <a:cs typeface="Tahoma"/>
                        </a:rPr>
                        <a:t>ЗУ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«Про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особливості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передачі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оренду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чи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концесію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об'єктів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у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фера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800" spc="-1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еп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опо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допо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а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ts val="2095"/>
                        </a:lnSpc>
                      </a:pPr>
                      <a:r>
                        <a:rPr sz="1800" spc="-15" dirty="0">
                          <a:latin typeface="Tahoma"/>
                          <a:cs typeface="Tahoma"/>
                        </a:rPr>
                        <a:t>водовідведення,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0" dirty="0">
                          <a:latin typeface="Tahoma"/>
                          <a:cs typeface="Tahoma"/>
                        </a:rPr>
                        <a:t>що</a:t>
                      </a:r>
                      <a:r>
                        <a:rPr sz="18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перебувають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комунальній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власності»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120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загальні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рамки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68580" marR="910590">
                        <a:lnSpc>
                          <a:spcPts val="2160"/>
                        </a:lnSpc>
                      </a:pPr>
                      <a:r>
                        <a:rPr sz="1800" spc="5" dirty="0">
                          <a:latin typeface="Tahoma"/>
                          <a:cs typeface="Tahoma"/>
                        </a:rPr>
                        <a:t>Постанова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КМУ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«Деякі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питання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організації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здійснення </a:t>
                      </a:r>
                      <a:r>
                        <a:rPr sz="1800" spc="-5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державно-приватного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партнерства»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2125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окре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68580" marR="95885">
                        <a:lnSpc>
                          <a:spcPts val="2160"/>
                        </a:lnSpc>
                        <a:spcBef>
                          <a:spcPts val="35"/>
                        </a:spcBef>
                      </a:pPr>
                      <a:r>
                        <a:rPr sz="1800" spc="5" dirty="0">
                          <a:latin typeface="Tahoma"/>
                          <a:cs typeface="Tahoma"/>
                        </a:rPr>
                        <a:t>Постанова </a:t>
                      </a:r>
                      <a:r>
                        <a:rPr sz="1800" spc="30" dirty="0">
                          <a:latin typeface="Tahoma"/>
                          <a:cs typeface="Tahoma"/>
                        </a:rPr>
                        <a:t>КМУ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«Про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затвердження Методики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виявлення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кі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ді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дер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ж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пр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тн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па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тн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ер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ї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х 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оцінки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визначення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25" dirty="0">
                          <a:latin typeface="Tahoma"/>
                          <a:cs typeface="Tahoma"/>
                        </a:rPr>
                        <a:t>форми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управління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ними»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від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16.02.2011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ts val="2020"/>
                        </a:lnSpc>
                      </a:pPr>
                      <a:r>
                        <a:rPr sz="1800" spc="-40" dirty="0">
                          <a:latin typeface="Tahoma"/>
                          <a:cs typeface="Tahoma"/>
                        </a:rPr>
                        <a:t>№232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окре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1097292">
                <a:tc>
                  <a:txBody>
                    <a:bodyPr/>
                    <a:lstStyle/>
                    <a:p>
                      <a:pPr marL="68580">
                        <a:lnSpc>
                          <a:spcPts val="2130"/>
                        </a:lnSpc>
                      </a:pPr>
                      <a:r>
                        <a:rPr sz="1800" spc="5" dirty="0">
                          <a:latin typeface="Tahoma"/>
                          <a:cs typeface="Tahoma"/>
                        </a:rPr>
                        <a:t>Постанова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35" dirty="0">
                          <a:latin typeface="Tahoma"/>
                          <a:cs typeface="Tahoma"/>
                        </a:rPr>
                        <a:t>КМУ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«Про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затвердження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Положення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про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8580" marR="17208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ahoma"/>
                          <a:cs typeface="Tahoma"/>
                        </a:rPr>
                        <a:t>проведення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концесійного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конкурсу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укладення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концесійних </a:t>
                      </a:r>
                      <a:r>
                        <a:rPr sz="1800" spc="-5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договорів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на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об'єкти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права державної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і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комунальної </a:t>
                      </a:r>
                      <a:r>
                        <a:rPr sz="18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власності,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які</a:t>
                      </a:r>
                      <a:r>
                        <a:rPr sz="18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надаються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8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концесію»</a:t>
                      </a:r>
                      <a:r>
                        <a:rPr sz="18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від</a:t>
                      </a:r>
                      <a:r>
                        <a:rPr sz="18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12.04.2000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№642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2130"/>
                        </a:lnSpc>
                      </a:pPr>
                      <a:r>
                        <a:rPr sz="1800" spc="-20" dirty="0">
                          <a:latin typeface="Tahoma"/>
                          <a:cs typeface="Tahoma"/>
                        </a:rPr>
                        <a:t>окре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нн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1998" y="0"/>
            <a:ext cx="8441055" cy="1344930"/>
            <a:chOff x="511998" y="0"/>
            <a:chExt cx="8441055" cy="1344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998" y="190500"/>
              <a:ext cx="2445391" cy="3991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40" y="0"/>
              <a:ext cx="713993" cy="857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5975" y="0"/>
              <a:ext cx="6096762" cy="8572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7975" y="438912"/>
              <a:ext cx="1838705" cy="90601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05225" marR="5080" indent="-336359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ДЕРЖАВНО-ПРИВАТНЕ</a:t>
            </a:r>
            <a:r>
              <a:rPr spc="65" dirty="0"/>
              <a:t> </a:t>
            </a:r>
            <a:r>
              <a:rPr spc="-15" dirty="0"/>
              <a:t>ПАРТНЕРСТВО </a:t>
            </a:r>
            <a:r>
              <a:rPr spc="-925" dirty="0"/>
              <a:t> </a:t>
            </a:r>
            <a:r>
              <a:rPr spc="-10" dirty="0"/>
              <a:t>(ДПП)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370" y="1279398"/>
            <a:ext cx="8413115" cy="467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1935" indent="127635">
              <a:lnSpc>
                <a:spcPct val="1004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Співробітництво </a:t>
            </a:r>
            <a:r>
              <a:rPr sz="2800" b="1" spc="5" dirty="0">
                <a:latin typeface="Tahoma"/>
                <a:cs typeface="Tahoma"/>
              </a:rPr>
              <a:t>між державою </a:t>
            </a:r>
            <a:r>
              <a:rPr sz="2800" dirty="0">
                <a:latin typeface="Tahoma"/>
                <a:cs typeface="Tahoma"/>
              </a:rPr>
              <a:t>Україна, </a:t>
            </a:r>
            <a:r>
              <a:rPr sz="2800" spc="5" dirty="0">
                <a:latin typeface="Tahoma"/>
                <a:cs typeface="Tahoma"/>
              </a:rPr>
              <a:t> Автономною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Республікою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Крим,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територіальними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громадами в </a:t>
            </a:r>
            <a:r>
              <a:rPr sz="2800" spc="5" dirty="0">
                <a:latin typeface="Tahoma"/>
                <a:cs typeface="Tahoma"/>
              </a:rPr>
              <a:t>особі </a:t>
            </a:r>
            <a:r>
              <a:rPr sz="2800" dirty="0">
                <a:latin typeface="Tahoma"/>
                <a:cs typeface="Tahoma"/>
              </a:rPr>
              <a:t>відповідних органів </a:t>
            </a:r>
            <a:r>
              <a:rPr sz="2800" spc="-5" dirty="0">
                <a:latin typeface="Tahoma"/>
                <a:cs typeface="Tahoma"/>
              </a:rPr>
              <a:t>державної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влади </a:t>
            </a:r>
            <a:r>
              <a:rPr sz="2800" dirty="0">
                <a:latin typeface="Tahoma"/>
                <a:cs typeface="Tahoma"/>
              </a:rPr>
              <a:t>і органів місцевого самоврядування 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(державними </a:t>
            </a:r>
            <a:r>
              <a:rPr sz="2800" spc="5" dirty="0">
                <a:latin typeface="Tahoma"/>
                <a:cs typeface="Tahoma"/>
              </a:rPr>
              <a:t>партнерами) </a:t>
            </a:r>
            <a:r>
              <a:rPr sz="2800" b="1" spc="5" dirty="0">
                <a:latin typeface="Tahoma"/>
                <a:cs typeface="Tahoma"/>
              </a:rPr>
              <a:t>та юридичними 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особами, </a:t>
            </a:r>
            <a:r>
              <a:rPr sz="2800" b="1" spc="5" dirty="0">
                <a:latin typeface="Tahoma"/>
                <a:cs typeface="Tahoma"/>
              </a:rPr>
              <a:t>крім </a:t>
            </a:r>
            <a:r>
              <a:rPr sz="2800" b="1" dirty="0">
                <a:latin typeface="Tahoma"/>
                <a:cs typeface="Tahoma"/>
              </a:rPr>
              <a:t>державних та </a:t>
            </a:r>
            <a:r>
              <a:rPr sz="2800" b="1" spc="-5" dirty="0">
                <a:latin typeface="Tahoma"/>
                <a:cs typeface="Tahoma"/>
              </a:rPr>
              <a:t>комунальних </a:t>
            </a:r>
            <a:r>
              <a:rPr sz="2800" b="1" dirty="0">
                <a:latin typeface="Tahoma"/>
                <a:cs typeface="Tahoma"/>
              </a:rPr>
              <a:t> підприємств,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або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фізичними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особами-</a:t>
            </a:r>
            <a:endParaRPr sz="2800">
              <a:latin typeface="Tahoma"/>
              <a:cs typeface="Tahoma"/>
            </a:endParaRPr>
          </a:p>
          <a:p>
            <a:pPr marL="12700" marR="309245">
              <a:lnSpc>
                <a:spcPct val="100000"/>
              </a:lnSpc>
            </a:pPr>
            <a:r>
              <a:rPr sz="2800" b="1" dirty="0">
                <a:latin typeface="Tahoma"/>
                <a:cs typeface="Tahoma"/>
              </a:rPr>
              <a:t>підприємцями (приватними партнерами), </a:t>
            </a:r>
            <a:r>
              <a:rPr sz="2800" b="1" spc="5" dirty="0">
                <a:latin typeface="Tahoma"/>
                <a:cs typeface="Tahoma"/>
              </a:rPr>
              <a:t> що </a:t>
            </a:r>
            <a:r>
              <a:rPr sz="2800" b="1" dirty="0">
                <a:latin typeface="Tahoma"/>
                <a:cs typeface="Tahoma"/>
              </a:rPr>
              <a:t>здійснюється на </a:t>
            </a:r>
            <a:r>
              <a:rPr sz="2800" b="1" spc="-5" dirty="0">
                <a:latin typeface="Tahoma"/>
                <a:cs typeface="Tahoma"/>
              </a:rPr>
              <a:t>основі </a:t>
            </a:r>
            <a:r>
              <a:rPr sz="2800" b="1" dirty="0">
                <a:latin typeface="Tahoma"/>
                <a:cs typeface="Tahoma"/>
              </a:rPr>
              <a:t>договору </a:t>
            </a:r>
            <a:r>
              <a:rPr sz="2800" dirty="0">
                <a:latin typeface="Tahoma"/>
                <a:cs typeface="Tahoma"/>
              </a:rPr>
              <a:t>в 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порядку,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встановленому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чинним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законодавством</a:t>
            </a:r>
            <a:endParaRPr sz="2800">
              <a:latin typeface="Tahoma"/>
              <a:cs typeface="Tahoma"/>
            </a:endParaRPr>
          </a:p>
          <a:p>
            <a:pPr marL="1271905">
              <a:lnSpc>
                <a:spcPct val="100000"/>
              </a:lnSpc>
              <a:spcBef>
                <a:spcPts val="395"/>
              </a:spcBef>
            </a:pPr>
            <a:r>
              <a:rPr sz="2100" spc="-60" dirty="0">
                <a:latin typeface="Tahoma"/>
                <a:cs typeface="Tahoma"/>
              </a:rPr>
              <a:t>Закон</a:t>
            </a:r>
            <a:r>
              <a:rPr sz="2100" spc="-15" dirty="0">
                <a:latin typeface="Tahoma"/>
                <a:cs typeface="Tahoma"/>
              </a:rPr>
              <a:t> </a:t>
            </a:r>
            <a:r>
              <a:rPr sz="2100" spc="-55" dirty="0">
                <a:latin typeface="Tahoma"/>
                <a:cs typeface="Tahoma"/>
              </a:rPr>
              <a:t>України</a:t>
            </a:r>
            <a:r>
              <a:rPr sz="2100" spc="-25" dirty="0">
                <a:latin typeface="Tahoma"/>
                <a:cs typeface="Tahoma"/>
              </a:rPr>
              <a:t> </a:t>
            </a:r>
            <a:r>
              <a:rPr sz="2100" spc="-65" dirty="0">
                <a:latin typeface="Tahoma"/>
                <a:cs typeface="Tahoma"/>
              </a:rPr>
              <a:t>“Про</a:t>
            </a:r>
            <a:r>
              <a:rPr sz="2100" spc="-15" dirty="0">
                <a:latin typeface="Tahoma"/>
                <a:cs typeface="Tahoma"/>
              </a:rPr>
              <a:t> </a:t>
            </a:r>
            <a:r>
              <a:rPr sz="2100" spc="-55" dirty="0">
                <a:latin typeface="Tahoma"/>
                <a:cs typeface="Tahoma"/>
              </a:rPr>
              <a:t>державно-приватне партнерство”</a:t>
            </a:r>
            <a:r>
              <a:rPr sz="2100" spc="-40" dirty="0">
                <a:latin typeface="Tahoma"/>
                <a:cs typeface="Tahoma"/>
              </a:rPr>
              <a:t> </a:t>
            </a:r>
            <a:r>
              <a:rPr sz="2100" spc="-45" dirty="0">
                <a:latin typeface="Tahoma"/>
                <a:cs typeface="Tahoma"/>
              </a:rPr>
              <a:t>(cт.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spc="-55" dirty="0">
                <a:latin typeface="Tahoma"/>
                <a:cs typeface="Tahoma"/>
              </a:rPr>
              <a:t>1)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5245" y="6383223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1355" y="11262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524" y="561764"/>
            <a:ext cx="6313225" cy="355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1722" y="459486"/>
            <a:ext cx="63658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860038"/>
                </a:solidFill>
              </a:rPr>
              <a:t>ВІДМІННІ</a:t>
            </a:r>
            <a:r>
              <a:rPr sz="2800" spc="-80" dirty="0">
                <a:solidFill>
                  <a:srgbClr val="860038"/>
                </a:solidFill>
              </a:rPr>
              <a:t> </a:t>
            </a:r>
            <a:r>
              <a:rPr sz="2800" spc="5" dirty="0">
                <a:solidFill>
                  <a:srgbClr val="860038"/>
                </a:solidFill>
              </a:rPr>
              <a:t>ХАРАКТЕРИСТИКИ</a:t>
            </a:r>
            <a:r>
              <a:rPr sz="2800" spc="-10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ДПП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445245" y="6258864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308" y="1549908"/>
            <a:ext cx="3870960" cy="939165"/>
          </a:xfrm>
          <a:custGeom>
            <a:avLst/>
            <a:gdLst/>
            <a:ahLst/>
            <a:cxnLst/>
            <a:rect l="l" t="t" r="r" b="b"/>
            <a:pathLst>
              <a:path w="3870960" h="939164">
                <a:moveTo>
                  <a:pt x="0" y="938784"/>
                </a:moveTo>
                <a:lnTo>
                  <a:pt x="3870960" y="938784"/>
                </a:lnTo>
                <a:lnTo>
                  <a:pt x="3870960" y="0"/>
                </a:lnTo>
                <a:lnTo>
                  <a:pt x="0" y="0"/>
                </a:lnTo>
                <a:lnTo>
                  <a:pt x="0" y="938784"/>
                </a:lnTo>
                <a:close/>
              </a:path>
            </a:pathLst>
          </a:custGeom>
          <a:ln w="914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50696" y="1849069"/>
            <a:ext cx="2819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довгостроковість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відносин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4047" y="1402080"/>
            <a:ext cx="871855" cy="1009015"/>
            <a:chOff x="384047" y="1402080"/>
            <a:chExt cx="871855" cy="1009015"/>
          </a:xfrm>
        </p:grpSpPr>
        <p:sp>
          <p:nvSpPr>
            <p:cNvPr id="8" name="object 8"/>
            <p:cNvSpPr/>
            <p:nvPr/>
          </p:nvSpPr>
          <p:spPr>
            <a:xfrm>
              <a:off x="396239" y="1414272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847344" y="0"/>
                  </a:moveTo>
                  <a:lnTo>
                    <a:pt x="0" y="0"/>
                  </a:lnTo>
                  <a:lnTo>
                    <a:pt x="0" y="984503"/>
                  </a:lnTo>
                  <a:lnTo>
                    <a:pt x="847344" y="984503"/>
                  </a:lnTo>
                  <a:lnTo>
                    <a:pt x="847344" y="0"/>
                  </a:lnTo>
                  <a:close/>
                </a:path>
              </a:pathLst>
            </a:custGeom>
            <a:solidFill>
              <a:srgbClr val="6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239" y="1414272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0" y="984503"/>
                  </a:moveTo>
                  <a:lnTo>
                    <a:pt x="847344" y="984503"/>
                  </a:lnTo>
                  <a:lnTo>
                    <a:pt x="847344" y="0"/>
                  </a:lnTo>
                  <a:lnTo>
                    <a:pt x="0" y="0"/>
                  </a:lnTo>
                  <a:lnTo>
                    <a:pt x="0" y="98450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805171" y="1549908"/>
            <a:ext cx="3874135" cy="939165"/>
          </a:xfrm>
          <a:custGeom>
            <a:avLst/>
            <a:gdLst/>
            <a:ahLst/>
            <a:cxnLst/>
            <a:rect l="l" t="t" r="r" b="b"/>
            <a:pathLst>
              <a:path w="3874134" h="939164">
                <a:moveTo>
                  <a:pt x="0" y="938784"/>
                </a:moveTo>
                <a:lnTo>
                  <a:pt x="3874008" y="938784"/>
                </a:lnTo>
                <a:lnTo>
                  <a:pt x="3874008" y="0"/>
                </a:lnTo>
                <a:lnTo>
                  <a:pt x="0" y="0"/>
                </a:lnTo>
                <a:lnTo>
                  <a:pt x="0" y="938784"/>
                </a:lnTo>
                <a:close/>
              </a:path>
            </a:pathLst>
          </a:custGeom>
          <a:ln w="914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99861" y="1602485"/>
            <a:ext cx="283591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345"/>
              </a:spcBef>
            </a:pPr>
            <a:r>
              <a:rPr sz="1800" spc="5" dirty="0">
                <a:latin typeface="Tahoma"/>
                <a:cs typeface="Tahoma"/>
              </a:rPr>
              <a:t>ообов'язковість </a:t>
            </a:r>
            <a:r>
              <a:rPr sz="1800" spc="-15" dirty="0">
                <a:latin typeface="Tahoma"/>
                <a:cs typeface="Tahoma"/>
              </a:rPr>
              <a:t>контракту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між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публічним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і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приватним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партнерами;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29911" y="1402080"/>
            <a:ext cx="871855" cy="1009015"/>
            <a:chOff x="4629911" y="1402080"/>
            <a:chExt cx="871855" cy="1009015"/>
          </a:xfrm>
        </p:grpSpPr>
        <p:sp>
          <p:nvSpPr>
            <p:cNvPr id="13" name="object 13"/>
            <p:cNvSpPr/>
            <p:nvPr/>
          </p:nvSpPr>
          <p:spPr>
            <a:xfrm>
              <a:off x="4642103" y="1414272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847344" y="0"/>
                  </a:moveTo>
                  <a:lnTo>
                    <a:pt x="0" y="0"/>
                  </a:lnTo>
                  <a:lnTo>
                    <a:pt x="0" y="984503"/>
                  </a:lnTo>
                  <a:lnTo>
                    <a:pt x="847344" y="984503"/>
                  </a:lnTo>
                  <a:lnTo>
                    <a:pt x="8473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2103" y="1414272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0" y="984503"/>
                  </a:moveTo>
                  <a:lnTo>
                    <a:pt x="847344" y="984503"/>
                  </a:lnTo>
                  <a:lnTo>
                    <a:pt x="847344" y="0"/>
                  </a:lnTo>
                  <a:lnTo>
                    <a:pt x="0" y="0"/>
                  </a:lnTo>
                  <a:lnTo>
                    <a:pt x="0" y="98450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559308" y="2732532"/>
            <a:ext cx="3870960" cy="939165"/>
          </a:xfrm>
          <a:custGeom>
            <a:avLst/>
            <a:gdLst/>
            <a:ahLst/>
            <a:cxnLst/>
            <a:rect l="l" t="t" r="r" b="b"/>
            <a:pathLst>
              <a:path w="3870960" h="939164">
                <a:moveTo>
                  <a:pt x="0" y="938783"/>
                </a:moveTo>
                <a:lnTo>
                  <a:pt x="3870960" y="938783"/>
                </a:lnTo>
                <a:lnTo>
                  <a:pt x="3870960" y="0"/>
                </a:lnTo>
                <a:lnTo>
                  <a:pt x="0" y="0"/>
                </a:lnTo>
                <a:lnTo>
                  <a:pt x="0" y="938783"/>
                </a:lnTo>
                <a:close/>
              </a:path>
            </a:pathLst>
          </a:custGeom>
          <a:ln w="9143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0696" y="2908757"/>
            <a:ext cx="1977389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75" dirty="0">
                <a:latin typeface="Tahoma"/>
                <a:cs typeface="Tahoma"/>
              </a:rPr>
              <a:t>с</a:t>
            </a:r>
            <a:r>
              <a:rPr sz="1800" spc="-35" dirty="0">
                <a:latin typeface="Tahoma"/>
                <a:cs typeface="Tahoma"/>
              </a:rPr>
              <a:t>п</a:t>
            </a:r>
            <a:r>
              <a:rPr sz="1800" spc="55" dirty="0">
                <a:latin typeface="Tahoma"/>
                <a:cs typeface="Tahoma"/>
              </a:rPr>
              <a:t>е</a:t>
            </a:r>
            <a:r>
              <a:rPr sz="1800" spc="25" dirty="0">
                <a:latin typeface="Tahoma"/>
                <a:cs typeface="Tahoma"/>
              </a:rPr>
              <a:t>циф</a:t>
            </a:r>
            <a:r>
              <a:rPr sz="1800" spc="20" dirty="0">
                <a:latin typeface="Tahoma"/>
                <a:cs typeface="Tahoma"/>
              </a:rPr>
              <a:t>і</a:t>
            </a:r>
            <a:r>
              <a:rPr sz="1800" spc="-30" dirty="0">
                <a:latin typeface="Tahoma"/>
                <a:cs typeface="Tahoma"/>
              </a:rPr>
              <a:t>ч</a:t>
            </a:r>
            <a:r>
              <a:rPr sz="1800" spc="-45" dirty="0">
                <a:latin typeface="Tahoma"/>
                <a:cs typeface="Tahoma"/>
              </a:rPr>
              <a:t>н</a:t>
            </a:r>
            <a:r>
              <a:rPr sz="1800" spc="-15" dirty="0">
                <a:latin typeface="Tahoma"/>
                <a:cs typeface="Tahoma"/>
              </a:rPr>
              <a:t>і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80" dirty="0">
                <a:latin typeface="Tahoma"/>
                <a:cs typeface="Tahoma"/>
              </a:rPr>
              <a:t>ф</a:t>
            </a:r>
            <a:r>
              <a:rPr sz="1800" spc="60" dirty="0">
                <a:latin typeface="Tahoma"/>
                <a:cs typeface="Tahoma"/>
              </a:rPr>
              <a:t>о</a:t>
            </a:r>
            <a:r>
              <a:rPr sz="1800" spc="5" dirty="0">
                <a:latin typeface="Tahoma"/>
                <a:cs typeface="Tahoma"/>
              </a:rPr>
              <a:t>р</a:t>
            </a:r>
            <a:r>
              <a:rPr sz="1800" spc="90" dirty="0">
                <a:latin typeface="Tahoma"/>
                <a:cs typeface="Tahoma"/>
              </a:rPr>
              <a:t>м</a:t>
            </a:r>
            <a:r>
              <a:rPr sz="1800" spc="-10" dirty="0">
                <a:latin typeface="Tahoma"/>
                <a:cs typeface="Tahoma"/>
              </a:rPr>
              <a:t>и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055"/>
              </a:lnSpc>
            </a:pPr>
            <a:r>
              <a:rPr sz="1800" spc="15" dirty="0">
                <a:latin typeface="Tahoma"/>
                <a:cs typeface="Tahoma"/>
              </a:rPr>
              <a:t>фінансування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4047" y="2584704"/>
            <a:ext cx="871855" cy="1009015"/>
            <a:chOff x="384047" y="2584704"/>
            <a:chExt cx="871855" cy="1009015"/>
          </a:xfrm>
        </p:grpSpPr>
        <p:sp>
          <p:nvSpPr>
            <p:cNvPr id="18" name="object 18"/>
            <p:cNvSpPr/>
            <p:nvPr/>
          </p:nvSpPr>
          <p:spPr>
            <a:xfrm>
              <a:off x="396239" y="2596896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847344" y="0"/>
                  </a:moveTo>
                  <a:lnTo>
                    <a:pt x="0" y="0"/>
                  </a:lnTo>
                  <a:lnTo>
                    <a:pt x="0" y="984503"/>
                  </a:lnTo>
                  <a:lnTo>
                    <a:pt x="847344" y="984503"/>
                  </a:lnTo>
                  <a:lnTo>
                    <a:pt x="84734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6239" y="2596896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0" y="984503"/>
                  </a:moveTo>
                  <a:lnTo>
                    <a:pt x="847344" y="984503"/>
                  </a:lnTo>
                  <a:lnTo>
                    <a:pt x="847344" y="0"/>
                  </a:lnTo>
                  <a:lnTo>
                    <a:pt x="0" y="0"/>
                  </a:lnTo>
                  <a:lnTo>
                    <a:pt x="0" y="98450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4805171" y="2732532"/>
            <a:ext cx="3874135" cy="939165"/>
          </a:xfrm>
          <a:custGeom>
            <a:avLst/>
            <a:gdLst/>
            <a:ahLst/>
            <a:cxnLst/>
            <a:rect l="l" t="t" r="r" b="b"/>
            <a:pathLst>
              <a:path w="3874134" h="939164">
                <a:moveTo>
                  <a:pt x="0" y="938783"/>
                </a:moveTo>
                <a:lnTo>
                  <a:pt x="3874008" y="938783"/>
                </a:lnTo>
                <a:lnTo>
                  <a:pt x="3874008" y="0"/>
                </a:lnTo>
                <a:lnTo>
                  <a:pt x="0" y="0"/>
                </a:lnTo>
                <a:lnTo>
                  <a:pt x="0" y="938783"/>
                </a:lnTo>
                <a:close/>
              </a:path>
            </a:pathLst>
          </a:custGeom>
          <a:ln w="914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99861" y="2908757"/>
            <a:ext cx="275971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15" dirty="0">
                <a:latin typeface="Tahoma"/>
                <a:cs typeface="Tahoma"/>
              </a:rPr>
              <a:t>конкурентність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залучення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055"/>
              </a:lnSpc>
            </a:pPr>
            <a:r>
              <a:rPr sz="1800" spc="-10" dirty="0">
                <a:latin typeface="Tahoma"/>
                <a:cs typeface="Tahoma"/>
              </a:rPr>
              <a:t>приватних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партнерів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29911" y="2584704"/>
            <a:ext cx="871855" cy="1009015"/>
            <a:chOff x="4629911" y="2584704"/>
            <a:chExt cx="871855" cy="1009015"/>
          </a:xfrm>
        </p:grpSpPr>
        <p:sp>
          <p:nvSpPr>
            <p:cNvPr id="23" name="object 23"/>
            <p:cNvSpPr/>
            <p:nvPr/>
          </p:nvSpPr>
          <p:spPr>
            <a:xfrm>
              <a:off x="4642103" y="2596896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847344" y="0"/>
                  </a:moveTo>
                  <a:lnTo>
                    <a:pt x="0" y="0"/>
                  </a:lnTo>
                  <a:lnTo>
                    <a:pt x="0" y="984503"/>
                  </a:lnTo>
                  <a:lnTo>
                    <a:pt x="847344" y="984503"/>
                  </a:lnTo>
                  <a:lnTo>
                    <a:pt x="847344" y="0"/>
                  </a:lnTo>
                  <a:close/>
                </a:path>
              </a:pathLst>
            </a:custGeom>
            <a:solidFill>
              <a:srgbClr val="DA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42103" y="2596896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0" y="984503"/>
                  </a:moveTo>
                  <a:lnTo>
                    <a:pt x="847344" y="984503"/>
                  </a:lnTo>
                  <a:lnTo>
                    <a:pt x="847344" y="0"/>
                  </a:lnTo>
                  <a:lnTo>
                    <a:pt x="0" y="0"/>
                  </a:lnTo>
                  <a:lnTo>
                    <a:pt x="0" y="98450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59308" y="3915155"/>
            <a:ext cx="3870960" cy="939165"/>
          </a:xfrm>
          <a:custGeom>
            <a:avLst/>
            <a:gdLst/>
            <a:ahLst/>
            <a:cxnLst/>
            <a:rect l="l" t="t" r="r" b="b"/>
            <a:pathLst>
              <a:path w="3870960" h="939164">
                <a:moveTo>
                  <a:pt x="0" y="938784"/>
                </a:moveTo>
                <a:lnTo>
                  <a:pt x="3870960" y="938784"/>
                </a:lnTo>
                <a:lnTo>
                  <a:pt x="3870960" y="0"/>
                </a:lnTo>
                <a:lnTo>
                  <a:pt x="0" y="0"/>
                </a:lnTo>
                <a:lnTo>
                  <a:pt x="0" y="938784"/>
                </a:lnTo>
                <a:close/>
              </a:path>
            </a:pathLst>
          </a:custGeom>
          <a:ln w="914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50696" y="3968877"/>
            <a:ext cx="2835910" cy="7943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10"/>
              </a:spcBef>
            </a:pPr>
            <a:r>
              <a:rPr sz="1800" spc="5" dirty="0">
                <a:latin typeface="Tahoma"/>
                <a:cs typeface="Tahoma"/>
              </a:rPr>
              <a:t>розподіл </a:t>
            </a:r>
            <a:r>
              <a:rPr sz="1800" spc="15" dirty="0">
                <a:latin typeface="Tahoma"/>
                <a:cs typeface="Tahoma"/>
              </a:rPr>
              <a:t>відповідальності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між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публічним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і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приватним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партнерами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4047" y="3767328"/>
            <a:ext cx="871855" cy="1009015"/>
            <a:chOff x="384047" y="3767328"/>
            <a:chExt cx="871855" cy="1009015"/>
          </a:xfrm>
        </p:grpSpPr>
        <p:sp>
          <p:nvSpPr>
            <p:cNvPr id="28" name="object 28"/>
            <p:cNvSpPr/>
            <p:nvPr/>
          </p:nvSpPr>
          <p:spPr>
            <a:xfrm>
              <a:off x="396239" y="3779520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847344" y="0"/>
                  </a:moveTo>
                  <a:lnTo>
                    <a:pt x="0" y="0"/>
                  </a:lnTo>
                  <a:lnTo>
                    <a:pt x="0" y="984503"/>
                  </a:lnTo>
                  <a:lnTo>
                    <a:pt x="847344" y="984503"/>
                  </a:lnTo>
                  <a:lnTo>
                    <a:pt x="847344" y="0"/>
                  </a:lnTo>
                  <a:close/>
                </a:path>
              </a:pathLst>
            </a:custGeom>
            <a:solidFill>
              <a:srgbClr val="ADC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239" y="3779520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0" y="984503"/>
                  </a:moveTo>
                  <a:lnTo>
                    <a:pt x="847344" y="984503"/>
                  </a:lnTo>
                  <a:lnTo>
                    <a:pt x="847344" y="0"/>
                  </a:lnTo>
                  <a:lnTo>
                    <a:pt x="0" y="0"/>
                  </a:lnTo>
                  <a:lnTo>
                    <a:pt x="0" y="98450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4805171" y="3915155"/>
            <a:ext cx="3874135" cy="939165"/>
          </a:xfrm>
          <a:custGeom>
            <a:avLst/>
            <a:gdLst/>
            <a:ahLst/>
            <a:cxnLst/>
            <a:rect l="l" t="t" r="r" b="b"/>
            <a:pathLst>
              <a:path w="3874134" h="939164">
                <a:moveTo>
                  <a:pt x="0" y="938784"/>
                </a:moveTo>
                <a:lnTo>
                  <a:pt x="3874008" y="938784"/>
                </a:lnTo>
                <a:lnTo>
                  <a:pt x="3874008" y="0"/>
                </a:lnTo>
                <a:lnTo>
                  <a:pt x="0" y="0"/>
                </a:lnTo>
                <a:lnTo>
                  <a:pt x="0" y="938784"/>
                </a:lnTo>
                <a:close/>
              </a:path>
            </a:pathLst>
          </a:custGeom>
          <a:ln w="914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99861" y="3968877"/>
            <a:ext cx="2413000" cy="7943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10"/>
              </a:spcBef>
            </a:pPr>
            <a:r>
              <a:rPr sz="1800" spc="5" dirty="0">
                <a:latin typeface="Tahoma"/>
                <a:cs typeface="Tahoma"/>
              </a:rPr>
              <a:t>розподіл </a:t>
            </a:r>
            <a:r>
              <a:rPr sz="1800" spc="-20" dirty="0">
                <a:latin typeface="Tahoma"/>
                <a:cs typeface="Tahoma"/>
              </a:rPr>
              <a:t>ризиків </a:t>
            </a:r>
            <a:r>
              <a:rPr sz="1800" spc="-10" dirty="0">
                <a:latin typeface="Tahoma"/>
                <a:cs typeface="Tahoma"/>
              </a:rPr>
              <a:t>між </a:t>
            </a:r>
            <a:r>
              <a:rPr sz="1800" spc="-5" dirty="0">
                <a:latin typeface="Tahoma"/>
                <a:cs typeface="Tahoma"/>
              </a:rPr>
              <a:t> публічним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і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приватним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партнерами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629911" y="3767328"/>
            <a:ext cx="871855" cy="1009015"/>
            <a:chOff x="4629911" y="3767328"/>
            <a:chExt cx="871855" cy="1009015"/>
          </a:xfrm>
        </p:grpSpPr>
        <p:sp>
          <p:nvSpPr>
            <p:cNvPr id="33" name="object 33"/>
            <p:cNvSpPr/>
            <p:nvPr/>
          </p:nvSpPr>
          <p:spPr>
            <a:xfrm>
              <a:off x="4642103" y="3779520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847344" y="0"/>
                  </a:moveTo>
                  <a:lnTo>
                    <a:pt x="0" y="0"/>
                  </a:lnTo>
                  <a:lnTo>
                    <a:pt x="0" y="984503"/>
                  </a:lnTo>
                  <a:lnTo>
                    <a:pt x="847344" y="984503"/>
                  </a:lnTo>
                  <a:lnTo>
                    <a:pt x="84734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42103" y="3779520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0" y="984503"/>
                  </a:moveTo>
                  <a:lnTo>
                    <a:pt x="847344" y="984503"/>
                  </a:lnTo>
                  <a:lnTo>
                    <a:pt x="847344" y="0"/>
                  </a:lnTo>
                  <a:lnTo>
                    <a:pt x="0" y="0"/>
                  </a:lnTo>
                  <a:lnTo>
                    <a:pt x="0" y="98450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1461516" y="4939284"/>
            <a:ext cx="7084059" cy="939165"/>
          </a:xfrm>
          <a:custGeom>
            <a:avLst/>
            <a:gdLst/>
            <a:ahLst/>
            <a:cxnLst/>
            <a:rect l="l" t="t" r="r" b="b"/>
            <a:pathLst>
              <a:path w="7084059" h="939164">
                <a:moveTo>
                  <a:pt x="0" y="938783"/>
                </a:moveTo>
                <a:lnTo>
                  <a:pt x="7083552" y="938783"/>
                </a:lnTo>
                <a:lnTo>
                  <a:pt x="7083552" y="0"/>
                </a:lnTo>
                <a:lnTo>
                  <a:pt x="0" y="0"/>
                </a:lnTo>
                <a:lnTo>
                  <a:pt x="0" y="938783"/>
                </a:lnTo>
                <a:close/>
              </a:path>
            </a:pathLst>
          </a:custGeom>
          <a:ln w="914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153157" y="4991861"/>
            <a:ext cx="6066790" cy="7937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spc="-20" dirty="0">
                <a:latin typeface="Tahoma"/>
                <a:cs typeface="Tahoma"/>
              </a:rPr>
              <a:t>платежі </a:t>
            </a:r>
            <a:r>
              <a:rPr sz="1800" spc="30" dirty="0">
                <a:latin typeface="Tahoma"/>
                <a:cs typeface="Tahoma"/>
              </a:rPr>
              <a:t>лише </a:t>
            </a:r>
            <a:r>
              <a:rPr sz="1800" spc="25" dirty="0">
                <a:latin typeface="Tahoma"/>
                <a:cs typeface="Tahoma"/>
              </a:rPr>
              <a:t>за </a:t>
            </a:r>
            <a:r>
              <a:rPr sz="1800" dirty="0">
                <a:latin typeface="Tahoma"/>
                <a:cs typeface="Tahoma"/>
              </a:rPr>
              <a:t>фактично </a:t>
            </a:r>
            <a:r>
              <a:rPr sz="1800" spc="15" dirty="0">
                <a:latin typeface="Tahoma"/>
                <a:cs typeface="Tahoma"/>
              </a:rPr>
              <a:t>надані </a:t>
            </a:r>
            <a:r>
              <a:rPr sz="1800" spc="-10" dirty="0">
                <a:latin typeface="Tahoma"/>
                <a:cs typeface="Tahoma"/>
              </a:rPr>
              <a:t>послуги, </a:t>
            </a:r>
            <a:r>
              <a:rPr sz="1800" dirty="0">
                <a:latin typeface="Tahoma"/>
                <a:cs typeface="Tahoma"/>
              </a:rPr>
              <a:t>якість </a:t>
            </a:r>
            <a:r>
              <a:rPr sz="1800" spc="-20" dirty="0">
                <a:latin typeface="Tahoma"/>
                <a:cs typeface="Tahoma"/>
              </a:rPr>
              <a:t>яких 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повинна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бути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вищою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порівняно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із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наданням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їх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публічним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сектором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98576" y="4971288"/>
            <a:ext cx="871855" cy="1009015"/>
            <a:chOff x="798576" y="4971288"/>
            <a:chExt cx="871855" cy="1009015"/>
          </a:xfrm>
        </p:grpSpPr>
        <p:sp>
          <p:nvSpPr>
            <p:cNvPr id="38" name="object 38"/>
            <p:cNvSpPr/>
            <p:nvPr/>
          </p:nvSpPr>
          <p:spPr>
            <a:xfrm>
              <a:off x="810768" y="4983480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847344" y="0"/>
                  </a:moveTo>
                  <a:lnTo>
                    <a:pt x="0" y="0"/>
                  </a:lnTo>
                  <a:lnTo>
                    <a:pt x="0" y="984504"/>
                  </a:lnTo>
                  <a:lnTo>
                    <a:pt x="847344" y="984504"/>
                  </a:lnTo>
                  <a:lnTo>
                    <a:pt x="847344" y="0"/>
                  </a:lnTo>
                  <a:close/>
                </a:path>
              </a:pathLst>
            </a:custGeom>
            <a:solidFill>
              <a:srgbClr val="A2A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0768" y="4983480"/>
              <a:ext cx="847725" cy="984885"/>
            </a:xfrm>
            <a:custGeom>
              <a:avLst/>
              <a:gdLst/>
              <a:ahLst/>
              <a:cxnLst/>
              <a:rect l="l" t="t" r="r" b="b"/>
              <a:pathLst>
                <a:path w="847725" h="984885">
                  <a:moveTo>
                    <a:pt x="0" y="984504"/>
                  </a:moveTo>
                  <a:lnTo>
                    <a:pt x="847344" y="984504"/>
                  </a:lnTo>
                  <a:lnTo>
                    <a:pt x="847344" y="0"/>
                  </a:lnTo>
                  <a:lnTo>
                    <a:pt x="0" y="0"/>
                  </a:lnTo>
                  <a:lnTo>
                    <a:pt x="0" y="98450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624" y="346821"/>
            <a:ext cx="6950467" cy="482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5001" y="313689"/>
            <a:ext cx="69608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solidFill>
                  <a:srgbClr val="860038"/>
                </a:solidFill>
              </a:rPr>
              <a:t>ОСНОВНІ</a:t>
            </a:r>
            <a:r>
              <a:rPr spc="50" dirty="0">
                <a:solidFill>
                  <a:srgbClr val="860038"/>
                </a:solidFill>
              </a:rPr>
              <a:t> </a:t>
            </a:r>
            <a:r>
              <a:rPr spc="-15" dirty="0">
                <a:solidFill>
                  <a:srgbClr val="860038"/>
                </a:solidFill>
              </a:rPr>
              <a:t>ФОРМИ</a:t>
            </a:r>
            <a:r>
              <a:rPr spc="4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ДПП:</a:t>
            </a:r>
            <a:r>
              <a:rPr spc="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УКРАЇНА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73" y="1118361"/>
          <a:ext cx="8641080" cy="511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8775"/>
                <a:gridCol w="3803015"/>
                <a:gridCol w="3209290"/>
              </a:tblGrid>
              <a:tr h="348996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0A6A6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395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Сутність</a:t>
                      </a:r>
                      <a:r>
                        <a:rPr sz="20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особливості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0A6A6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2395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Права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ризики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0A6A6"/>
                    </a:solidFill>
                  </a:tcPr>
                </a:tc>
              </a:tr>
              <a:tr h="4763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Концесія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marR="682625">
                        <a:lnSpc>
                          <a:spcPts val="24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Приватний партнер –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концесіонер</a:t>
                      </a:r>
                      <a:r>
                        <a:rPr sz="20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отримує</a:t>
                      </a:r>
                      <a:r>
                        <a:rPr sz="2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у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довгострокове</a:t>
                      </a:r>
                      <a:r>
                        <a:rPr sz="2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володіння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і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5400" marR="149225">
                        <a:lnSpc>
                          <a:spcPts val="24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користування державні активи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(переважно на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пільгових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умовах).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Право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власності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на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5400">
                        <a:lnSpc>
                          <a:spcPts val="232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вироблену</a:t>
                      </a:r>
                      <a:r>
                        <a:rPr sz="2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5" dirty="0">
                          <a:latin typeface="Tahoma"/>
                          <a:cs typeface="Tahoma"/>
                        </a:rPr>
                        <a:t>продукцію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5400" marR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передається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концесіонеру.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Вкладаючи</a:t>
                      </a:r>
                      <a:r>
                        <a:rPr sz="2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інвестиції,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ПП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має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гарантії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їх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повернення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(мінімального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рівня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рентабельності). Може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передбачатися проектування і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будівництво нового об’єкту</a:t>
                      </a:r>
                      <a:r>
                        <a:rPr sz="2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для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sz="2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послуг.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marR="396875">
                        <a:lnSpc>
                          <a:spcPts val="24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Держава залишається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власником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майна,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яке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є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предметом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концесійної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6670" marR="675640">
                        <a:lnSpc>
                          <a:spcPts val="24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угоди,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уповноважує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приватного</a:t>
                      </a:r>
                      <a:r>
                        <a:rPr sz="2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партнера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виконувати</a:t>
                      </a:r>
                      <a:r>
                        <a:rPr sz="2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протягом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6670">
                        <a:lnSpc>
                          <a:spcPts val="232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визначеного</a:t>
                      </a:r>
                      <a:r>
                        <a:rPr sz="2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терміну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6670" marR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обумовлені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угоді</a:t>
                      </a:r>
                      <a:r>
                        <a:rPr sz="2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функції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з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цією</a:t>
                      </a:r>
                      <a:r>
                        <a:rPr sz="2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метою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наділяє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його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відповідними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правами.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81355" y="9098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2843" y="370860"/>
            <a:ext cx="4769753" cy="405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655" y="256108"/>
            <a:ext cx="87388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11045" algn="l"/>
                <a:tab pos="8725535" algn="l"/>
              </a:tabLst>
            </a:pPr>
            <a:r>
              <a:rPr b="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ОСНОВНІ</a:t>
            </a:r>
            <a:r>
              <a:rPr u="heavy" spc="2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ФОРМИ</a:t>
            </a:r>
            <a:r>
              <a:rPr u="heavy" spc="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ДПП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154" y="902335"/>
          <a:ext cx="8858249" cy="531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2420"/>
                <a:gridCol w="4097654"/>
                <a:gridCol w="3178175"/>
              </a:tblGrid>
              <a:tr h="436625"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0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Сутність</a:t>
                      </a:r>
                      <a:r>
                        <a:rPr sz="20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особливості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0A6A6"/>
                    </a:solidFill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ts val="2395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Права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ризики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0A6A6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4765" marR="16954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Інші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договори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(кон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395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Адміністративний</a:t>
                      </a:r>
                      <a:r>
                        <a:rPr sz="2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договір</a:t>
                      </a:r>
                      <a:r>
                        <a:rPr sz="2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між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5400" marR="349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державою/ОМС і приватним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партнером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щодо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певних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суспільно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необхідних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видів</a:t>
                      </a:r>
                      <a:r>
                        <a:rPr sz="2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діяльності.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5400" marR="724535">
                        <a:lnSpc>
                          <a:spcPct val="100000"/>
                        </a:lnSpc>
                        <a:tabLst>
                          <a:tab pos="1249680" algn="l"/>
                        </a:tabLst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Приватний партнер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отримує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право</a:t>
                      </a:r>
                      <a:r>
                        <a:rPr sz="2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обумовлену</a:t>
                      </a:r>
                      <a:r>
                        <a:rPr sz="2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частку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прибутку	(гарантія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стійкого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доходу,</a:t>
                      </a:r>
                      <a:r>
                        <a:rPr sz="2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пільги і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преференції).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2395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Права</a:t>
                      </a:r>
                      <a:r>
                        <a:rPr sz="2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власності</a:t>
                      </a:r>
                      <a:r>
                        <a:rPr sz="2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не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6034" marR="1682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передаються приватному </a:t>
                      </a:r>
                      <a:r>
                        <a:rPr sz="2000" spc="-6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партнеру, витрати і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ризики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повністю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несе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держава.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4765" marR="135255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Спільні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підпр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єм</a:t>
                      </a:r>
                      <a:r>
                        <a:rPr sz="2000" spc="-1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тв 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а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(СП)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marR="130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Постійна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участь</a:t>
                      </a:r>
                      <a:r>
                        <a:rPr sz="2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органів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влади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поточній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виробничій,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адміністративно-господарській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та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інвестиційній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діяльності.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5400" marR="7810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Можливості</a:t>
                      </a:r>
                      <a:r>
                        <a:rPr sz="2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ПП</a:t>
                      </a:r>
                      <a:r>
                        <a:rPr sz="2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щодо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прийняття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самостійних рішень визначаються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часткою</a:t>
                      </a:r>
                      <a:r>
                        <a:rPr sz="2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акціонерному</a:t>
                      </a:r>
                      <a:r>
                        <a:rPr sz="2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капіталі.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84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Права</a:t>
                      </a:r>
                      <a:r>
                        <a:rPr sz="2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власності,</a:t>
                      </a:r>
                      <a:r>
                        <a:rPr sz="2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витрати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ризики</a:t>
                      </a:r>
                      <a:r>
                        <a:rPr sz="2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розподіляються </a:t>
                      </a:r>
                      <a:r>
                        <a:rPr sz="2000" spc="-6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пропорційно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пайових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часток</a:t>
                      </a:r>
                      <a:r>
                        <a:rPr sz="20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сторін</a:t>
                      </a:r>
                      <a:r>
                        <a:rPr sz="20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або 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кількості</a:t>
                      </a:r>
                      <a:r>
                        <a:rPr sz="2000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акцій.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095" y="276372"/>
            <a:ext cx="4157239" cy="405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416" y="161620"/>
            <a:ext cx="41979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ОСОБЛИВОСТІ</a:t>
            </a:r>
            <a:r>
              <a:rPr spc="35" dirty="0"/>
              <a:t> </a:t>
            </a:r>
            <a:r>
              <a:rPr spc="-5" dirty="0"/>
              <a:t>ДПП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676847"/>
            <a:ext cx="8514080" cy="5514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37465" indent="-515620">
              <a:lnSpc>
                <a:spcPct val="120000"/>
              </a:lnSpc>
              <a:spcBef>
                <a:spcPts val="105"/>
              </a:spcBef>
              <a:buClr>
                <a:srgbClr val="009999"/>
              </a:buClr>
              <a:buSzPct val="64583"/>
              <a:buAutoNum type="arabicPeriod"/>
              <a:tabLst>
                <a:tab pos="527685" algn="l"/>
                <a:tab pos="528320" algn="l"/>
              </a:tabLst>
            </a:pPr>
            <a:r>
              <a:rPr sz="2400" b="1" spc="-5" dirty="0">
                <a:latin typeface="Tahoma"/>
                <a:cs typeface="Tahoma"/>
              </a:rPr>
              <a:t>Об'єктами ДПП</a:t>
            </a:r>
            <a:r>
              <a:rPr sz="2400" b="1" dirty="0">
                <a:latin typeface="Tahoma"/>
                <a:cs typeface="Tahoma"/>
              </a:rPr>
              <a:t> можуть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бути: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існуючі,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відтворювані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(шляхом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реконструкції,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модернізації,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технічного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переоснащення)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об'єкти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комунальної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власності,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а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також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yтворювані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чи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придбані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об'єкти.</a:t>
            </a:r>
            <a:endParaRPr sz="2400">
              <a:latin typeface="Tahoma"/>
              <a:cs typeface="Tahoma"/>
            </a:endParaRPr>
          </a:p>
          <a:p>
            <a:pPr marL="527685" marR="82550" indent="-515620">
              <a:lnSpc>
                <a:spcPct val="120000"/>
              </a:lnSpc>
              <a:spcBef>
                <a:spcPts val="575"/>
              </a:spcBef>
              <a:buClr>
                <a:srgbClr val="009999"/>
              </a:buClr>
              <a:buSzPct val="64583"/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Tahoma"/>
                <a:cs typeface="Tahoma"/>
              </a:rPr>
              <a:t>Здійснення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ДПП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може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передбачати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проектування,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фінансування,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будівництво,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відновлення,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експлуатацію,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а</a:t>
            </a:r>
            <a:r>
              <a:rPr sz="2400" spc="-5" dirty="0">
                <a:latin typeface="Tahoma"/>
                <a:cs typeface="Tahoma"/>
              </a:rPr>
              <a:t> також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виконання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інших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функцій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на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підставі</a:t>
            </a:r>
            <a:endParaRPr sz="2400">
              <a:latin typeface="Tahoma"/>
              <a:cs typeface="Tahoma"/>
            </a:endParaRPr>
          </a:p>
          <a:p>
            <a:pPr marL="527685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Tahoma"/>
                <a:cs typeface="Tahoma"/>
              </a:rPr>
              <a:t>відповідних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договорів.</a:t>
            </a:r>
            <a:endParaRPr sz="2400">
              <a:latin typeface="Tahoma"/>
              <a:cs typeface="Tahoma"/>
            </a:endParaRPr>
          </a:p>
          <a:p>
            <a:pPr marL="527685" marR="5080" indent="-515620">
              <a:lnSpc>
                <a:spcPct val="1201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Tahoma"/>
              <a:buAutoNum type="arabicPeriod" startAt="3"/>
              <a:tabLst>
                <a:tab pos="622300" algn="l"/>
                <a:tab pos="622935" algn="l"/>
              </a:tabLst>
            </a:pPr>
            <a:r>
              <a:rPr dirty="0"/>
              <a:t>	</a:t>
            </a:r>
            <a:r>
              <a:rPr sz="2400" b="1" spc="-5" dirty="0">
                <a:latin typeface="Tahoma"/>
                <a:cs typeface="Tahoma"/>
              </a:rPr>
              <a:t>Право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власності</a:t>
            </a:r>
            <a:r>
              <a:rPr sz="2400" b="1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об'єкти,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добудовані, </a:t>
            </a:r>
            <a:r>
              <a:rPr sz="2400" spc="-5" dirty="0">
                <a:latin typeface="Tahoma"/>
                <a:cs typeface="Tahoma"/>
              </a:rPr>
              <a:t> перебудовані,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реконструйовані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в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рамках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ДПП,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належить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державному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партнеру</a:t>
            </a:r>
            <a:r>
              <a:rPr sz="2400" dirty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  <a:p>
            <a:pPr marL="622300" indent="-610235">
              <a:lnSpc>
                <a:spcPct val="100000"/>
              </a:lnSpc>
              <a:spcBef>
                <a:spcPts val="1150"/>
              </a:spcBef>
              <a:buClr>
                <a:srgbClr val="009999"/>
              </a:buClr>
              <a:buSzPct val="64583"/>
              <a:buFont typeface="Tahoma"/>
              <a:buAutoNum type="arabicPeriod" startAt="3"/>
              <a:tabLst>
                <a:tab pos="622300" algn="l"/>
                <a:tab pos="622935" algn="l"/>
              </a:tabLst>
            </a:pPr>
            <a:r>
              <a:rPr sz="2400" b="1" spc="-5" dirty="0">
                <a:latin typeface="Tahoma"/>
                <a:cs typeface="Tahoma"/>
              </a:rPr>
              <a:t>Конкурсні засади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визначення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приватного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партнера.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766572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182" y="185948"/>
            <a:ext cx="6008688" cy="3991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3238" y="63754"/>
            <a:ext cx="60375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СФЕРИ</a:t>
            </a:r>
            <a:r>
              <a:rPr spc="10" dirty="0"/>
              <a:t> </a:t>
            </a:r>
            <a:r>
              <a:rPr spc="-10" dirty="0"/>
              <a:t>ЗАСТОСУВАННЯ</a:t>
            </a:r>
            <a:r>
              <a:rPr spc="30" dirty="0"/>
              <a:t> </a:t>
            </a:r>
            <a:r>
              <a:rPr spc="-15" dirty="0"/>
              <a:t>ДПП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214" y="611835"/>
            <a:ext cx="8100695" cy="580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4583"/>
              <a:buAutoNum type="arabicPeriod"/>
              <a:tabLst>
                <a:tab pos="271780" algn="l"/>
              </a:tabLst>
            </a:pPr>
            <a:r>
              <a:rPr sz="2400" dirty="0">
                <a:latin typeface="Tahoma"/>
                <a:cs typeface="Tahoma"/>
              </a:rPr>
              <a:t>Пошук,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розвідка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родовищ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корисних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копалин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їх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ahoma"/>
                <a:cs typeface="Tahoma"/>
              </a:rPr>
              <a:t>видобування.</a:t>
            </a:r>
            <a:endParaRPr sz="240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AutoNum type="arabicPeriod" startAt="2"/>
              <a:tabLst>
                <a:tab pos="271780" algn="l"/>
              </a:tabLst>
            </a:pPr>
            <a:r>
              <a:rPr sz="2400" spc="-5" dirty="0">
                <a:latin typeface="Tahoma"/>
                <a:cs typeface="Tahoma"/>
              </a:rPr>
              <a:t>Виробництво,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транспортування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 </a:t>
            </a:r>
            <a:r>
              <a:rPr sz="2400" spc="-10" dirty="0">
                <a:latin typeface="Tahoma"/>
                <a:cs typeface="Tahoma"/>
              </a:rPr>
              <a:t>постачання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тепла.</a:t>
            </a:r>
            <a:endParaRPr sz="240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AutoNum type="arabicPeriod" startAt="2"/>
              <a:tabLst>
                <a:tab pos="271780" algn="l"/>
              </a:tabLst>
            </a:pPr>
            <a:r>
              <a:rPr sz="2400" spc="-5" dirty="0">
                <a:latin typeface="Tahoma"/>
                <a:cs typeface="Tahoma"/>
              </a:rPr>
              <a:t>Розподіл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постачання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природного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газу.</a:t>
            </a:r>
            <a:endParaRPr sz="2400">
              <a:latin typeface="Tahoma"/>
              <a:cs typeface="Tahoma"/>
            </a:endParaRPr>
          </a:p>
          <a:p>
            <a:pPr marL="12700" marR="69024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AutoNum type="arabicPeriod" startAt="2"/>
              <a:tabLst>
                <a:tab pos="271780" algn="l"/>
              </a:tabLst>
            </a:pPr>
            <a:r>
              <a:rPr sz="2400" spc="-5" dirty="0">
                <a:latin typeface="Tahoma"/>
                <a:cs typeface="Tahoma"/>
              </a:rPr>
              <a:t>Будівництво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та/або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експлуатація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автострад,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доріг,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залізниць,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злітно-посадкових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смуг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тощо.</a:t>
            </a:r>
            <a:endParaRPr sz="240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AutoNum type="arabicPeriod" startAt="2"/>
              <a:tabLst>
                <a:tab pos="271780" algn="l"/>
              </a:tabLst>
            </a:pPr>
            <a:r>
              <a:rPr sz="2400" spc="-5" dirty="0">
                <a:latin typeface="Tahoma"/>
                <a:cs typeface="Tahoma"/>
              </a:rPr>
              <a:t>Забір,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очищення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розподілення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води.</a:t>
            </a:r>
            <a:endParaRPr sz="240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AutoNum type="arabicPeriod" startAt="2"/>
              <a:tabLst>
                <a:tab pos="271780" algn="l"/>
              </a:tabLst>
            </a:pPr>
            <a:r>
              <a:rPr sz="2400" spc="-5" dirty="0">
                <a:latin typeface="Tahoma"/>
                <a:cs typeface="Tahoma"/>
              </a:rPr>
              <a:t>Охорона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здоров'я,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туризм,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відпочинок,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рекреація.</a:t>
            </a:r>
            <a:endParaRPr sz="2400">
              <a:latin typeface="Tahoma"/>
              <a:cs typeface="Tahoma"/>
            </a:endParaRPr>
          </a:p>
          <a:p>
            <a:pPr marL="271780" indent="-259079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AutoNum type="arabicPeriod" startAt="2"/>
              <a:tabLst>
                <a:tab pos="271780" algn="l"/>
              </a:tabLst>
            </a:pPr>
            <a:r>
              <a:rPr sz="2400" dirty="0">
                <a:latin typeface="Tahoma"/>
                <a:cs typeface="Tahoma"/>
              </a:rPr>
              <a:t>Культура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спорт.</a:t>
            </a:r>
            <a:endParaRPr sz="2400">
              <a:latin typeface="Tahoma"/>
              <a:cs typeface="Tahoma"/>
            </a:endParaRPr>
          </a:p>
          <a:p>
            <a:pPr marL="12700" marR="124015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AutoNum type="arabicPeriod" startAt="2"/>
              <a:tabLst>
                <a:tab pos="271780" algn="l"/>
              </a:tabLst>
            </a:pPr>
            <a:r>
              <a:rPr sz="2400" spc="-5" dirty="0">
                <a:latin typeface="Tahoma"/>
                <a:cs typeface="Tahoma"/>
              </a:rPr>
              <a:t>Забезпечення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функціонування</a:t>
            </a:r>
            <a:r>
              <a:rPr sz="2400" spc="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зрошувальних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осушувальних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систем,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оброблення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відходів.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AutoNum type="arabicPeriod" startAt="2"/>
              <a:tabLst>
                <a:tab pos="271780" algn="l"/>
              </a:tabLst>
            </a:pPr>
            <a:r>
              <a:rPr sz="2400" spc="-5" dirty="0">
                <a:latin typeface="Tahoma"/>
                <a:cs typeface="Tahoma"/>
              </a:rPr>
              <a:t>Виробництво,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розподілення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постачання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електричної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енергії.</a:t>
            </a:r>
            <a:endParaRPr sz="2400">
              <a:latin typeface="Tahoma"/>
              <a:cs typeface="Tahoma"/>
            </a:endParaRPr>
          </a:p>
          <a:p>
            <a:pPr marL="289560" indent="-27749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AutoNum type="arabicPeriod" startAt="2"/>
              <a:tabLst>
                <a:tab pos="290195" algn="l"/>
              </a:tabLst>
            </a:pPr>
            <a:r>
              <a:rPr sz="2400" spc="-5" dirty="0">
                <a:latin typeface="Tahoma"/>
                <a:cs typeface="Tahoma"/>
              </a:rPr>
              <a:t>Управління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нерухомістю.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62331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822"/>
            <a:ext cx="9144000" cy="1152525"/>
            <a:chOff x="0" y="189822"/>
            <a:chExt cx="9144000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751" y="189822"/>
              <a:ext cx="7405939" cy="3389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5863"/>
              <a:ext cx="2795778" cy="906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0" y="435863"/>
              <a:ext cx="713994" cy="9060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9255" y="435863"/>
              <a:ext cx="6714743" cy="9060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6814" y="69850"/>
            <a:ext cx="870712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4643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ЯКИМ</a:t>
            </a:r>
            <a:r>
              <a:rPr spc="45" dirty="0"/>
              <a:t> </a:t>
            </a:r>
            <a:r>
              <a:rPr spc="-10" dirty="0"/>
              <a:t>Є</a:t>
            </a:r>
            <a:r>
              <a:rPr spc="-15" dirty="0"/>
              <a:t> </a:t>
            </a:r>
            <a:r>
              <a:rPr spc="-10" dirty="0"/>
              <a:t>ВАШЕ</a:t>
            </a:r>
            <a:r>
              <a:rPr spc="25" dirty="0"/>
              <a:t> </a:t>
            </a:r>
            <a:r>
              <a:rPr spc="-10" dirty="0"/>
              <a:t>БАЧЕННЯ</a:t>
            </a:r>
            <a:r>
              <a:rPr spc="35" dirty="0"/>
              <a:t> </a:t>
            </a:r>
            <a:r>
              <a:rPr spc="-15" dirty="0"/>
              <a:t>СУТНОСТІ </a:t>
            </a:r>
            <a:r>
              <a:rPr spc="-10" dirty="0"/>
              <a:t> ПУБЛІЧНО-ПРИВАТНОГО</a:t>
            </a:r>
            <a:r>
              <a:rPr spc="85" dirty="0"/>
              <a:t> </a:t>
            </a:r>
            <a:r>
              <a:rPr spc="-10" dirty="0"/>
              <a:t>ПАРТНЕРСТВА?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0504" y="1187418"/>
            <a:ext cx="8369934" cy="4437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spc="-75" dirty="0">
                <a:latin typeface="Tahoma"/>
                <a:cs typeface="Tahoma"/>
              </a:rPr>
              <a:t>Відповідно</a:t>
            </a:r>
            <a:r>
              <a:rPr sz="3150" spc="-120" dirty="0">
                <a:latin typeface="Tahoma"/>
                <a:cs typeface="Tahoma"/>
              </a:rPr>
              <a:t> </a:t>
            </a:r>
            <a:r>
              <a:rPr sz="3150" spc="-90" dirty="0">
                <a:latin typeface="Tahoma"/>
                <a:cs typeface="Tahoma"/>
              </a:rPr>
              <a:t>до</a:t>
            </a:r>
            <a:r>
              <a:rPr sz="3150" spc="-65" dirty="0">
                <a:latin typeface="Tahoma"/>
                <a:cs typeface="Tahoma"/>
              </a:rPr>
              <a:t> </a:t>
            </a:r>
            <a:r>
              <a:rPr sz="3150" spc="-85" dirty="0">
                <a:latin typeface="Tahoma"/>
                <a:cs typeface="Tahoma"/>
              </a:rPr>
              <a:t>визначення</a:t>
            </a:r>
            <a:r>
              <a:rPr sz="3150" spc="-60" dirty="0">
                <a:latin typeface="Tahoma"/>
                <a:cs typeface="Tahoma"/>
              </a:rPr>
              <a:t> </a:t>
            </a:r>
            <a:r>
              <a:rPr sz="3150" spc="-100" dirty="0">
                <a:latin typeface="Tahoma"/>
                <a:cs typeface="Tahoma"/>
              </a:rPr>
              <a:t>ООН,</a:t>
            </a:r>
            <a:endParaRPr sz="3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ahoma"/>
              <a:cs typeface="Tahoma"/>
            </a:endParaRPr>
          </a:p>
          <a:p>
            <a:pPr marL="819785">
              <a:lnSpc>
                <a:spcPct val="100000"/>
              </a:lnSpc>
            </a:pPr>
            <a:r>
              <a:rPr sz="3000" spc="-5" dirty="0">
                <a:solidFill>
                  <a:srgbClr val="C00000"/>
                </a:solidFill>
                <a:latin typeface="Tahoma"/>
                <a:cs typeface="Tahoma"/>
              </a:rPr>
              <a:t>ПУБЛІЧНО-ПРИВАТНЕ</a:t>
            </a:r>
            <a:r>
              <a:rPr sz="3000" spc="-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Tahoma"/>
                <a:cs typeface="Tahoma"/>
              </a:rPr>
              <a:t>ПАРТНЕРСТВО</a:t>
            </a:r>
            <a:r>
              <a:rPr sz="300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–</a:t>
            </a:r>
            <a:endParaRPr sz="3000">
              <a:latin typeface="Tahoma"/>
              <a:cs typeface="Tahoma"/>
            </a:endParaRPr>
          </a:p>
          <a:p>
            <a:pPr marL="819785" marR="5080" indent="106680">
              <a:lnSpc>
                <a:spcPct val="80000"/>
              </a:lnSpc>
              <a:spcBef>
                <a:spcPts val="725"/>
              </a:spcBef>
            </a:pPr>
            <a:r>
              <a:rPr sz="3000" spc="-10" dirty="0">
                <a:latin typeface="Tahoma"/>
                <a:cs typeface="Tahoma"/>
              </a:rPr>
              <a:t>це </a:t>
            </a:r>
            <a:r>
              <a:rPr sz="3000" dirty="0">
                <a:latin typeface="Tahoma"/>
                <a:cs typeface="Tahoma"/>
              </a:rPr>
              <a:t>форма </a:t>
            </a:r>
            <a:r>
              <a:rPr sz="3000" spc="-5" dirty="0">
                <a:latin typeface="Tahoma"/>
                <a:cs typeface="Tahoma"/>
              </a:rPr>
              <a:t>організації </a:t>
            </a:r>
            <a:r>
              <a:rPr sz="3000" dirty="0">
                <a:latin typeface="Tahoma"/>
                <a:cs typeface="Tahoma"/>
              </a:rPr>
              <a:t>бізнесу між </a:t>
            </a:r>
            <a:r>
              <a:rPr sz="3000" spc="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державною та </a:t>
            </a:r>
            <a:r>
              <a:rPr sz="3000" spc="-5" dirty="0">
                <a:latin typeface="Tahoma"/>
                <a:cs typeface="Tahoma"/>
              </a:rPr>
              <a:t>приватною сторонами, </a:t>
            </a:r>
            <a:r>
              <a:rPr sz="3000" dirty="0">
                <a:latin typeface="Tahoma"/>
                <a:cs typeface="Tahoma"/>
              </a:rPr>
              <a:t>яка </a:t>
            </a:r>
            <a:r>
              <a:rPr sz="3000" spc="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дозволяє реалізовувати </a:t>
            </a:r>
            <a:r>
              <a:rPr sz="3000" spc="-5" dirty="0">
                <a:latin typeface="Tahoma"/>
                <a:cs typeface="Tahoma"/>
              </a:rPr>
              <a:t>суспільно значущі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проекти</a:t>
            </a:r>
            <a:r>
              <a:rPr sz="3000" spc="1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у</a:t>
            </a:r>
            <a:r>
              <a:rPr sz="3000" spc="1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різних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сферах</a:t>
            </a:r>
            <a:r>
              <a:rPr sz="3000" spc="-2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інфраструктури </a:t>
            </a:r>
            <a:r>
              <a:rPr sz="3000" dirty="0">
                <a:latin typeface="Tahoma"/>
                <a:cs typeface="Tahoma"/>
              </a:rPr>
              <a:t> більш</a:t>
            </a:r>
            <a:r>
              <a:rPr sz="3000" spc="-5" dirty="0">
                <a:latin typeface="Tahoma"/>
                <a:cs typeface="Tahoma"/>
              </a:rPr>
              <a:t> ефективним</a:t>
            </a:r>
            <a:r>
              <a:rPr sz="3000" spc="-1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шляхом,</a:t>
            </a:r>
            <a:r>
              <a:rPr sz="3000" spc="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ніж </a:t>
            </a:r>
            <a:r>
              <a:rPr sz="3000" spc="-5" dirty="0">
                <a:latin typeface="Tahoma"/>
                <a:cs typeface="Tahoma"/>
              </a:rPr>
              <a:t>можна </a:t>
            </a:r>
            <a:r>
              <a:rPr sz="3000" dirty="0">
                <a:latin typeface="Tahoma"/>
                <a:cs typeface="Tahoma"/>
              </a:rPr>
              <a:t> досягти ймовірними </a:t>
            </a:r>
            <a:r>
              <a:rPr sz="3000" spc="-5" dirty="0">
                <a:latin typeface="Tahoma"/>
                <a:cs typeface="Tahoma"/>
              </a:rPr>
              <a:t>партнерами поодинці,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та передбачає </a:t>
            </a:r>
            <a:r>
              <a:rPr sz="3000" spc="-5" dirty="0">
                <a:latin typeface="Tahoma"/>
                <a:cs typeface="Tahoma"/>
              </a:rPr>
              <a:t>спільне </a:t>
            </a:r>
            <a:r>
              <a:rPr sz="3000" dirty="0">
                <a:latin typeface="Tahoma"/>
                <a:cs typeface="Tahoma"/>
              </a:rPr>
              <a:t>інвестування </a:t>
            </a:r>
            <a:r>
              <a:rPr sz="3000" spc="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матеріальних</a:t>
            </a:r>
            <a:r>
              <a:rPr sz="3000" spc="-4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та</a:t>
            </a:r>
            <a:r>
              <a:rPr sz="3000" spc="-1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нематеріальних</a:t>
            </a:r>
            <a:r>
              <a:rPr sz="3000" spc="-4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активів.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355" y="119938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2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07" y="18709"/>
            <a:ext cx="8817864" cy="6160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254" y="0"/>
            <a:ext cx="6167120" cy="1390650"/>
            <a:chOff x="1798254" y="0"/>
            <a:chExt cx="6167120" cy="1390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254" y="235951"/>
              <a:ext cx="2445391" cy="4038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8495" y="0"/>
              <a:ext cx="713994" cy="902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2231" y="0"/>
              <a:ext cx="2929890" cy="9029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3495" y="484631"/>
              <a:ext cx="5901689" cy="90601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655" y="118948"/>
            <a:ext cx="87388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1341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ДЕРЖАВНО-ПРИВАТНЕ</a:t>
            </a:r>
          </a:p>
          <a:p>
            <a:pPr algn="ctr">
              <a:lnSpc>
                <a:spcPct val="100000"/>
              </a:lnSpc>
              <a:tabLst>
                <a:tab pos="2139315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ПАРТНЕРСТВО</a:t>
            </a:r>
            <a:r>
              <a:rPr u="heavy" spc="7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В</a:t>
            </a:r>
            <a:r>
              <a:rPr u="heavy" spc="-3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УКРАЇНІ	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200" y="5443728"/>
            <a:ext cx="8229600" cy="685800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160655" rIns="0" bIns="0" rtlCol="0">
            <a:spAutoFit/>
          </a:bodyPr>
          <a:lstStyle/>
          <a:p>
            <a:pPr marL="5146675">
              <a:lnSpc>
                <a:spcPct val="100000"/>
              </a:lnSpc>
              <a:spcBef>
                <a:spcPts val="1265"/>
              </a:spcBef>
              <a:tabLst>
                <a:tab pos="7555230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реалізується	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131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4817" y="4388929"/>
            <a:ext cx="8254365" cy="1076325"/>
            <a:chOff x="444817" y="4388929"/>
            <a:chExt cx="8254365" cy="1076325"/>
          </a:xfrm>
        </p:grpSpPr>
        <p:sp>
          <p:nvSpPr>
            <p:cNvPr id="10" name="object 10"/>
            <p:cNvSpPr/>
            <p:nvPr/>
          </p:nvSpPr>
          <p:spPr>
            <a:xfrm>
              <a:off x="457200" y="4401311"/>
              <a:ext cx="8229600" cy="1051560"/>
            </a:xfrm>
            <a:custGeom>
              <a:avLst/>
              <a:gdLst/>
              <a:ahLst/>
              <a:cxnLst/>
              <a:rect l="l" t="t" r="r" b="b"/>
              <a:pathLst>
                <a:path w="8229600" h="1051560">
                  <a:moveTo>
                    <a:pt x="8229600" y="0"/>
                  </a:moveTo>
                  <a:lnTo>
                    <a:pt x="0" y="0"/>
                  </a:lnTo>
                  <a:lnTo>
                    <a:pt x="0" y="683260"/>
                  </a:lnTo>
                  <a:lnTo>
                    <a:pt x="3983354" y="683260"/>
                  </a:lnTo>
                  <a:lnTo>
                    <a:pt x="3983354" y="788669"/>
                  </a:lnTo>
                  <a:lnTo>
                    <a:pt x="3851910" y="788669"/>
                  </a:lnTo>
                  <a:lnTo>
                    <a:pt x="4114800" y="1051560"/>
                  </a:lnTo>
                  <a:lnTo>
                    <a:pt x="4377690" y="788669"/>
                  </a:lnTo>
                  <a:lnTo>
                    <a:pt x="4246245" y="788669"/>
                  </a:lnTo>
                  <a:lnTo>
                    <a:pt x="4246245" y="683260"/>
                  </a:lnTo>
                  <a:lnTo>
                    <a:pt x="8229600" y="68326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4401311"/>
              <a:ext cx="8229600" cy="1051560"/>
            </a:xfrm>
            <a:custGeom>
              <a:avLst/>
              <a:gdLst/>
              <a:ahLst/>
              <a:cxnLst/>
              <a:rect l="l" t="t" r="r" b="b"/>
              <a:pathLst>
                <a:path w="8229600" h="1051560">
                  <a:moveTo>
                    <a:pt x="8229600" y="683260"/>
                  </a:moveTo>
                  <a:lnTo>
                    <a:pt x="4246245" y="683260"/>
                  </a:lnTo>
                  <a:lnTo>
                    <a:pt x="4246245" y="788669"/>
                  </a:lnTo>
                  <a:lnTo>
                    <a:pt x="4377690" y="788669"/>
                  </a:lnTo>
                  <a:lnTo>
                    <a:pt x="4114800" y="1051560"/>
                  </a:lnTo>
                  <a:lnTo>
                    <a:pt x="3851910" y="788669"/>
                  </a:lnTo>
                  <a:lnTo>
                    <a:pt x="3983354" y="788669"/>
                  </a:lnTo>
                  <a:lnTo>
                    <a:pt x="3983354" y="683260"/>
                  </a:lnTo>
                  <a:lnTo>
                    <a:pt x="0" y="683260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68326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35144" y="4548378"/>
            <a:ext cx="3691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Всього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зареєстровано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189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4817" y="3346513"/>
            <a:ext cx="8254365" cy="1076325"/>
            <a:chOff x="444817" y="3346513"/>
            <a:chExt cx="8254365" cy="1076325"/>
          </a:xfrm>
        </p:grpSpPr>
        <p:sp>
          <p:nvSpPr>
            <p:cNvPr id="14" name="object 14"/>
            <p:cNvSpPr/>
            <p:nvPr/>
          </p:nvSpPr>
          <p:spPr>
            <a:xfrm>
              <a:off x="457200" y="3358896"/>
              <a:ext cx="8229600" cy="1051560"/>
            </a:xfrm>
            <a:custGeom>
              <a:avLst/>
              <a:gdLst/>
              <a:ahLst/>
              <a:cxnLst/>
              <a:rect l="l" t="t" r="r" b="b"/>
              <a:pathLst>
                <a:path w="8229600" h="1051560">
                  <a:moveTo>
                    <a:pt x="8229600" y="0"/>
                  </a:moveTo>
                  <a:lnTo>
                    <a:pt x="0" y="0"/>
                  </a:lnTo>
                  <a:lnTo>
                    <a:pt x="0" y="683259"/>
                  </a:lnTo>
                  <a:lnTo>
                    <a:pt x="3983354" y="683259"/>
                  </a:lnTo>
                  <a:lnTo>
                    <a:pt x="3983354" y="788669"/>
                  </a:lnTo>
                  <a:lnTo>
                    <a:pt x="3851910" y="788669"/>
                  </a:lnTo>
                  <a:lnTo>
                    <a:pt x="4114800" y="1051559"/>
                  </a:lnTo>
                  <a:lnTo>
                    <a:pt x="4377690" y="788669"/>
                  </a:lnTo>
                  <a:lnTo>
                    <a:pt x="4246245" y="788669"/>
                  </a:lnTo>
                  <a:lnTo>
                    <a:pt x="4246245" y="683259"/>
                  </a:lnTo>
                  <a:lnTo>
                    <a:pt x="8229600" y="68325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3358896"/>
              <a:ext cx="8229600" cy="1051560"/>
            </a:xfrm>
            <a:custGeom>
              <a:avLst/>
              <a:gdLst/>
              <a:ahLst/>
              <a:cxnLst/>
              <a:rect l="l" t="t" r="r" b="b"/>
              <a:pathLst>
                <a:path w="8229600" h="1051560">
                  <a:moveTo>
                    <a:pt x="8229600" y="683259"/>
                  </a:moveTo>
                  <a:lnTo>
                    <a:pt x="4246245" y="683259"/>
                  </a:lnTo>
                  <a:lnTo>
                    <a:pt x="4246245" y="788669"/>
                  </a:lnTo>
                  <a:lnTo>
                    <a:pt x="4377690" y="788669"/>
                  </a:lnTo>
                  <a:lnTo>
                    <a:pt x="4114800" y="1051559"/>
                  </a:lnTo>
                  <a:lnTo>
                    <a:pt x="3851910" y="788669"/>
                  </a:lnTo>
                  <a:lnTo>
                    <a:pt x="3983354" y="788669"/>
                  </a:lnTo>
                  <a:lnTo>
                    <a:pt x="3983354" y="683259"/>
                  </a:lnTo>
                  <a:lnTo>
                    <a:pt x="0" y="683259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683259"/>
                  </a:lnTo>
                  <a:close/>
                </a:path>
              </a:pathLst>
            </a:custGeom>
            <a:ln w="2438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33725" y="3329178"/>
            <a:ext cx="2880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7890" algn="l"/>
              </a:tabLst>
            </a:pP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нш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и	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008" y="3715511"/>
            <a:ext cx="8254365" cy="338455"/>
          </a:xfrm>
          <a:prstGeom prst="rect">
            <a:avLst/>
          </a:prstGeom>
          <a:solidFill>
            <a:srgbClr val="CADEDE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65"/>
              </a:lnSpc>
            </a:pPr>
            <a:r>
              <a:rPr sz="2400" dirty="0"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4817" y="2301049"/>
            <a:ext cx="8254365" cy="1079500"/>
            <a:chOff x="444817" y="2301049"/>
            <a:chExt cx="8254365" cy="1079500"/>
          </a:xfrm>
        </p:grpSpPr>
        <p:sp>
          <p:nvSpPr>
            <p:cNvPr id="19" name="object 19"/>
            <p:cNvSpPr/>
            <p:nvPr/>
          </p:nvSpPr>
          <p:spPr>
            <a:xfrm>
              <a:off x="457200" y="2313431"/>
              <a:ext cx="8229600" cy="1054735"/>
            </a:xfrm>
            <a:custGeom>
              <a:avLst/>
              <a:gdLst/>
              <a:ahLst/>
              <a:cxnLst/>
              <a:rect l="l" t="t" r="r" b="b"/>
              <a:pathLst>
                <a:path w="8229600" h="1054735">
                  <a:moveTo>
                    <a:pt x="8229600" y="0"/>
                  </a:moveTo>
                  <a:lnTo>
                    <a:pt x="0" y="0"/>
                  </a:lnTo>
                  <a:lnTo>
                    <a:pt x="0" y="685291"/>
                  </a:lnTo>
                  <a:lnTo>
                    <a:pt x="3982974" y="685291"/>
                  </a:lnTo>
                  <a:lnTo>
                    <a:pt x="3982974" y="790955"/>
                  </a:lnTo>
                  <a:lnTo>
                    <a:pt x="3851148" y="790955"/>
                  </a:lnTo>
                  <a:lnTo>
                    <a:pt x="4114800" y="1054607"/>
                  </a:lnTo>
                  <a:lnTo>
                    <a:pt x="4378452" y="790955"/>
                  </a:lnTo>
                  <a:lnTo>
                    <a:pt x="4246626" y="790955"/>
                  </a:lnTo>
                  <a:lnTo>
                    <a:pt x="4246626" y="685291"/>
                  </a:lnTo>
                  <a:lnTo>
                    <a:pt x="8229600" y="685291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00" y="2313431"/>
              <a:ext cx="8229600" cy="1054735"/>
            </a:xfrm>
            <a:custGeom>
              <a:avLst/>
              <a:gdLst/>
              <a:ahLst/>
              <a:cxnLst/>
              <a:rect l="l" t="t" r="r" b="b"/>
              <a:pathLst>
                <a:path w="8229600" h="1054735">
                  <a:moveTo>
                    <a:pt x="8229600" y="685291"/>
                  </a:moveTo>
                  <a:lnTo>
                    <a:pt x="4246626" y="685291"/>
                  </a:lnTo>
                  <a:lnTo>
                    <a:pt x="4246626" y="790955"/>
                  </a:lnTo>
                  <a:lnTo>
                    <a:pt x="4378452" y="790955"/>
                  </a:lnTo>
                  <a:lnTo>
                    <a:pt x="4114800" y="1054607"/>
                  </a:lnTo>
                  <a:lnTo>
                    <a:pt x="3851148" y="790955"/>
                  </a:lnTo>
                  <a:lnTo>
                    <a:pt x="3982974" y="790955"/>
                  </a:lnTo>
                  <a:lnTo>
                    <a:pt x="3982974" y="685291"/>
                  </a:lnTo>
                  <a:lnTo>
                    <a:pt x="0" y="685291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685291"/>
                  </a:lnTo>
                  <a:close/>
                </a:path>
              </a:pathLst>
            </a:custGeom>
            <a:ln w="2438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75813" y="2285491"/>
            <a:ext cx="2997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Спільна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діяльність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5008" y="2673095"/>
            <a:ext cx="8254365" cy="338455"/>
          </a:xfrm>
          <a:prstGeom prst="rect">
            <a:avLst/>
          </a:prstGeom>
          <a:solidFill>
            <a:srgbClr val="CADEDE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665"/>
              </a:lnSpc>
            </a:pPr>
            <a:r>
              <a:rPr sz="2400" dirty="0">
                <a:latin typeface="Tahoma"/>
                <a:cs typeface="Tahoma"/>
              </a:rPr>
              <a:t>15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договорів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5008" y="1258824"/>
            <a:ext cx="8254365" cy="1079500"/>
            <a:chOff x="445008" y="1258824"/>
            <a:chExt cx="8254365" cy="1079500"/>
          </a:xfrm>
        </p:grpSpPr>
        <p:sp>
          <p:nvSpPr>
            <p:cNvPr id="24" name="object 24"/>
            <p:cNvSpPr/>
            <p:nvPr/>
          </p:nvSpPr>
          <p:spPr>
            <a:xfrm>
              <a:off x="457200" y="1271016"/>
              <a:ext cx="8229600" cy="1054735"/>
            </a:xfrm>
            <a:custGeom>
              <a:avLst/>
              <a:gdLst/>
              <a:ahLst/>
              <a:cxnLst/>
              <a:rect l="l" t="t" r="r" b="b"/>
              <a:pathLst>
                <a:path w="8229600" h="1054735">
                  <a:moveTo>
                    <a:pt x="8229600" y="0"/>
                  </a:moveTo>
                  <a:lnTo>
                    <a:pt x="0" y="0"/>
                  </a:lnTo>
                  <a:lnTo>
                    <a:pt x="0" y="685292"/>
                  </a:lnTo>
                  <a:lnTo>
                    <a:pt x="3982974" y="685292"/>
                  </a:lnTo>
                  <a:lnTo>
                    <a:pt x="3982974" y="790956"/>
                  </a:lnTo>
                  <a:lnTo>
                    <a:pt x="3851148" y="790956"/>
                  </a:lnTo>
                  <a:lnTo>
                    <a:pt x="4114800" y="1054608"/>
                  </a:lnTo>
                  <a:lnTo>
                    <a:pt x="4378452" y="790956"/>
                  </a:lnTo>
                  <a:lnTo>
                    <a:pt x="4246626" y="790956"/>
                  </a:lnTo>
                  <a:lnTo>
                    <a:pt x="4246626" y="685292"/>
                  </a:lnTo>
                  <a:lnTo>
                    <a:pt x="8229600" y="68529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1271016"/>
              <a:ext cx="8229600" cy="1054735"/>
            </a:xfrm>
            <a:custGeom>
              <a:avLst/>
              <a:gdLst/>
              <a:ahLst/>
              <a:cxnLst/>
              <a:rect l="l" t="t" r="r" b="b"/>
              <a:pathLst>
                <a:path w="8229600" h="1054735">
                  <a:moveTo>
                    <a:pt x="8229600" y="685292"/>
                  </a:moveTo>
                  <a:lnTo>
                    <a:pt x="4246626" y="685292"/>
                  </a:lnTo>
                  <a:lnTo>
                    <a:pt x="4246626" y="790956"/>
                  </a:lnTo>
                  <a:lnTo>
                    <a:pt x="4378452" y="790956"/>
                  </a:lnTo>
                  <a:lnTo>
                    <a:pt x="4114800" y="1054608"/>
                  </a:lnTo>
                  <a:lnTo>
                    <a:pt x="3851148" y="790956"/>
                  </a:lnTo>
                  <a:lnTo>
                    <a:pt x="3982974" y="790956"/>
                  </a:lnTo>
                  <a:lnTo>
                    <a:pt x="3982974" y="685292"/>
                  </a:lnTo>
                  <a:lnTo>
                    <a:pt x="0" y="685292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685292"/>
                  </a:lnTo>
                  <a:close/>
                </a:path>
              </a:pathLst>
            </a:custGeom>
            <a:ln w="24383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50385" y="1241805"/>
            <a:ext cx="144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сія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445008" y="1627632"/>
            <a:ext cx="8254365" cy="341630"/>
          </a:xfrm>
          <a:prstGeom prst="rect">
            <a:avLst/>
          </a:prstGeom>
          <a:solidFill>
            <a:srgbClr val="CADEDE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40"/>
              </a:lnSpc>
            </a:pPr>
            <a:r>
              <a:rPr sz="2400" dirty="0">
                <a:latin typeface="Tahoma"/>
                <a:cs typeface="Tahoma"/>
              </a:rPr>
              <a:t>42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договори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833" y="1981009"/>
            <a:ext cx="8330565" cy="4340860"/>
            <a:chOff x="572833" y="1981009"/>
            <a:chExt cx="8330565" cy="4340860"/>
          </a:xfrm>
        </p:grpSpPr>
        <p:sp>
          <p:nvSpPr>
            <p:cNvPr id="3" name="object 3"/>
            <p:cNvSpPr/>
            <p:nvPr/>
          </p:nvSpPr>
          <p:spPr>
            <a:xfrm>
              <a:off x="585216" y="1993404"/>
              <a:ext cx="8305800" cy="4316095"/>
            </a:xfrm>
            <a:custGeom>
              <a:avLst/>
              <a:gdLst/>
              <a:ahLst/>
              <a:cxnLst/>
              <a:rect l="l" t="t" r="r" b="b"/>
              <a:pathLst>
                <a:path w="8305800" h="4316095">
                  <a:moveTo>
                    <a:pt x="8305800" y="0"/>
                  </a:moveTo>
                  <a:lnTo>
                    <a:pt x="0" y="0"/>
                  </a:lnTo>
                  <a:lnTo>
                    <a:pt x="0" y="240779"/>
                  </a:lnTo>
                  <a:lnTo>
                    <a:pt x="0" y="345935"/>
                  </a:lnTo>
                  <a:lnTo>
                    <a:pt x="0" y="4315955"/>
                  </a:lnTo>
                  <a:lnTo>
                    <a:pt x="8305800" y="4315955"/>
                  </a:lnTo>
                  <a:lnTo>
                    <a:pt x="8305800" y="345935"/>
                  </a:lnTo>
                  <a:lnTo>
                    <a:pt x="8305800" y="240779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BB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5215" y="1993392"/>
              <a:ext cx="8305800" cy="4316095"/>
            </a:xfrm>
            <a:custGeom>
              <a:avLst/>
              <a:gdLst/>
              <a:ahLst/>
              <a:cxnLst/>
              <a:rect l="l" t="t" r="r" b="b"/>
              <a:pathLst>
                <a:path w="8305800" h="4316095">
                  <a:moveTo>
                    <a:pt x="0" y="4315968"/>
                  </a:moveTo>
                  <a:lnTo>
                    <a:pt x="8305800" y="4315968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431596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43991" y="2367525"/>
            <a:ext cx="19812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95"/>
              </a:lnSpc>
            </a:pPr>
            <a:r>
              <a:rPr sz="2000" spc="-5" dirty="0">
                <a:latin typeface="Cambria Math"/>
                <a:cs typeface="Cambria Math"/>
              </a:rPr>
              <a:t>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9515" y="2366594"/>
            <a:ext cx="36042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Tahoma"/>
                <a:cs typeface="Tahoma"/>
              </a:rPr>
              <a:t>Механізм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залучення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ресурсів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для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291" y="2647569"/>
            <a:ext cx="358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Tahoma"/>
                <a:cs typeface="Tahoma"/>
              </a:rPr>
              <a:t>модернізації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розвитку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місцевої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291" y="2921584"/>
            <a:ext cx="16789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інфраструктури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291" y="3507485"/>
            <a:ext cx="3963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інвестиційних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проектів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об’єднання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ресурсів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учасників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155" dirty="0">
                <a:latin typeface="Tahoma"/>
                <a:cs typeface="Tahoma"/>
              </a:rPr>
              <a:t>МЕР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291" y="4096004"/>
            <a:ext cx="3445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∎</a:t>
            </a:r>
            <a:r>
              <a:rPr sz="1800" spc="110" dirty="0">
                <a:latin typeface="Cambria Math"/>
                <a:cs typeface="Cambria Math"/>
              </a:rPr>
              <a:t> </a:t>
            </a:r>
            <a:r>
              <a:rPr sz="1800" spc="15" dirty="0">
                <a:latin typeface="Tahoma"/>
                <a:cs typeface="Tahoma"/>
              </a:rPr>
              <a:t>Формування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культури </a:t>
            </a:r>
            <a:r>
              <a:rPr sz="1800" spc="10" dirty="0">
                <a:latin typeface="Tahoma"/>
                <a:cs typeface="Tahoma"/>
              </a:rPr>
              <a:t>довіри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і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1291" y="4608675"/>
            <a:ext cx="3857625" cy="11963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1800" spc="15" dirty="0">
                <a:latin typeface="Tahoma"/>
                <a:cs typeface="Tahoma"/>
              </a:rPr>
              <a:t>бізнесу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для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забезпечення</a:t>
            </a:r>
            <a:r>
              <a:rPr sz="1800" spc="-40" dirty="0">
                <a:latin typeface="Tahoma"/>
                <a:cs typeface="Tahoma"/>
              </a:rPr>
              <a:t> розвитку.</a:t>
            </a:r>
            <a:endParaRPr sz="18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285"/>
              </a:spcBef>
            </a:pPr>
            <a:r>
              <a:rPr sz="1800" dirty="0">
                <a:latin typeface="Cambria Math"/>
                <a:cs typeface="Cambria Math"/>
              </a:rPr>
              <a:t>∎ </a:t>
            </a:r>
            <a:r>
              <a:rPr sz="1800" spc="20" dirty="0">
                <a:latin typeface="Tahoma"/>
                <a:cs typeface="Tahoma"/>
              </a:rPr>
              <a:t>Різноманітність </a:t>
            </a:r>
            <a:r>
              <a:rPr sz="1800" spc="10" dirty="0">
                <a:latin typeface="Tahoma"/>
                <a:cs typeface="Tahoma"/>
              </a:rPr>
              <a:t>видів </a:t>
            </a:r>
            <a:r>
              <a:rPr sz="1800" spc="-15" dirty="0">
                <a:latin typeface="Tahoma"/>
                <a:cs typeface="Tahoma"/>
              </a:rPr>
              <a:t>і </a:t>
            </a:r>
            <a:r>
              <a:rPr sz="1800" spc="65" dirty="0">
                <a:latin typeface="Tahoma"/>
                <a:cs typeface="Tahoma"/>
              </a:rPr>
              <a:t>сфер </a:t>
            </a:r>
            <a:r>
              <a:rPr sz="1800" spc="50" dirty="0">
                <a:latin typeface="Tahoma"/>
                <a:cs typeface="Tahoma"/>
              </a:rPr>
              <a:t>ДПП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широкі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повноваження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35" dirty="0">
                <a:latin typeface="Tahoma"/>
                <a:cs typeface="Tahoma"/>
              </a:rPr>
              <a:t>ОМС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щодо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їх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застосування.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1603" y="2307717"/>
            <a:ext cx="3325495" cy="879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∎ </a:t>
            </a:r>
            <a:r>
              <a:rPr sz="1800" spc="10" dirty="0">
                <a:latin typeface="Tahoma"/>
                <a:cs typeface="Tahoma"/>
              </a:rPr>
              <a:t>Тривалість </a:t>
            </a:r>
            <a:r>
              <a:rPr sz="1800" dirty="0">
                <a:latin typeface="Tahoma"/>
                <a:cs typeface="Tahoma"/>
              </a:rPr>
              <a:t>та </a:t>
            </a:r>
            <a:r>
              <a:rPr sz="1800" spc="20" dirty="0">
                <a:latin typeface="Tahoma"/>
                <a:cs typeface="Tahoma"/>
              </a:rPr>
              <a:t>складність 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процедур </a:t>
            </a:r>
            <a:r>
              <a:rPr sz="1800" spc="20" dirty="0">
                <a:latin typeface="Tahoma"/>
                <a:cs typeface="Tahoma"/>
              </a:rPr>
              <a:t>ДПП, </a:t>
            </a:r>
            <a:r>
              <a:rPr sz="1800" spc="15" dirty="0">
                <a:latin typeface="Tahoma"/>
                <a:cs typeface="Tahoma"/>
              </a:rPr>
              <a:t>зумовлена </a:t>
            </a:r>
            <a:r>
              <a:rPr sz="1800" spc="45" dirty="0">
                <a:latin typeface="Tahoma"/>
                <a:cs typeface="Tahoma"/>
              </a:rPr>
              <a:t>їх 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багатоетапністю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конкурсним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891" y="3233165"/>
            <a:ext cx="5563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∎</a:t>
            </a:r>
            <a:r>
              <a:rPr sz="1800" spc="110" dirty="0">
                <a:latin typeface="Cambria Math"/>
                <a:cs typeface="Cambria Math"/>
              </a:rPr>
              <a:t> </a:t>
            </a:r>
            <a:r>
              <a:rPr sz="1800" spc="10" dirty="0">
                <a:latin typeface="Tahoma"/>
                <a:cs typeface="Tahoma"/>
              </a:rPr>
              <a:t>Можливості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реалізації</a:t>
            </a:r>
            <a:r>
              <a:rPr sz="1800" spc="-130" dirty="0">
                <a:latin typeface="Tahoma"/>
                <a:cs typeface="Tahoma"/>
              </a:rPr>
              <a:t> </a:t>
            </a:r>
            <a:r>
              <a:rPr sz="1800" spc="5" dirty="0">
                <a:latin typeface="Tahoma"/>
                <a:cs typeface="Tahoma"/>
              </a:rPr>
              <a:t>комплексних</a:t>
            </a:r>
            <a:r>
              <a:rPr sz="1800" spc="180" dirty="0">
                <a:latin typeface="Tahoma"/>
                <a:cs typeface="Tahoma"/>
              </a:rPr>
              <a:t> </a:t>
            </a:r>
            <a:r>
              <a:rPr sz="2700" spc="44" baseline="16975" dirty="0">
                <a:latin typeface="Tahoma"/>
                <a:cs typeface="Tahoma"/>
              </a:rPr>
              <a:t>відбором</a:t>
            </a:r>
            <a:r>
              <a:rPr sz="2700" spc="-150" baseline="16975" dirty="0">
                <a:latin typeface="Tahoma"/>
                <a:cs typeface="Tahoma"/>
              </a:rPr>
              <a:t> </a:t>
            </a:r>
            <a:r>
              <a:rPr sz="2700" spc="112" baseline="16975" dirty="0">
                <a:latin typeface="Tahoma"/>
                <a:cs typeface="Tahoma"/>
              </a:rPr>
              <a:t>ПП</a:t>
            </a:r>
            <a:endParaRPr sz="2700" baseline="16975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1603" y="3472688"/>
            <a:ext cx="3619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∎ </a:t>
            </a:r>
            <a:r>
              <a:rPr sz="1800" spc="10" dirty="0">
                <a:latin typeface="Tahoma"/>
                <a:cs typeface="Tahoma"/>
              </a:rPr>
              <a:t>Недостатній </a:t>
            </a:r>
            <a:r>
              <a:rPr sz="1800" spc="5" dirty="0">
                <a:latin typeface="Tahoma"/>
                <a:cs typeface="Tahoma"/>
              </a:rPr>
              <a:t>рівень </a:t>
            </a:r>
            <a:r>
              <a:rPr sz="1800" spc="10" dirty="0">
                <a:latin typeface="Tahoma"/>
                <a:cs typeface="Tahoma"/>
              </a:rPr>
              <a:t>захисту 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інтересів </a:t>
            </a:r>
            <a:r>
              <a:rPr sz="1800" spc="-10" dirty="0">
                <a:latin typeface="Tahoma"/>
                <a:cs typeface="Tahoma"/>
              </a:rPr>
              <a:t>приватних </a:t>
            </a:r>
            <a:r>
              <a:rPr sz="1800" dirty="0">
                <a:latin typeface="Tahoma"/>
                <a:cs typeface="Tahoma"/>
              </a:rPr>
              <a:t>партнерів у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рамках</a:t>
            </a:r>
            <a:r>
              <a:rPr sz="1800" spc="-13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ДПП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високі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економічні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і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891" y="4370019"/>
            <a:ext cx="66205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57979" algn="l"/>
              </a:tabLst>
            </a:pPr>
            <a:r>
              <a:rPr sz="1800" dirty="0">
                <a:latin typeface="Tahoma"/>
                <a:cs typeface="Tahoma"/>
              </a:rPr>
              <a:t>партнерських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взаємовідносин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влади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і	</a:t>
            </a:r>
            <a:r>
              <a:rPr sz="2700" spc="15" baseline="18518" dirty="0">
                <a:latin typeface="Tahoma"/>
                <a:cs typeface="Tahoma"/>
              </a:rPr>
              <a:t>адміністративні</a:t>
            </a:r>
            <a:r>
              <a:rPr sz="2700" spc="-165" baseline="18518" dirty="0">
                <a:latin typeface="Tahoma"/>
                <a:cs typeface="Tahoma"/>
              </a:rPr>
              <a:t> </a:t>
            </a:r>
            <a:r>
              <a:rPr sz="2700" spc="-37" baseline="18518" dirty="0">
                <a:latin typeface="Tahoma"/>
                <a:cs typeface="Tahoma"/>
              </a:rPr>
              <a:t>ризики</a:t>
            </a:r>
            <a:endParaRPr sz="2700" baseline="18518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51603" y="4609541"/>
            <a:ext cx="367919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∎</a:t>
            </a:r>
            <a:r>
              <a:rPr sz="1800" spc="100" dirty="0">
                <a:latin typeface="Cambria Math"/>
                <a:cs typeface="Cambria Math"/>
              </a:rPr>
              <a:t> </a:t>
            </a:r>
            <a:r>
              <a:rPr sz="1800" spc="15" dirty="0">
                <a:latin typeface="Tahoma"/>
                <a:cs typeface="Tahoma"/>
              </a:rPr>
              <a:t>Недостатня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зацікавленість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ПП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реалізації </a:t>
            </a:r>
            <a:r>
              <a:rPr sz="1800" spc="-5" dirty="0">
                <a:latin typeface="Tahoma"/>
                <a:cs typeface="Tahoma"/>
              </a:rPr>
              <a:t>проектів </a:t>
            </a:r>
            <a:r>
              <a:rPr sz="1800" spc="45" dirty="0">
                <a:latin typeface="Tahoma"/>
                <a:cs typeface="Tahoma"/>
              </a:rPr>
              <a:t>ДПП </a:t>
            </a:r>
            <a:r>
              <a:rPr sz="1800" dirty="0">
                <a:latin typeface="Tahoma"/>
                <a:cs typeface="Tahoma"/>
              </a:rPr>
              <a:t>та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відсутність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дієвих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стимулів.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Cambria Math"/>
                <a:cs typeface="Cambria Math"/>
              </a:rPr>
              <a:t>∎</a:t>
            </a:r>
            <a:r>
              <a:rPr sz="1800" spc="90" dirty="0">
                <a:latin typeface="Cambria Math"/>
                <a:cs typeface="Cambria Math"/>
              </a:rPr>
              <a:t> </a:t>
            </a:r>
            <a:r>
              <a:rPr sz="1800" spc="20" dirty="0">
                <a:latin typeface="Tahoma"/>
                <a:cs typeface="Tahoma"/>
              </a:rPr>
              <a:t>Обов’язковість</a:t>
            </a:r>
            <a:r>
              <a:rPr sz="1800" spc="-14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аналізу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0" dirty="0">
                <a:latin typeface="Tahoma"/>
                <a:cs typeface="Tahoma"/>
              </a:rPr>
              <a:t>ефективності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здійснення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ДПП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01168" y="1402080"/>
            <a:ext cx="8702040" cy="4825365"/>
            <a:chOff x="201168" y="1402080"/>
            <a:chExt cx="8702040" cy="4825365"/>
          </a:xfrm>
        </p:grpSpPr>
        <p:sp>
          <p:nvSpPr>
            <p:cNvPr id="18" name="object 18"/>
            <p:cNvSpPr/>
            <p:nvPr/>
          </p:nvSpPr>
          <p:spPr>
            <a:xfrm>
              <a:off x="213360" y="1414779"/>
              <a:ext cx="1195070" cy="1315720"/>
            </a:xfrm>
            <a:custGeom>
              <a:avLst/>
              <a:gdLst/>
              <a:ahLst/>
              <a:cxnLst/>
              <a:rect l="l" t="t" r="r" b="b"/>
              <a:pathLst>
                <a:path w="1195070" h="1315720">
                  <a:moveTo>
                    <a:pt x="1194816" y="391160"/>
                  </a:moveTo>
                  <a:lnTo>
                    <a:pt x="802792" y="391160"/>
                  </a:lnTo>
                  <a:lnTo>
                    <a:pt x="802792" y="0"/>
                  </a:lnTo>
                  <a:lnTo>
                    <a:pt x="392023" y="0"/>
                  </a:lnTo>
                  <a:lnTo>
                    <a:pt x="392023" y="391160"/>
                  </a:lnTo>
                  <a:lnTo>
                    <a:pt x="0" y="391160"/>
                  </a:lnTo>
                  <a:lnTo>
                    <a:pt x="0" y="924560"/>
                  </a:lnTo>
                  <a:lnTo>
                    <a:pt x="392023" y="924560"/>
                  </a:lnTo>
                  <a:lnTo>
                    <a:pt x="392023" y="1315720"/>
                  </a:lnTo>
                  <a:lnTo>
                    <a:pt x="802792" y="1315720"/>
                  </a:lnTo>
                  <a:lnTo>
                    <a:pt x="802792" y="924560"/>
                  </a:lnTo>
                  <a:lnTo>
                    <a:pt x="1194816" y="924560"/>
                  </a:lnTo>
                  <a:lnTo>
                    <a:pt x="1194816" y="39116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360" y="1414272"/>
              <a:ext cx="1195070" cy="1316990"/>
            </a:xfrm>
            <a:custGeom>
              <a:avLst/>
              <a:gdLst/>
              <a:ahLst/>
              <a:cxnLst/>
              <a:rect l="l" t="t" r="r" b="b"/>
              <a:pathLst>
                <a:path w="1195070" h="1316989">
                  <a:moveTo>
                    <a:pt x="0" y="392049"/>
                  </a:moveTo>
                  <a:lnTo>
                    <a:pt x="392023" y="392049"/>
                  </a:lnTo>
                  <a:lnTo>
                    <a:pt x="392023" y="0"/>
                  </a:lnTo>
                  <a:lnTo>
                    <a:pt x="802792" y="0"/>
                  </a:lnTo>
                  <a:lnTo>
                    <a:pt x="802792" y="392049"/>
                  </a:lnTo>
                  <a:lnTo>
                    <a:pt x="1194816" y="392049"/>
                  </a:lnTo>
                  <a:lnTo>
                    <a:pt x="1194816" y="924687"/>
                  </a:lnTo>
                  <a:lnTo>
                    <a:pt x="802792" y="924687"/>
                  </a:lnTo>
                  <a:lnTo>
                    <a:pt x="802792" y="1316736"/>
                  </a:lnTo>
                  <a:lnTo>
                    <a:pt x="392023" y="1316736"/>
                  </a:lnTo>
                  <a:lnTo>
                    <a:pt x="392023" y="924687"/>
                  </a:lnTo>
                  <a:lnTo>
                    <a:pt x="0" y="924687"/>
                  </a:lnTo>
                  <a:lnTo>
                    <a:pt x="0" y="392049"/>
                  </a:lnTo>
                  <a:close/>
                </a:path>
              </a:pathLst>
            </a:custGeom>
            <a:ln w="24384">
              <a:solidFill>
                <a:srgbClr val="4B6C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90687" y="1725168"/>
              <a:ext cx="1100455" cy="509270"/>
            </a:xfrm>
            <a:custGeom>
              <a:avLst/>
              <a:gdLst/>
              <a:ahLst/>
              <a:cxnLst/>
              <a:rect l="l" t="t" r="r" b="b"/>
              <a:pathLst>
                <a:path w="1100454" h="509269">
                  <a:moveTo>
                    <a:pt x="1100327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1100327" y="509015"/>
                  </a:lnTo>
                  <a:lnTo>
                    <a:pt x="1100327" y="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90687" y="1725168"/>
              <a:ext cx="1100455" cy="509270"/>
            </a:xfrm>
            <a:custGeom>
              <a:avLst/>
              <a:gdLst/>
              <a:ahLst/>
              <a:cxnLst/>
              <a:rect l="l" t="t" r="r" b="b"/>
              <a:pathLst>
                <a:path w="1100454" h="509269">
                  <a:moveTo>
                    <a:pt x="0" y="509015"/>
                  </a:moveTo>
                  <a:lnTo>
                    <a:pt x="1100327" y="509015"/>
                  </a:lnTo>
                  <a:lnTo>
                    <a:pt x="1100327" y="0"/>
                  </a:lnTo>
                  <a:lnTo>
                    <a:pt x="0" y="0"/>
                  </a:lnTo>
                  <a:lnTo>
                    <a:pt x="0" y="50901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31079" y="2392680"/>
              <a:ext cx="0" cy="3834765"/>
            </a:xfrm>
            <a:custGeom>
              <a:avLst/>
              <a:gdLst/>
              <a:ahLst/>
              <a:cxnLst/>
              <a:rect l="l" t="t" r="r" b="b"/>
              <a:pathLst>
                <a:path h="3834765">
                  <a:moveTo>
                    <a:pt x="0" y="0"/>
                  </a:moveTo>
                  <a:lnTo>
                    <a:pt x="0" y="3834384"/>
                  </a:lnTo>
                </a:path>
              </a:pathLst>
            </a:custGeom>
            <a:ln w="2438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713" y="711143"/>
            <a:ext cx="5456871" cy="36470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57248" y="617042"/>
            <a:ext cx="55048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860038"/>
                </a:solidFill>
              </a:rPr>
              <a:t>ПЕРЕВАГИ/ОБМЕЖЕННЯ</a:t>
            </a:r>
            <a:r>
              <a:rPr sz="2800" spc="-6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ДПП</a:t>
            </a:r>
            <a:endParaRPr sz="2800"/>
          </a:p>
        </p:txBody>
      </p:sp>
      <p:sp>
        <p:nvSpPr>
          <p:cNvPr id="25" name="object 25"/>
          <p:cNvSpPr txBox="1"/>
          <p:nvPr/>
        </p:nvSpPr>
        <p:spPr>
          <a:xfrm>
            <a:off x="8445245" y="6258864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22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5630" marR="5080" indent="-2665095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860038"/>
                </a:solidFill>
              </a:rPr>
              <a:t>РОЛЬ</a:t>
            </a:r>
            <a:r>
              <a:rPr sz="2900" spc="-3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ТА</a:t>
            </a:r>
            <a:r>
              <a:rPr sz="2900" spc="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ФУНКЦІЇ</a:t>
            </a:r>
            <a:r>
              <a:rPr sz="2900" spc="-5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ЗАЛУЧЕНИХ</a:t>
            </a:r>
            <a:r>
              <a:rPr sz="2900" spc="-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СТОРІН</a:t>
            </a:r>
            <a:r>
              <a:rPr sz="2900" spc="-2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В </a:t>
            </a:r>
            <a:r>
              <a:rPr sz="2900" spc="-835" dirty="0">
                <a:solidFill>
                  <a:srgbClr val="860038"/>
                </a:solidFill>
              </a:rPr>
              <a:t> </a:t>
            </a:r>
            <a:r>
              <a:rPr sz="2900" spc="5" dirty="0">
                <a:solidFill>
                  <a:srgbClr val="860038"/>
                </a:solidFill>
              </a:rPr>
              <a:t>РАМКАХ</a:t>
            </a:r>
            <a:r>
              <a:rPr sz="2900" spc="-55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ДПП</a:t>
            </a:r>
            <a:endParaRPr sz="29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64" y="1046352"/>
          <a:ext cx="8677275" cy="5609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/>
                <a:gridCol w="7021195"/>
              </a:tblGrid>
              <a:tr h="295148">
                <a:tc>
                  <a:txBody>
                    <a:bodyPr/>
                    <a:lstStyle/>
                    <a:p>
                      <a:pPr marL="25400">
                        <a:lnSpc>
                          <a:spcPts val="2145"/>
                        </a:lnSpc>
                        <a:spcBef>
                          <a:spcPts val="75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Сторони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145"/>
                        </a:lnSpc>
                        <a:spcBef>
                          <a:spcPts val="7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Роль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функції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082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ОМС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-15" dirty="0">
                          <a:latin typeface="Tahoma"/>
                          <a:cs typeface="Tahoma"/>
                        </a:rPr>
                        <a:t>Визначення</a:t>
                      </a:r>
                      <a:r>
                        <a:rPr sz="1500" spc="-1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пріоритетних</a:t>
                      </a:r>
                      <a:r>
                        <a:rPr sz="1500" spc="-1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завдань</a:t>
                      </a:r>
                      <a:r>
                        <a:rPr sz="15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ДПП</a:t>
                      </a:r>
                      <a:r>
                        <a:rPr sz="1500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5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ознайомлення</a:t>
                      </a:r>
                      <a:r>
                        <a:rPr sz="1500" spc="-1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ними</a:t>
                      </a:r>
                      <a:r>
                        <a:rPr sz="15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громадськості.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Затвердження</a:t>
                      </a:r>
                      <a:r>
                        <a:rPr sz="15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критеріїв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0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вибору</a:t>
                      </a:r>
                      <a:r>
                        <a:rPr sz="15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прийнятної</a:t>
                      </a:r>
                      <a:r>
                        <a:rPr sz="15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0" dirty="0">
                          <a:latin typeface="Tahoma"/>
                          <a:cs typeface="Tahoma"/>
                        </a:rPr>
                        <a:t>форми</a:t>
                      </a:r>
                      <a:r>
                        <a:rPr sz="15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ДПП.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че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ня</a:t>
                      </a:r>
                      <a:r>
                        <a:rPr sz="15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ре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нд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ї</a:t>
                      </a:r>
                      <a:r>
                        <a:rPr sz="15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фор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ПП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15" dirty="0">
                          <a:latin typeface="Tahoma"/>
                          <a:cs typeface="Tahoma"/>
                        </a:rPr>
                        <a:t>Визначення</a:t>
                      </a:r>
                      <a:r>
                        <a:rPr sz="15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5" dirty="0">
                          <a:latin typeface="Tahoma"/>
                          <a:cs typeface="Tahoma"/>
                        </a:rPr>
                        <a:t>моделі</a:t>
                      </a:r>
                      <a:r>
                        <a:rPr sz="15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розподілу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ризиків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між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35" dirty="0">
                          <a:latin typeface="Tahoma"/>
                          <a:cs typeface="Tahoma"/>
                        </a:rPr>
                        <a:t>ОМС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приватним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партнером.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8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-5" dirty="0">
                          <a:latin typeface="Tahoma"/>
                          <a:cs typeface="Tahoma"/>
                        </a:rPr>
                        <a:t>Конкурсний</a:t>
                      </a:r>
                      <a:r>
                        <a:rPr sz="15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відбір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формалізація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відносин</a:t>
                      </a:r>
                      <a:r>
                        <a:rPr sz="15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приватним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партнером.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ро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ен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ня</a:t>
                      </a:r>
                      <a:r>
                        <a:rPr sz="15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пр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ий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нятт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5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нео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ни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рі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ш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ен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ь.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70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нтр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ль</a:t>
                      </a:r>
                      <a:r>
                        <a:rPr sz="15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реал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заціє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ю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пр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ое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500" spc="2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ра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ПП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.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1615948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Приватний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партнер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EB"/>
                    </a:solidFill>
                  </a:tcPr>
                </a:tc>
                <a:tc>
                  <a:txBody>
                    <a:bodyPr/>
                    <a:lstStyle/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70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че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ня</a:t>
                      </a:r>
                      <a:r>
                        <a:rPr sz="1500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5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нь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підпр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є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sz="15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коментарів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(пропозицій)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щодо</a:t>
                      </a:r>
                      <a:r>
                        <a:rPr sz="15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привабливості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окремих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35" dirty="0">
                          <a:latin typeface="Tahoma"/>
                          <a:cs typeface="Tahoma"/>
                        </a:rPr>
                        <a:t>форм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ДПП.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35" dirty="0">
                          <a:latin typeface="Tahoma"/>
                          <a:cs typeface="Tahoma"/>
                        </a:rPr>
                        <a:t>Участь</a:t>
                      </a:r>
                      <a:r>
                        <a:rPr sz="15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конкурсному</a:t>
                      </a:r>
                      <a:r>
                        <a:rPr sz="15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відборі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згідно</a:t>
                      </a:r>
                      <a:r>
                        <a:rPr sz="15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встановлених</a:t>
                      </a:r>
                      <a:r>
                        <a:rPr sz="15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процедур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правил.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20" dirty="0">
                          <a:latin typeface="Tahoma"/>
                          <a:cs typeface="Tahoma"/>
                        </a:rPr>
                        <a:t>Здійснення</a:t>
                      </a:r>
                      <a:r>
                        <a:rPr sz="15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маркетингового</a:t>
                      </a:r>
                      <a:r>
                        <a:rPr sz="15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аналізу</a:t>
                      </a:r>
                      <a:r>
                        <a:rPr sz="15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підготовка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70" dirty="0">
                          <a:latin typeface="Tahoma"/>
                          <a:cs typeface="Tahoma"/>
                        </a:rPr>
                        <a:t>ТЕО.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15" dirty="0">
                          <a:latin typeface="Tahoma"/>
                          <a:cs typeface="Tahoma"/>
                        </a:rPr>
                        <a:t>Забезпечення</a:t>
                      </a:r>
                      <a:r>
                        <a:rPr sz="1500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5" dirty="0">
                          <a:latin typeface="Tahoma"/>
                          <a:cs typeface="Tahoma"/>
                        </a:rPr>
                        <a:t>реалізації</a:t>
                      </a:r>
                      <a:r>
                        <a:rPr sz="15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проекту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фінансування</a:t>
                      </a:r>
                      <a:r>
                        <a:rPr sz="15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відповідних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робіт.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20" dirty="0">
                          <a:latin typeface="Tahoma"/>
                          <a:cs typeface="Tahoma"/>
                        </a:rPr>
                        <a:t>Здійснення</a:t>
                      </a:r>
                      <a:r>
                        <a:rPr sz="15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виплат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5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інших</a:t>
                      </a:r>
                      <a:r>
                        <a:rPr sz="15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умов,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визначених</a:t>
                      </a:r>
                      <a:r>
                        <a:rPr sz="15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15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ДПП.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DFEB"/>
                    </a:solidFill>
                  </a:tcPr>
                </a:tc>
              </a:tr>
              <a:tr h="1615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Консультанти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7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15" dirty="0">
                          <a:latin typeface="Tahoma"/>
                          <a:cs typeface="Tahoma"/>
                        </a:rPr>
                        <a:t>Проведення</a:t>
                      </a:r>
                      <a:r>
                        <a:rPr sz="15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неупередженої</a:t>
                      </a:r>
                      <a:r>
                        <a:rPr sz="15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оцінки</a:t>
                      </a:r>
                      <a:r>
                        <a:rPr sz="15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можливих</a:t>
                      </a:r>
                      <a:r>
                        <a:rPr sz="15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5" dirty="0">
                          <a:latin typeface="Tahoma"/>
                          <a:cs typeface="Tahoma"/>
                        </a:rPr>
                        <a:t>форм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ДПП.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10" dirty="0">
                          <a:latin typeface="Tahoma"/>
                          <a:cs typeface="Tahoma"/>
                        </a:rPr>
                        <a:t>Допомога</a:t>
                      </a:r>
                      <a:r>
                        <a:rPr sz="15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визначенні</a:t>
                      </a:r>
                      <a:r>
                        <a:rPr sz="15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оптимальної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0" dirty="0">
                          <a:latin typeface="Tahoma"/>
                          <a:cs typeface="Tahoma"/>
                        </a:rPr>
                        <a:t>форми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5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5" dirty="0">
                          <a:latin typeface="Tahoma"/>
                          <a:cs typeface="Tahoma"/>
                        </a:rPr>
                        <a:t>моделі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ДПП.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2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опо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ар</a:t>
                      </a:r>
                      <a:r>
                        <a:rPr sz="1500" spc="3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тин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5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із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5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під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гот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ці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ЕО.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spc="15" dirty="0">
                          <a:latin typeface="Tahoma"/>
                          <a:cs typeface="Tahoma"/>
                        </a:rPr>
                        <a:t>Оцінка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ризиків</a:t>
                      </a:r>
                      <a:r>
                        <a:rPr sz="15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здійснення</a:t>
                      </a:r>
                      <a:r>
                        <a:rPr sz="1500" spc="-1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5" dirty="0">
                          <a:latin typeface="Tahoma"/>
                          <a:cs typeface="Tahoma"/>
                        </a:rPr>
                        <a:t>ДПП</a:t>
                      </a:r>
                      <a:r>
                        <a:rPr sz="15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5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визначення</a:t>
                      </a:r>
                      <a:r>
                        <a:rPr sz="15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стратегії</a:t>
                      </a:r>
                      <a:r>
                        <a:rPr sz="1500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0" dirty="0">
                          <a:latin typeface="Tahoma"/>
                          <a:cs typeface="Tahoma"/>
                        </a:rPr>
                        <a:t>їх</a:t>
                      </a:r>
                      <a:r>
                        <a:rPr sz="15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подолання.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90"/>
                        </a:spcBef>
                        <a:buAutoNum type="arabicPeriod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Сприяння</a:t>
                      </a:r>
                      <a:r>
                        <a:rPr sz="15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налагодженню</a:t>
                      </a:r>
                      <a:r>
                        <a:rPr sz="1500" spc="-1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співпраці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між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державним</a:t>
                      </a:r>
                      <a:r>
                        <a:rPr sz="15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5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приватним</a:t>
                      </a:r>
                      <a:r>
                        <a:rPr sz="15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партнерами.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370205" indent="-34480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370205" algn="l"/>
                          <a:tab pos="370840" algn="l"/>
                          <a:tab pos="6621780" algn="l"/>
                        </a:tabLst>
                      </a:pPr>
                      <a:r>
                        <a:rPr sz="1500" spc="15" dirty="0">
                          <a:latin typeface="Tahoma"/>
                          <a:cs typeface="Tahoma"/>
                        </a:rPr>
                        <a:t>Періодична</a:t>
                      </a:r>
                      <a:r>
                        <a:rPr sz="15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5" dirty="0">
                          <a:latin typeface="Tahoma"/>
                          <a:cs typeface="Tahoma"/>
                        </a:rPr>
                        <a:t>оцінка</a:t>
                      </a:r>
                      <a:r>
                        <a:rPr sz="15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стану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5" dirty="0">
                          <a:latin typeface="Tahoma"/>
                          <a:cs typeface="Tahoma"/>
                        </a:rPr>
                        <a:t>реалізації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проекту</a:t>
                      </a:r>
                      <a:r>
                        <a:rPr sz="15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20" dirty="0">
                          <a:latin typeface="Tahoma"/>
                          <a:cs typeface="Tahoma"/>
                        </a:rPr>
                        <a:t>ДПП.	</a:t>
                      </a:r>
                      <a:r>
                        <a:rPr sz="1500" baseline="16666" dirty="0">
                          <a:solidFill>
                            <a:srgbClr val="678B93"/>
                          </a:solidFill>
                          <a:latin typeface="Tahoma"/>
                          <a:cs typeface="Tahoma"/>
                        </a:rPr>
                        <a:t>23</a:t>
                      </a:r>
                      <a:endParaRPr sz="1500" baseline="16666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765" y="706140"/>
            <a:ext cx="6014662" cy="405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0002" y="591693"/>
            <a:ext cx="60636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>
                <a:solidFill>
                  <a:srgbClr val="860038"/>
                </a:solidFill>
              </a:rPr>
              <a:t>РОЗПОДІЛ</a:t>
            </a:r>
            <a:r>
              <a:rPr spc="35" dirty="0">
                <a:solidFill>
                  <a:srgbClr val="860038"/>
                </a:solidFill>
              </a:rPr>
              <a:t> </a:t>
            </a:r>
            <a:r>
              <a:rPr spc="-15" dirty="0">
                <a:solidFill>
                  <a:srgbClr val="860038"/>
                </a:solidFill>
              </a:rPr>
              <a:t>РИЗИКІВ</a:t>
            </a:r>
            <a:r>
              <a:rPr spc="45" dirty="0">
                <a:solidFill>
                  <a:srgbClr val="860038"/>
                </a:solidFill>
              </a:rPr>
              <a:t> </a:t>
            </a:r>
            <a:r>
              <a:rPr spc="-15" dirty="0">
                <a:solidFill>
                  <a:srgbClr val="860038"/>
                </a:solidFill>
              </a:rPr>
              <a:t>СТОРІН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45245" y="6383223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24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1383" y="1267967"/>
            <a:ext cx="5986272" cy="50413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090" y="58961"/>
            <a:ext cx="7450455" cy="1045210"/>
            <a:chOff x="896090" y="58961"/>
            <a:chExt cx="7450455" cy="1045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090" y="58961"/>
              <a:ext cx="7373927" cy="3084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2688" y="286511"/>
              <a:ext cx="7413498" cy="8176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7374" y="0"/>
            <a:ext cx="7364730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860038"/>
                </a:solidFill>
              </a:rPr>
              <a:t>ТИПОВІ</a:t>
            </a:r>
            <a:r>
              <a:rPr sz="2900" spc="-40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РИЗИКИ</a:t>
            </a:r>
            <a:r>
              <a:rPr sz="2900" spc="-10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ІНФРАСТРУКТУРНИХ </a:t>
            </a:r>
            <a:r>
              <a:rPr sz="2900" spc="-835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ПРОЕКТІВ</a:t>
            </a:r>
            <a:r>
              <a:rPr sz="2900" spc="-2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ДПП</a:t>
            </a:r>
            <a:r>
              <a:rPr sz="2900" spc="-30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ТА</a:t>
            </a:r>
            <a:r>
              <a:rPr sz="2900" spc="5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ЇХ ГІПОТЕТИЧНЕ</a:t>
            </a:r>
            <a:endParaRPr sz="29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7895" y="728472"/>
            <a:ext cx="3213354" cy="8176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98622" y="832180"/>
            <a:ext cx="274955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5" dirty="0">
                <a:solidFill>
                  <a:srgbClr val="860038"/>
                </a:solidFill>
                <a:latin typeface="Tahoma"/>
                <a:cs typeface="Tahoma"/>
              </a:rPr>
              <a:t>Р</a:t>
            </a:r>
            <a:r>
              <a:rPr sz="2900" b="1" spc="-5" dirty="0">
                <a:solidFill>
                  <a:srgbClr val="860038"/>
                </a:solidFill>
                <a:latin typeface="Tahoma"/>
                <a:cs typeface="Tahoma"/>
              </a:rPr>
              <a:t>ОЗМ</a:t>
            </a:r>
            <a:r>
              <a:rPr sz="2900" b="1" spc="-15" dirty="0">
                <a:solidFill>
                  <a:srgbClr val="860038"/>
                </a:solidFill>
                <a:latin typeface="Tahoma"/>
                <a:cs typeface="Tahoma"/>
              </a:rPr>
              <a:t>ІЩЕНН</a:t>
            </a:r>
            <a:r>
              <a:rPr sz="2900" b="1" dirty="0">
                <a:solidFill>
                  <a:srgbClr val="860038"/>
                </a:solidFill>
                <a:latin typeface="Tahoma"/>
                <a:cs typeface="Tahoma"/>
              </a:rPr>
              <a:t>Я</a:t>
            </a:r>
            <a:endParaRPr sz="2900">
              <a:latin typeface="Tahoma"/>
              <a:cs typeface="Tahom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3164" y="1262380"/>
          <a:ext cx="8857613" cy="5401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605"/>
                <a:gridCol w="4037329"/>
                <a:gridCol w="2011679"/>
              </a:tblGrid>
              <a:tr h="518160">
                <a:tc>
                  <a:txBody>
                    <a:bodyPr/>
                    <a:lstStyle/>
                    <a:p>
                      <a:pPr marL="6648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Категорія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ризику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Приклад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83820" indent="-184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Кращий</a:t>
                      </a:r>
                      <a:r>
                        <a:rPr sz="14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партнер</a:t>
                      </a:r>
                      <a:r>
                        <a:rPr sz="140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400" b="1" spc="-3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управління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ризиком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Форс-мажорні обставини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Втрати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від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стихійного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лиха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10" dirty="0">
                          <a:latin typeface="Tahoma"/>
                          <a:cs typeface="Tahoma"/>
                        </a:rPr>
                        <a:t>ДП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Політичні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ризики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6360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15" dirty="0">
                          <a:latin typeface="Tahoma"/>
                          <a:cs typeface="Tahoma"/>
                        </a:rPr>
                        <a:t>Перенесення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строків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затвердження 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проектів,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придбання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земельних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ділянок, 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зміни 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закону,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що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впливають 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дохід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10" dirty="0">
                          <a:latin typeface="Tahoma"/>
                          <a:cs typeface="Tahoma"/>
                        </a:rPr>
                        <a:t>ДП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5" dirty="0">
                          <a:latin typeface="Tahoma"/>
                          <a:cs typeface="Tahoma"/>
                        </a:rPr>
                        <a:t>Ризик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доходності/попиту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5" dirty="0">
                          <a:latin typeface="Tahoma"/>
                          <a:cs typeface="Tahoma"/>
                        </a:rPr>
                        <a:t>Недостатній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дохід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через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низький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обсяг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руху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чи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45" dirty="0">
                          <a:latin typeface="Tahoma"/>
                          <a:cs typeface="Tahoma"/>
                        </a:rPr>
                        <a:t>нижчі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ціни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через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еластичність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попиту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471170" algn="l"/>
                          <a:tab pos="1621155" algn="l"/>
                        </a:tabLst>
                      </a:pPr>
                      <a:r>
                        <a:rPr sz="1400" spc="105" dirty="0">
                          <a:latin typeface="Tahoma"/>
                          <a:cs typeface="Tahoma"/>
                        </a:rPr>
                        <a:t>В	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основному	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ДП,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іноді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latin typeface="Tahoma"/>
                          <a:cs typeface="Tahoma"/>
                        </a:rPr>
                        <a:t>ПП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20" dirty="0">
                          <a:latin typeface="Tahoma"/>
                          <a:cs typeface="Tahoma"/>
                        </a:rPr>
                        <a:t>Дизайнерські/технічні</a:t>
                      </a:r>
                      <a:r>
                        <a:rPr sz="14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ризики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30" dirty="0">
                          <a:latin typeface="Tahoma"/>
                          <a:cs typeface="Tahoma"/>
                        </a:rPr>
                        <a:t>Інженерські</a:t>
                      </a:r>
                      <a:r>
                        <a:rPr sz="14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чи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дизайнерські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помилки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ПП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Будівельні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ризики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1263015" algn="l"/>
                          <a:tab pos="2006600" algn="l"/>
                          <a:tab pos="2662555" algn="l"/>
                          <a:tab pos="3823970" algn="l"/>
                        </a:tabLst>
                      </a:pPr>
                      <a:r>
                        <a:rPr sz="1400" spc="20" dirty="0">
                          <a:latin typeface="Tahoma"/>
                          <a:cs typeface="Tahoma"/>
                        </a:rPr>
                        <a:t>Збільшення	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витрат	через	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затримання	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із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несправною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технікою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ПП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Операційні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ризики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951865" algn="l"/>
                          <a:tab pos="1793239" algn="l"/>
                          <a:tab pos="2138045" algn="l"/>
                          <a:tab pos="3122930" algn="l"/>
                        </a:tabLst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Затратні	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операції	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та	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підтримка	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життєвого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Tahoma"/>
                          <a:cs typeface="Tahoma"/>
                        </a:rPr>
                        <a:t>циклу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ПП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7315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Ризики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у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сфері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довкілля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4455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5" dirty="0">
                          <a:latin typeface="Tahoma"/>
                          <a:cs typeface="Tahoma"/>
                        </a:rPr>
                        <a:t>Відшкодування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збитків,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компенсаційні 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витрати/погашення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зобов’язань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через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нанесення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шкоди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довкіллю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60" dirty="0">
                          <a:latin typeface="Tahoma"/>
                          <a:cs typeface="Tahoma"/>
                        </a:rPr>
                        <a:t>ПП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Фінансові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ризики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69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Витрати,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що</a:t>
                      </a:r>
                      <a:r>
                        <a:rPr sz="14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виникають</a:t>
                      </a:r>
                      <a:r>
                        <a:rPr sz="14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через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невідповідне </a:t>
                      </a:r>
                      <a:r>
                        <a:rPr sz="1400" spc="-4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хеджування</a:t>
                      </a:r>
                      <a:r>
                        <a:rPr sz="14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доходів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управління</a:t>
                      </a:r>
                      <a:r>
                        <a:rPr sz="14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боргом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5090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467995" algn="l"/>
                          <a:tab pos="1611630" algn="l"/>
                        </a:tabLst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В	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сн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400" spc="45" dirty="0">
                          <a:latin typeface="Tahoma"/>
                          <a:cs typeface="Tahoma"/>
                        </a:rPr>
                        <a:t>м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у	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ПП, 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іноді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ДП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5" dirty="0">
                          <a:latin typeface="Tahoma"/>
                          <a:cs typeface="Tahoma"/>
                        </a:rPr>
                        <a:t>Ризик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дефолту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6995">
                        <a:lnSpc>
                          <a:spcPct val="100000"/>
                        </a:lnSpc>
                        <a:spcBef>
                          <a:spcPts val="350"/>
                        </a:spcBef>
                        <a:tabLst>
                          <a:tab pos="1323975" algn="l"/>
                          <a:tab pos="2183765" algn="l"/>
                          <a:tab pos="2863850" algn="l"/>
                        </a:tabLst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кр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о	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ро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400" spc="5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у	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чер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з	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1400" spc="-7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ь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як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й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сі 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вищеназвані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фактори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63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Tahoma"/>
                          <a:cs typeface="Tahoma"/>
                        </a:rPr>
                        <a:t>ДП/ПП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R="430530" algn="r">
                        <a:lnSpc>
                          <a:spcPts val="1150"/>
                        </a:lnSpc>
                      </a:pPr>
                      <a:r>
                        <a:rPr sz="1000" dirty="0">
                          <a:solidFill>
                            <a:srgbClr val="678B93"/>
                          </a:solidFill>
                          <a:latin typeface="Tahoma"/>
                          <a:cs typeface="Tahoma"/>
                        </a:rPr>
                        <a:t>25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355" y="191668"/>
            <a:ext cx="7879080" cy="1135380"/>
            <a:chOff x="632355" y="191668"/>
            <a:chExt cx="7879080" cy="1135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355" y="191668"/>
              <a:ext cx="7878583" cy="451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0904" y="505967"/>
              <a:ext cx="3710178" cy="820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640" y="505967"/>
              <a:ext cx="622554" cy="8206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548" rIns="0" bIns="0" rtlCol="0">
            <a:spAutoFit/>
          </a:bodyPr>
          <a:lstStyle/>
          <a:p>
            <a:pPr marL="2724785" marR="5080" indent="-2262505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860038"/>
                </a:solidFill>
              </a:rPr>
              <a:t>ДПП: </a:t>
            </a:r>
            <a:r>
              <a:rPr sz="2900" dirty="0">
                <a:solidFill>
                  <a:srgbClr val="860038"/>
                </a:solidFill>
              </a:rPr>
              <a:t>НАЙБІЛЬШ </a:t>
            </a:r>
            <a:r>
              <a:rPr sz="2900" spc="-5" dirty="0">
                <a:solidFill>
                  <a:srgbClr val="860038"/>
                </a:solidFill>
              </a:rPr>
              <a:t>ЗНАЧНИМИ </a:t>
            </a:r>
            <a:r>
              <a:rPr sz="2900" dirty="0">
                <a:solidFill>
                  <a:srgbClr val="860038"/>
                </a:solidFill>
              </a:rPr>
              <a:t>РИЗИКАМИ </a:t>
            </a:r>
            <a:r>
              <a:rPr sz="2900" spc="-835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ДЛЯ</a:t>
            </a:r>
            <a:r>
              <a:rPr sz="2900" spc="-30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ДЕРЖАВИ </a:t>
            </a:r>
            <a:r>
              <a:rPr sz="2900" spc="10" dirty="0">
                <a:solidFill>
                  <a:srgbClr val="860038"/>
                </a:solidFill>
              </a:rPr>
              <a:t>Є:</a:t>
            </a:r>
            <a:endParaRPr sz="2900"/>
          </a:p>
        </p:txBody>
      </p:sp>
      <p:grpSp>
        <p:nvGrpSpPr>
          <p:cNvPr id="7" name="object 7"/>
          <p:cNvGrpSpPr/>
          <p:nvPr/>
        </p:nvGrpSpPr>
        <p:grpSpPr>
          <a:xfrm>
            <a:off x="454151" y="1121663"/>
            <a:ext cx="8516620" cy="5183505"/>
            <a:chOff x="454151" y="1121663"/>
            <a:chExt cx="8516620" cy="5183505"/>
          </a:xfrm>
        </p:grpSpPr>
        <p:sp>
          <p:nvSpPr>
            <p:cNvPr id="8" name="object 8"/>
            <p:cNvSpPr/>
            <p:nvPr/>
          </p:nvSpPr>
          <p:spPr>
            <a:xfrm>
              <a:off x="458723" y="1126235"/>
              <a:ext cx="8507095" cy="5173980"/>
            </a:xfrm>
            <a:custGeom>
              <a:avLst/>
              <a:gdLst/>
              <a:ahLst/>
              <a:cxnLst/>
              <a:rect l="l" t="t" r="r" b="b"/>
              <a:pathLst>
                <a:path w="8507095" h="5173980">
                  <a:moveTo>
                    <a:pt x="7323455" y="882141"/>
                  </a:moveTo>
                  <a:lnTo>
                    <a:pt x="0" y="882141"/>
                  </a:lnTo>
                  <a:lnTo>
                    <a:pt x="0" y="4988306"/>
                  </a:lnTo>
                  <a:lnTo>
                    <a:pt x="63869" y="4999725"/>
                  </a:lnTo>
                  <a:lnTo>
                    <a:pt x="312011" y="5041403"/>
                  </a:lnTo>
                  <a:lnTo>
                    <a:pt x="548935" y="5076889"/>
                  </a:lnTo>
                  <a:lnTo>
                    <a:pt x="774899" y="5106394"/>
                  </a:lnTo>
                  <a:lnTo>
                    <a:pt x="937727" y="5124780"/>
                  </a:lnTo>
                  <a:lnTo>
                    <a:pt x="1095058" y="5140068"/>
                  </a:lnTo>
                  <a:lnTo>
                    <a:pt x="1247129" y="5152366"/>
                  </a:lnTo>
                  <a:lnTo>
                    <a:pt x="1394178" y="5161781"/>
                  </a:lnTo>
                  <a:lnTo>
                    <a:pt x="1536442" y="5168420"/>
                  </a:lnTo>
                  <a:lnTo>
                    <a:pt x="1674157" y="5172390"/>
                  </a:lnTo>
                  <a:lnTo>
                    <a:pt x="1807562" y="5173799"/>
                  </a:lnTo>
                  <a:lnTo>
                    <a:pt x="1936893" y="5172754"/>
                  </a:lnTo>
                  <a:lnTo>
                    <a:pt x="2062388" y="5169363"/>
                  </a:lnTo>
                  <a:lnTo>
                    <a:pt x="2184284" y="5163732"/>
                  </a:lnTo>
                  <a:lnTo>
                    <a:pt x="2302818" y="5155969"/>
                  </a:lnTo>
                  <a:lnTo>
                    <a:pt x="2418228" y="5146181"/>
                  </a:lnTo>
                  <a:lnTo>
                    <a:pt x="2530751" y="5134476"/>
                  </a:lnTo>
                  <a:lnTo>
                    <a:pt x="2640624" y="5120962"/>
                  </a:lnTo>
                  <a:lnTo>
                    <a:pt x="2748084" y="5105744"/>
                  </a:lnTo>
                  <a:lnTo>
                    <a:pt x="2853369" y="5088931"/>
                  </a:lnTo>
                  <a:lnTo>
                    <a:pt x="2922544" y="5076875"/>
                  </a:lnTo>
                  <a:lnTo>
                    <a:pt x="3024654" y="5057655"/>
                  </a:lnTo>
                  <a:lnTo>
                    <a:pt x="3125298" y="5037112"/>
                  </a:lnTo>
                  <a:lnTo>
                    <a:pt x="3257501" y="5007871"/>
                  </a:lnTo>
                  <a:lnTo>
                    <a:pt x="3420348" y="4968701"/>
                  </a:lnTo>
                  <a:lnTo>
                    <a:pt x="3645809" y="4909869"/>
                  </a:lnTo>
                  <a:lnTo>
                    <a:pt x="4401252" y="4699741"/>
                  </a:lnTo>
                  <a:lnTo>
                    <a:pt x="4647006" y="4635817"/>
                  </a:lnTo>
                  <a:lnTo>
                    <a:pt x="4830144" y="4591555"/>
                  </a:lnTo>
                  <a:lnTo>
                    <a:pt x="4982058" y="4557367"/>
                  </a:lnTo>
                  <a:lnTo>
                    <a:pt x="5139385" y="4524540"/>
                  </a:lnTo>
                  <a:lnTo>
                    <a:pt x="5302688" y="4493328"/>
                  </a:lnTo>
                  <a:lnTo>
                    <a:pt x="5472527" y="4463986"/>
                  </a:lnTo>
                  <a:lnTo>
                    <a:pt x="5649467" y="4436768"/>
                  </a:lnTo>
                  <a:lnTo>
                    <a:pt x="5834069" y="4411928"/>
                  </a:lnTo>
                  <a:lnTo>
                    <a:pt x="6026895" y="4389721"/>
                  </a:lnTo>
                  <a:lnTo>
                    <a:pt x="6228509" y="4370401"/>
                  </a:lnTo>
                  <a:lnTo>
                    <a:pt x="6439472" y="4354222"/>
                  </a:lnTo>
                  <a:lnTo>
                    <a:pt x="6660347" y="4341439"/>
                  </a:lnTo>
                  <a:lnTo>
                    <a:pt x="6891697" y="4332307"/>
                  </a:lnTo>
                  <a:lnTo>
                    <a:pt x="7134083" y="4327079"/>
                  </a:lnTo>
                  <a:lnTo>
                    <a:pt x="7323455" y="4325874"/>
                  </a:lnTo>
                  <a:lnTo>
                    <a:pt x="7323455" y="882141"/>
                  </a:lnTo>
                  <a:close/>
                </a:path>
                <a:path w="8507095" h="5173980">
                  <a:moveTo>
                    <a:pt x="7876794" y="435610"/>
                  </a:moveTo>
                  <a:lnTo>
                    <a:pt x="603364" y="435610"/>
                  </a:lnTo>
                  <a:lnTo>
                    <a:pt x="603364" y="882141"/>
                  </a:lnTo>
                  <a:lnTo>
                    <a:pt x="7323455" y="882141"/>
                  </a:lnTo>
                  <a:lnTo>
                    <a:pt x="7323455" y="3924934"/>
                  </a:lnTo>
                  <a:lnTo>
                    <a:pt x="7371034" y="3921184"/>
                  </a:lnTo>
                  <a:lnTo>
                    <a:pt x="7496444" y="3912933"/>
                  </a:lnTo>
                  <a:lnTo>
                    <a:pt x="7673695" y="3904682"/>
                  </a:lnTo>
                  <a:lnTo>
                    <a:pt x="7876794" y="3900931"/>
                  </a:lnTo>
                  <a:lnTo>
                    <a:pt x="7876794" y="435610"/>
                  </a:lnTo>
                  <a:close/>
                </a:path>
                <a:path w="8507095" h="5173980">
                  <a:moveTo>
                    <a:pt x="8506968" y="0"/>
                  </a:moveTo>
                  <a:lnTo>
                    <a:pt x="1170558" y="0"/>
                  </a:lnTo>
                  <a:lnTo>
                    <a:pt x="1170558" y="435610"/>
                  </a:lnTo>
                  <a:lnTo>
                    <a:pt x="7876794" y="435610"/>
                  </a:lnTo>
                  <a:lnTo>
                    <a:pt x="7876794" y="3472561"/>
                  </a:lnTo>
                  <a:lnTo>
                    <a:pt x="8073723" y="3463544"/>
                  </a:lnTo>
                  <a:lnTo>
                    <a:pt x="8275575" y="3457344"/>
                  </a:lnTo>
                  <a:lnTo>
                    <a:pt x="8506968" y="3454527"/>
                  </a:lnTo>
                  <a:lnTo>
                    <a:pt x="8506968" y="0"/>
                  </a:lnTo>
                  <a:close/>
                </a:path>
              </a:pathLst>
            </a:custGeom>
            <a:solidFill>
              <a:srgbClr val="DD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723" y="1126235"/>
              <a:ext cx="8507095" cy="5173980"/>
            </a:xfrm>
            <a:custGeom>
              <a:avLst/>
              <a:gdLst/>
              <a:ahLst/>
              <a:cxnLst/>
              <a:rect l="l" t="t" r="r" b="b"/>
              <a:pathLst>
                <a:path w="8507095" h="5173980">
                  <a:moveTo>
                    <a:pt x="0" y="882141"/>
                  </a:moveTo>
                  <a:lnTo>
                    <a:pt x="7323455" y="882141"/>
                  </a:lnTo>
                  <a:lnTo>
                    <a:pt x="7323455" y="4325874"/>
                  </a:lnTo>
                  <a:lnTo>
                    <a:pt x="7259591" y="4326009"/>
                  </a:lnTo>
                  <a:lnTo>
                    <a:pt x="7196470" y="4326412"/>
                  </a:lnTo>
                  <a:lnTo>
                    <a:pt x="7134083" y="4327079"/>
                  </a:lnTo>
                  <a:lnTo>
                    <a:pt x="7072421" y="4328006"/>
                  </a:lnTo>
                  <a:lnTo>
                    <a:pt x="7011475" y="4329189"/>
                  </a:lnTo>
                  <a:lnTo>
                    <a:pt x="6951237" y="4330624"/>
                  </a:lnTo>
                  <a:lnTo>
                    <a:pt x="6891697" y="4332307"/>
                  </a:lnTo>
                  <a:lnTo>
                    <a:pt x="6832847" y="4334234"/>
                  </a:lnTo>
                  <a:lnTo>
                    <a:pt x="6774678" y="4336401"/>
                  </a:lnTo>
                  <a:lnTo>
                    <a:pt x="6717181" y="4338804"/>
                  </a:lnTo>
                  <a:lnTo>
                    <a:pt x="6660347" y="4341439"/>
                  </a:lnTo>
                  <a:lnTo>
                    <a:pt x="6604168" y="4344303"/>
                  </a:lnTo>
                  <a:lnTo>
                    <a:pt x="6548635" y="4347390"/>
                  </a:lnTo>
                  <a:lnTo>
                    <a:pt x="6493740" y="4350698"/>
                  </a:lnTo>
                  <a:lnTo>
                    <a:pt x="6439472" y="4354222"/>
                  </a:lnTo>
                  <a:lnTo>
                    <a:pt x="6385824" y="4357958"/>
                  </a:lnTo>
                  <a:lnTo>
                    <a:pt x="6332787" y="4361903"/>
                  </a:lnTo>
                  <a:lnTo>
                    <a:pt x="6280351" y="4366052"/>
                  </a:lnTo>
                  <a:lnTo>
                    <a:pt x="6228509" y="4370401"/>
                  </a:lnTo>
                  <a:lnTo>
                    <a:pt x="6177251" y="4374946"/>
                  </a:lnTo>
                  <a:lnTo>
                    <a:pt x="6126568" y="4379684"/>
                  </a:lnTo>
                  <a:lnTo>
                    <a:pt x="6076453" y="4384610"/>
                  </a:lnTo>
                  <a:lnTo>
                    <a:pt x="6026895" y="4389721"/>
                  </a:lnTo>
                  <a:lnTo>
                    <a:pt x="5977887" y="4395012"/>
                  </a:lnTo>
                  <a:lnTo>
                    <a:pt x="5929419" y="4400479"/>
                  </a:lnTo>
                  <a:lnTo>
                    <a:pt x="5881482" y="4406119"/>
                  </a:lnTo>
                  <a:lnTo>
                    <a:pt x="5834069" y="4411928"/>
                  </a:lnTo>
                  <a:lnTo>
                    <a:pt x="5787169" y="4417901"/>
                  </a:lnTo>
                  <a:lnTo>
                    <a:pt x="5740775" y="4424035"/>
                  </a:lnTo>
                  <a:lnTo>
                    <a:pt x="5694877" y="4430325"/>
                  </a:lnTo>
                  <a:lnTo>
                    <a:pt x="5649467" y="4436768"/>
                  </a:lnTo>
                  <a:lnTo>
                    <a:pt x="5604535" y="4443359"/>
                  </a:lnTo>
                  <a:lnTo>
                    <a:pt x="5560074" y="4450096"/>
                  </a:lnTo>
                  <a:lnTo>
                    <a:pt x="5516074" y="4456972"/>
                  </a:lnTo>
                  <a:lnTo>
                    <a:pt x="5472527" y="4463986"/>
                  </a:lnTo>
                  <a:lnTo>
                    <a:pt x="5429424" y="4471133"/>
                  </a:lnTo>
                  <a:lnTo>
                    <a:pt x="5386755" y="4478408"/>
                  </a:lnTo>
                  <a:lnTo>
                    <a:pt x="5344513" y="4485808"/>
                  </a:lnTo>
                  <a:lnTo>
                    <a:pt x="5302688" y="4493328"/>
                  </a:lnTo>
                  <a:lnTo>
                    <a:pt x="5261271" y="4500966"/>
                  </a:lnTo>
                  <a:lnTo>
                    <a:pt x="5220254" y="4508717"/>
                  </a:lnTo>
                  <a:lnTo>
                    <a:pt x="5179629" y="4516576"/>
                  </a:lnTo>
                  <a:lnTo>
                    <a:pt x="5139385" y="4524540"/>
                  </a:lnTo>
                  <a:lnTo>
                    <a:pt x="5099515" y="4532606"/>
                  </a:lnTo>
                  <a:lnTo>
                    <a:pt x="5060010" y="4540768"/>
                  </a:lnTo>
                  <a:lnTo>
                    <a:pt x="5020861" y="4549023"/>
                  </a:lnTo>
                  <a:lnTo>
                    <a:pt x="4982058" y="4557367"/>
                  </a:lnTo>
                  <a:lnTo>
                    <a:pt x="4943594" y="4565797"/>
                  </a:lnTo>
                  <a:lnTo>
                    <a:pt x="4905460" y="4574307"/>
                  </a:lnTo>
                  <a:lnTo>
                    <a:pt x="4867646" y="4582895"/>
                  </a:lnTo>
                  <a:lnTo>
                    <a:pt x="4830144" y="4591555"/>
                  </a:lnTo>
                  <a:lnTo>
                    <a:pt x="4792945" y="4600285"/>
                  </a:lnTo>
                  <a:lnTo>
                    <a:pt x="4719422" y="4617937"/>
                  </a:lnTo>
                  <a:lnTo>
                    <a:pt x="4647006" y="4635817"/>
                  </a:lnTo>
                  <a:lnTo>
                    <a:pt x="4575626" y="4653894"/>
                  </a:lnTo>
                  <a:lnTo>
                    <a:pt x="4505213" y="4672137"/>
                  </a:lnTo>
                  <a:lnTo>
                    <a:pt x="4435697" y="4690513"/>
                  </a:lnTo>
                  <a:lnTo>
                    <a:pt x="4367006" y="4708991"/>
                  </a:lnTo>
                  <a:lnTo>
                    <a:pt x="4299071" y="4727539"/>
                  </a:lnTo>
                  <a:lnTo>
                    <a:pt x="4231821" y="4746125"/>
                  </a:lnTo>
                  <a:lnTo>
                    <a:pt x="4165186" y="4764717"/>
                  </a:lnTo>
                  <a:lnTo>
                    <a:pt x="4099095" y="4783284"/>
                  </a:lnTo>
                  <a:lnTo>
                    <a:pt x="4033480" y="4801793"/>
                  </a:lnTo>
                  <a:lnTo>
                    <a:pt x="4000828" y="4811017"/>
                  </a:lnTo>
                  <a:lnTo>
                    <a:pt x="3968268" y="4820214"/>
                  </a:lnTo>
                  <a:lnTo>
                    <a:pt x="3903390" y="4838514"/>
                  </a:lnTo>
                  <a:lnTo>
                    <a:pt x="3838775" y="4856661"/>
                  </a:lnTo>
                  <a:lnTo>
                    <a:pt x="3774354" y="4874624"/>
                  </a:lnTo>
                  <a:lnTo>
                    <a:pt x="3710055" y="4892370"/>
                  </a:lnTo>
                  <a:lnTo>
                    <a:pt x="3645809" y="4909869"/>
                  </a:lnTo>
                  <a:lnTo>
                    <a:pt x="3581546" y="4927087"/>
                  </a:lnTo>
                  <a:lnTo>
                    <a:pt x="3517194" y="4943994"/>
                  </a:lnTo>
                  <a:lnTo>
                    <a:pt x="3452684" y="4960558"/>
                  </a:lnTo>
                  <a:lnTo>
                    <a:pt x="3387945" y="4976747"/>
                  </a:lnTo>
                  <a:lnTo>
                    <a:pt x="3322908" y="4992528"/>
                  </a:lnTo>
                  <a:lnTo>
                    <a:pt x="3257501" y="5007871"/>
                  </a:lnTo>
                  <a:lnTo>
                    <a:pt x="3191655" y="5022743"/>
                  </a:lnTo>
                  <a:lnTo>
                    <a:pt x="3125298" y="5037112"/>
                  </a:lnTo>
                  <a:lnTo>
                    <a:pt x="3058362" y="5050948"/>
                  </a:lnTo>
                  <a:lnTo>
                    <a:pt x="2990775" y="5064217"/>
                  </a:lnTo>
                  <a:lnTo>
                    <a:pt x="2922468" y="5076889"/>
                  </a:lnTo>
                  <a:lnTo>
                    <a:pt x="2853369" y="5088931"/>
                  </a:lnTo>
                  <a:lnTo>
                    <a:pt x="2783409" y="5100311"/>
                  </a:lnTo>
                  <a:lnTo>
                    <a:pt x="2712517" y="5110999"/>
                  </a:lnTo>
                  <a:lnTo>
                    <a:pt x="2640624" y="5120962"/>
                  </a:lnTo>
                  <a:lnTo>
                    <a:pt x="2567658" y="5130167"/>
                  </a:lnTo>
                  <a:lnTo>
                    <a:pt x="2493549" y="5138584"/>
                  </a:lnTo>
                  <a:lnTo>
                    <a:pt x="2418228" y="5146181"/>
                  </a:lnTo>
                  <a:lnTo>
                    <a:pt x="2380090" y="5149662"/>
                  </a:lnTo>
                  <a:lnTo>
                    <a:pt x="2341623" y="5152926"/>
                  </a:lnTo>
                  <a:lnTo>
                    <a:pt x="2302818" y="5155969"/>
                  </a:lnTo>
                  <a:lnTo>
                    <a:pt x="2263665" y="5158787"/>
                  </a:lnTo>
                  <a:lnTo>
                    <a:pt x="2224157" y="5161376"/>
                  </a:lnTo>
                  <a:lnTo>
                    <a:pt x="2184284" y="5163732"/>
                  </a:lnTo>
                  <a:lnTo>
                    <a:pt x="2144037" y="5165851"/>
                  </a:lnTo>
                  <a:lnTo>
                    <a:pt x="2103408" y="5167729"/>
                  </a:lnTo>
                  <a:lnTo>
                    <a:pt x="2062388" y="5169363"/>
                  </a:lnTo>
                  <a:lnTo>
                    <a:pt x="2020968" y="5170747"/>
                  </a:lnTo>
                  <a:lnTo>
                    <a:pt x="1979139" y="5171879"/>
                  </a:lnTo>
                  <a:lnTo>
                    <a:pt x="1936893" y="5172754"/>
                  </a:lnTo>
                  <a:lnTo>
                    <a:pt x="1894220" y="5173368"/>
                  </a:lnTo>
                  <a:lnTo>
                    <a:pt x="1851113" y="5173718"/>
                  </a:lnTo>
                  <a:lnTo>
                    <a:pt x="1807562" y="5173799"/>
                  </a:lnTo>
                  <a:lnTo>
                    <a:pt x="1763558" y="5173607"/>
                  </a:lnTo>
                  <a:lnTo>
                    <a:pt x="1719092" y="5173139"/>
                  </a:lnTo>
                  <a:lnTo>
                    <a:pt x="1674157" y="5172390"/>
                  </a:lnTo>
                  <a:lnTo>
                    <a:pt x="1628743" y="5171356"/>
                  </a:lnTo>
                  <a:lnTo>
                    <a:pt x="1582840" y="5170034"/>
                  </a:lnTo>
                  <a:lnTo>
                    <a:pt x="1536442" y="5168420"/>
                  </a:lnTo>
                  <a:lnTo>
                    <a:pt x="1489537" y="5166509"/>
                  </a:lnTo>
                  <a:lnTo>
                    <a:pt x="1442119" y="5164297"/>
                  </a:lnTo>
                  <a:lnTo>
                    <a:pt x="1394178" y="5161781"/>
                  </a:lnTo>
                  <a:lnTo>
                    <a:pt x="1345705" y="5158956"/>
                  </a:lnTo>
                  <a:lnTo>
                    <a:pt x="1296692" y="5155820"/>
                  </a:lnTo>
                  <a:lnTo>
                    <a:pt x="1247129" y="5152366"/>
                  </a:lnTo>
                  <a:lnTo>
                    <a:pt x="1197009" y="5148593"/>
                  </a:lnTo>
                  <a:lnTo>
                    <a:pt x="1146321" y="5144495"/>
                  </a:lnTo>
                  <a:lnTo>
                    <a:pt x="1095058" y="5140068"/>
                  </a:lnTo>
                  <a:lnTo>
                    <a:pt x="1043211" y="5135310"/>
                  </a:lnTo>
                  <a:lnTo>
                    <a:pt x="990770" y="5130215"/>
                  </a:lnTo>
                  <a:lnTo>
                    <a:pt x="937727" y="5124780"/>
                  </a:lnTo>
                  <a:lnTo>
                    <a:pt x="884073" y="5119001"/>
                  </a:lnTo>
                  <a:lnTo>
                    <a:pt x="829800" y="5112873"/>
                  </a:lnTo>
                  <a:lnTo>
                    <a:pt x="774899" y="5106394"/>
                  </a:lnTo>
                  <a:lnTo>
                    <a:pt x="719360" y="5099558"/>
                  </a:lnTo>
                  <a:lnTo>
                    <a:pt x="663176" y="5092362"/>
                  </a:lnTo>
                  <a:lnTo>
                    <a:pt x="606336" y="5084803"/>
                  </a:lnTo>
                  <a:lnTo>
                    <a:pt x="548833" y="5076875"/>
                  </a:lnTo>
                  <a:lnTo>
                    <a:pt x="490658" y="5068575"/>
                  </a:lnTo>
                  <a:lnTo>
                    <a:pt x="431802" y="5059899"/>
                  </a:lnTo>
                  <a:lnTo>
                    <a:pt x="372256" y="5050843"/>
                  </a:lnTo>
                  <a:lnTo>
                    <a:pt x="312011" y="5041403"/>
                  </a:lnTo>
                  <a:lnTo>
                    <a:pt x="251059" y="5031575"/>
                  </a:lnTo>
                  <a:lnTo>
                    <a:pt x="189390" y="5021356"/>
                  </a:lnTo>
                  <a:lnTo>
                    <a:pt x="126997" y="5010740"/>
                  </a:lnTo>
                  <a:lnTo>
                    <a:pt x="63869" y="4999725"/>
                  </a:lnTo>
                  <a:lnTo>
                    <a:pt x="0" y="4988306"/>
                  </a:lnTo>
                  <a:lnTo>
                    <a:pt x="0" y="882141"/>
                  </a:lnTo>
                  <a:close/>
                </a:path>
                <a:path w="8507095" h="5173980">
                  <a:moveTo>
                    <a:pt x="603364" y="882141"/>
                  </a:moveTo>
                  <a:lnTo>
                    <a:pt x="603364" y="435610"/>
                  </a:lnTo>
                  <a:lnTo>
                    <a:pt x="7876794" y="435610"/>
                  </a:lnTo>
                  <a:lnTo>
                    <a:pt x="7876794" y="3900931"/>
                  </a:lnTo>
                  <a:lnTo>
                    <a:pt x="7673695" y="3904682"/>
                  </a:lnTo>
                  <a:lnTo>
                    <a:pt x="7496444" y="3912933"/>
                  </a:lnTo>
                  <a:lnTo>
                    <a:pt x="7371034" y="3921184"/>
                  </a:lnTo>
                  <a:lnTo>
                    <a:pt x="7323455" y="3924934"/>
                  </a:lnTo>
                </a:path>
                <a:path w="8507095" h="5173980">
                  <a:moveTo>
                    <a:pt x="1170558" y="435610"/>
                  </a:moveTo>
                  <a:lnTo>
                    <a:pt x="1170558" y="0"/>
                  </a:lnTo>
                  <a:lnTo>
                    <a:pt x="8506968" y="0"/>
                  </a:lnTo>
                  <a:lnTo>
                    <a:pt x="8506968" y="3454527"/>
                  </a:lnTo>
                  <a:lnTo>
                    <a:pt x="8275575" y="3457344"/>
                  </a:lnTo>
                  <a:lnTo>
                    <a:pt x="8073723" y="3463544"/>
                  </a:lnTo>
                  <a:lnTo>
                    <a:pt x="7930949" y="3469743"/>
                  </a:lnTo>
                  <a:lnTo>
                    <a:pt x="7876794" y="347256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7100" y="1983063"/>
            <a:ext cx="7084695" cy="41014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9890" indent="-377825">
              <a:lnSpc>
                <a:spcPct val="100000"/>
              </a:lnSpc>
              <a:spcBef>
                <a:spcPts val="130"/>
              </a:spcBef>
              <a:buAutoNum type="arabicParenR"/>
              <a:tabLst>
                <a:tab pos="390525" algn="l"/>
              </a:tabLst>
            </a:pPr>
            <a:r>
              <a:rPr sz="2500" spc="-50" dirty="0">
                <a:latin typeface="Tahoma"/>
                <a:cs typeface="Tahoma"/>
              </a:rPr>
              <a:t>технічні</a:t>
            </a:r>
            <a:r>
              <a:rPr sz="2500" spc="-25" dirty="0">
                <a:latin typeface="Tahoma"/>
                <a:cs typeface="Tahoma"/>
              </a:rPr>
              <a:t> </a:t>
            </a:r>
            <a:r>
              <a:rPr sz="2500" spc="-65" dirty="0">
                <a:latin typeface="Tahoma"/>
                <a:cs typeface="Tahoma"/>
              </a:rPr>
              <a:t>помилки</a:t>
            </a:r>
            <a:r>
              <a:rPr sz="2500" spc="-15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на</a:t>
            </a:r>
            <a:r>
              <a:rPr sz="2500" spc="-25" dirty="0">
                <a:latin typeface="Tahoma"/>
                <a:cs typeface="Tahoma"/>
              </a:rPr>
              <a:t> </a:t>
            </a:r>
            <a:r>
              <a:rPr sz="2500" spc="-50" dirty="0">
                <a:latin typeface="Tahoma"/>
                <a:cs typeface="Tahoma"/>
              </a:rPr>
              <a:t>стадії</a:t>
            </a:r>
            <a:r>
              <a:rPr sz="2500" spc="-5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розробки</a:t>
            </a:r>
            <a:r>
              <a:rPr sz="2500" spc="-20" dirty="0">
                <a:latin typeface="Tahoma"/>
                <a:cs typeface="Tahoma"/>
              </a:rPr>
              <a:t> </a:t>
            </a:r>
            <a:r>
              <a:rPr sz="2500" spc="-55" dirty="0">
                <a:latin typeface="Tahoma"/>
                <a:cs typeface="Tahoma"/>
              </a:rPr>
              <a:t>проекту;</a:t>
            </a:r>
            <a:endParaRPr sz="2500">
              <a:latin typeface="Tahoma"/>
              <a:cs typeface="Tahoma"/>
            </a:endParaRPr>
          </a:p>
          <a:p>
            <a:pPr marL="389890" indent="-377825">
              <a:lnSpc>
                <a:spcPct val="100000"/>
              </a:lnSpc>
              <a:spcBef>
                <a:spcPts val="170"/>
              </a:spcBef>
              <a:buAutoNum type="arabicParenR"/>
              <a:tabLst>
                <a:tab pos="390525" algn="l"/>
              </a:tabLst>
            </a:pPr>
            <a:r>
              <a:rPr sz="2500" spc="-55" dirty="0">
                <a:latin typeface="Tahoma"/>
                <a:cs typeface="Tahoma"/>
              </a:rPr>
              <a:t>вибір</a:t>
            </a:r>
            <a:r>
              <a:rPr sz="2500" spc="-20" dirty="0">
                <a:latin typeface="Tahoma"/>
                <a:cs typeface="Tahoma"/>
              </a:rPr>
              <a:t> </a:t>
            </a:r>
            <a:r>
              <a:rPr sz="2500" spc="-55" dirty="0">
                <a:latin typeface="Tahoma"/>
                <a:cs typeface="Tahoma"/>
              </a:rPr>
              <a:t>нераціональної</a:t>
            </a:r>
            <a:r>
              <a:rPr sz="2500" spc="-20" dirty="0">
                <a:latin typeface="Tahoma"/>
                <a:cs typeface="Tahoma"/>
              </a:rPr>
              <a:t> </a:t>
            </a:r>
            <a:r>
              <a:rPr sz="2500" spc="-65" dirty="0">
                <a:latin typeface="Tahoma"/>
                <a:cs typeface="Tahoma"/>
              </a:rPr>
              <a:t>форми</a:t>
            </a:r>
            <a:r>
              <a:rPr sz="2500" spc="-50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ДПП;</a:t>
            </a:r>
            <a:endParaRPr sz="2500">
              <a:latin typeface="Tahoma"/>
              <a:cs typeface="Tahoma"/>
            </a:endParaRPr>
          </a:p>
          <a:p>
            <a:pPr marL="487045" indent="-381000">
              <a:lnSpc>
                <a:spcPct val="100000"/>
              </a:lnSpc>
              <a:spcBef>
                <a:spcPts val="170"/>
              </a:spcBef>
              <a:buAutoNum type="arabicParenR"/>
              <a:tabLst>
                <a:tab pos="487680" algn="l"/>
              </a:tabLst>
            </a:pPr>
            <a:r>
              <a:rPr sz="2500" spc="-55" dirty="0">
                <a:latin typeface="Tahoma"/>
                <a:cs typeface="Tahoma"/>
              </a:rPr>
              <a:t>недобросовісність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45" dirty="0">
                <a:latin typeface="Tahoma"/>
                <a:cs typeface="Tahoma"/>
              </a:rPr>
              <a:t>з</a:t>
            </a:r>
            <a:r>
              <a:rPr sz="2500" spc="-35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боку</a:t>
            </a:r>
            <a:r>
              <a:rPr sz="2500" spc="-20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приватного</a:t>
            </a:r>
            <a:r>
              <a:rPr sz="2500" spc="-10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партнера</a:t>
            </a:r>
            <a:endParaRPr sz="2500">
              <a:latin typeface="Tahoma"/>
              <a:cs typeface="Tahoma"/>
            </a:endParaRPr>
          </a:p>
          <a:p>
            <a:pPr marL="12700" marR="119380" indent="118745">
              <a:lnSpc>
                <a:spcPct val="104800"/>
              </a:lnSpc>
              <a:spcBef>
                <a:spcPts val="10"/>
              </a:spcBef>
            </a:pPr>
            <a:r>
              <a:rPr sz="3150" spc="-55" dirty="0">
                <a:latin typeface="Tahoma"/>
                <a:cs typeface="Tahoma"/>
              </a:rPr>
              <a:t>(</a:t>
            </a:r>
            <a:r>
              <a:rPr sz="2300" spc="-55" dirty="0">
                <a:latin typeface="Tahoma"/>
                <a:cs typeface="Tahoma"/>
              </a:rPr>
              <a:t>дослідження </a:t>
            </a:r>
            <a:r>
              <a:rPr sz="2300" spc="-50" dirty="0">
                <a:latin typeface="Tahoma"/>
                <a:cs typeface="Tahoma"/>
              </a:rPr>
              <a:t>Cвітового банку </a:t>
            </a:r>
            <a:r>
              <a:rPr sz="2300" spc="-55" dirty="0">
                <a:latin typeface="Tahoma"/>
                <a:cs typeface="Tahoma"/>
              </a:rPr>
              <a:t>має </a:t>
            </a:r>
            <a:r>
              <a:rPr sz="2300" spc="-50" dirty="0">
                <a:latin typeface="Tahoma"/>
                <a:cs typeface="Tahoma"/>
              </a:rPr>
              <a:t>низку прикладів </a:t>
            </a:r>
            <a:r>
              <a:rPr sz="2300" spc="-45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отримання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spc="-55" dirty="0">
                <a:latin typeface="Tahoma"/>
                <a:cs typeface="Tahoma"/>
              </a:rPr>
              <a:t>приватним</a:t>
            </a:r>
            <a:r>
              <a:rPr sz="2300" spc="-9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інвестором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-60" dirty="0">
                <a:latin typeface="Tahoma"/>
                <a:cs typeface="Tahoma"/>
              </a:rPr>
              <a:t>бюджетних</a:t>
            </a:r>
            <a:r>
              <a:rPr sz="2300" spc="-9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дотацій </a:t>
            </a:r>
            <a:r>
              <a:rPr sz="2300" spc="-705" dirty="0">
                <a:latin typeface="Tahoma"/>
                <a:cs typeface="Tahoma"/>
              </a:rPr>
              <a:t> </a:t>
            </a:r>
            <a:r>
              <a:rPr sz="2300" spc="-45" dirty="0">
                <a:latin typeface="Tahoma"/>
                <a:cs typeface="Tahoma"/>
              </a:rPr>
              <a:t>та їхнього </a:t>
            </a:r>
            <a:r>
              <a:rPr sz="2300" spc="-50" dirty="0">
                <a:latin typeface="Tahoma"/>
                <a:cs typeface="Tahoma"/>
              </a:rPr>
              <a:t>нецільового використання, </a:t>
            </a:r>
            <a:r>
              <a:rPr sz="2300" spc="-55" dirty="0">
                <a:latin typeface="Tahoma"/>
                <a:cs typeface="Tahoma"/>
              </a:rPr>
              <a:t>випадків </a:t>
            </a:r>
            <a:r>
              <a:rPr sz="2300" spc="-50" dirty="0">
                <a:latin typeface="Tahoma"/>
                <a:cs typeface="Tahoma"/>
              </a:rPr>
              <a:t> фіктивного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банкрутства,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spc="-55" dirty="0">
                <a:latin typeface="Tahoma"/>
                <a:cs typeface="Tahoma"/>
              </a:rPr>
              <a:t>шахрайства</a:t>
            </a:r>
            <a:r>
              <a:rPr sz="2300" spc="-105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тощо);</a:t>
            </a:r>
            <a:endParaRPr sz="2300">
              <a:latin typeface="Tahoma"/>
              <a:cs typeface="Tahoma"/>
            </a:endParaRPr>
          </a:p>
          <a:p>
            <a:pPr marL="490855" indent="-360045">
              <a:lnSpc>
                <a:spcPct val="100000"/>
              </a:lnSpc>
              <a:spcBef>
                <a:spcPts val="830"/>
              </a:spcBef>
              <a:buSzPct val="108695"/>
              <a:buAutoNum type="arabicParenR" startAt="4"/>
              <a:tabLst>
                <a:tab pos="491490" algn="l"/>
              </a:tabLst>
            </a:pPr>
            <a:r>
              <a:rPr sz="2300" spc="-50" dirty="0">
                <a:latin typeface="Tahoma"/>
                <a:cs typeface="Tahoma"/>
              </a:rPr>
              <a:t>низька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-45" dirty="0">
                <a:latin typeface="Tahoma"/>
                <a:cs typeface="Tahoma"/>
              </a:rPr>
              <a:t>якість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-50" dirty="0">
                <a:latin typeface="Tahoma"/>
                <a:cs typeface="Tahoma"/>
              </a:rPr>
              <a:t>послуг, </a:t>
            </a:r>
            <a:r>
              <a:rPr sz="2300" spc="-65" dirty="0">
                <a:latin typeface="Tahoma"/>
                <a:cs typeface="Tahoma"/>
              </a:rPr>
              <a:t>що</a:t>
            </a:r>
            <a:r>
              <a:rPr sz="2300" spc="-45" dirty="0">
                <a:latin typeface="Tahoma"/>
                <a:cs typeface="Tahoma"/>
              </a:rPr>
              <a:t> </a:t>
            </a:r>
            <a:r>
              <a:rPr sz="2300" spc="-55" dirty="0">
                <a:latin typeface="Tahoma"/>
                <a:cs typeface="Tahoma"/>
              </a:rPr>
              <a:t>надаються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spc="-60" dirty="0">
                <a:latin typeface="Tahoma"/>
                <a:cs typeface="Tahoma"/>
              </a:rPr>
              <a:t>споживачам</a:t>
            </a:r>
            <a:endParaRPr sz="2300">
              <a:latin typeface="Tahoma"/>
              <a:cs typeface="Tahoma"/>
            </a:endParaRPr>
          </a:p>
          <a:p>
            <a:pPr marL="100965" marR="4214495" indent="-88900">
              <a:lnSpc>
                <a:spcPct val="105900"/>
              </a:lnSpc>
              <a:spcBef>
                <a:spcPts val="114"/>
              </a:spcBef>
            </a:pPr>
            <a:r>
              <a:rPr sz="2300" spc="-60" dirty="0">
                <a:latin typeface="Tahoma"/>
                <a:cs typeface="Tahoma"/>
              </a:rPr>
              <a:t>п</a:t>
            </a:r>
            <a:r>
              <a:rPr sz="2300" spc="-50" dirty="0">
                <a:latin typeface="Tahoma"/>
                <a:cs typeface="Tahoma"/>
              </a:rPr>
              <a:t>р</a:t>
            </a:r>
            <a:r>
              <a:rPr sz="2300" spc="-55" dirty="0">
                <a:latin typeface="Tahoma"/>
                <a:cs typeface="Tahoma"/>
              </a:rPr>
              <a:t>ив</a:t>
            </a:r>
            <a:r>
              <a:rPr sz="2300" spc="-60" dirty="0">
                <a:latin typeface="Tahoma"/>
                <a:cs typeface="Tahoma"/>
              </a:rPr>
              <a:t>а</a:t>
            </a:r>
            <a:r>
              <a:rPr sz="2300" spc="-50" dirty="0">
                <a:latin typeface="Tahoma"/>
                <a:cs typeface="Tahoma"/>
              </a:rPr>
              <a:t>тни</a:t>
            </a:r>
            <a:r>
              <a:rPr sz="2300" spc="-60" dirty="0">
                <a:latin typeface="Tahoma"/>
                <a:cs typeface="Tahoma"/>
              </a:rPr>
              <a:t>м</a:t>
            </a:r>
            <a:r>
              <a:rPr sz="2300" spc="-114" dirty="0">
                <a:latin typeface="Tahoma"/>
                <a:cs typeface="Tahoma"/>
              </a:rPr>
              <a:t> </a:t>
            </a:r>
            <a:r>
              <a:rPr sz="2300" spc="-55" dirty="0">
                <a:latin typeface="Tahoma"/>
                <a:cs typeface="Tahoma"/>
              </a:rPr>
              <a:t>партнером  </a:t>
            </a:r>
            <a:r>
              <a:rPr sz="2300" spc="-50" dirty="0">
                <a:latin typeface="Tahoma"/>
                <a:cs typeface="Tahoma"/>
              </a:rPr>
              <a:t>(концесіонером</a:t>
            </a:r>
            <a:r>
              <a:rPr sz="2500" spc="-50" dirty="0">
                <a:latin typeface="Tahoma"/>
                <a:cs typeface="Tahoma"/>
              </a:rPr>
              <a:t>).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355" y="191668"/>
            <a:ext cx="7879080" cy="1135380"/>
            <a:chOff x="632355" y="191668"/>
            <a:chExt cx="7879080" cy="1135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355" y="191668"/>
              <a:ext cx="7878583" cy="451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1016" y="505967"/>
              <a:ext cx="6489954" cy="820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2528" y="505967"/>
              <a:ext cx="622553" cy="8206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548" rIns="0" bIns="0" rtlCol="0">
            <a:spAutoFit/>
          </a:bodyPr>
          <a:lstStyle/>
          <a:p>
            <a:pPr marL="1334770" marR="5080" indent="-87249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860038"/>
                </a:solidFill>
              </a:rPr>
              <a:t>ДПП: </a:t>
            </a:r>
            <a:r>
              <a:rPr sz="2900" dirty="0">
                <a:solidFill>
                  <a:srgbClr val="860038"/>
                </a:solidFill>
              </a:rPr>
              <a:t>НАЙБІЛЬШ </a:t>
            </a:r>
            <a:r>
              <a:rPr sz="2900" spc="-5" dirty="0">
                <a:solidFill>
                  <a:srgbClr val="860038"/>
                </a:solidFill>
              </a:rPr>
              <a:t>ЗНАЧНИМИ </a:t>
            </a:r>
            <a:r>
              <a:rPr sz="2900" dirty="0">
                <a:solidFill>
                  <a:srgbClr val="860038"/>
                </a:solidFill>
              </a:rPr>
              <a:t>РИЗИКАМИ </a:t>
            </a:r>
            <a:r>
              <a:rPr sz="2900" spc="-835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ДЛЯ</a:t>
            </a:r>
            <a:r>
              <a:rPr sz="2900" spc="-30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ПРИВАТНОГО</a:t>
            </a:r>
            <a:r>
              <a:rPr sz="2900" spc="-15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ПАРТНЕРА </a:t>
            </a:r>
            <a:r>
              <a:rPr sz="2900" spc="10" dirty="0">
                <a:solidFill>
                  <a:srgbClr val="860038"/>
                </a:solidFill>
              </a:rPr>
              <a:t>Є:</a:t>
            </a:r>
            <a:endParaRPr sz="2900"/>
          </a:p>
        </p:txBody>
      </p:sp>
      <p:grpSp>
        <p:nvGrpSpPr>
          <p:cNvPr id="7" name="object 7"/>
          <p:cNvGrpSpPr/>
          <p:nvPr/>
        </p:nvGrpSpPr>
        <p:grpSpPr>
          <a:xfrm>
            <a:off x="458723" y="1121663"/>
            <a:ext cx="8511540" cy="5035550"/>
            <a:chOff x="458723" y="1121663"/>
            <a:chExt cx="8511540" cy="5035550"/>
          </a:xfrm>
        </p:grpSpPr>
        <p:sp>
          <p:nvSpPr>
            <p:cNvPr id="8" name="object 8"/>
            <p:cNvSpPr/>
            <p:nvPr/>
          </p:nvSpPr>
          <p:spPr>
            <a:xfrm>
              <a:off x="458723" y="1126235"/>
              <a:ext cx="8507095" cy="5031105"/>
            </a:xfrm>
            <a:custGeom>
              <a:avLst/>
              <a:gdLst/>
              <a:ahLst/>
              <a:cxnLst/>
              <a:rect l="l" t="t" r="r" b="b"/>
              <a:pathLst>
                <a:path w="8507095" h="5031105">
                  <a:moveTo>
                    <a:pt x="7323455" y="857758"/>
                  </a:moveTo>
                  <a:lnTo>
                    <a:pt x="0" y="857758"/>
                  </a:lnTo>
                  <a:lnTo>
                    <a:pt x="0" y="4850472"/>
                  </a:lnTo>
                  <a:lnTo>
                    <a:pt x="63869" y="4861576"/>
                  </a:lnTo>
                  <a:lnTo>
                    <a:pt x="312011" y="4902103"/>
                  </a:lnTo>
                  <a:lnTo>
                    <a:pt x="548833" y="4936595"/>
                  </a:lnTo>
                  <a:lnTo>
                    <a:pt x="719360" y="4958651"/>
                  </a:lnTo>
                  <a:lnTo>
                    <a:pt x="937727" y="4983175"/>
                  </a:lnTo>
                  <a:lnTo>
                    <a:pt x="1095058" y="4998040"/>
                  </a:lnTo>
                  <a:lnTo>
                    <a:pt x="1247129" y="5009998"/>
                  </a:lnTo>
                  <a:lnTo>
                    <a:pt x="1394178" y="5019151"/>
                  </a:lnTo>
                  <a:lnTo>
                    <a:pt x="1536442" y="5025605"/>
                  </a:lnTo>
                  <a:lnTo>
                    <a:pt x="1674157" y="5029464"/>
                  </a:lnTo>
                  <a:lnTo>
                    <a:pt x="1807562" y="5030833"/>
                  </a:lnTo>
                  <a:lnTo>
                    <a:pt x="1936893" y="5029815"/>
                  </a:lnTo>
                  <a:lnTo>
                    <a:pt x="2062388" y="5026515"/>
                  </a:lnTo>
                  <a:lnTo>
                    <a:pt x="2184284" y="5021038"/>
                  </a:lnTo>
                  <a:lnTo>
                    <a:pt x="2302818" y="5013488"/>
                  </a:lnTo>
                  <a:lnTo>
                    <a:pt x="2418228" y="5003969"/>
                  </a:lnTo>
                  <a:lnTo>
                    <a:pt x="2530751" y="4992585"/>
                  </a:lnTo>
                  <a:lnTo>
                    <a:pt x="2640624" y="4979441"/>
                  </a:lnTo>
                  <a:lnTo>
                    <a:pt x="2748084" y="4964641"/>
                  </a:lnTo>
                  <a:lnTo>
                    <a:pt x="2853369" y="4948290"/>
                  </a:lnTo>
                  <a:lnTo>
                    <a:pt x="2922468" y="4936579"/>
                  </a:lnTo>
                  <a:lnTo>
                    <a:pt x="3024654" y="4917875"/>
                  </a:lnTo>
                  <a:lnTo>
                    <a:pt x="3158545" y="4890972"/>
                  </a:lnTo>
                  <a:lnTo>
                    <a:pt x="3290255" y="4862054"/>
                  </a:lnTo>
                  <a:lnTo>
                    <a:pt x="3452684" y="4823449"/>
                  </a:lnTo>
                  <a:lnTo>
                    <a:pt x="3742194" y="4748536"/>
                  </a:lnTo>
                  <a:lnTo>
                    <a:pt x="4401252" y="4569811"/>
                  </a:lnTo>
                  <a:lnTo>
                    <a:pt x="4647006" y="4507647"/>
                  </a:lnTo>
                  <a:lnTo>
                    <a:pt x="4830144" y="4464604"/>
                  </a:lnTo>
                  <a:lnTo>
                    <a:pt x="5020861" y="4423243"/>
                  </a:lnTo>
                  <a:lnTo>
                    <a:pt x="5179629" y="4391690"/>
                  </a:lnTo>
                  <a:lnTo>
                    <a:pt x="5344513" y="4361769"/>
                  </a:lnTo>
                  <a:lnTo>
                    <a:pt x="5516074" y="4333728"/>
                  </a:lnTo>
                  <a:lnTo>
                    <a:pt x="5694877" y="4307814"/>
                  </a:lnTo>
                  <a:lnTo>
                    <a:pt x="5881482" y="4284275"/>
                  </a:lnTo>
                  <a:lnTo>
                    <a:pt x="6076453" y="4263358"/>
                  </a:lnTo>
                  <a:lnTo>
                    <a:pt x="6280351" y="4245311"/>
                  </a:lnTo>
                  <a:lnTo>
                    <a:pt x="6493740" y="4230380"/>
                  </a:lnTo>
                  <a:lnTo>
                    <a:pt x="6717181" y="4218814"/>
                  </a:lnTo>
                  <a:lnTo>
                    <a:pt x="6951237" y="4210859"/>
                  </a:lnTo>
                  <a:lnTo>
                    <a:pt x="7196470" y="4206763"/>
                  </a:lnTo>
                  <a:lnTo>
                    <a:pt x="7323455" y="4206240"/>
                  </a:lnTo>
                  <a:lnTo>
                    <a:pt x="7323455" y="857758"/>
                  </a:lnTo>
                  <a:close/>
                </a:path>
                <a:path w="8507095" h="5031105">
                  <a:moveTo>
                    <a:pt x="7876794" y="423672"/>
                  </a:moveTo>
                  <a:lnTo>
                    <a:pt x="603364" y="423672"/>
                  </a:lnTo>
                  <a:lnTo>
                    <a:pt x="603364" y="857758"/>
                  </a:lnTo>
                  <a:lnTo>
                    <a:pt x="7323455" y="857758"/>
                  </a:lnTo>
                  <a:lnTo>
                    <a:pt x="7323455" y="3816477"/>
                  </a:lnTo>
                  <a:lnTo>
                    <a:pt x="7371034" y="3812845"/>
                  </a:lnTo>
                  <a:lnTo>
                    <a:pt x="7496444" y="3804856"/>
                  </a:lnTo>
                  <a:lnTo>
                    <a:pt x="7673695" y="3796867"/>
                  </a:lnTo>
                  <a:lnTo>
                    <a:pt x="7876794" y="3793236"/>
                  </a:lnTo>
                  <a:lnTo>
                    <a:pt x="7876794" y="423672"/>
                  </a:lnTo>
                  <a:close/>
                </a:path>
                <a:path w="8507095" h="5031105">
                  <a:moveTo>
                    <a:pt x="8506968" y="0"/>
                  </a:moveTo>
                  <a:lnTo>
                    <a:pt x="1170558" y="0"/>
                  </a:lnTo>
                  <a:lnTo>
                    <a:pt x="1170558" y="423672"/>
                  </a:lnTo>
                  <a:lnTo>
                    <a:pt x="7876794" y="423672"/>
                  </a:lnTo>
                  <a:lnTo>
                    <a:pt x="7876794" y="3376549"/>
                  </a:lnTo>
                  <a:lnTo>
                    <a:pt x="8073723" y="3367786"/>
                  </a:lnTo>
                  <a:lnTo>
                    <a:pt x="8275575" y="3361761"/>
                  </a:lnTo>
                  <a:lnTo>
                    <a:pt x="8506968" y="3359023"/>
                  </a:lnTo>
                  <a:lnTo>
                    <a:pt x="8506968" y="0"/>
                  </a:lnTo>
                  <a:close/>
                </a:path>
              </a:pathLst>
            </a:custGeom>
            <a:solidFill>
              <a:srgbClr val="DD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2088" y="1126235"/>
              <a:ext cx="7903845" cy="3816985"/>
            </a:xfrm>
            <a:custGeom>
              <a:avLst/>
              <a:gdLst/>
              <a:ahLst/>
              <a:cxnLst/>
              <a:rect l="l" t="t" r="r" b="b"/>
              <a:pathLst>
                <a:path w="7903845" h="3816985">
                  <a:moveTo>
                    <a:pt x="0" y="857758"/>
                  </a:moveTo>
                  <a:lnTo>
                    <a:pt x="0" y="423672"/>
                  </a:lnTo>
                  <a:lnTo>
                    <a:pt x="7273429" y="423672"/>
                  </a:lnTo>
                  <a:lnTo>
                    <a:pt x="7273429" y="3793236"/>
                  </a:lnTo>
                  <a:lnTo>
                    <a:pt x="7070330" y="3796867"/>
                  </a:lnTo>
                  <a:lnTo>
                    <a:pt x="6893080" y="3804856"/>
                  </a:lnTo>
                  <a:lnTo>
                    <a:pt x="6767670" y="3812845"/>
                  </a:lnTo>
                  <a:lnTo>
                    <a:pt x="6720090" y="3816477"/>
                  </a:lnTo>
                </a:path>
                <a:path w="7903845" h="3816985">
                  <a:moveTo>
                    <a:pt x="567194" y="423672"/>
                  </a:moveTo>
                  <a:lnTo>
                    <a:pt x="567194" y="0"/>
                  </a:lnTo>
                  <a:lnTo>
                    <a:pt x="7903603" y="0"/>
                  </a:lnTo>
                  <a:lnTo>
                    <a:pt x="7903603" y="3359023"/>
                  </a:lnTo>
                  <a:lnTo>
                    <a:pt x="7672211" y="3361761"/>
                  </a:lnTo>
                  <a:lnTo>
                    <a:pt x="7470359" y="3367786"/>
                  </a:lnTo>
                  <a:lnTo>
                    <a:pt x="7327585" y="3373810"/>
                  </a:lnTo>
                  <a:lnTo>
                    <a:pt x="7273429" y="337654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7100" y="2393507"/>
            <a:ext cx="6311265" cy="3100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12289">
              <a:lnSpc>
                <a:spcPct val="115300"/>
              </a:lnSpc>
              <a:spcBef>
                <a:spcPts val="95"/>
              </a:spcBef>
              <a:buAutoNum type="arabicPeriod"/>
              <a:tabLst>
                <a:tab pos="366395" algn="l"/>
              </a:tabLst>
            </a:pPr>
            <a:r>
              <a:rPr sz="2500" spc="-55" dirty="0">
                <a:latin typeface="Tahoma"/>
                <a:cs typeface="Tahoma"/>
              </a:rPr>
              <a:t>ризики, зумовлені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-50" dirty="0">
                <a:latin typeface="Tahoma"/>
                <a:cs typeface="Tahoma"/>
              </a:rPr>
              <a:t>діяльністю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-65" dirty="0">
                <a:latin typeface="Tahoma"/>
                <a:cs typeface="Tahoma"/>
              </a:rPr>
              <a:t>державних</a:t>
            </a:r>
            <a:r>
              <a:rPr sz="2500" spc="-5" dirty="0">
                <a:latin typeface="Tahoma"/>
                <a:cs typeface="Tahoma"/>
              </a:rPr>
              <a:t> </a:t>
            </a:r>
            <a:r>
              <a:rPr sz="2500" spc="-55" dirty="0">
                <a:latin typeface="Tahoma"/>
                <a:cs typeface="Tahoma"/>
              </a:rPr>
              <a:t>органів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влади;</a:t>
            </a:r>
            <a:endParaRPr sz="2500">
              <a:latin typeface="Tahoma"/>
              <a:cs typeface="Tahoma"/>
            </a:endParaRPr>
          </a:p>
          <a:p>
            <a:pPr marL="12700" marR="878205">
              <a:lnSpc>
                <a:spcPct val="115199"/>
              </a:lnSpc>
              <a:buAutoNum type="arabicPeriod"/>
              <a:tabLst>
                <a:tab pos="366395" algn="l"/>
                <a:tab pos="3530600" algn="l"/>
              </a:tabLst>
            </a:pPr>
            <a:r>
              <a:rPr sz="2500" spc="-55" dirty="0">
                <a:latin typeface="Tahoma"/>
                <a:cs typeface="Tahoma"/>
              </a:rPr>
              <a:t>ризики,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-55" dirty="0">
                <a:latin typeface="Tahoma"/>
                <a:cs typeface="Tahoma"/>
              </a:rPr>
              <a:t>пов’язані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50" dirty="0">
                <a:latin typeface="Tahoma"/>
                <a:cs typeface="Tahoma"/>
              </a:rPr>
              <a:t>з</a:t>
            </a:r>
            <a:r>
              <a:rPr sz="2500" spc="-35" dirty="0">
                <a:latin typeface="Tahoma"/>
                <a:cs typeface="Tahoma"/>
              </a:rPr>
              <a:t> </a:t>
            </a:r>
            <a:r>
              <a:rPr sz="2500" spc="-65" dirty="0">
                <a:latin typeface="Tahoma"/>
                <a:cs typeface="Tahoma"/>
              </a:rPr>
              <a:t>участю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65" dirty="0">
                <a:latin typeface="Tahoma"/>
                <a:cs typeface="Tahoma"/>
              </a:rPr>
              <a:t>держави </a:t>
            </a:r>
            <a:r>
              <a:rPr sz="2500" spc="-770" dirty="0">
                <a:latin typeface="Tahoma"/>
                <a:cs typeface="Tahoma"/>
              </a:rPr>
              <a:t> </a:t>
            </a:r>
            <a:r>
              <a:rPr sz="2500" spc="-55" dirty="0">
                <a:latin typeface="Tahoma"/>
                <a:cs typeface="Tahoma"/>
              </a:rPr>
              <a:t>як</a:t>
            </a:r>
            <a:r>
              <a:rPr sz="2500" spc="-25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партнера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50" dirty="0">
                <a:latin typeface="Tahoma"/>
                <a:cs typeface="Tahoma"/>
              </a:rPr>
              <a:t>у</a:t>
            </a:r>
            <a:r>
              <a:rPr sz="2500" spc="-20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проектах	ДПП; </a:t>
            </a:r>
            <a:r>
              <a:rPr sz="2500" spc="-55" dirty="0">
                <a:latin typeface="Tahoma"/>
                <a:cs typeface="Tahoma"/>
              </a:rPr>
              <a:t> </a:t>
            </a:r>
            <a:r>
              <a:rPr sz="2500" spc="-50" dirty="0">
                <a:latin typeface="Tahoma"/>
                <a:cs typeface="Tahoma"/>
              </a:rPr>
              <a:t>3.бізнес-ризики</a:t>
            </a:r>
            <a:r>
              <a:rPr sz="2500" spc="-5" dirty="0">
                <a:latin typeface="Tahoma"/>
                <a:cs typeface="Tahoma"/>
              </a:rPr>
              <a:t> </a:t>
            </a:r>
            <a:r>
              <a:rPr sz="2500" spc="-55" dirty="0">
                <a:latin typeface="Tahoma"/>
                <a:cs typeface="Tahoma"/>
              </a:rPr>
              <a:t>проектів</a:t>
            </a:r>
            <a:r>
              <a:rPr sz="2500" spc="-45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ДПП;</a:t>
            </a:r>
            <a:endParaRPr sz="2500">
              <a:latin typeface="Tahoma"/>
              <a:cs typeface="Tahoma"/>
            </a:endParaRPr>
          </a:p>
          <a:p>
            <a:pPr marL="12700" marR="5080">
              <a:lnSpc>
                <a:spcPct val="115199"/>
              </a:lnSpc>
              <a:spcBef>
                <a:spcPts val="5"/>
              </a:spcBef>
            </a:pPr>
            <a:r>
              <a:rPr sz="2500" spc="-55" dirty="0">
                <a:latin typeface="Tahoma"/>
                <a:cs typeface="Tahoma"/>
              </a:rPr>
              <a:t>4.ризики,</a:t>
            </a:r>
            <a:r>
              <a:rPr sz="2500" spc="-20" dirty="0">
                <a:latin typeface="Tahoma"/>
                <a:cs typeface="Tahoma"/>
              </a:rPr>
              <a:t> </a:t>
            </a:r>
            <a:r>
              <a:rPr sz="2500" spc="-55" dirty="0">
                <a:latin typeface="Tahoma"/>
                <a:cs typeface="Tahoma"/>
              </a:rPr>
              <a:t>пов’язані</a:t>
            </a:r>
            <a:r>
              <a:rPr sz="2500" spc="25" dirty="0">
                <a:latin typeface="Tahoma"/>
                <a:cs typeface="Tahoma"/>
              </a:rPr>
              <a:t> </a:t>
            </a:r>
            <a:r>
              <a:rPr sz="2500" spc="-50" dirty="0">
                <a:latin typeface="Tahoma"/>
                <a:cs typeface="Tahoma"/>
              </a:rPr>
              <a:t>з</a:t>
            </a:r>
            <a:r>
              <a:rPr sz="2500" spc="-25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протестами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населення,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громадських</a:t>
            </a:r>
            <a:r>
              <a:rPr sz="2500" spc="-5" dirty="0">
                <a:latin typeface="Tahoma"/>
                <a:cs typeface="Tahoma"/>
              </a:rPr>
              <a:t> </a:t>
            </a:r>
            <a:r>
              <a:rPr sz="2500" spc="-50" dirty="0">
                <a:latin typeface="Tahoma"/>
                <a:cs typeface="Tahoma"/>
              </a:rPr>
              <a:t>та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-60" dirty="0">
                <a:latin typeface="Tahoma"/>
                <a:cs typeface="Tahoma"/>
              </a:rPr>
              <a:t>міжнародних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5" dirty="0">
                <a:latin typeface="Tahoma"/>
                <a:cs typeface="Tahoma"/>
              </a:rPr>
              <a:t>організа</a:t>
            </a:r>
            <a:r>
              <a:rPr sz="2500" u="heavy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цій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150" y="431820"/>
            <a:ext cx="5825812" cy="341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6969" y="314909"/>
            <a:ext cx="58496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АЛГОРИТМ</a:t>
            </a:r>
            <a:r>
              <a:rPr spc="30" dirty="0"/>
              <a:t> </a:t>
            </a:r>
            <a:r>
              <a:rPr spc="-10" dirty="0"/>
              <a:t>ЗАСТОСУВАННЯ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4297" y="1060513"/>
            <a:ext cx="2777490" cy="1622425"/>
            <a:chOff x="94297" y="1060513"/>
            <a:chExt cx="2777490" cy="1622425"/>
          </a:xfrm>
        </p:grpSpPr>
        <p:sp>
          <p:nvSpPr>
            <p:cNvPr id="5" name="object 5"/>
            <p:cNvSpPr/>
            <p:nvPr/>
          </p:nvSpPr>
          <p:spPr>
            <a:xfrm>
              <a:off x="106680" y="1072895"/>
              <a:ext cx="2752725" cy="1597660"/>
            </a:xfrm>
            <a:custGeom>
              <a:avLst/>
              <a:gdLst/>
              <a:ahLst/>
              <a:cxnLst/>
              <a:rect l="l" t="t" r="r" b="b"/>
              <a:pathLst>
                <a:path w="2752725" h="1597660">
                  <a:moveTo>
                    <a:pt x="2592578" y="0"/>
                  </a:moveTo>
                  <a:lnTo>
                    <a:pt x="159715" y="0"/>
                  </a:lnTo>
                  <a:lnTo>
                    <a:pt x="109235" y="8142"/>
                  </a:lnTo>
                  <a:lnTo>
                    <a:pt x="65392" y="30817"/>
                  </a:lnTo>
                  <a:lnTo>
                    <a:pt x="30817" y="65397"/>
                  </a:lnTo>
                  <a:lnTo>
                    <a:pt x="8143" y="109256"/>
                  </a:lnTo>
                  <a:lnTo>
                    <a:pt x="0" y="159765"/>
                  </a:lnTo>
                  <a:lnTo>
                    <a:pt x="0" y="1437386"/>
                  </a:lnTo>
                  <a:lnTo>
                    <a:pt x="8143" y="1487895"/>
                  </a:lnTo>
                  <a:lnTo>
                    <a:pt x="30817" y="1531754"/>
                  </a:lnTo>
                  <a:lnTo>
                    <a:pt x="65392" y="1566334"/>
                  </a:lnTo>
                  <a:lnTo>
                    <a:pt x="109235" y="1589009"/>
                  </a:lnTo>
                  <a:lnTo>
                    <a:pt x="159715" y="1597152"/>
                  </a:lnTo>
                  <a:lnTo>
                    <a:pt x="2592578" y="1597152"/>
                  </a:lnTo>
                  <a:lnTo>
                    <a:pt x="2643087" y="1589009"/>
                  </a:lnTo>
                  <a:lnTo>
                    <a:pt x="2686946" y="1566334"/>
                  </a:lnTo>
                  <a:lnTo>
                    <a:pt x="2721526" y="1531754"/>
                  </a:lnTo>
                  <a:lnTo>
                    <a:pt x="2744201" y="1487895"/>
                  </a:lnTo>
                  <a:lnTo>
                    <a:pt x="2752344" y="1437386"/>
                  </a:lnTo>
                  <a:lnTo>
                    <a:pt x="2752344" y="159765"/>
                  </a:lnTo>
                  <a:lnTo>
                    <a:pt x="2744201" y="109256"/>
                  </a:lnTo>
                  <a:lnTo>
                    <a:pt x="2721526" y="65397"/>
                  </a:lnTo>
                  <a:lnTo>
                    <a:pt x="2686946" y="30817"/>
                  </a:lnTo>
                  <a:lnTo>
                    <a:pt x="2643087" y="8142"/>
                  </a:lnTo>
                  <a:lnTo>
                    <a:pt x="2592578" y="0"/>
                  </a:lnTo>
                  <a:close/>
                </a:path>
              </a:pathLst>
            </a:custGeom>
            <a:solidFill>
              <a:srgbClr val="C2C2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" y="1072895"/>
              <a:ext cx="2752725" cy="1597660"/>
            </a:xfrm>
            <a:custGeom>
              <a:avLst/>
              <a:gdLst/>
              <a:ahLst/>
              <a:cxnLst/>
              <a:rect l="l" t="t" r="r" b="b"/>
              <a:pathLst>
                <a:path w="2752725" h="1597660">
                  <a:moveTo>
                    <a:pt x="0" y="159765"/>
                  </a:moveTo>
                  <a:lnTo>
                    <a:pt x="8143" y="109256"/>
                  </a:lnTo>
                  <a:lnTo>
                    <a:pt x="30817" y="65397"/>
                  </a:lnTo>
                  <a:lnTo>
                    <a:pt x="65392" y="30817"/>
                  </a:lnTo>
                  <a:lnTo>
                    <a:pt x="109235" y="8142"/>
                  </a:lnTo>
                  <a:lnTo>
                    <a:pt x="159715" y="0"/>
                  </a:lnTo>
                  <a:lnTo>
                    <a:pt x="2592578" y="0"/>
                  </a:lnTo>
                  <a:lnTo>
                    <a:pt x="2643087" y="8142"/>
                  </a:lnTo>
                  <a:lnTo>
                    <a:pt x="2686946" y="30817"/>
                  </a:lnTo>
                  <a:lnTo>
                    <a:pt x="2721526" y="65397"/>
                  </a:lnTo>
                  <a:lnTo>
                    <a:pt x="2744201" y="109256"/>
                  </a:lnTo>
                  <a:lnTo>
                    <a:pt x="2752344" y="159765"/>
                  </a:lnTo>
                  <a:lnTo>
                    <a:pt x="2752344" y="1437386"/>
                  </a:lnTo>
                  <a:lnTo>
                    <a:pt x="2744201" y="1487895"/>
                  </a:lnTo>
                  <a:lnTo>
                    <a:pt x="2721526" y="1531754"/>
                  </a:lnTo>
                  <a:lnTo>
                    <a:pt x="2686946" y="1566334"/>
                  </a:lnTo>
                  <a:lnTo>
                    <a:pt x="2643087" y="1589009"/>
                  </a:lnTo>
                  <a:lnTo>
                    <a:pt x="2592578" y="1597152"/>
                  </a:lnTo>
                  <a:lnTo>
                    <a:pt x="159715" y="1597152"/>
                  </a:lnTo>
                  <a:lnTo>
                    <a:pt x="109235" y="1589009"/>
                  </a:lnTo>
                  <a:lnTo>
                    <a:pt x="65392" y="1566334"/>
                  </a:lnTo>
                  <a:lnTo>
                    <a:pt x="30817" y="1531754"/>
                  </a:lnTo>
                  <a:lnTo>
                    <a:pt x="8143" y="1487895"/>
                  </a:lnTo>
                  <a:lnTo>
                    <a:pt x="0" y="1437386"/>
                  </a:lnTo>
                  <a:lnTo>
                    <a:pt x="0" y="15976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3897" y="1086104"/>
            <a:ext cx="16586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Ідентифікація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177" y="1296111"/>
            <a:ext cx="2513330" cy="1323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11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(формулювання</a:t>
            </a:r>
            <a:endParaRPr sz="1600">
              <a:latin typeface="Arial"/>
              <a:cs typeface="Arial"/>
            </a:endParaRPr>
          </a:p>
          <a:p>
            <a:pPr marL="103505" marR="99060" algn="ctr">
              <a:lnSpc>
                <a:spcPts val="1660"/>
              </a:lnSpc>
              <a:spcBef>
                <a:spcPts val="1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концепції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проекту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ДПП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підготовка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попереднього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ТЕО)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та,</a:t>
            </a:r>
            <a:endParaRPr sz="1600">
              <a:latin typeface="Arial"/>
              <a:cs typeface="Arial"/>
            </a:endParaRPr>
          </a:p>
          <a:p>
            <a:pPr marL="12700" marR="5080" indent="435609">
              <a:lnSpc>
                <a:spcPts val="1660"/>
              </a:lnSpc>
              <a:spcBef>
                <a:spcPts val="140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необхідності,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додаткових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досліджень)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90647" y="1127760"/>
            <a:ext cx="2870200" cy="1603375"/>
            <a:chOff x="2890647" y="1127760"/>
            <a:chExt cx="2870200" cy="16033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0647" y="1799590"/>
              <a:ext cx="80136" cy="2002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08376" y="1127760"/>
              <a:ext cx="2752725" cy="1603375"/>
            </a:xfrm>
            <a:custGeom>
              <a:avLst/>
              <a:gdLst/>
              <a:ahLst/>
              <a:cxnLst/>
              <a:rect l="l" t="t" r="r" b="b"/>
              <a:pathLst>
                <a:path w="2752725" h="1603375">
                  <a:moveTo>
                    <a:pt x="2592070" y="0"/>
                  </a:moveTo>
                  <a:lnTo>
                    <a:pt x="160274" y="0"/>
                  </a:lnTo>
                  <a:lnTo>
                    <a:pt x="109614" y="8170"/>
                  </a:lnTo>
                  <a:lnTo>
                    <a:pt x="65617" y="30922"/>
                  </a:lnTo>
                  <a:lnTo>
                    <a:pt x="30922" y="65617"/>
                  </a:lnTo>
                  <a:lnTo>
                    <a:pt x="8170" y="109614"/>
                  </a:lnTo>
                  <a:lnTo>
                    <a:pt x="0" y="160274"/>
                  </a:lnTo>
                  <a:lnTo>
                    <a:pt x="0" y="1442974"/>
                  </a:lnTo>
                  <a:lnTo>
                    <a:pt x="8170" y="1493633"/>
                  </a:lnTo>
                  <a:lnTo>
                    <a:pt x="30922" y="1537630"/>
                  </a:lnTo>
                  <a:lnTo>
                    <a:pt x="65617" y="1572325"/>
                  </a:lnTo>
                  <a:lnTo>
                    <a:pt x="109614" y="1595077"/>
                  </a:lnTo>
                  <a:lnTo>
                    <a:pt x="160274" y="1603248"/>
                  </a:lnTo>
                  <a:lnTo>
                    <a:pt x="2592070" y="1603248"/>
                  </a:lnTo>
                  <a:lnTo>
                    <a:pt x="2642729" y="1595077"/>
                  </a:lnTo>
                  <a:lnTo>
                    <a:pt x="2686726" y="1572325"/>
                  </a:lnTo>
                  <a:lnTo>
                    <a:pt x="2721421" y="1537630"/>
                  </a:lnTo>
                  <a:lnTo>
                    <a:pt x="2744173" y="1493633"/>
                  </a:lnTo>
                  <a:lnTo>
                    <a:pt x="2752344" y="1442974"/>
                  </a:lnTo>
                  <a:lnTo>
                    <a:pt x="2752344" y="160274"/>
                  </a:lnTo>
                  <a:lnTo>
                    <a:pt x="2744173" y="109614"/>
                  </a:lnTo>
                  <a:lnTo>
                    <a:pt x="2721421" y="65617"/>
                  </a:lnTo>
                  <a:lnTo>
                    <a:pt x="2686726" y="30922"/>
                  </a:lnTo>
                  <a:lnTo>
                    <a:pt x="2642729" y="8170"/>
                  </a:lnTo>
                  <a:lnTo>
                    <a:pt x="259207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22422" y="1249172"/>
            <a:ext cx="2524125" cy="13227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60960" marR="53340" indent="533400">
              <a:lnSpc>
                <a:spcPts val="1660"/>
              </a:lnSpc>
              <a:spcBef>
                <a:spcPts val="38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2)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Підготовка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деталізованої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концепції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ts val="151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проекту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ДПП</a:t>
            </a:r>
            <a:endParaRPr sz="1600">
              <a:latin typeface="Arial"/>
              <a:cs typeface="Arial"/>
            </a:endParaRPr>
          </a:p>
          <a:p>
            <a:pPr marL="12065" marR="5080" indent="3175" algn="ctr">
              <a:lnSpc>
                <a:spcPts val="1660"/>
              </a:lnSpc>
              <a:spcBef>
                <a:spcPts val="140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(супроводжується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підготовкою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докладного </a:t>
            </a:r>
            <a:r>
              <a:rPr sz="1600" b="1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ТЕО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проекту)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00215" y="1127760"/>
            <a:ext cx="2658110" cy="1603375"/>
          </a:xfrm>
          <a:custGeom>
            <a:avLst/>
            <a:gdLst/>
            <a:ahLst/>
            <a:cxnLst/>
            <a:rect l="l" t="t" r="r" b="b"/>
            <a:pathLst>
              <a:path w="2658109" h="1603375">
                <a:moveTo>
                  <a:pt x="2497582" y="0"/>
                </a:moveTo>
                <a:lnTo>
                  <a:pt x="160274" y="0"/>
                </a:lnTo>
                <a:lnTo>
                  <a:pt x="109614" y="8170"/>
                </a:lnTo>
                <a:lnTo>
                  <a:pt x="65617" y="30922"/>
                </a:lnTo>
                <a:lnTo>
                  <a:pt x="30922" y="65617"/>
                </a:lnTo>
                <a:lnTo>
                  <a:pt x="8170" y="109614"/>
                </a:lnTo>
                <a:lnTo>
                  <a:pt x="0" y="160274"/>
                </a:lnTo>
                <a:lnTo>
                  <a:pt x="0" y="1442974"/>
                </a:lnTo>
                <a:lnTo>
                  <a:pt x="8170" y="1493633"/>
                </a:lnTo>
                <a:lnTo>
                  <a:pt x="30922" y="1537630"/>
                </a:lnTo>
                <a:lnTo>
                  <a:pt x="65617" y="1572325"/>
                </a:lnTo>
                <a:lnTo>
                  <a:pt x="109614" y="1595077"/>
                </a:lnTo>
                <a:lnTo>
                  <a:pt x="160274" y="1603248"/>
                </a:lnTo>
                <a:lnTo>
                  <a:pt x="2497582" y="1603248"/>
                </a:lnTo>
                <a:lnTo>
                  <a:pt x="2548241" y="1595077"/>
                </a:lnTo>
                <a:lnTo>
                  <a:pt x="2592238" y="1572325"/>
                </a:lnTo>
                <a:lnTo>
                  <a:pt x="2626933" y="1537630"/>
                </a:lnTo>
                <a:lnTo>
                  <a:pt x="2649685" y="1493633"/>
                </a:lnTo>
                <a:lnTo>
                  <a:pt x="2657856" y="1442974"/>
                </a:lnTo>
                <a:lnTo>
                  <a:pt x="2657856" y="160274"/>
                </a:lnTo>
                <a:lnTo>
                  <a:pt x="2649685" y="109614"/>
                </a:lnTo>
                <a:lnTo>
                  <a:pt x="2626933" y="65617"/>
                </a:lnTo>
                <a:lnTo>
                  <a:pt x="2592238" y="30922"/>
                </a:lnTo>
                <a:lnTo>
                  <a:pt x="2548241" y="8170"/>
                </a:lnTo>
                <a:lnTo>
                  <a:pt x="2497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56934" y="1459483"/>
            <a:ext cx="2345055" cy="9017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24130" algn="just">
              <a:lnSpc>
                <a:spcPct val="86300"/>
              </a:lnSpc>
              <a:spcBef>
                <a:spcPts val="37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3)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Оцінка проекту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ДПП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(фактично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проведення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аналізу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ефективності</a:t>
            </a:r>
            <a:endParaRPr sz="1600">
              <a:latin typeface="Arial"/>
              <a:cs typeface="Arial"/>
            </a:endParaRPr>
          </a:p>
          <a:p>
            <a:pPr marL="329565" algn="just">
              <a:lnSpc>
                <a:spcPts val="1655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здійснення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ДПП)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9378" y="2797175"/>
            <a:ext cx="199898" cy="17500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062471" y="3054095"/>
            <a:ext cx="2895600" cy="1564005"/>
          </a:xfrm>
          <a:custGeom>
            <a:avLst/>
            <a:gdLst/>
            <a:ahLst/>
            <a:cxnLst/>
            <a:rect l="l" t="t" r="r" b="b"/>
            <a:pathLst>
              <a:path w="2895600" h="1564004">
                <a:moveTo>
                  <a:pt x="2739262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7"/>
                </a:lnTo>
                <a:lnTo>
                  <a:pt x="0" y="1407286"/>
                </a:lnTo>
                <a:lnTo>
                  <a:pt x="7968" y="1456708"/>
                </a:lnTo>
                <a:lnTo>
                  <a:pt x="30158" y="1499625"/>
                </a:lnTo>
                <a:lnTo>
                  <a:pt x="63998" y="1533465"/>
                </a:lnTo>
                <a:lnTo>
                  <a:pt x="106915" y="1555655"/>
                </a:lnTo>
                <a:lnTo>
                  <a:pt x="156337" y="1563623"/>
                </a:lnTo>
                <a:lnTo>
                  <a:pt x="2739262" y="1563623"/>
                </a:lnTo>
                <a:lnTo>
                  <a:pt x="2788684" y="1555655"/>
                </a:lnTo>
                <a:lnTo>
                  <a:pt x="2831601" y="1533465"/>
                </a:lnTo>
                <a:lnTo>
                  <a:pt x="2865441" y="1499625"/>
                </a:lnTo>
                <a:lnTo>
                  <a:pt x="2887631" y="1456708"/>
                </a:lnTo>
                <a:lnTo>
                  <a:pt x="2895600" y="1407286"/>
                </a:lnTo>
                <a:lnTo>
                  <a:pt x="2895600" y="156337"/>
                </a:lnTo>
                <a:lnTo>
                  <a:pt x="2887631" y="106915"/>
                </a:lnTo>
                <a:lnTo>
                  <a:pt x="2865441" y="63998"/>
                </a:lnTo>
                <a:lnTo>
                  <a:pt x="2831601" y="30158"/>
                </a:lnTo>
                <a:lnTo>
                  <a:pt x="2788684" y="7968"/>
                </a:lnTo>
                <a:lnTo>
                  <a:pt x="2739262" y="0"/>
                </a:lnTo>
                <a:close/>
              </a:path>
            </a:pathLst>
          </a:custGeom>
          <a:solidFill>
            <a:srgbClr val="AA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92722" y="3156966"/>
            <a:ext cx="2454910" cy="13227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597535">
              <a:lnSpc>
                <a:spcPct val="86300"/>
              </a:lnSpc>
              <a:spcBef>
                <a:spcPts val="37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4)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Вивчення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зацікавленості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серед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потенційних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інвесторів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(інформування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щодо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характеристик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змісту</a:t>
            </a:r>
            <a:endParaRPr sz="1600">
              <a:latin typeface="Arial"/>
              <a:cs typeface="Arial"/>
            </a:endParaRPr>
          </a:p>
          <a:p>
            <a:pPr marL="789940">
              <a:lnSpc>
                <a:spcPts val="166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проекту)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1679" y="3736847"/>
            <a:ext cx="170687" cy="19811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096767" y="3063239"/>
            <a:ext cx="2642870" cy="1545590"/>
          </a:xfrm>
          <a:custGeom>
            <a:avLst/>
            <a:gdLst/>
            <a:ahLst/>
            <a:cxnLst/>
            <a:rect l="l" t="t" r="r" b="b"/>
            <a:pathLst>
              <a:path w="2642870" h="1545589">
                <a:moveTo>
                  <a:pt x="2488057" y="0"/>
                </a:moveTo>
                <a:lnTo>
                  <a:pt x="154558" y="0"/>
                </a:lnTo>
                <a:lnTo>
                  <a:pt x="105712" y="7881"/>
                </a:lnTo>
                <a:lnTo>
                  <a:pt x="63285" y="29825"/>
                </a:lnTo>
                <a:lnTo>
                  <a:pt x="29825" y="63285"/>
                </a:lnTo>
                <a:lnTo>
                  <a:pt x="7881" y="105712"/>
                </a:lnTo>
                <a:lnTo>
                  <a:pt x="0" y="154559"/>
                </a:lnTo>
                <a:lnTo>
                  <a:pt x="0" y="1390777"/>
                </a:lnTo>
                <a:lnTo>
                  <a:pt x="7881" y="1439623"/>
                </a:lnTo>
                <a:lnTo>
                  <a:pt x="29825" y="1482050"/>
                </a:lnTo>
                <a:lnTo>
                  <a:pt x="63285" y="1515510"/>
                </a:lnTo>
                <a:lnTo>
                  <a:pt x="105712" y="1537454"/>
                </a:lnTo>
                <a:lnTo>
                  <a:pt x="154558" y="1545336"/>
                </a:lnTo>
                <a:lnTo>
                  <a:pt x="2488057" y="1545336"/>
                </a:lnTo>
                <a:lnTo>
                  <a:pt x="2536903" y="1537454"/>
                </a:lnTo>
                <a:lnTo>
                  <a:pt x="2579330" y="1515510"/>
                </a:lnTo>
                <a:lnTo>
                  <a:pt x="2612790" y="1482050"/>
                </a:lnTo>
                <a:lnTo>
                  <a:pt x="2634734" y="1439623"/>
                </a:lnTo>
                <a:lnTo>
                  <a:pt x="2642616" y="1390777"/>
                </a:lnTo>
                <a:lnTo>
                  <a:pt x="2642616" y="154559"/>
                </a:lnTo>
                <a:lnTo>
                  <a:pt x="2634734" y="105712"/>
                </a:lnTo>
                <a:lnTo>
                  <a:pt x="2612790" y="63285"/>
                </a:lnTo>
                <a:lnTo>
                  <a:pt x="2579330" y="29825"/>
                </a:lnTo>
                <a:lnTo>
                  <a:pt x="2536903" y="7881"/>
                </a:lnTo>
                <a:lnTo>
                  <a:pt x="248805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58058" y="3051810"/>
            <a:ext cx="2326640" cy="153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1005">
              <a:lnSpc>
                <a:spcPts val="1789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5)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Проведення</a:t>
            </a:r>
            <a:endParaRPr sz="1600">
              <a:latin typeface="Arial"/>
              <a:cs typeface="Arial"/>
            </a:endParaRPr>
          </a:p>
          <a:p>
            <a:pPr marL="12065" marR="5080" indent="-5715" algn="ctr">
              <a:lnSpc>
                <a:spcPct val="86300"/>
              </a:lnSpc>
              <a:spcBef>
                <a:spcPts val="13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конкурсу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з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визначення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приватного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партнера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(завершується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підписанням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договору</a:t>
            </a:r>
            <a:endParaRPr sz="1600">
              <a:latin typeface="Arial"/>
              <a:cs typeface="Arial"/>
            </a:endParaRPr>
          </a:p>
          <a:p>
            <a:pPr marL="445134" marR="443230" algn="ctr">
              <a:lnSpc>
                <a:spcPts val="1660"/>
              </a:lnSpc>
              <a:spcBef>
                <a:spcPts val="1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“комерційне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закриття”)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49498" y="3712971"/>
            <a:ext cx="175259" cy="200278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6679" y="3063239"/>
            <a:ext cx="2661285" cy="1454150"/>
          </a:xfrm>
          <a:custGeom>
            <a:avLst/>
            <a:gdLst/>
            <a:ahLst/>
            <a:cxnLst/>
            <a:rect l="l" t="t" r="r" b="b"/>
            <a:pathLst>
              <a:path w="2661285" h="1454150">
                <a:moveTo>
                  <a:pt x="2515489" y="0"/>
                </a:moveTo>
                <a:lnTo>
                  <a:pt x="145389" y="0"/>
                </a:lnTo>
                <a:lnTo>
                  <a:pt x="99433" y="7417"/>
                </a:lnTo>
                <a:lnTo>
                  <a:pt x="59521" y="28070"/>
                </a:lnTo>
                <a:lnTo>
                  <a:pt x="28050" y="59554"/>
                </a:lnTo>
                <a:lnTo>
                  <a:pt x="7411" y="99470"/>
                </a:lnTo>
                <a:lnTo>
                  <a:pt x="0" y="145414"/>
                </a:lnTo>
                <a:lnTo>
                  <a:pt x="0" y="1308481"/>
                </a:lnTo>
                <a:lnTo>
                  <a:pt x="7411" y="1354425"/>
                </a:lnTo>
                <a:lnTo>
                  <a:pt x="28050" y="1394341"/>
                </a:lnTo>
                <a:lnTo>
                  <a:pt x="59521" y="1425825"/>
                </a:lnTo>
                <a:lnTo>
                  <a:pt x="99433" y="1446478"/>
                </a:lnTo>
                <a:lnTo>
                  <a:pt x="145389" y="1453896"/>
                </a:lnTo>
                <a:lnTo>
                  <a:pt x="2515489" y="1453896"/>
                </a:lnTo>
                <a:lnTo>
                  <a:pt x="2561433" y="1446478"/>
                </a:lnTo>
                <a:lnTo>
                  <a:pt x="2601349" y="1425825"/>
                </a:lnTo>
                <a:lnTo>
                  <a:pt x="2632833" y="1394341"/>
                </a:lnTo>
                <a:lnTo>
                  <a:pt x="2653486" y="1354425"/>
                </a:lnTo>
                <a:lnTo>
                  <a:pt x="2660904" y="1308481"/>
                </a:lnTo>
                <a:lnTo>
                  <a:pt x="2660904" y="145414"/>
                </a:lnTo>
                <a:lnTo>
                  <a:pt x="2653486" y="99470"/>
                </a:lnTo>
                <a:lnTo>
                  <a:pt x="2632833" y="59554"/>
                </a:lnTo>
                <a:lnTo>
                  <a:pt x="2601349" y="28070"/>
                </a:lnTo>
                <a:lnTo>
                  <a:pt x="2561433" y="7417"/>
                </a:lnTo>
                <a:lnTo>
                  <a:pt x="2515489" y="0"/>
                </a:lnTo>
                <a:close/>
              </a:path>
            </a:pathLst>
          </a:custGeom>
          <a:solidFill>
            <a:srgbClr val="4B6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6438" y="3216350"/>
            <a:ext cx="2360295" cy="11131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" algn="ctr">
              <a:lnSpc>
                <a:spcPts val="1789"/>
              </a:lnSpc>
              <a:spcBef>
                <a:spcPts val="11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6)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Залучення</a:t>
            </a:r>
            <a:endParaRPr sz="1600">
              <a:latin typeface="Arial"/>
              <a:cs typeface="Arial"/>
            </a:endParaRPr>
          </a:p>
          <a:p>
            <a:pPr marL="253365" marR="243204" indent="635" algn="ctr">
              <a:lnSpc>
                <a:spcPts val="1660"/>
              </a:lnSpc>
              <a:spcBef>
                <a:spcPts val="14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необхідного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фінансування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проекту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39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(“фінансове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закриття”)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8763" y="4607940"/>
            <a:ext cx="199898" cy="227837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00584" y="4928615"/>
            <a:ext cx="2441575" cy="1463040"/>
            <a:chOff x="100584" y="4928615"/>
            <a:chExt cx="2441575" cy="1463040"/>
          </a:xfrm>
        </p:grpSpPr>
        <p:sp>
          <p:nvSpPr>
            <p:cNvPr id="26" name="object 26"/>
            <p:cNvSpPr/>
            <p:nvPr/>
          </p:nvSpPr>
          <p:spPr>
            <a:xfrm>
              <a:off x="112776" y="4940807"/>
              <a:ext cx="2417445" cy="1438910"/>
            </a:xfrm>
            <a:custGeom>
              <a:avLst/>
              <a:gdLst/>
              <a:ahLst/>
              <a:cxnLst/>
              <a:rect l="l" t="t" r="r" b="b"/>
              <a:pathLst>
                <a:path w="2417445" h="1438910">
                  <a:moveTo>
                    <a:pt x="2273173" y="0"/>
                  </a:moveTo>
                  <a:lnTo>
                    <a:pt x="143865" y="0"/>
                  </a:lnTo>
                  <a:lnTo>
                    <a:pt x="98394" y="7332"/>
                  </a:lnTo>
                  <a:lnTo>
                    <a:pt x="58901" y="27753"/>
                  </a:lnTo>
                  <a:lnTo>
                    <a:pt x="27758" y="58896"/>
                  </a:lnTo>
                  <a:lnTo>
                    <a:pt x="7334" y="98397"/>
                  </a:lnTo>
                  <a:lnTo>
                    <a:pt x="0" y="143891"/>
                  </a:lnTo>
                  <a:lnTo>
                    <a:pt x="0" y="1294790"/>
                  </a:lnTo>
                  <a:lnTo>
                    <a:pt x="7334" y="1340261"/>
                  </a:lnTo>
                  <a:lnTo>
                    <a:pt x="27758" y="1379754"/>
                  </a:lnTo>
                  <a:lnTo>
                    <a:pt x="58901" y="1410897"/>
                  </a:lnTo>
                  <a:lnTo>
                    <a:pt x="98394" y="1431321"/>
                  </a:lnTo>
                  <a:lnTo>
                    <a:pt x="143865" y="1438656"/>
                  </a:lnTo>
                  <a:lnTo>
                    <a:pt x="2273173" y="1438656"/>
                  </a:lnTo>
                  <a:lnTo>
                    <a:pt x="2318666" y="1431321"/>
                  </a:lnTo>
                  <a:lnTo>
                    <a:pt x="2358167" y="1410897"/>
                  </a:lnTo>
                  <a:lnTo>
                    <a:pt x="2389310" y="1379754"/>
                  </a:lnTo>
                  <a:lnTo>
                    <a:pt x="2409731" y="1340261"/>
                  </a:lnTo>
                  <a:lnTo>
                    <a:pt x="2417064" y="1294790"/>
                  </a:lnTo>
                  <a:lnTo>
                    <a:pt x="2417064" y="143891"/>
                  </a:lnTo>
                  <a:lnTo>
                    <a:pt x="2409731" y="98397"/>
                  </a:lnTo>
                  <a:lnTo>
                    <a:pt x="2389310" y="58896"/>
                  </a:lnTo>
                  <a:lnTo>
                    <a:pt x="2358167" y="27753"/>
                  </a:lnTo>
                  <a:lnTo>
                    <a:pt x="2318666" y="7332"/>
                  </a:lnTo>
                  <a:lnTo>
                    <a:pt x="2273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776" y="4940807"/>
              <a:ext cx="2417445" cy="1438910"/>
            </a:xfrm>
            <a:custGeom>
              <a:avLst/>
              <a:gdLst/>
              <a:ahLst/>
              <a:cxnLst/>
              <a:rect l="l" t="t" r="r" b="b"/>
              <a:pathLst>
                <a:path w="2417445" h="1438910">
                  <a:moveTo>
                    <a:pt x="0" y="143891"/>
                  </a:moveTo>
                  <a:lnTo>
                    <a:pt x="7334" y="98397"/>
                  </a:lnTo>
                  <a:lnTo>
                    <a:pt x="27758" y="58896"/>
                  </a:lnTo>
                  <a:lnTo>
                    <a:pt x="58901" y="27753"/>
                  </a:lnTo>
                  <a:lnTo>
                    <a:pt x="98394" y="7332"/>
                  </a:lnTo>
                  <a:lnTo>
                    <a:pt x="143865" y="0"/>
                  </a:lnTo>
                  <a:lnTo>
                    <a:pt x="2273173" y="0"/>
                  </a:lnTo>
                  <a:lnTo>
                    <a:pt x="2318666" y="7332"/>
                  </a:lnTo>
                  <a:lnTo>
                    <a:pt x="2358167" y="27753"/>
                  </a:lnTo>
                  <a:lnTo>
                    <a:pt x="2389310" y="58896"/>
                  </a:lnTo>
                  <a:lnTo>
                    <a:pt x="2409731" y="98397"/>
                  </a:lnTo>
                  <a:lnTo>
                    <a:pt x="2417064" y="143891"/>
                  </a:lnTo>
                  <a:lnTo>
                    <a:pt x="2417064" y="1294790"/>
                  </a:lnTo>
                  <a:lnTo>
                    <a:pt x="2409731" y="1340261"/>
                  </a:lnTo>
                  <a:lnTo>
                    <a:pt x="2389310" y="1379754"/>
                  </a:lnTo>
                  <a:lnTo>
                    <a:pt x="2358167" y="1410897"/>
                  </a:lnTo>
                  <a:lnTo>
                    <a:pt x="2318666" y="1431321"/>
                  </a:lnTo>
                  <a:lnTo>
                    <a:pt x="2273173" y="1438656"/>
                  </a:lnTo>
                  <a:lnTo>
                    <a:pt x="143865" y="1438656"/>
                  </a:lnTo>
                  <a:lnTo>
                    <a:pt x="98394" y="1431321"/>
                  </a:lnTo>
                  <a:lnTo>
                    <a:pt x="58901" y="1410897"/>
                  </a:lnTo>
                  <a:lnTo>
                    <a:pt x="27758" y="1379754"/>
                  </a:lnTo>
                  <a:lnTo>
                    <a:pt x="7334" y="1340261"/>
                  </a:lnTo>
                  <a:lnTo>
                    <a:pt x="0" y="1294790"/>
                  </a:lnTo>
                  <a:lnTo>
                    <a:pt x="0" y="14389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840735" y="4974335"/>
            <a:ext cx="2600325" cy="1371600"/>
            <a:chOff x="2840735" y="4974335"/>
            <a:chExt cx="2600325" cy="1371600"/>
          </a:xfrm>
        </p:grpSpPr>
        <p:sp>
          <p:nvSpPr>
            <p:cNvPr id="29" name="object 29"/>
            <p:cNvSpPr/>
            <p:nvPr/>
          </p:nvSpPr>
          <p:spPr>
            <a:xfrm>
              <a:off x="2852927" y="4986527"/>
              <a:ext cx="2575560" cy="1347470"/>
            </a:xfrm>
            <a:custGeom>
              <a:avLst/>
              <a:gdLst/>
              <a:ahLst/>
              <a:cxnLst/>
              <a:rect l="l" t="t" r="r" b="b"/>
              <a:pathLst>
                <a:path w="2575560" h="1347470">
                  <a:moveTo>
                    <a:pt x="2440813" y="0"/>
                  </a:moveTo>
                  <a:lnTo>
                    <a:pt x="134747" y="0"/>
                  </a:lnTo>
                  <a:lnTo>
                    <a:pt x="92155" y="6869"/>
                  </a:lnTo>
                  <a:lnTo>
                    <a:pt x="55165" y="25997"/>
                  </a:lnTo>
                  <a:lnTo>
                    <a:pt x="25997" y="55165"/>
                  </a:lnTo>
                  <a:lnTo>
                    <a:pt x="6869" y="92155"/>
                  </a:lnTo>
                  <a:lnTo>
                    <a:pt x="0" y="134747"/>
                  </a:lnTo>
                  <a:lnTo>
                    <a:pt x="0" y="1212494"/>
                  </a:lnTo>
                  <a:lnTo>
                    <a:pt x="6869" y="1255078"/>
                  </a:lnTo>
                  <a:lnTo>
                    <a:pt x="25997" y="1292061"/>
                  </a:lnTo>
                  <a:lnTo>
                    <a:pt x="55165" y="1321223"/>
                  </a:lnTo>
                  <a:lnTo>
                    <a:pt x="92155" y="1340348"/>
                  </a:lnTo>
                  <a:lnTo>
                    <a:pt x="134747" y="1347216"/>
                  </a:lnTo>
                  <a:lnTo>
                    <a:pt x="2440813" y="1347216"/>
                  </a:lnTo>
                  <a:lnTo>
                    <a:pt x="2483404" y="1340348"/>
                  </a:lnTo>
                  <a:lnTo>
                    <a:pt x="2520394" y="1321223"/>
                  </a:lnTo>
                  <a:lnTo>
                    <a:pt x="2549562" y="1292061"/>
                  </a:lnTo>
                  <a:lnTo>
                    <a:pt x="2568690" y="1255078"/>
                  </a:lnTo>
                  <a:lnTo>
                    <a:pt x="2575560" y="1212494"/>
                  </a:lnTo>
                  <a:lnTo>
                    <a:pt x="2575560" y="134747"/>
                  </a:lnTo>
                  <a:lnTo>
                    <a:pt x="2568690" y="92155"/>
                  </a:lnTo>
                  <a:lnTo>
                    <a:pt x="2549562" y="55165"/>
                  </a:lnTo>
                  <a:lnTo>
                    <a:pt x="2520394" y="25997"/>
                  </a:lnTo>
                  <a:lnTo>
                    <a:pt x="2483404" y="6869"/>
                  </a:lnTo>
                  <a:lnTo>
                    <a:pt x="24408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52927" y="4986527"/>
              <a:ext cx="2575560" cy="1347470"/>
            </a:xfrm>
            <a:custGeom>
              <a:avLst/>
              <a:gdLst/>
              <a:ahLst/>
              <a:cxnLst/>
              <a:rect l="l" t="t" r="r" b="b"/>
              <a:pathLst>
                <a:path w="2575560" h="1347470">
                  <a:moveTo>
                    <a:pt x="0" y="134747"/>
                  </a:moveTo>
                  <a:lnTo>
                    <a:pt x="6869" y="92155"/>
                  </a:lnTo>
                  <a:lnTo>
                    <a:pt x="25997" y="55165"/>
                  </a:lnTo>
                  <a:lnTo>
                    <a:pt x="55165" y="25997"/>
                  </a:lnTo>
                  <a:lnTo>
                    <a:pt x="92155" y="6869"/>
                  </a:lnTo>
                  <a:lnTo>
                    <a:pt x="134747" y="0"/>
                  </a:lnTo>
                  <a:lnTo>
                    <a:pt x="2440813" y="0"/>
                  </a:lnTo>
                  <a:lnTo>
                    <a:pt x="2483404" y="6869"/>
                  </a:lnTo>
                  <a:lnTo>
                    <a:pt x="2520394" y="25997"/>
                  </a:lnTo>
                  <a:lnTo>
                    <a:pt x="2549562" y="55165"/>
                  </a:lnTo>
                  <a:lnTo>
                    <a:pt x="2568690" y="92155"/>
                  </a:lnTo>
                  <a:lnTo>
                    <a:pt x="2575560" y="134747"/>
                  </a:lnTo>
                  <a:lnTo>
                    <a:pt x="2575560" y="1212494"/>
                  </a:lnTo>
                  <a:lnTo>
                    <a:pt x="2568690" y="1255078"/>
                  </a:lnTo>
                  <a:lnTo>
                    <a:pt x="2549562" y="1292061"/>
                  </a:lnTo>
                  <a:lnTo>
                    <a:pt x="2520394" y="1321223"/>
                  </a:lnTo>
                  <a:lnTo>
                    <a:pt x="2483404" y="1340348"/>
                  </a:lnTo>
                  <a:lnTo>
                    <a:pt x="2440813" y="1347216"/>
                  </a:lnTo>
                  <a:lnTo>
                    <a:pt x="134747" y="1347216"/>
                  </a:lnTo>
                  <a:lnTo>
                    <a:pt x="92155" y="1340348"/>
                  </a:lnTo>
                  <a:lnTo>
                    <a:pt x="55165" y="1321223"/>
                  </a:lnTo>
                  <a:lnTo>
                    <a:pt x="25997" y="1292061"/>
                  </a:lnTo>
                  <a:lnTo>
                    <a:pt x="6869" y="1255078"/>
                  </a:lnTo>
                  <a:lnTo>
                    <a:pt x="0" y="1212494"/>
                  </a:lnTo>
                  <a:lnTo>
                    <a:pt x="0" y="13474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38601" y="5297804"/>
            <a:ext cx="2204720" cy="6915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6055" marR="29209" indent="-149860">
              <a:lnSpc>
                <a:spcPts val="1660"/>
              </a:lnSpc>
              <a:spcBef>
                <a:spcPts val="38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8)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Оцінка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результатів </a:t>
            </a:r>
            <a:r>
              <a:rPr sz="1600" b="1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реалізації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проекту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(завершальна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оцінка)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45245" y="6258864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28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8146" y="225552"/>
            <a:ext cx="8392160" cy="1393825"/>
            <a:chOff x="588146" y="225552"/>
            <a:chExt cx="8392160" cy="1393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146" y="462300"/>
              <a:ext cx="1252191" cy="341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3352" y="225552"/>
              <a:ext cx="2274570" cy="906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7664" y="225552"/>
              <a:ext cx="5572505" cy="9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0983" y="713232"/>
              <a:ext cx="2338578" cy="9060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9304" y="713232"/>
              <a:ext cx="768858" cy="90601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655" y="347294"/>
            <a:ext cx="87388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39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860038"/>
                </a:solidFill>
              </a:rPr>
              <a:t>ЧОМУ</a:t>
            </a:r>
            <a:r>
              <a:rPr spc="1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ДПП</a:t>
            </a:r>
            <a:r>
              <a:rPr spc="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НЕ</a:t>
            </a:r>
            <a:r>
              <a:rPr spc="35" dirty="0">
                <a:solidFill>
                  <a:srgbClr val="860038"/>
                </a:solidFill>
              </a:rPr>
              <a:t> </a:t>
            </a:r>
            <a:r>
              <a:rPr spc="-15" dirty="0">
                <a:solidFill>
                  <a:srgbClr val="860038"/>
                </a:solidFill>
              </a:rPr>
              <a:t>ВИКОРИСТОВУЄТЬСЯ</a:t>
            </a:r>
            <a:r>
              <a:rPr spc="105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В</a:t>
            </a:r>
          </a:p>
          <a:p>
            <a:pPr algn="ctr">
              <a:lnSpc>
                <a:spcPct val="100000"/>
              </a:lnSpc>
              <a:tabLst>
                <a:tab pos="3376929" algn="l"/>
                <a:tab pos="8712835" algn="l"/>
              </a:tabLst>
            </a:pPr>
            <a:r>
              <a:rPr b="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УКРАЇНІ?	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6244" y="1557909"/>
            <a:ext cx="7597775" cy="42519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227455">
              <a:lnSpc>
                <a:spcPct val="80000"/>
              </a:lnSpc>
              <a:spcBef>
                <a:spcPts val="675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Влада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не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є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носієм філософії управління </a:t>
            </a:r>
            <a:r>
              <a:rPr sz="2400" b="1" spc="-69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національним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багатством</a:t>
            </a:r>
            <a:r>
              <a:rPr sz="2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на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користь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305"/>
              </a:lnSpc>
            </a:pP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територіальної</a:t>
            </a:r>
            <a:r>
              <a:rPr sz="2400" b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громади,</a:t>
            </a:r>
            <a:endParaRPr sz="2400">
              <a:latin typeface="Tahoma"/>
              <a:cs typeface="Tahoma"/>
            </a:endParaRPr>
          </a:p>
          <a:p>
            <a:pPr marL="100965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2400" b="1" spc="-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крім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того:</a:t>
            </a:r>
            <a:endParaRPr sz="240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470"/>
              </a:spcBef>
              <a:buClr>
                <a:srgbClr val="009999"/>
              </a:buClr>
              <a:buSzPct val="64583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ahoma"/>
                <a:cs typeface="Tahoma"/>
              </a:rPr>
              <a:t>Складнощі, пов'язані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із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700" b="1" spc="-5" dirty="0">
                <a:latin typeface="Tahoma"/>
                <a:cs typeface="Tahoma"/>
              </a:rPr>
              <a:t>законодавством</a:t>
            </a:r>
            <a:endParaRPr sz="2700">
              <a:latin typeface="Tahoma"/>
              <a:cs typeface="Tahoma"/>
            </a:endParaRPr>
          </a:p>
          <a:p>
            <a:pPr marL="469900" indent="-457200">
              <a:lnSpc>
                <a:spcPts val="3150"/>
              </a:lnSpc>
              <a:spcBef>
                <a:spcPts val="455"/>
              </a:spcBef>
              <a:buClr>
                <a:srgbClr val="009999"/>
              </a:buClr>
              <a:buSzPct val="64583"/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ahoma"/>
                <a:cs typeface="Tahoma"/>
              </a:rPr>
              <a:t>Відповідальний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700" b="1" dirty="0">
                <a:latin typeface="Tahoma"/>
                <a:cs typeface="Tahoma"/>
              </a:rPr>
              <a:t>орган</a:t>
            </a:r>
            <a:r>
              <a:rPr sz="2700" b="1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був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визначений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лише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</a:t>
            </a:r>
            <a:endParaRPr sz="2400">
              <a:latin typeface="Tahoma"/>
              <a:cs typeface="Tahoma"/>
            </a:endParaRPr>
          </a:p>
          <a:p>
            <a:pPr marL="469900">
              <a:lnSpc>
                <a:spcPts val="2790"/>
              </a:lnSpc>
            </a:pPr>
            <a:r>
              <a:rPr sz="2400" spc="-10" dirty="0">
                <a:latin typeface="Tahoma"/>
                <a:cs typeface="Tahoma"/>
              </a:rPr>
              <a:t>травні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2011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р.</a:t>
            </a:r>
            <a:endParaRPr sz="2400">
              <a:latin typeface="Tahoma"/>
              <a:cs typeface="Tahoma"/>
            </a:endParaRPr>
          </a:p>
          <a:p>
            <a:pPr marL="469900" marR="357505" indent="-457200">
              <a:lnSpc>
                <a:spcPts val="2780"/>
              </a:lnSpc>
              <a:spcBef>
                <a:spcPts val="925"/>
              </a:spcBef>
              <a:buClr>
                <a:srgbClr val="009999"/>
              </a:buClr>
              <a:buSzPct val="64583"/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399"/>
                </a:solidFill>
                <a:latin typeface="Tahoma"/>
                <a:cs typeface="Tahoma"/>
              </a:rPr>
              <a:t>Недостатньо</a:t>
            </a:r>
            <a:r>
              <a:rPr sz="2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700" b="1" dirty="0">
                <a:solidFill>
                  <a:srgbClr val="003399"/>
                </a:solidFill>
                <a:latin typeface="Tahoma"/>
                <a:cs typeface="Tahoma"/>
              </a:rPr>
              <a:t>знань </a:t>
            </a:r>
            <a:r>
              <a:rPr sz="2400" dirty="0">
                <a:solidFill>
                  <a:srgbClr val="003399"/>
                </a:solidFill>
                <a:latin typeface="Tahoma"/>
                <a:cs typeface="Tahoma"/>
              </a:rPr>
              <a:t>у</a:t>
            </a:r>
            <a:r>
              <a:rPr sz="2400" spc="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Tahoma"/>
                <a:cs typeface="Tahoma"/>
              </a:rPr>
              <a:t>центральних</a:t>
            </a:r>
            <a:r>
              <a:rPr sz="2400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3399"/>
                </a:solidFill>
                <a:latin typeface="Tahoma"/>
                <a:cs typeface="Tahoma"/>
              </a:rPr>
              <a:t>та</a:t>
            </a:r>
            <a:r>
              <a:rPr sz="2400" spc="-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Tahoma"/>
                <a:cs typeface="Tahoma"/>
              </a:rPr>
              <a:t>місцевих </a:t>
            </a:r>
            <a:r>
              <a:rPr sz="2400" spc="-7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Tahoma"/>
                <a:cs typeface="Tahoma"/>
              </a:rPr>
              <a:t>органів</a:t>
            </a:r>
            <a:r>
              <a:rPr sz="2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Tahoma"/>
                <a:cs typeface="Tahoma"/>
              </a:rPr>
              <a:t>влади</a:t>
            </a:r>
            <a:r>
              <a:rPr sz="2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3399"/>
                </a:solidFill>
                <a:latin typeface="Tahoma"/>
                <a:cs typeface="Tahoma"/>
              </a:rPr>
              <a:t>для</a:t>
            </a:r>
            <a:r>
              <a:rPr sz="2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Tahoma"/>
                <a:cs typeface="Tahoma"/>
              </a:rPr>
              <a:t>впровадження</a:t>
            </a:r>
            <a:r>
              <a:rPr sz="2400" spc="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Tahoma"/>
                <a:cs typeface="Tahoma"/>
              </a:rPr>
              <a:t>ДПП</a:t>
            </a:r>
            <a:endParaRPr sz="2400">
              <a:latin typeface="Tahoma"/>
              <a:cs typeface="Tahoma"/>
            </a:endParaRPr>
          </a:p>
          <a:p>
            <a:pPr marL="469900" marR="5080" indent="-457200">
              <a:lnSpc>
                <a:spcPts val="2760"/>
              </a:lnSpc>
              <a:spcBef>
                <a:spcPts val="865"/>
              </a:spcBef>
              <a:buClr>
                <a:srgbClr val="009999"/>
              </a:buClr>
              <a:buSzPct val="64583"/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399"/>
                </a:solidFill>
                <a:latin typeface="Tahoma"/>
                <a:cs typeface="Tahoma"/>
              </a:rPr>
              <a:t>Відсутність </a:t>
            </a:r>
            <a:r>
              <a:rPr sz="2400" dirty="0">
                <a:solidFill>
                  <a:srgbClr val="003399"/>
                </a:solidFill>
                <a:latin typeface="Tahoma"/>
                <a:cs typeface="Tahoma"/>
              </a:rPr>
              <a:t>зрозумілих</a:t>
            </a:r>
            <a:r>
              <a:rPr sz="2400" spc="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700" b="1" dirty="0">
                <a:solidFill>
                  <a:srgbClr val="003399"/>
                </a:solidFill>
                <a:latin typeface="Tahoma"/>
                <a:cs typeface="Tahoma"/>
              </a:rPr>
              <a:t>прикладів</a:t>
            </a:r>
            <a:r>
              <a:rPr sz="2700" b="1" spc="-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Tahoma"/>
                <a:cs typeface="Tahoma"/>
              </a:rPr>
              <a:t>використання </a:t>
            </a:r>
            <a:r>
              <a:rPr sz="2400" spc="-7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Tahoma"/>
                <a:cs typeface="Tahoma"/>
              </a:rPr>
              <a:t>механізму ДПП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5245" y="6383223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29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134" y="335102"/>
            <a:ext cx="73018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90980" algn="l"/>
              </a:tabLst>
            </a:pPr>
            <a:r>
              <a:rPr spc="-5" dirty="0"/>
              <a:t>ЧОМУ	</a:t>
            </a:r>
            <a:r>
              <a:rPr spc="-10" dirty="0"/>
              <a:t>НЕОБХІДНІ</a:t>
            </a:r>
            <a:r>
              <a:rPr dirty="0"/>
              <a:t> </a:t>
            </a:r>
            <a:r>
              <a:rPr spc="-10" dirty="0"/>
              <a:t>ПАРТНЕРСТВА</a:t>
            </a:r>
            <a:r>
              <a:rPr spc="-10" dirty="0">
                <a:solidFill>
                  <a:srgbClr val="860038"/>
                </a:solidFill>
              </a:rPr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72" y="1411224"/>
            <a:ext cx="7641335" cy="38557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40611" y="1659763"/>
            <a:ext cx="2447925" cy="296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3455" marR="97790" indent="-3048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E49BC"/>
                </a:solidFill>
                <a:latin typeface="Tahoma"/>
                <a:cs typeface="Tahoma"/>
              </a:rPr>
              <a:t>П</a:t>
            </a:r>
            <a:r>
              <a:rPr sz="2400" b="1" spc="5" dirty="0">
                <a:solidFill>
                  <a:srgbClr val="1E49BC"/>
                </a:solidFill>
                <a:latin typeface="Tahoma"/>
                <a:cs typeface="Tahoma"/>
              </a:rPr>
              <a:t>у</a:t>
            </a:r>
            <a:r>
              <a:rPr sz="2400" b="1" dirty="0">
                <a:solidFill>
                  <a:srgbClr val="1E49BC"/>
                </a:solidFill>
                <a:latin typeface="Tahoma"/>
                <a:cs typeface="Tahoma"/>
              </a:rPr>
              <a:t>бл</a:t>
            </a:r>
            <a:r>
              <a:rPr sz="2400" b="1" spc="-10" dirty="0">
                <a:solidFill>
                  <a:srgbClr val="1E49BC"/>
                </a:solidFill>
                <a:latin typeface="Tahoma"/>
                <a:cs typeface="Tahoma"/>
              </a:rPr>
              <a:t>і</a:t>
            </a:r>
            <a:r>
              <a:rPr sz="2400" b="1" spc="5" dirty="0">
                <a:solidFill>
                  <a:srgbClr val="1E49BC"/>
                </a:solidFill>
                <a:latin typeface="Tahoma"/>
                <a:cs typeface="Tahoma"/>
              </a:rPr>
              <a:t>ч</a:t>
            </a:r>
            <a:r>
              <a:rPr sz="2400" b="1" spc="-5" dirty="0">
                <a:solidFill>
                  <a:srgbClr val="1E49BC"/>
                </a:solidFill>
                <a:latin typeface="Tahoma"/>
                <a:cs typeface="Tahoma"/>
              </a:rPr>
              <a:t>ний  сектор</a:t>
            </a:r>
            <a:endParaRPr sz="24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595"/>
              </a:spcBef>
              <a:buFont typeface="Tahoma"/>
              <a:buChar char="•"/>
              <a:tabLst>
                <a:tab pos="193040" algn="l"/>
              </a:tabLst>
            </a:pP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Соціальна</a:t>
            </a:r>
            <a:endParaRPr sz="20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</a:pP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відповідальність</a:t>
            </a:r>
            <a:endParaRPr sz="2000">
              <a:latin typeface="Tahoma"/>
              <a:cs typeface="Tahoma"/>
            </a:endParaRPr>
          </a:p>
          <a:p>
            <a:pPr marL="192405" marR="5080" indent="-180340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193040" algn="l"/>
              </a:tabLst>
            </a:pP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Ві</a:t>
            </a: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дп</a:t>
            </a: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2000" b="1" spc="-25" dirty="0">
                <a:solidFill>
                  <a:srgbClr val="003366"/>
                </a:solidFill>
                <a:latin typeface="Tahoma"/>
                <a:cs typeface="Tahoma"/>
              </a:rPr>
              <a:t>в</a:t>
            </a: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ід</a:t>
            </a:r>
            <a:r>
              <a:rPr sz="2000" b="1" spc="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2000" b="1" spc="-20" dirty="0">
                <a:solidFill>
                  <a:srgbClr val="003366"/>
                </a:solidFill>
                <a:latin typeface="Tahoma"/>
                <a:cs typeface="Tahoma"/>
              </a:rPr>
              <a:t>л</a:t>
            </a: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ні</a:t>
            </a:r>
            <a:r>
              <a:rPr sz="2000" b="1" dirty="0">
                <a:solidFill>
                  <a:srgbClr val="003366"/>
                </a:solidFill>
                <a:latin typeface="Tahoma"/>
                <a:cs typeface="Tahoma"/>
              </a:rPr>
              <a:t>с</a:t>
            </a: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ть  </a:t>
            </a: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перед</a:t>
            </a:r>
            <a:r>
              <a:rPr sz="20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громадою</a:t>
            </a:r>
            <a:endParaRPr sz="2000">
              <a:latin typeface="Tahoma"/>
              <a:cs typeface="Tahoma"/>
            </a:endParaRPr>
          </a:p>
          <a:p>
            <a:pPr marL="192405" marR="791845" indent="-180340">
              <a:lnSpc>
                <a:spcPct val="100000"/>
              </a:lnSpc>
              <a:spcBef>
                <a:spcPts val="1205"/>
              </a:spcBef>
              <a:buFont typeface="Tahoma"/>
              <a:buChar char="•"/>
              <a:tabLst>
                <a:tab pos="193040" algn="l"/>
              </a:tabLst>
            </a:pP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Екологічні </a:t>
            </a:r>
            <a:r>
              <a:rPr sz="2000" b="1" spc="-5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п</a:t>
            </a: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2000" b="1" spc="-15" dirty="0">
                <a:solidFill>
                  <a:srgbClr val="003366"/>
                </a:solidFill>
                <a:latin typeface="Tahoma"/>
                <a:cs typeface="Tahoma"/>
              </a:rPr>
              <a:t>і</a:t>
            </a: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о</a:t>
            </a:r>
            <a:r>
              <a:rPr sz="2000" b="1" spc="-20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и</a:t>
            </a:r>
            <a:r>
              <a:rPr sz="2000" b="1" spc="-15" dirty="0">
                <a:solidFill>
                  <a:srgbClr val="003366"/>
                </a:solidFill>
                <a:latin typeface="Tahoma"/>
                <a:cs typeface="Tahoma"/>
              </a:rPr>
              <a:t>те</a:t>
            </a: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ти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9477" y="1731645"/>
            <a:ext cx="2614930" cy="298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1530" marR="394335" indent="-34163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A40020"/>
                </a:solidFill>
                <a:latin typeface="Tahoma"/>
                <a:cs typeface="Tahoma"/>
              </a:rPr>
              <a:t>П</a:t>
            </a:r>
            <a:r>
              <a:rPr sz="2400" b="1" spc="-5" dirty="0">
                <a:solidFill>
                  <a:srgbClr val="A40020"/>
                </a:solidFill>
                <a:latin typeface="Tahoma"/>
                <a:cs typeface="Tahoma"/>
              </a:rPr>
              <a:t>риватний  сектор</a:t>
            </a:r>
            <a:endParaRPr sz="2400">
              <a:latin typeface="Tahoma"/>
              <a:cs typeface="Tahoma"/>
            </a:endParaRPr>
          </a:p>
          <a:p>
            <a:pPr marL="231775" indent="-219710">
              <a:lnSpc>
                <a:spcPts val="1930"/>
              </a:lnSpc>
              <a:buFont typeface="Tahoma"/>
              <a:buChar char="•"/>
              <a:tabLst>
                <a:tab pos="232410" algn="l"/>
              </a:tabLst>
            </a:pP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Фінанси</a:t>
            </a:r>
            <a:endParaRPr sz="2000">
              <a:latin typeface="Tahoma"/>
              <a:cs typeface="Tahoma"/>
            </a:endParaRPr>
          </a:p>
          <a:p>
            <a:pPr marL="231775" indent="-219710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32410" algn="l"/>
              </a:tabLst>
            </a:pPr>
            <a:r>
              <a:rPr sz="2000" b="1" spc="-15" dirty="0">
                <a:solidFill>
                  <a:srgbClr val="003366"/>
                </a:solidFill>
                <a:latin typeface="Tahoma"/>
                <a:cs typeface="Tahoma"/>
              </a:rPr>
              <a:t>Технології</a:t>
            </a:r>
            <a:endParaRPr sz="2000">
              <a:latin typeface="Tahoma"/>
              <a:cs typeface="Tahoma"/>
            </a:endParaRPr>
          </a:p>
          <a:p>
            <a:pPr marL="231775" marR="586105" indent="-232410" algn="r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32410" algn="l"/>
              </a:tabLst>
            </a:pPr>
            <a:r>
              <a:rPr sz="2000" b="1" dirty="0">
                <a:solidFill>
                  <a:srgbClr val="003366"/>
                </a:solidFill>
                <a:latin typeface="Tahoma"/>
                <a:cs typeface="Tahoma"/>
              </a:rPr>
              <a:t>Уп</a:t>
            </a:r>
            <a:r>
              <a:rPr sz="2000" b="1" spc="-15" dirty="0">
                <a:solidFill>
                  <a:srgbClr val="003366"/>
                </a:solidFill>
                <a:latin typeface="Tahoma"/>
                <a:cs typeface="Tahoma"/>
              </a:rPr>
              <a:t>р</a:t>
            </a: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а</a:t>
            </a:r>
            <a:r>
              <a:rPr sz="2000" b="1" spc="-15" dirty="0">
                <a:solidFill>
                  <a:srgbClr val="003366"/>
                </a:solidFill>
                <a:latin typeface="Tahoma"/>
                <a:cs typeface="Tahoma"/>
              </a:rPr>
              <a:t>вл</a:t>
            </a: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інс</a:t>
            </a:r>
            <a:r>
              <a:rPr sz="2000" b="1" dirty="0">
                <a:solidFill>
                  <a:srgbClr val="003366"/>
                </a:solidFill>
                <a:latin typeface="Tahoma"/>
                <a:cs typeface="Tahoma"/>
              </a:rPr>
              <a:t>ь</a:t>
            </a: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ка</a:t>
            </a:r>
            <a:endParaRPr sz="2000">
              <a:latin typeface="Tahoma"/>
              <a:cs typeface="Tahoma"/>
            </a:endParaRPr>
          </a:p>
          <a:p>
            <a:pPr marR="598170" algn="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ефективність</a:t>
            </a:r>
            <a:endParaRPr sz="2000">
              <a:latin typeface="Tahoma"/>
              <a:cs typeface="Tahoma"/>
            </a:endParaRPr>
          </a:p>
          <a:p>
            <a:pPr marL="231775" indent="-219710">
              <a:lnSpc>
                <a:spcPct val="100000"/>
              </a:lnSpc>
              <a:spcBef>
                <a:spcPts val="1200"/>
              </a:spcBef>
              <a:buFont typeface="Tahoma"/>
              <a:buChar char="•"/>
              <a:tabLst>
                <a:tab pos="232410" algn="l"/>
              </a:tabLst>
            </a:pPr>
            <a:r>
              <a:rPr sz="2000" b="1" spc="-10" dirty="0">
                <a:solidFill>
                  <a:srgbClr val="003366"/>
                </a:solidFill>
                <a:latin typeface="Tahoma"/>
                <a:cs typeface="Tahoma"/>
              </a:rPr>
              <a:t>Підприємницький</a:t>
            </a:r>
            <a:endParaRPr sz="2000">
              <a:latin typeface="Tahoma"/>
              <a:cs typeface="Tahoma"/>
            </a:endParaRPr>
          </a:p>
          <a:p>
            <a:pPr marL="231775">
              <a:lnSpc>
                <a:spcPct val="100000"/>
              </a:lnSpc>
            </a:pPr>
            <a:r>
              <a:rPr sz="2000" b="1" spc="-5" dirty="0">
                <a:solidFill>
                  <a:srgbClr val="003366"/>
                </a:solidFill>
                <a:latin typeface="Tahoma"/>
                <a:cs typeface="Tahoma"/>
              </a:rPr>
              <a:t>підхід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355" y="9098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3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708" y="0"/>
            <a:ext cx="5065082" cy="4364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5" y="0"/>
            <a:ext cx="509905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860038"/>
                </a:solidFill>
              </a:rPr>
              <a:t>НОВІ</a:t>
            </a:r>
            <a:r>
              <a:rPr sz="2900" spc="-25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ПРОЕКТИ</a:t>
            </a:r>
            <a:r>
              <a:rPr sz="2900" spc="-25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ДПП:</a:t>
            </a:r>
            <a:r>
              <a:rPr sz="2900" spc="-30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КИЇВ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8445245" y="6258864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68808"/>
            <a:ext cx="9144000" cy="6459220"/>
            <a:chOff x="0" y="368808"/>
            <a:chExt cx="9144000" cy="64592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9303" y="4654294"/>
              <a:ext cx="4044695" cy="21732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669536"/>
              <a:ext cx="5099304" cy="11094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008119"/>
              <a:ext cx="9144000" cy="652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68808"/>
              <a:ext cx="9143999" cy="38526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276" y="462300"/>
            <a:ext cx="7355840" cy="1156970"/>
            <a:chOff x="908276" y="462300"/>
            <a:chExt cx="7355840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276" y="462300"/>
              <a:ext cx="7355640" cy="405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713231"/>
              <a:ext cx="6733794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9086" y="347294"/>
            <a:ext cx="74034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 marR="5080" indent="-5949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ПОРІВНЯННЯ</a:t>
            </a:r>
            <a:r>
              <a:rPr spc="20" dirty="0"/>
              <a:t> </a:t>
            </a:r>
            <a:r>
              <a:rPr spc="-10" dirty="0"/>
              <a:t>ЕФЕКТИВНОСТІ</a:t>
            </a:r>
            <a:r>
              <a:rPr spc="65" dirty="0"/>
              <a:t> </a:t>
            </a:r>
            <a:r>
              <a:rPr spc="-10" dirty="0"/>
              <a:t>ДПП </a:t>
            </a:r>
            <a:r>
              <a:rPr spc="-925" dirty="0"/>
              <a:t> </a:t>
            </a:r>
            <a:r>
              <a:rPr spc="-15" dirty="0"/>
              <a:t>ТА</a:t>
            </a:r>
            <a:r>
              <a:rPr dirty="0"/>
              <a:t> </a:t>
            </a:r>
            <a:r>
              <a:rPr spc="-10" dirty="0"/>
              <a:t>ДЕРЖАВНИХ</a:t>
            </a:r>
            <a:r>
              <a:rPr spc="40" dirty="0"/>
              <a:t> </a:t>
            </a:r>
            <a:r>
              <a:rPr spc="-5" dirty="0"/>
              <a:t>ЗАКУПІВЕЛЬ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0850" y="1593850"/>
          <a:ext cx="8362312" cy="4470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6554"/>
                <a:gridCol w="2303779"/>
                <a:gridCol w="1871979"/>
              </a:tblGrid>
              <a:tr h="812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Показник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Державні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закупівлі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ДПП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168808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Перевищення</a:t>
                      </a:r>
                      <a:r>
                        <a:rPr sz="2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" dirty="0">
                          <a:latin typeface="Tahoma"/>
                          <a:cs typeface="Tahoma"/>
                        </a:rPr>
                        <a:t>вартості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Проекту</a:t>
                      </a:r>
                      <a:r>
                        <a:rPr sz="2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2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" dirty="0">
                          <a:latin typeface="Tahoma"/>
                          <a:cs typeface="Tahoma"/>
                        </a:rPr>
                        <a:t>державного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68580" marR="49466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сектора</a:t>
                      </a:r>
                      <a:r>
                        <a:rPr sz="2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порівняно</a:t>
                      </a:r>
                      <a:r>
                        <a:rPr sz="24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з </a:t>
                      </a:r>
                      <a:r>
                        <a:rPr sz="2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попередніми</a:t>
                      </a:r>
                      <a:r>
                        <a:rPr sz="2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оцінками,</a:t>
                      </a:r>
                      <a:r>
                        <a:rPr sz="2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5" dirty="0">
                          <a:latin typeface="Tahoma"/>
                          <a:cs typeface="Tahoma"/>
                        </a:rPr>
                        <a:t>73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spc="5" dirty="0">
                          <a:latin typeface="Tahoma"/>
                          <a:cs typeface="Tahoma"/>
                        </a:rPr>
                        <a:t>22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196954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Затримки</a:t>
                      </a:r>
                      <a:r>
                        <a:rPr sz="2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2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реалізацією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68580" marR="93980">
                        <a:lnSpc>
                          <a:spcPct val="114999"/>
                        </a:lnSpc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Проекту</a:t>
                      </a:r>
                      <a:r>
                        <a:rPr sz="2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(порушення</a:t>
                      </a:r>
                      <a:r>
                        <a:rPr sz="2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строків </a:t>
                      </a:r>
                      <a:r>
                        <a:rPr sz="2400" spc="-7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створення</a:t>
                      </a:r>
                      <a:r>
                        <a:rPr sz="2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(модернізації)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об’єктів),</a:t>
                      </a:r>
                      <a:r>
                        <a:rPr sz="24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10" dirty="0">
                          <a:latin typeface="Tahoma"/>
                          <a:cs typeface="Tahoma"/>
                        </a:rPr>
                        <a:t>70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spc="5" dirty="0">
                          <a:latin typeface="Tahoma"/>
                          <a:cs typeface="Tahoma"/>
                        </a:rPr>
                        <a:t>24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445245" y="6383223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31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158" y="615083"/>
            <a:ext cx="7691107" cy="4962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2782" y="591693"/>
            <a:ext cx="76949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solidFill>
                  <a:srgbClr val="860038"/>
                </a:solidFill>
              </a:rPr>
              <a:t>СХЕМА</a:t>
            </a:r>
            <a:r>
              <a:rPr dirty="0">
                <a:solidFill>
                  <a:srgbClr val="860038"/>
                </a:solidFill>
              </a:rPr>
              <a:t> </a:t>
            </a:r>
            <a:r>
              <a:rPr spc="-15" dirty="0">
                <a:solidFill>
                  <a:srgbClr val="860038"/>
                </a:solidFill>
              </a:rPr>
              <a:t>КОНЦЕСІЙНОГО</a:t>
            </a:r>
            <a:r>
              <a:rPr spc="95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МЕХАНІЗМУ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45245" y="6258864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32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548" y="1488958"/>
            <a:ext cx="8584460" cy="47625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24410" y="4030941"/>
            <a:ext cx="113601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spc="-35" dirty="0">
                <a:latin typeface="Times New Roman"/>
                <a:cs typeface="Times New Roman"/>
              </a:rPr>
              <a:t>Споживачі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8853" y="4030941"/>
            <a:ext cx="90741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spc="-50" dirty="0">
                <a:latin typeface="Times New Roman"/>
                <a:cs typeface="Times New Roman"/>
              </a:rPr>
              <a:t>Д</a:t>
            </a:r>
            <a:r>
              <a:rPr sz="1950" spc="-45" dirty="0">
                <a:latin typeface="Times New Roman"/>
                <a:cs typeface="Times New Roman"/>
              </a:rPr>
              <a:t>е</a:t>
            </a:r>
            <a:r>
              <a:rPr sz="1950" spc="-40" dirty="0">
                <a:latin typeface="Times New Roman"/>
                <a:cs typeface="Times New Roman"/>
              </a:rPr>
              <a:t>ржа</a:t>
            </a:r>
            <a:r>
              <a:rPr sz="1950" spc="-20" dirty="0">
                <a:latin typeface="Times New Roman"/>
                <a:cs typeface="Times New Roman"/>
              </a:rPr>
              <a:t>в</a:t>
            </a:r>
            <a:r>
              <a:rPr sz="1950" spc="-30" dirty="0">
                <a:latin typeface="Times New Roman"/>
                <a:cs typeface="Times New Roman"/>
              </a:rPr>
              <a:t>а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2750" y="2141012"/>
            <a:ext cx="131889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spc="-35" dirty="0">
                <a:latin typeface="Times New Roman"/>
                <a:cs typeface="Times New Roman"/>
              </a:rPr>
              <a:t>Концесіонер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5440" y="4023157"/>
            <a:ext cx="2388870" cy="624205"/>
          </a:xfrm>
          <a:prstGeom prst="rect">
            <a:avLst/>
          </a:prstGeom>
          <a:solidFill>
            <a:srgbClr val="C0C0C0"/>
          </a:solidFill>
          <a:ln w="15561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530"/>
              </a:spcBef>
            </a:pPr>
            <a:r>
              <a:rPr sz="1950" spc="-35" dirty="0">
                <a:latin typeface="Times New Roman"/>
                <a:cs typeface="Times New Roman"/>
              </a:rPr>
              <a:t>Об’єкт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концесії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0492" y="2173453"/>
            <a:ext cx="1574165" cy="568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5"/>
              </a:spcBef>
            </a:pPr>
            <a:r>
              <a:rPr sz="1800" spc="-40" dirty="0">
                <a:latin typeface="Times New Roman"/>
                <a:cs typeface="Times New Roman"/>
              </a:rPr>
              <a:t>Плата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за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товари,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1800" spc="-30" dirty="0">
                <a:latin typeface="Times New Roman"/>
                <a:cs typeface="Times New Roman"/>
              </a:rPr>
              <a:t>роботи,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послуги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448" y="2173453"/>
            <a:ext cx="1851025" cy="568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5"/>
              </a:spcBef>
            </a:pPr>
            <a:r>
              <a:rPr sz="1800" spc="-35" dirty="0">
                <a:latin typeface="Times New Roman"/>
                <a:cs typeface="Times New Roman"/>
              </a:rPr>
              <a:t>Компенсаційні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та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1800" spc="-35" dirty="0">
                <a:latin typeface="Times New Roman"/>
                <a:cs typeface="Times New Roman"/>
              </a:rPr>
              <a:t>концесійні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виплати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5933" y="2860133"/>
            <a:ext cx="1026160" cy="8356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7300"/>
              </a:lnSpc>
              <a:spcBef>
                <a:spcPts val="165"/>
              </a:spcBef>
            </a:pPr>
            <a:r>
              <a:rPr sz="1800" spc="-40" dirty="0">
                <a:latin typeface="Times New Roman"/>
                <a:cs typeface="Times New Roman"/>
              </a:rPr>
              <a:t>Ін</a:t>
            </a:r>
            <a:r>
              <a:rPr sz="1800" spc="-45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ест</a:t>
            </a:r>
            <a:r>
              <a:rPr sz="1800" spc="-45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ці</a:t>
            </a:r>
            <a:r>
              <a:rPr sz="1800" spc="-10" dirty="0">
                <a:latin typeface="Times New Roman"/>
                <a:cs typeface="Times New Roman"/>
              </a:rPr>
              <a:t>ї</a:t>
            </a:r>
            <a:r>
              <a:rPr sz="1800" spc="-20" dirty="0">
                <a:latin typeface="Times New Roman"/>
                <a:cs typeface="Times New Roman"/>
              </a:rPr>
              <a:t>,  </a:t>
            </a:r>
            <a:r>
              <a:rPr sz="1800" spc="-35" dirty="0">
                <a:latin typeface="Times New Roman"/>
                <a:cs typeface="Times New Roman"/>
              </a:rPr>
              <a:t>поточні 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витрати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186177" y="2268089"/>
            <a:ext cx="122555" cy="3054350"/>
            <a:chOff x="3186177" y="2268089"/>
            <a:chExt cx="122555" cy="305435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6777" y="2268089"/>
              <a:ext cx="121440" cy="1520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9378" y="2577324"/>
              <a:ext cx="100834" cy="1048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9778" y="3100756"/>
              <a:ext cx="84993" cy="1110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9378" y="2840183"/>
              <a:ext cx="105235" cy="1064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86377" y="3365279"/>
              <a:ext cx="98033" cy="1570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9378" y="3630426"/>
              <a:ext cx="100834" cy="1048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0178" y="3891831"/>
              <a:ext cx="76225" cy="1110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86177" y="4156978"/>
              <a:ext cx="90430" cy="1048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91578" y="4415907"/>
              <a:ext cx="86985" cy="1094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89378" y="4683571"/>
              <a:ext cx="100834" cy="10481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89378" y="4945599"/>
              <a:ext cx="100834" cy="1048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1578" y="5218482"/>
              <a:ext cx="99633" cy="10393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25598" y="4752723"/>
            <a:ext cx="1981835" cy="10217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175260">
              <a:lnSpc>
                <a:spcPts val="2100"/>
              </a:lnSpc>
              <a:spcBef>
                <a:spcPts val="225"/>
              </a:spcBef>
            </a:pPr>
            <a:r>
              <a:rPr sz="1800" spc="-35" dirty="0">
                <a:latin typeface="Times New Roman"/>
                <a:cs typeface="Times New Roman"/>
              </a:rPr>
              <a:t>Контроль, участь </a:t>
            </a:r>
            <a:r>
              <a:rPr sz="1800" spc="-30" dirty="0">
                <a:latin typeface="Times New Roman"/>
                <a:cs typeface="Times New Roman"/>
              </a:rPr>
              <a:t>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інвестуванні</a:t>
            </a:r>
            <a:endParaRPr sz="1800">
              <a:latin typeface="Times New Roman"/>
              <a:cs typeface="Times New Roman"/>
            </a:endParaRPr>
          </a:p>
          <a:p>
            <a:pPr marL="677545">
              <a:lnSpc>
                <a:spcPct val="100000"/>
              </a:lnSpc>
              <a:spcBef>
                <a:spcPts val="1175"/>
              </a:spcBef>
            </a:pPr>
            <a:r>
              <a:rPr sz="1950" b="1" spc="105" dirty="0">
                <a:latin typeface="Times New Roman"/>
                <a:cs typeface="Times New Roman"/>
              </a:rPr>
              <a:t>Володіння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3785" y="306852"/>
            <a:ext cx="2203096" cy="400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5890" y="189941"/>
            <a:ext cx="22529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</a:t>
            </a:r>
            <a:r>
              <a:rPr spc="-20" dirty="0"/>
              <a:t>О</a:t>
            </a:r>
            <a:r>
              <a:rPr dirty="0"/>
              <a:t>Н</a:t>
            </a:r>
            <a:r>
              <a:rPr spc="-10" dirty="0"/>
              <a:t>ЦЕСІЯ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968755"/>
            <a:ext cx="8634730" cy="52177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marR="142875" indent="-344805">
              <a:lnSpc>
                <a:spcPct val="90000"/>
              </a:lnSpc>
              <a:spcBef>
                <a:spcPts val="434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У </a:t>
            </a:r>
            <a:r>
              <a:rPr sz="2700" dirty="0">
                <a:latin typeface="Tahoma"/>
                <a:cs typeface="Tahoma"/>
              </a:rPr>
              <a:t>концесію надаються об'єкти комунальної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власності, </a:t>
            </a:r>
            <a:r>
              <a:rPr sz="2700" spc="5" dirty="0">
                <a:latin typeface="Tahoma"/>
                <a:cs typeface="Tahoma"/>
              </a:rPr>
              <a:t>які </a:t>
            </a:r>
            <a:r>
              <a:rPr sz="2700" dirty="0">
                <a:latin typeface="Tahoma"/>
                <a:cs typeface="Tahoma"/>
              </a:rPr>
              <a:t>можуть використовуватися для </a:t>
            </a:r>
            <a:r>
              <a:rPr sz="2700" spc="5" dirty="0">
                <a:latin typeface="Tahoma"/>
                <a:cs typeface="Tahoma"/>
              </a:rPr>
              <a:t> здійснення </a:t>
            </a:r>
            <a:r>
              <a:rPr sz="2700" dirty="0">
                <a:latin typeface="Tahoma"/>
                <a:cs typeface="Tahoma"/>
              </a:rPr>
              <a:t>певних видів </a:t>
            </a:r>
            <a:r>
              <a:rPr sz="2700" spc="-5" dirty="0">
                <a:latin typeface="Tahoma"/>
                <a:cs typeface="Tahoma"/>
              </a:rPr>
              <a:t>господарського </a:t>
            </a:r>
            <a:r>
              <a:rPr sz="2700" dirty="0">
                <a:latin typeface="Tahoma"/>
                <a:cs typeface="Tahoma"/>
              </a:rPr>
              <a:t>діяльності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виключно державними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підприємствами/об’єднаннями.</a:t>
            </a:r>
            <a:endParaRPr sz="2700">
              <a:latin typeface="Tahoma"/>
              <a:cs typeface="Tahoma"/>
            </a:endParaRPr>
          </a:p>
          <a:p>
            <a:pPr marL="356870" marR="497205" indent="-344805">
              <a:lnSpc>
                <a:spcPct val="90000"/>
              </a:lnSpc>
              <a:spcBef>
                <a:spcPts val="66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spc="-5" dirty="0">
                <a:latin typeface="Tahoma"/>
                <a:cs typeface="Tahoma"/>
              </a:rPr>
              <a:t>Перелік </a:t>
            </a:r>
            <a:r>
              <a:rPr sz="2700" dirty="0">
                <a:latin typeface="Tahoma"/>
                <a:cs typeface="Tahoma"/>
              </a:rPr>
              <a:t>об’єктів комунальної власності, </a:t>
            </a:r>
            <a:r>
              <a:rPr sz="2700" spc="5" dirty="0">
                <a:latin typeface="Tahoma"/>
                <a:cs typeface="Tahoma"/>
              </a:rPr>
              <a:t>які 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підлягають </a:t>
            </a:r>
            <a:r>
              <a:rPr sz="2700" spc="-5" dirty="0">
                <a:latin typeface="Tahoma"/>
                <a:cs typeface="Tahoma"/>
              </a:rPr>
              <a:t>передачі </a:t>
            </a:r>
            <a:r>
              <a:rPr sz="2700" spc="5" dirty="0">
                <a:latin typeface="Tahoma"/>
                <a:cs typeface="Tahoma"/>
              </a:rPr>
              <a:t>в </a:t>
            </a:r>
            <a:r>
              <a:rPr sz="2700" dirty="0">
                <a:latin typeface="Tahoma"/>
                <a:cs typeface="Tahoma"/>
              </a:rPr>
              <a:t>концесію, затверджується </a:t>
            </a:r>
            <a:r>
              <a:rPr sz="2700" spc="-8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виключно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на</a:t>
            </a:r>
            <a:r>
              <a:rPr sz="2700" dirty="0">
                <a:latin typeface="Tahoma"/>
                <a:cs typeface="Tahoma"/>
              </a:rPr>
              <a:t> пленарному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засіданні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міської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ради.</a:t>
            </a:r>
            <a:endParaRPr sz="2700">
              <a:latin typeface="Tahoma"/>
              <a:cs typeface="Tahoma"/>
            </a:endParaRPr>
          </a:p>
          <a:p>
            <a:pPr marL="356870" marR="150495" indent="-344805">
              <a:lnSpc>
                <a:spcPts val="2930"/>
              </a:lnSpc>
              <a:spcBef>
                <a:spcPts val="67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Концесієдавцем </a:t>
            </a:r>
            <a:r>
              <a:rPr sz="2700" spc="5" dirty="0">
                <a:latin typeface="Tahoma"/>
                <a:cs typeface="Tahoma"/>
              </a:rPr>
              <a:t>за </a:t>
            </a:r>
            <a:r>
              <a:rPr sz="2700" spc="-5" dirty="0">
                <a:latin typeface="Tahoma"/>
                <a:cs typeface="Tahoma"/>
              </a:rPr>
              <a:t>договором </a:t>
            </a:r>
            <a:r>
              <a:rPr sz="2700" dirty="0">
                <a:latin typeface="Tahoma"/>
                <a:cs typeface="Tahoma"/>
              </a:rPr>
              <a:t>концесії виступає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виконавчий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орган,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уповноважений</a:t>
            </a:r>
            <a:r>
              <a:rPr sz="2700" spc="-8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міською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радою.</a:t>
            </a:r>
            <a:endParaRPr sz="2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500">
              <a:latin typeface="Tahoma"/>
              <a:cs typeface="Tahoma"/>
            </a:endParaRPr>
          </a:p>
          <a:p>
            <a:pPr marL="2954655" marR="5080" indent="-1859914">
              <a:lnSpc>
                <a:spcPts val="2900"/>
              </a:lnSpc>
            </a:pPr>
            <a:r>
              <a:rPr sz="2850" spc="-70" dirty="0">
                <a:latin typeface="Tahoma"/>
                <a:cs typeface="Tahoma"/>
              </a:rPr>
              <a:t>Концесія </a:t>
            </a:r>
            <a:r>
              <a:rPr sz="2850" spc="-65" dirty="0">
                <a:latin typeface="Tahoma"/>
                <a:cs typeface="Tahoma"/>
              </a:rPr>
              <a:t>є </a:t>
            </a:r>
            <a:r>
              <a:rPr sz="2850" spc="-75" dirty="0">
                <a:latin typeface="Tahoma"/>
                <a:cs typeface="Tahoma"/>
              </a:rPr>
              <a:t>найбільш </a:t>
            </a:r>
            <a:r>
              <a:rPr sz="2850" spc="-85" dirty="0">
                <a:latin typeface="Tahoma"/>
                <a:cs typeface="Tahoma"/>
              </a:rPr>
              <a:t>розповсюдженою </a:t>
            </a:r>
            <a:r>
              <a:rPr sz="2850" spc="-95" dirty="0">
                <a:latin typeface="Tahoma"/>
                <a:cs typeface="Tahoma"/>
              </a:rPr>
              <a:t>формою </a:t>
            </a:r>
            <a:r>
              <a:rPr sz="2850" spc="-880" dirty="0">
                <a:latin typeface="Tahoma"/>
                <a:cs typeface="Tahoma"/>
              </a:rPr>
              <a:t> </a:t>
            </a:r>
            <a:r>
              <a:rPr sz="2850" spc="-85" dirty="0">
                <a:latin typeface="Tahoma"/>
                <a:cs typeface="Tahoma"/>
              </a:rPr>
              <a:t>д</a:t>
            </a:r>
            <a:r>
              <a:rPr sz="2850" spc="-90" dirty="0">
                <a:latin typeface="Tahoma"/>
                <a:cs typeface="Tahoma"/>
              </a:rPr>
              <a:t>ер</a:t>
            </a:r>
            <a:r>
              <a:rPr sz="2850" spc="-95" dirty="0">
                <a:latin typeface="Tahoma"/>
                <a:cs typeface="Tahoma"/>
              </a:rPr>
              <a:t>ж</a:t>
            </a:r>
            <a:r>
              <a:rPr sz="2850" spc="-75" dirty="0">
                <a:latin typeface="Tahoma"/>
                <a:cs typeface="Tahoma"/>
              </a:rPr>
              <a:t>а</a:t>
            </a:r>
            <a:r>
              <a:rPr sz="2850" spc="-90" dirty="0">
                <a:latin typeface="Tahoma"/>
                <a:cs typeface="Tahoma"/>
              </a:rPr>
              <a:t>в</a:t>
            </a:r>
            <a:r>
              <a:rPr sz="2850" spc="-75" dirty="0">
                <a:latin typeface="Tahoma"/>
                <a:cs typeface="Tahoma"/>
              </a:rPr>
              <a:t>н</a:t>
            </a:r>
            <a:r>
              <a:rPr sz="2850" spc="-95" dirty="0">
                <a:latin typeface="Tahoma"/>
                <a:cs typeface="Tahoma"/>
              </a:rPr>
              <a:t>о</a:t>
            </a:r>
            <a:r>
              <a:rPr sz="2850" spc="-75" dirty="0">
                <a:latin typeface="Tahoma"/>
                <a:cs typeface="Tahoma"/>
              </a:rPr>
              <a:t>-прив</a:t>
            </a:r>
            <a:r>
              <a:rPr sz="2850" spc="-90" dirty="0">
                <a:latin typeface="Tahoma"/>
                <a:cs typeface="Tahoma"/>
              </a:rPr>
              <a:t>а</a:t>
            </a:r>
            <a:r>
              <a:rPr sz="2850" spc="-65" dirty="0">
                <a:latin typeface="Tahoma"/>
                <a:cs typeface="Tahoma"/>
              </a:rPr>
              <a:t>т</a:t>
            </a:r>
            <a:r>
              <a:rPr sz="2850" spc="-90" dirty="0">
                <a:latin typeface="Tahoma"/>
                <a:cs typeface="Tahoma"/>
              </a:rPr>
              <a:t>но</a:t>
            </a:r>
            <a:r>
              <a:rPr sz="2850" spc="-65" dirty="0">
                <a:latin typeface="Tahoma"/>
                <a:cs typeface="Tahoma"/>
              </a:rPr>
              <a:t>г</a:t>
            </a:r>
            <a:r>
              <a:rPr sz="2850" spc="-75" dirty="0">
                <a:latin typeface="Tahoma"/>
                <a:cs typeface="Tahoma"/>
              </a:rPr>
              <a:t>о</a:t>
            </a:r>
            <a:r>
              <a:rPr sz="2850" spc="-110" dirty="0">
                <a:latin typeface="Tahoma"/>
                <a:cs typeface="Tahoma"/>
              </a:rPr>
              <a:t> </a:t>
            </a:r>
            <a:r>
              <a:rPr sz="2850" spc="-80" dirty="0">
                <a:latin typeface="Tahoma"/>
                <a:cs typeface="Tahoma"/>
              </a:rPr>
              <a:t>па</a:t>
            </a:r>
            <a:r>
              <a:rPr sz="2850" spc="-90" dirty="0">
                <a:latin typeface="Tahoma"/>
                <a:cs typeface="Tahoma"/>
              </a:rPr>
              <a:t>р</a:t>
            </a:r>
            <a:r>
              <a:rPr sz="2850" spc="-65" dirty="0">
                <a:latin typeface="Tahoma"/>
                <a:cs typeface="Tahoma"/>
              </a:rPr>
              <a:t>т</a:t>
            </a:r>
            <a:r>
              <a:rPr sz="2850" spc="-75" dirty="0">
                <a:latin typeface="Tahoma"/>
                <a:cs typeface="Tahoma"/>
              </a:rPr>
              <a:t>н</a:t>
            </a:r>
            <a:r>
              <a:rPr sz="2850" spc="-90" dirty="0">
                <a:latin typeface="Tahoma"/>
                <a:cs typeface="Tahoma"/>
              </a:rPr>
              <a:t>ер</a:t>
            </a:r>
            <a:r>
              <a:rPr sz="2850" spc="-75" dirty="0">
                <a:latin typeface="Tahoma"/>
                <a:cs typeface="Tahoma"/>
              </a:rPr>
              <a:t>ств</a:t>
            </a:r>
            <a:r>
              <a:rPr sz="2850" spc="-90" dirty="0">
                <a:latin typeface="Tahoma"/>
                <a:cs typeface="Tahoma"/>
              </a:rPr>
              <a:t>а</a:t>
            </a:r>
            <a:r>
              <a:rPr sz="2850" spc="-45" dirty="0">
                <a:latin typeface="Tahoma"/>
                <a:cs typeface="Tahoma"/>
              </a:rPr>
              <a:t>.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766572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8824" y="380349"/>
            <a:ext cx="6651625" cy="1239520"/>
            <a:chOff x="1258824" y="380349"/>
            <a:chExt cx="6651625" cy="1239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6180" y="380349"/>
              <a:ext cx="5778325" cy="487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8824" y="713231"/>
              <a:ext cx="6651498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586" rIns="0" bIns="0" rtlCol="0">
            <a:spAutoFit/>
          </a:bodyPr>
          <a:lstStyle/>
          <a:p>
            <a:pPr marL="1346835" marR="5080" indent="16764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ОСОБЛИВОСТІ</a:t>
            </a:r>
            <a:r>
              <a:rPr spc="80" dirty="0"/>
              <a:t> </a:t>
            </a:r>
            <a:r>
              <a:rPr spc="-10" dirty="0"/>
              <a:t>РЕАЛІЗАЦІЇ </a:t>
            </a:r>
            <a:r>
              <a:rPr spc="-5" dirty="0"/>
              <a:t> </a:t>
            </a:r>
            <a:r>
              <a:rPr spc="-15" dirty="0"/>
              <a:t>КОНЦЕСІЙНОГО</a:t>
            </a:r>
            <a:r>
              <a:rPr spc="75" dirty="0"/>
              <a:t> </a:t>
            </a:r>
            <a:r>
              <a:rPr spc="-10" dirty="0"/>
              <a:t>МЕХАНІЗМУ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334" y="1297495"/>
            <a:ext cx="8590280" cy="50171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103630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latin typeface="Tahoma"/>
                <a:cs typeface="Tahoma"/>
              </a:rPr>
              <a:t>(згідно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Постанови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КМУ від </a:t>
            </a:r>
            <a:r>
              <a:rPr sz="2400" dirty="0">
                <a:latin typeface="Tahoma"/>
                <a:cs typeface="Tahoma"/>
              </a:rPr>
              <a:t>12.04.2000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№</a:t>
            </a:r>
            <a:r>
              <a:rPr sz="2400" spc="5" dirty="0">
                <a:latin typeface="Tahoma"/>
                <a:cs typeface="Tahoma"/>
              </a:rPr>
              <a:t> 642)</a:t>
            </a:r>
            <a:endParaRPr sz="2400">
              <a:latin typeface="Tahoma"/>
              <a:cs typeface="Tahoma"/>
            </a:endParaRPr>
          </a:p>
          <a:p>
            <a:pPr marL="527685" marR="523875" indent="-515620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AutoNum type="arabicPeriod"/>
              <a:tabLst>
                <a:tab pos="527685" algn="l"/>
                <a:tab pos="528320" algn="l"/>
              </a:tabLst>
            </a:pPr>
            <a:r>
              <a:rPr sz="2400" spc="5" dirty="0">
                <a:latin typeface="Tahoma"/>
                <a:cs typeface="Tahoma"/>
              </a:rPr>
              <a:t>Не </a:t>
            </a:r>
            <a:r>
              <a:rPr sz="2400" spc="-5" dirty="0">
                <a:latin typeface="Tahoma"/>
                <a:cs typeface="Tahoma"/>
              </a:rPr>
              <a:t>передбачається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проведення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аналізу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ефективності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здійснення</a:t>
            </a:r>
            <a:r>
              <a:rPr sz="2400" spc="-5" dirty="0">
                <a:latin typeface="Tahoma"/>
                <a:cs typeface="Tahoma"/>
              </a:rPr>
              <a:t> концесії.</a:t>
            </a:r>
            <a:endParaRPr sz="2400">
              <a:latin typeface="Tahoma"/>
              <a:cs typeface="Tahoma"/>
            </a:endParaRPr>
          </a:p>
          <a:p>
            <a:pPr marL="527685" marR="381000" indent="-515620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latin typeface="Tahoma"/>
                <a:cs typeface="Tahoma"/>
              </a:rPr>
              <a:t>Відсутня</a:t>
            </a:r>
            <a:r>
              <a:rPr sz="2400" spc="-5" dirty="0">
                <a:latin typeface="Tahoma"/>
                <a:cs typeface="Tahoma"/>
              </a:rPr>
              <a:t> процедура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погоджень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висновку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проекту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договору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 </a:t>
            </a:r>
            <a:r>
              <a:rPr sz="2400" spc="-5" dirty="0">
                <a:latin typeface="Tahoma"/>
                <a:cs typeface="Tahoma"/>
              </a:rPr>
              <a:t>центральними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органами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влади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(лише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Антимонопольного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комітету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України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–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передбачених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законом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випадках).</a:t>
            </a:r>
            <a:endParaRPr sz="2400">
              <a:latin typeface="Tahoma"/>
              <a:cs typeface="Tahoma"/>
            </a:endParaRPr>
          </a:p>
          <a:p>
            <a:pPr marL="527685" marR="414655" indent="-515620">
              <a:lnSpc>
                <a:spcPct val="100000"/>
              </a:lnSpc>
              <a:spcBef>
                <a:spcPts val="585"/>
              </a:spcBef>
              <a:buClr>
                <a:srgbClr val="009999"/>
              </a:buClr>
              <a:buSzPct val="64583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Tahoma"/>
                <a:cs typeface="Tahoma"/>
              </a:rPr>
              <a:t>Концесійний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договір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укладається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протягом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3 місяців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дня</a:t>
            </a:r>
            <a:r>
              <a:rPr sz="2400" spc="-5" dirty="0">
                <a:latin typeface="Tahoma"/>
                <a:cs typeface="Tahoma"/>
              </a:rPr>
              <a:t> опублікування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результатів</a:t>
            </a:r>
            <a:r>
              <a:rPr sz="2400" spc="-5" dirty="0">
                <a:latin typeface="Tahoma"/>
                <a:cs typeface="Tahoma"/>
              </a:rPr>
              <a:t> конкурсу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на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строк,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визначений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договорі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(10–50 </a:t>
            </a:r>
            <a:r>
              <a:rPr sz="2400" spc="-10" dirty="0">
                <a:latin typeface="Tahoma"/>
                <a:cs typeface="Tahoma"/>
              </a:rPr>
              <a:t>років):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0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договір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вступає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силу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моменту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його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підписання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сторонами;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концесієдавець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3-денний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строк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повідомляє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Фонд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державного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майна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України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 </a:t>
            </a:r>
            <a:r>
              <a:rPr sz="2000" spc="-10" dirty="0">
                <a:latin typeface="Tahoma"/>
                <a:cs typeface="Tahoma"/>
              </a:rPr>
              <a:t>підписання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концесійного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договору.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3548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052" y="240436"/>
            <a:ext cx="8636752" cy="4513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407" y="218058"/>
            <a:ext cx="868362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ІСТОТНІ</a:t>
            </a:r>
            <a:r>
              <a:rPr sz="2900" spc="-20" dirty="0"/>
              <a:t> </a:t>
            </a:r>
            <a:r>
              <a:rPr sz="2900" dirty="0"/>
              <a:t>УМОВИ</a:t>
            </a:r>
            <a:r>
              <a:rPr sz="2900" spc="-15" dirty="0"/>
              <a:t> </a:t>
            </a:r>
            <a:r>
              <a:rPr sz="2900" spc="-5" dirty="0"/>
              <a:t>КОНЦЕСІЙНОГО</a:t>
            </a:r>
            <a:r>
              <a:rPr sz="2900" spc="-10" dirty="0"/>
              <a:t> </a:t>
            </a:r>
            <a:r>
              <a:rPr sz="2900" spc="-5" dirty="0"/>
              <a:t>ДОГОВОРУ: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185420" y="736995"/>
            <a:ext cx="8439785" cy="55276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фінансові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умови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створення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об’єкта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концесії;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умови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надання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земельної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ділянки;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перелік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видів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діяльності,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здійснення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яких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підлягає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ліцензуванню;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умови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встановлення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зміни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цін;</a:t>
            </a:r>
            <a:endParaRPr sz="22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строк</a:t>
            </a:r>
            <a:r>
              <a:rPr sz="2200" spc="-5" dirty="0">
                <a:latin typeface="Tahoma"/>
                <a:cs typeface="Tahoma"/>
              </a:rPr>
              <a:t> дії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договору концесії,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умови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обсяги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поліпшення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об’єкта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концесії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порядок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компенсації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зазначених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поліпшень;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умови,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розмір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порядок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внесення </a:t>
            </a:r>
            <a:r>
              <a:rPr sz="2200" dirty="0">
                <a:latin typeface="Tahoma"/>
                <a:cs typeface="Tahoma"/>
              </a:rPr>
              <a:t>концесійних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платежів;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порядок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використання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амортизаційних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відрахувань;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відновлення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об’єкта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концесії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умови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його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повернення;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відповідальність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виконання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сторонами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зобов’язань;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2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страхування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концесіонером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об’єктів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концесії,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порядок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продовження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припинення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дії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договору;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вирішення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спорів.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766572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799" y="442892"/>
            <a:ext cx="8223250" cy="1442085"/>
            <a:chOff x="435799" y="442892"/>
            <a:chExt cx="8223250" cy="1442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799" y="442892"/>
              <a:ext cx="8222872" cy="3008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" y="664463"/>
              <a:ext cx="2241042" cy="7932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9359" y="664463"/>
              <a:ext cx="3167634" cy="7932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1328" y="664463"/>
              <a:ext cx="3073146" cy="793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5792" y="1091183"/>
              <a:ext cx="4807458" cy="7932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9694" y="339089"/>
            <a:ext cx="827214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МАЛИНСЬКА СИСТЕМА </a:t>
            </a:r>
            <a:r>
              <a:rPr sz="2800" spc="-5" dirty="0"/>
              <a:t>ТЕПЛОПОСТАЧАННЯ: </a:t>
            </a:r>
            <a:r>
              <a:rPr sz="2800" spc="-810" dirty="0"/>
              <a:t> </a:t>
            </a:r>
            <a:r>
              <a:rPr sz="2800" dirty="0"/>
              <a:t>ПЕРШИЙ УКРАЇНСЬКИЙ ПРОЕКТ РРР </a:t>
            </a:r>
            <a:r>
              <a:rPr sz="2800" spc="5" dirty="0"/>
              <a:t>З </a:t>
            </a:r>
            <a:r>
              <a:rPr sz="2800" spc="10" dirty="0"/>
              <a:t> </a:t>
            </a:r>
            <a:r>
              <a:rPr sz="2800" dirty="0"/>
              <a:t>ЕНЕРГОЕФЕКТИВНОСТІ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186334" y="2019375"/>
            <a:ext cx="7333615" cy="405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7645" indent="-195580">
              <a:lnSpc>
                <a:spcPct val="100000"/>
              </a:lnSpc>
              <a:spcBef>
                <a:spcPts val="110"/>
              </a:spcBef>
              <a:buSzPct val="90909"/>
              <a:buChar char="•"/>
              <a:tabLst>
                <a:tab pos="208279" algn="l"/>
              </a:tabLst>
            </a:pPr>
            <a:r>
              <a:rPr sz="2200" dirty="0">
                <a:latin typeface="Tahoma"/>
                <a:cs typeface="Tahoma"/>
              </a:rPr>
              <a:t>Договір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РРР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15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років</a:t>
            </a:r>
            <a:endParaRPr sz="2200">
              <a:latin typeface="Tahoma"/>
              <a:cs typeface="Tahoma"/>
            </a:endParaRPr>
          </a:p>
          <a:p>
            <a:pPr marL="226060" indent="-213995">
              <a:lnSpc>
                <a:spcPct val="100000"/>
              </a:lnSpc>
              <a:buChar char="•"/>
              <a:tabLst>
                <a:tab pos="226695" algn="l"/>
                <a:tab pos="1292860" algn="l"/>
              </a:tabLst>
            </a:pPr>
            <a:r>
              <a:rPr sz="2200" spc="-5" dirty="0">
                <a:latin typeface="Tahoma"/>
                <a:cs typeface="Tahoma"/>
              </a:rPr>
              <a:t>Вигода	для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місцевої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влади: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теплопостачання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двох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шкіл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 спортшколи,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17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тис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кв.м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модернізація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котельні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без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бюджетних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коштів</a:t>
            </a:r>
            <a:endParaRPr sz="2200">
              <a:latin typeface="Tahoma"/>
              <a:cs typeface="Tahoma"/>
            </a:endParaRPr>
          </a:p>
          <a:p>
            <a:pPr marL="445134" indent="-433070">
              <a:lnSpc>
                <a:spcPct val="100000"/>
              </a:lnSpc>
              <a:buFont typeface="Wingdings"/>
              <a:buChar char=""/>
              <a:tabLst>
                <a:tab pos="445134" algn="l"/>
                <a:tab pos="445770" algn="l"/>
              </a:tabLst>
            </a:pPr>
            <a:r>
              <a:rPr sz="2200" spc="5" dirty="0">
                <a:latin typeface="Tahoma"/>
                <a:cs typeface="Tahoma"/>
              </a:rPr>
              <a:t>зменшення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залежності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від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газу</a:t>
            </a:r>
            <a:endParaRPr sz="2200">
              <a:latin typeface="Tahoma"/>
              <a:cs typeface="Tahoma"/>
            </a:endParaRPr>
          </a:p>
          <a:p>
            <a:pPr marL="445134" indent="-433070">
              <a:lnSpc>
                <a:spcPct val="100000"/>
              </a:lnSpc>
              <a:buFont typeface="Wingdings"/>
              <a:buChar char=""/>
              <a:tabLst>
                <a:tab pos="445134" algn="l"/>
                <a:tab pos="445770" algn="l"/>
              </a:tabLst>
            </a:pPr>
            <a:r>
              <a:rPr sz="2200" dirty="0">
                <a:latin typeface="Tahoma"/>
                <a:cs typeface="Tahoma"/>
              </a:rPr>
              <a:t>вигідніший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тариф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=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зекономлені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кошти</a:t>
            </a:r>
            <a:endParaRPr sz="2200">
              <a:latin typeface="Tahoma"/>
              <a:cs typeface="Tahoma"/>
            </a:endParaRPr>
          </a:p>
          <a:p>
            <a:pPr marL="445134" indent="-433070">
              <a:lnSpc>
                <a:spcPct val="100000"/>
              </a:lnSpc>
              <a:buFont typeface="Wingdings"/>
              <a:buChar char=""/>
              <a:tabLst>
                <a:tab pos="445134" algn="l"/>
                <a:tab pos="445770" algn="l"/>
              </a:tabLst>
            </a:pPr>
            <a:r>
              <a:rPr sz="2200" dirty="0">
                <a:latin typeface="Tahoma"/>
                <a:cs typeface="Tahoma"/>
              </a:rPr>
              <a:t>повернення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власності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котельню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через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15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років</a:t>
            </a:r>
            <a:endParaRPr sz="2200">
              <a:latin typeface="Tahoma"/>
              <a:cs typeface="Tahoma"/>
            </a:endParaRPr>
          </a:p>
          <a:p>
            <a:pPr marL="226060" indent="-213995">
              <a:lnSpc>
                <a:spcPct val="100000"/>
              </a:lnSpc>
              <a:spcBef>
                <a:spcPts val="5"/>
              </a:spcBef>
              <a:buChar char="•"/>
              <a:tabLst>
                <a:tab pos="226695" algn="l"/>
              </a:tabLst>
            </a:pPr>
            <a:r>
              <a:rPr sz="2200" spc="-5" dirty="0">
                <a:latin typeface="Tahoma"/>
                <a:cs typeface="Tahoma"/>
              </a:rPr>
              <a:t>Вигода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для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бізнесу: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200" spc="5" dirty="0">
                <a:latin typeface="Tahoma"/>
                <a:cs typeface="Tahoma"/>
              </a:rPr>
              <a:t>нове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довгострокове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джерело </a:t>
            </a:r>
            <a:r>
              <a:rPr sz="2200" dirty="0">
                <a:latin typeface="Tahoma"/>
                <a:cs typeface="Tahoma"/>
              </a:rPr>
              <a:t>прибутку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"/>
              <a:tabLst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економія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масштабі</a:t>
            </a:r>
            <a:endParaRPr sz="2200">
              <a:latin typeface="Tahoma"/>
              <a:cs typeface="Tahoma"/>
            </a:endParaRPr>
          </a:p>
          <a:p>
            <a:pPr marL="226060" indent="-213995">
              <a:lnSpc>
                <a:spcPct val="100000"/>
              </a:lnSpc>
              <a:buChar char="•"/>
              <a:tabLst>
                <a:tab pos="226695" algn="l"/>
              </a:tabLst>
            </a:pPr>
            <a:r>
              <a:rPr sz="2200" spc="-5" dirty="0">
                <a:latin typeface="Tahoma"/>
                <a:cs typeface="Tahoma"/>
              </a:rPr>
              <a:t>Вклад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бізнесу: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2,34 </a:t>
            </a:r>
            <a:r>
              <a:rPr sz="2200" spc="5" dirty="0">
                <a:latin typeface="Tahoma"/>
                <a:cs typeface="Tahoma"/>
              </a:rPr>
              <a:t>млн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грн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модернізацію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5" dirty="0">
                <a:latin typeface="Tahoma"/>
                <a:cs typeface="Tahoma"/>
              </a:rPr>
              <a:t>+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750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тис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грн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рік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обслуговування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1355" y="200101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6183" y="3645408"/>
            <a:ext cx="1987296" cy="24323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1721866"/>
            <a:ext cx="8707120" cy="4454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825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Tahoma"/>
                <a:cs typeface="Tahoma"/>
              </a:rPr>
              <a:t>Погодження</a:t>
            </a:r>
            <a:r>
              <a:rPr sz="2200" spc="1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профільної</a:t>
            </a:r>
            <a:r>
              <a:rPr sz="2200" spc="8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комісії</a:t>
            </a:r>
            <a:r>
              <a:rPr sz="2200" spc="9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місцевої</a:t>
            </a:r>
            <a:r>
              <a:rPr sz="2200" spc="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ради</a:t>
            </a:r>
            <a:r>
              <a:rPr sz="2200" spc="7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про</a:t>
            </a:r>
            <a:r>
              <a:rPr sz="2200" spc="9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наміри</a:t>
            </a:r>
            <a:r>
              <a:rPr sz="2200" spc="10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взяти</a:t>
            </a:r>
            <a:r>
              <a:rPr sz="2200" spc="8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концесію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комунальне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майно</a:t>
            </a:r>
            <a:endParaRPr sz="22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3591560" algn="l"/>
                <a:tab pos="5247640" algn="l"/>
                <a:tab pos="6522084" algn="l"/>
                <a:tab pos="7125970" algn="l"/>
                <a:tab pos="8546465" algn="l"/>
              </a:tabLst>
            </a:pPr>
            <a:r>
              <a:rPr sz="2200" spc="5" dirty="0">
                <a:latin typeface="Tahoma"/>
                <a:cs typeface="Tahoma"/>
              </a:rPr>
              <a:t>Ор</a:t>
            </a:r>
            <a:r>
              <a:rPr sz="2200" spc="-10" dirty="0">
                <a:latin typeface="Tahoma"/>
                <a:cs typeface="Tahoma"/>
              </a:rPr>
              <a:t>га</a:t>
            </a:r>
            <a:r>
              <a:rPr sz="2200" dirty="0">
                <a:latin typeface="Tahoma"/>
                <a:cs typeface="Tahoma"/>
              </a:rPr>
              <a:t>ніз</a:t>
            </a:r>
            <a:r>
              <a:rPr sz="2200" spc="-10" dirty="0">
                <a:latin typeface="Tahoma"/>
                <a:cs typeface="Tahoma"/>
              </a:rPr>
              <a:t>а</a:t>
            </a:r>
            <a:r>
              <a:rPr sz="2200" spc="5" dirty="0">
                <a:latin typeface="Tahoma"/>
                <a:cs typeface="Tahoma"/>
              </a:rPr>
              <a:t>ц</a:t>
            </a:r>
            <a:r>
              <a:rPr sz="2200" spc="-30" dirty="0">
                <a:latin typeface="Tahoma"/>
                <a:cs typeface="Tahoma"/>
              </a:rPr>
              <a:t>і</a:t>
            </a:r>
            <a:r>
              <a:rPr sz="2200" dirty="0">
                <a:latin typeface="Tahoma"/>
                <a:cs typeface="Tahoma"/>
              </a:rPr>
              <a:t>й</a:t>
            </a:r>
            <a:r>
              <a:rPr sz="2200" spc="5" dirty="0">
                <a:latin typeface="Tahoma"/>
                <a:cs typeface="Tahoma"/>
              </a:rPr>
              <a:t>н</a:t>
            </a:r>
            <a:r>
              <a:rPr sz="2200" spc="15" dirty="0">
                <a:latin typeface="Tahoma"/>
                <a:cs typeface="Tahoma"/>
              </a:rPr>
              <a:t>о</a:t>
            </a:r>
            <a:r>
              <a:rPr sz="2200" spc="-10" dirty="0">
                <a:latin typeface="Tahoma"/>
                <a:cs typeface="Tahoma"/>
              </a:rPr>
              <a:t>-</a:t>
            </a:r>
            <a:r>
              <a:rPr sz="2200" dirty="0">
                <a:latin typeface="Tahoma"/>
                <a:cs typeface="Tahoma"/>
              </a:rPr>
              <a:t>т</a:t>
            </a:r>
            <a:r>
              <a:rPr sz="2200" spc="-30" dirty="0">
                <a:latin typeface="Tahoma"/>
                <a:cs typeface="Tahoma"/>
              </a:rPr>
              <a:t>е</a:t>
            </a:r>
            <a:r>
              <a:rPr sz="2200" spc="10" dirty="0">
                <a:latin typeface="Tahoma"/>
                <a:cs typeface="Tahoma"/>
              </a:rPr>
              <a:t>х</a:t>
            </a:r>
            <a:r>
              <a:rPr sz="2200" dirty="0">
                <a:latin typeface="Tahoma"/>
                <a:cs typeface="Tahoma"/>
              </a:rPr>
              <a:t>ні</a:t>
            </a:r>
            <a:r>
              <a:rPr sz="2200" spc="-20" dirty="0">
                <a:latin typeface="Tahoma"/>
                <a:cs typeface="Tahoma"/>
              </a:rPr>
              <a:t>ч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dirty="0">
                <a:latin typeface="Tahoma"/>
                <a:cs typeface="Tahoma"/>
              </a:rPr>
              <a:t>	</a:t>
            </a:r>
            <a:r>
              <a:rPr sz="2200" spc="-5" dirty="0">
                <a:latin typeface="Tahoma"/>
                <a:cs typeface="Tahoma"/>
              </a:rPr>
              <a:t>підг</a:t>
            </a:r>
            <a:r>
              <a:rPr sz="2200" spc="-25" dirty="0">
                <a:latin typeface="Tahoma"/>
                <a:cs typeface="Tahoma"/>
              </a:rPr>
              <a:t>о</a:t>
            </a:r>
            <a:r>
              <a:rPr sz="2200" spc="5" dirty="0">
                <a:latin typeface="Tahoma"/>
                <a:cs typeface="Tahoma"/>
              </a:rPr>
              <a:t>то</a:t>
            </a:r>
            <a:r>
              <a:rPr sz="2200" spc="-5" dirty="0">
                <a:latin typeface="Tahoma"/>
                <a:cs typeface="Tahoma"/>
              </a:rPr>
              <a:t>в</a:t>
            </a:r>
            <a:r>
              <a:rPr sz="2200" dirty="0">
                <a:latin typeface="Tahoma"/>
                <a:cs typeface="Tahoma"/>
              </a:rPr>
              <a:t>к</a:t>
            </a:r>
            <a:r>
              <a:rPr sz="2200" spc="5" dirty="0">
                <a:latin typeface="Tahoma"/>
                <a:cs typeface="Tahoma"/>
              </a:rPr>
              <a:t>а</a:t>
            </a:r>
            <a:r>
              <a:rPr sz="2200" dirty="0">
                <a:latin typeface="Tahoma"/>
                <a:cs typeface="Tahoma"/>
              </a:rPr>
              <a:t>	</a:t>
            </a:r>
            <a:r>
              <a:rPr sz="2200" spc="5" dirty="0">
                <a:latin typeface="Tahoma"/>
                <a:cs typeface="Tahoma"/>
              </a:rPr>
              <a:t>о</a:t>
            </a:r>
            <a:r>
              <a:rPr sz="2200" spc="10" dirty="0">
                <a:latin typeface="Tahoma"/>
                <a:cs typeface="Tahoma"/>
              </a:rPr>
              <a:t>б</a:t>
            </a:r>
            <a:r>
              <a:rPr sz="2200" spc="-15" dirty="0">
                <a:latin typeface="Tahoma"/>
                <a:cs typeface="Tahoma"/>
              </a:rPr>
              <a:t>'</a:t>
            </a:r>
            <a:r>
              <a:rPr sz="2200" spc="-10" dirty="0">
                <a:latin typeface="Tahoma"/>
                <a:cs typeface="Tahoma"/>
              </a:rPr>
              <a:t>є</a:t>
            </a:r>
            <a:r>
              <a:rPr sz="2200" spc="-5" dirty="0">
                <a:latin typeface="Tahoma"/>
                <a:cs typeface="Tahoma"/>
              </a:rPr>
              <a:t>кті</a:t>
            </a:r>
            <a:r>
              <a:rPr sz="2200" spc="5" dirty="0">
                <a:latin typeface="Tahoma"/>
                <a:cs typeface="Tahoma"/>
              </a:rPr>
              <a:t>в</a:t>
            </a:r>
            <a:r>
              <a:rPr sz="2200" dirty="0">
                <a:latin typeface="Tahoma"/>
                <a:cs typeface="Tahoma"/>
              </a:rPr>
              <a:t>	</a:t>
            </a:r>
            <a:r>
              <a:rPr sz="2200" spc="-5" dirty="0">
                <a:latin typeface="Tahoma"/>
                <a:cs typeface="Tahoma"/>
              </a:rPr>
              <a:t>д</a:t>
            </a:r>
            <a:r>
              <a:rPr sz="2200" spc="5" dirty="0">
                <a:latin typeface="Tahoma"/>
                <a:cs typeface="Tahoma"/>
              </a:rPr>
              <a:t>о</a:t>
            </a:r>
            <a:r>
              <a:rPr sz="2200" dirty="0">
                <a:latin typeface="Tahoma"/>
                <a:cs typeface="Tahoma"/>
              </a:rPr>
              <a:t>	п</a:t>
            </a:r>
            <a:r>
              <a:rPr sz="2200" spc="-5" dirty="0">
                <a:latin typeface="Tahoma"/>
                <a:cs typeface="Tahoma"/>
              </a:rPr>
              <a:t>е</a:t>
            </a:r>
            <a:r>
              <a:rPr sz="2200" spc="5" dirty="0">
                <a:latin typeface="Tahoma"/>
                <a:cs typeface="Tahoma"/>
              </a:rPr>
              <a:t>р</a:t>
            </a:r>
            <a:r>
              <a:rPr sz="2200" spc="-5" dirty="0">
                <a:latin typeface="Tahoma"/>
                <a:cs typeface="Tahoma"/>
              </a:rPr>
              <a:t>еда</a:t>
            </a:r>
            <a:r>
              <a:rPr sz="2200" dirty="0">
                <a:latin typeface="Tahoma"/>
                <a:cs typeface="Tahoma"/>
              </a:rPr>
              <a:t>чі	</a:t>
            </a:r>
            <a:r>
              <a:rPr sz="2200" spc="5" dirty="0">
                <a:latin typeface="Tahoma"/>
                <a:cs typeface="Tahoma"/>
              </a:rPr>
              <a:t>в</a:t>
            </a:r>
            <a:endParaRPr sz="22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ahoma"/>
                <a:cs typeface="Tahoma"/>
              </a:rPr>
              <a:t>концесію</a:t>
            </a:r>
            <a:endParaRPr sz="22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latin typeface="Tahoma"/>
                <a:cs typeface="Tahoma"/>
              </a:rPr>
              <a:t>Погодження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умов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конкурсу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 профільним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Міністерством</a:t>
            </a:r>
            <a:endParaRPr sz="22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latin typeface="Tahoma"/>
                <a:cs typeface="Tahoma"/>
              </a:rPr>
              <a:t>Умови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концесійного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конкурсу</a:t>
            </a:r>
            <a:endParaRPr sz="22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latin typeface="Tahoma"/>
                <a:cs typeface="Tahoma"/>
              </a:rPr>
              <a:t>Визначення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переможця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конкурсу</a:t>
            </a:r>
            <a:endParaRPr sz="22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latin typeface="Tahoma"/>
                <a:cs typeface="Tahoma"/>
              </a:rPr>
              <a:t>Укладання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договору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концесії</a:t>
            </a:r>
            <a:endParaRPr sz="22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5" dirty="0">
                <a:latin typeface="Tahoma"/>
                <a:cs typeface="Tahoma"/>
              </a:rPr>
              <a:t>Отримання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ліцензії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види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діяльності</a:t>
            </a:r>
            <a:endParaRPr sz="22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dirty="0">
                <a:latin typeface="Tahoma"/>
                <a:cs typeface="Tahoma"/>
              </a:rPr>
              <a:t>Правонаступництво</a:t>
            </a:r>
            <a:endParaRPr sz="22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200" spc="5" dirty="0">
                <a:latin typeface="Tahoma"/>
                <a:cs typeface="Tahoma"/>
              </a:rPr>
              <a:t>Тарифи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послуги</a:t>
            </a:r>
            <a:endParaRPr sz="2200">
              <a:latin typeface="Tahoma"/>
              <a:cs typeface="Tahoma"/>
            </a:endParaRPr>
          </a:p>
          <a:p>
            <a:pPr marL="3750945">
              <a:lnSpc>
                <a:spcPct val="100000"/>
              </a:lnSpc>
              <a:spcBef>
                <a:spcPts val="2275"/>
              </a:spcBef>
            </a:pPr>
            <a:r>
              <a:rPr sz="2950" spc="-85" dirty="0">
                <a:latin typeface="Tahoma"/>
                <a:cs typeface="Tahoma"/>
              </a:rPr>
              <a:t>А</a:t>
            </a:r>
            <a:r>
              <a:rPr sz="2950" spc="-80" dirty="0">
                <a:latin typeface="Tahoma"/>
                <a:cs typeface="Tahoma"/>
              </a:rPr>
              <a:t> </a:t>
            </a:r>
            <a:r>
              <a:rPr sz="2950" spc="-75" dirty="0">
                <a:latin typeface="Tahoma"/>
                <a:cs typeface="Tahoma"/>
              </a:rPr>
              <a:t>чи вартує</a:t>
            </a:r>
            <a:r>
              <a:rPr sz="2950" spc="-70" dirty="0">
                <a:latin typeface="Tahoma"/>
                <a:cs typeface="Tahoma"/>
              </a:rPr>
              <a:t> </a:t>
            </a:r>
            <a:r>
              <a:rPr sz="2950" spc="-75" dirty="0">
                <a:latin typeface="Tahoma"/>
                <a:cs typeface="Tahoma"/>
              </a:rPr>
              <a:t>воно</a:t>
            </a:r>
            <a:r>
              <a:rPr sz="2950" spc="-85" dirty="0">
                <a:latin typeface="Tahoma"/>
                <a:cs typeface="Tahoma"/>
              </a:rPr>
              <a:t> </a:t>
            </a:r>
            <a:r>
              <a:rPr sz="2950" spc="-65" dirty="0">
                <a:latin typeface="Tahoma"/>
                <a:cs typeface="Tahoma"/>
              </a:rPr>
              <a:t>того?</a:t>
            </a:r>
            <a:endParaRPr sz="29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9517" y="117864"/>
            <a:ext cx="8594090" cy="1568450"/>
            <a:chOff x="289517" y="117864"/>
            <a:chExt cx="8594090" cy="156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17" y="117864"/>
              <a:ext cx="8593922" cy="4487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5560" y="426720"/>
              <a:ext cx="4225290" cy="817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4896" y="868680"/>
              <a:ext cx="5590794" cy="8176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655" y="88772"/>
            <a:ext cx="8738870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7155" marR="36830" indent="-2543175">
              <a:lnSpc>
                <a:spcPct val="100000"/>
              </a:lnSpc>
              <a:spcBef>
                <a:spcPts val="100"/>
              </a:spcBef>
            </a:pPr>
            <a:r>
              <a:rPr sz="2900" spc="-10" dirty="0"/>
              <a:t>ПЕРЕПОНИ, </a:t>
            </a:r>
            <a:r>
              <a:rPr sz="2900" spc="-5" dirty="0"/>
              <a:t>ЩО </a:t>
            </a:r>
            <a:r>
              <a:rPr sz="2900" dirty="0"/>
              <a:t>СТРИМУЮТЬ </a:t>
            </a:r>
            <a:r>
              <a:rPr sz="2900" spc="-5" dirty="0"/>
              <a:t>МАЙБУТНЬОГО </a:t>
            </a:r>
            <a:r>
              <a:rPr sz="2900" spc="-835" dirty="0"/>
              <a:t> </a:t>
            </a:r>
            <a:r>
              <a:rPr sz="2900" spc="-5" dirty="0"/>
              <a:t>КОНЦЕСІОНЕРА</a:t>
            </a:r>
            <a:r>
              <a:rPr sz="2900" spc="-15" dirty="0"/>
              <a:t> </a:t>
            </a:r>
            <a:r>
              <a:rPr sz="2900" spc="5" dirty="0"/>
              <a:t>…</a:t>
            </a:r>
            <a:endParaRPr sz="290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96110" algn="l"/>
                <a:tab pos="8725535" algn="l"/>
              </a:tabLst>
            </a:pPr>
            <a:r>
              <a:rPr sz="2900" b="0" u="heavy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900" u="heavy" spc="-5" dirty="0">
                <a:uFill>
                  <a:solidFill>
                    <a:srgbClr val="860038"/>
                  </a:solidFill>
                </a:uFill>
              </a:rPr>
              <a:t>ЩО</a:t>
            </a:r>
            <a:r>
              <a:rPr sz="2900" u="heavy" spc="-1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sz="2900" u="heavy" dirty="0">
                <a:uFill>
                  <a:solidFill>
                    <a:srgbClr val="860038"/>
                  </a:solidFill>
                </a:uFill>
              </a:rPr>
              <a:t>ВИ</a:t>
            </a:r>
            <a:r>
              <a:rPr sz="2900" u="heavy" spc="-1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sz="2900" u="heavy" spc="-5" dirty="0">
                <a:uFill>
                  <a:solidFill>
                    <a:srgbClr val="860038"/>
                  </a:solidFill>
                </a:uFill>
              </a:rPr>
              <a:t>ПРО</a:t>
            </a:r>
            <a:r>
              <a:rPr sz="2900" u="heavy" spc="-3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sz="2900" u="heavy" dirty="0">
                <a:uFill>
                  <a:solidFill>
                    <a:srgbClr val="860038"/>
                  </a:solidFill>
                </a:uFill>
              </a:rPr>
              <a:t>ЦЕ</a:t>
            </a:r>
            <a:r>
              <a:rPr sz="2900" u="heavy" spc="-1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sz="2900" u="heavy" dirty="0">
                <a:uFill>
                  <a:solidFill>
                    <a:srgbClr val="860038"/>
                  </a:solidFill>
                </a:uFill>
              </a:rPr>
              <a:t>ДУМАЄТЕ?	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566" y="380349"/>
            <a:ext cx="5691505" cy="1239520"/>
            <a:chOff x="1752566" y="380349"/>
            <a:chExt cx="5691505" cy="1239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566" y="380349"/>
              <a:ext cx="5691457" cy="487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2384" y="713231"/>
              <a:ext cx="3024377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586" rIns="0" bIns="0" rtlCol="0">
            <a:spAutoFit/>
          </a:bodyPr>
          <a:lstStyle/>
          <a:p>
            <a:pPr marL="3161030" marR="5080" indent="-160401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РЕКОМЕНДАЦІЇ</a:t>
            </a:r>
            <a:r>
              <a:rPr spc="65" dirty="0"/>
              <a:t> </a:t>
            </a:r>
            <a:r>
              <a:rPr spc="-5" dirty="0"/>
              <a:t>:</a:t>
            </a:r>
            <a:r>
              <a:rPr dirty="0"/>
              <a:t> </a:t>
            </a:r>
            <a:r>
              <a:rPr spc="-10" dirty="0"/>
              <a:t>ЩО </a:t>
            </a:r>
            <a:r>
              <a:rPr spc="-15" dirty="0"/>
              <a:t>СЛІД </a:t>
            </a:r>
            <a:r>
              <a:rPr spc="-925" dirty="0"/>
              <a:t> </a:t>
            </a:r>
            <a:r>
              <a:rPr spc="-10" dirty="0"/>
              <a:t>ВРАХУВАТИ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267" y="1441093"/>
            <a:ext cx="8559800" cy="47015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30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Чітко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прописати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в </a:t>
            </a:r>
            <a:r>
              <a:rPr sz="2000" b="1" spc="-10" dirty="0">
                <a:latin typeface="Tahoma"/>
                <a:cs typeface="Tahoma"/>
              </a:rPr>
              <a:t>концесійному</a:t>
            </a:r>
            <a:r>
              <a:rPr sz="2000" b="1" spc="6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договорі</a:t>
            </a:r>
            <a:r>
              <a:rPr sz="2000" b="1" spc="10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6870" marR="655955" indent="-344805">
              <a:lnSpc>
                <a:spcPct val="100000"/>
              </a:lnSpc>
              <a:spcBef>
                <a:spcPts val="200"/>
              </a:spcBef>
              <a:buClr>
                <a:srgbClr val="009999"/>
              </a:buClr>
              <a:buSzPct val="63157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механізм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погашення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кредиторської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заборгованості</a:t>
            </a:r>
            <a:r>
              <a:rPr sz="1900" spc="1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об’єкту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концесії,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особливо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погашення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податкового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боргу.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95"/>
              </a:spcBef>
              <a:buClr>
                <a:srgbClr val="009999"/>
              </a:buClr>
              <a:buSzPct val="63157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900" spc="-5" dirty="0">
                <a:latin typeface="Tahoma"/>
                <a:cs typeface="Tahoma"/>
              </a:rPr>
              <a:t>процедуру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повернення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концесієдавцю</a:t>
            </a:r>
            <a:r>
              <a:rPr sz="1900" spc="1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правовий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статус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майна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об’єкту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концесії,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зокрема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при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достроковому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розірванні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договору.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ts val="2280"/>
              </a:lnSpc>
              <a:spcBef>
                <a:spcPts val="215"/>
              </a:spcBef>
              <a:buClr>
                <a:srgbClr val="009999"/>
              </a:buClr>
              <a:buSzPct val="63157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умови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використання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об’єкту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концесії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 вимоги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до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якості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послуг,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що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ts val="2400"/>
              </a:lnSpc>
            </a:pPr>
            <a:r>
              <a:rPr sz="1900" spc="-10" dirty="0">
                <a:latin typeface="Tahoma"/>
                <a:cs typeface="Tahoma"/>
              </a:rPr>
              <a:t>будуть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надаватися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концесіонером</a:t>
            </a:r>
            <a:r>
              <a:rPr sz="2000" spc="-5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9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Визначити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повноваження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органу,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буде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здійснювати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контроль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виконанням </a:t>
            </a:r>
            <a:r>
              <a:rPr sz="2000" spc="-10" dirty="0">
                <a:latin typeface="Tahoma"/>
                <a:cs typeface="Tahoma"/>
              </a:rPr>
              <a:t>умов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концесійного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договору.</a:t>
            </a:r>
            <a:endParaRPr sz="20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22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Визначити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процедуру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списання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комунального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майна,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т.ч.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випадку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оновлення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результаті виконання Інвестиційної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програми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рахунок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амортизаційних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відрахувань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врахування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цього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розрахунку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концесійного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платежу;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9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Звернути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увагу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врахування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ПДВ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загальній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сумі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інвестицій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заходів,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виконані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рахунок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амортизаційних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відрахувань.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41579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3601" y="846348"/>
            <a:ext cx="2930008" cy="341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5309" y="730072"/>
            <a:ext cx="29540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РОЛЬОВА</a:t>
            </a:r>
            <a:r>
              <a:rPr spc="-20" dirty="0"/>
              <a:t> </a:t>
            </a:r>
            <a:r>
              <a:rPr spc="-15" dirty="0"/>
              <a:t>ГРА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27897" y="1633537"/>
            <a:ext cx="4596765" cy="2707005"/>
            <a:chOff x="2227897" y="1633537"/>
            <a:chExt cx="4596765" cy="27070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2992" y="2843783"/>
              <a:ext cx="1901952" cy="1374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3232" y="2776727"/>
              <a:ext cx="365759" cy="1563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2520" y="2843783"/>
              <a:ext cx="1901952" cy="13746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4664" y="1670303"/>
              <a:ext cx="1390650" cy="13479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40280" y="1645920"/>
              <a:ext cx="1362710" cy="1320165"/>
            </a:xfrm>
            <a:custGeom>
              <a:avLst/>
              <a:gdLst/>
              <a:ahLst/>
              <a:cxnLst/>
              <a:rect l="l" t="t" r="r" b="b"/>
              <a:pathLst>
                <a:path w="1362710" h="1320164">
                  <a:moveTo>
                    <a:pt x="1205103" y="0"/>
                  </a:moveTo>
                  <a:lnTo>
                    <a:pt x="157352" y="0"/>
                  </a:lnTo>
                  <a:lnTo>
                    <a:pt x="107630" y="8025"/>
                  </a:lnTo>
                  <a:lnTo>
                    <a:pt x="64437" y="30370"/>
                  </a:lnTo>
                  <a:lnTo>
                    <a:pt x="30370" y="64437"/>
                  </a:lnTo>
                  <a:lnTo>
                    <a:pt x="8025" y="107630"/>
                  </a:lnTo>
                  <a:lnTo>
                    <a:pt x="0" y="157352"/>
                  </a:lnTo>
                  <a:lnTo>
                    <a:pt x="0" y="1162430"/>
                  </a:lnTo>
                  <a:lnTo>
                    <a:pt x="8025" y="1212153"/>
                  </a:lnTo>
                  <a:lnTo>
                    <a:pt x="30370" y="1255346"/>
                  </a:lnTo>
                  <a:lnTo>
                    <a:pt x="64437" y="1289413"/>
                  </a:lnTo>
                  <a:lnTo>
                    <a:pt x="107630" y="1311758"/>
                  </a:lnTo>
                  <a:lnTo>
                    <a:pt x="157352" y="1319783"/>
                  </a:lnTo>
                  <a:lnTo>
                    <a:pt x="1205103" y="1319783"/>
                  </a:lnTo>
                  <a:lnTo>
                    <a:pt x="1254825" y="1311758"/>
                  </a:lnTo>
                  <a:lnTo>
                    <a:pt x="1298018" y="1289413"/>
                  </a:lnTo>
                  <a:lnTo>
                    <a:pt x="1332085" y="1255346"/>
                  </a:lnTo>
                  <a:lnTo>
                    <a:pt x="1354430" y="1212153"/>
                  </a:lnTo>
                  <a:lnTo>
                    <a:pt x="1362456" y="1162430"/>
                  </a:lnTo>
                  <a:lnTo>
                    <a:pt x="1362456" y="157352"/>
                  </a:lnTo>
                  <a:lnTo>
                    <a:pt x="1354430" y="107630"/>
                  </a:lnTo>
                  <a:lnTo>
                    <a:pt x="1332085" y="64437"/>
                  </a:lnTo>
                  <a:lnTo>
                    <a:pt x="1298018" y="30370"/>
                  </a:lnTo>
                  <a:lnTo>
                    <a:pt x="1254825" y="8025"/>
                  </a:lnTo>
                  <a:lnTo>
                    <a:pt x="12051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0280" y="1645920"/>
              <a:ext cx="1362710" cy="1320165"/>
            </a:xfrm>
            <a:custGeom>
              <a:avLst/>
              <a:gdLst/>
              <a:ahLst/>
              <a:cxnLst/>
              <a:rect l="l" t="t" r="r" b="b"/>
              <a:pathLst>
                <a:path w="1362710" h="1320164">
                  <a:moveTo>
                    <a:pt x="0" y="157352"/>
                  </a:moveTo>
                  <a:lnTo>
                    <a:pt x="8025" y="107630"/>
                  </a:lnTo>
                  <a:lnTo>
                    <a:pt x="30370" y="64437"/>
                  </a:lnTo>
                  <a:lnTo>
                    <a:pt x="64437" y="30370"/>
                  </a:lnTo>
                  <a:lnTo>
                    <a:pt x="107630" y="8025"/>
                  </a:lnTo>
                  <a:lnTo>
                    <a:pt x="157352" y="0"/>
                  </a:lnTo>
                  <a:lnTo>
                    <a:pt x="1205103" y="0"/>
                  </a:lnTo>
                  <a:lnTo>
                    <a:pt x="1254825" y="8025"/>
                  </a:lnTo>
                  <a:lnTo>
                    <a:pt x="1298018" y="30370"/>
                  </a:lnTo>
                  <a:lnTo>
                    <a:pt x="1332085" y="64437"/>
                  </a:lnTo>
                  <a:lnTo>
                    <a:pt x="1354430" y="107630"/>
                  </a:lnTo>
                  <a:lnTo>
                    <a:pt x="1362456" y="157352"/>
                  </a:lnTo>
                  <a:lnTo>
                    <a:pt x="1362456" y="1162430"/>
                  </a:lnTo>
                  <a:lnTo>
                    <a:pt x="1354430" y="1212153"/>
                  </a:lnTo>
                  <a:lnTo>
                    <a:pt x="1332085" y="1255346"/>
                  </a:lnTo>
                  <a:lnTo>
                    <a:pt x="1298018" y="1289413"/>
                  </a:lnTo>
                  <a:lnTo>
                    <a:pt x="1254825" y="1311758"/>
                  </a:lnTo>
                  <a:lnTo>
                    <a:pt x="1205103" y="1319783"/>
                  </a:lnTo>
                  <a:lnTo>
                    <a:pt x="157352" y="1319783"/>
                  </a:lnTo>
                  <a:lnTo>
                    <a:pt x="107630" y="1311758"/>
                  </a:lnTo>
                  <a:lnTo>
                    <a:pt x="64437" y="1289413"/>
                  </a:lnTo>
                  <a:lnTo>
                    <a:pt x="30370" y="1255346"/>
                  </a:lnTo>
                  <a:lnTo>
                    <a:pt x="8025" y="1212153"/>
                  </a:lnTo>
                  <a:lnTo>
                    <a:pt x="0" y="1162430"/>
                  </a:lnTo>
                  <a:lnTo>
                    <a:pt x="0" y="15735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25624" y="1731264"/>
              <a:ext cx="671830" cy="651510"/>
            </a:xfrm>
            <a:custGeom>
              <a:avLst/>
              <a:gdLst/>
              <a:ahLst/>
              <a:cxnLst/>
              <a:rect l="l" t="t" r="r" b="b"/>
              <a:pathLst>
                <a:path w="671830" h="651510">
                  <a:moveTo>
                    <a:pt x="671702" y="0"/>
                  </a:moveTo>
                  <a:lnTo>
                    <a:pt x="134619" y="0"/>
                  </a:lnTo>
                  <a:lnTo>
                    <a:pt x="92139" y="6677"/>
                  </a:lnTo>
                  <a:lnTo>
                    <a:pt x="55193" y="25253"/>
                  </a:lnTo>
                  <a:lnTo>
                    <a:pt x="26025" y="53547"/>
                  </a:lnTo>
                  <a:lnTo>
                    <a:pt x="6880" y="89375"/>
                  </a:lnTo>
                  <a:lnTo>
                    <a:pt x="0" y="130556"/>
                  </a:lnTo>
                  <a:lnTo>
                    <a:pt x="0" y="651510"/>
                  </a:lnTo>
                  <a:lnTo>
                    <a:pt x="7374" y="646416"/>
                  </a:lnTo>
                  <a:lnTo>
                    <a:pt x="13438" y="627233"/>
                  </a:lnTo>
                  <a:lnTo>
                    <a:pt x="19251" y="596215"/>
                  </a:lnTo>
                  <a:lnTo>
                    <a:pt x="25870" y="555615"/>
                  </a:lnTo>
                  <a:lnTo>
                    <a:pt x="34352" y="507687"/>
                  </a:lnTo>
                  <a:lnTo>
                    <a:pt x="45757" y="454683"/>
                  </a:lnTo>
                  <a:lnTo>
                    <a:pt x="61142" y="398858"/>
                  </a:lnTo>
                  <a:lnTo>
                    <a:pt x="81565" y="342464"/>
                  </a:lnTo>
                  <a:lnTo>
                    <a:pt x="108084" y="287755"/>
                  </a:lnTo>
                  <a:lnTo>
                    <a:pt x="141757" y="236984"/>
                  </a:lnTo>
                  <a:lnTo>
                    <a:pt x="183642" y="192405"/>
                  </a:lnTo>
                  <a:lnTo>
                    <a:pt x="229094" y="157885"/>
                  </a:lnTo>
                  <a:lnTo>
                    <a:pt x="279352" y="128569"/>
                  </a:lnTo>
                  <a:lnTo>
                    <a:pt x="332714" y="103905"/>
                  </a:lnTo>
                  <a:lnTo>
                    <a:pt x="387476" y="83340"/>
                  </a:lnTo>
                  <a:lnTo>
                    <a:pt x="441938" y="66320"/>
                  </a:lnTo>
                  <a:lnTo>
                    <a:pt x="494395" y="52292"/>
                  </a:lnTo>
                  <a:lnTo>
                    <a:pt x="543145" y="40703"/>
                  </a:lnTo>
                  <a:lnTo>
                    <a:pt x="586486" y="31002"/>
                  </a:lnTo>
                  <a:lnTo>
                    <a:pt x="622714" y="22633"/>
                  </a:lnTo>
                  <a:lnTo>
                    <a:pt x="650128" y="15045"/>
                  </a:lnTo>
                  <a:lnTo>
                    <a:pt x="667025" y="7685"/>
                  </a:lnTo>
                  <a:lnTo>
                    <a:pt x="67170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0280" y="1929384"/>
              <a:ext cx="1244345" cy="73837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437002" y="2017268"/>
            <a:ext cx="82676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45991" y="1630489"/>
            <a:ext cx="4118610" cy="1388110"/>
            <a:chOff x="3745991" y="1630489"/>
            <a:chExt cx="4118610" cy="138811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9999" y="1670303"/>
              <a:ext cx="1814322" cy="13479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85615" y="1645919"/>
              <a:ext cx="1786255" cy="1320165"/>
            </a:xfrm>
            <a:custGeom>
              <a:avLst/>
              <a:gdLst/>
              <a:ahLst/>
              <a:cxnLst/>
              <a:rect l="l" t="t" r="r" b="b"/>
              <a:pathLst>
                <a:path w="1786254" h="1320164">
                  <a:moveTo>
                    <a:pt x="1628775" y="0"/>
                  </a:moveTo>
                  <a:lnTo>
                    <a:pt x="157353" y="0"/>
                  </a:lnTo>
                  <a:lnTo>
                    <a:pt x="107630" y="8025"/>
                  </a:lnTo>
                  <a:lnTo>
                    <a:pt x="64437" y="30370"/>
                  </a:lnTo>
                  <a:lnTo>
                    <a:pt x="30370" y="64437"/>
                  </a:lnTo>
                  <a:lnTo>
                    <a:pt x="8025" y="107630"/>
                  </a:lnTo>
                  <a:lnTo>
                    <a:pt x="0" y="157352"/>
                  </a:lnTo>
                  <a:lnTo>
                    <a:pt x="0" y="1162430"/>
                  </a:lnTo>
                  <a:lnTo>
                    <a:pt x="8025" y="1212153"/>
                  </a:lnTo>
                  <a:lnTo>
                    <a:pt x="30370" y="1255346"/>
                  </a:lnTo>
                  <a:lnTo>
                    <a:pt x="64437" y="1289413"/>
                  </a:lnTo>
                  <a:lnTo>
                    <a:pt x="107630" y="1311758"/>
                  </a:lnTo>
                  <a:lnTo>
                    <a:pt x="157353" y="1319783"/>
                  </a:lnTo>
                  <a:lnTo>
                    <a:pt x="1628775" y="1319783"/>
                  </a:lnTo>
                  <a:lnTo>
                    <a:pt x="1678497" y="1311758"/>
                  </a:lnTo>
                  <a:lnTo>
                    <a:pt x="1721690" y="1289413"/>
                  </a:lnTo>
                  <a:lnTo>
                    <a:pt x="1755757" y="1255346"/>
                  </a:lnTo>
                  <a:lnTo>
                    <a:pt x="1778102" y="1212153"/>
                  </a:lnTo>
                  <a:lnTo>
                    <a:pt x="1786128" y="1162430"/>
                  </a:lnTo>
                  <a:lnTo>
                    <a:pt x="1786128" y="157352"/>
                  </a:lnTo>
                  <a:lnTo>
                    <a:pt x="1778102" y="107630"/>
                  </a:lnTo>
                  <a:lnTo>
                    <a:pt x="1755757" y="64437"/>
                  </a:lnTo>
                  <a:lnTo>
                    <a:pt x="1721690" y="30370"/>
                  </a:lnTo>
                  <a:lnTo>
                    <a:pt x="1678497" y="8025"/>
                  </a:lnTo>
                  <a:lnTo>
                    <a:pt x="16287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5615" y="1645919"/>
              <a:ext cx="1786255" cy="1320165"/>
            </a:xfrm>
            <a:custGeom>
              <a:avLst/>
              <a:gdLst/>
              <a:ahLst/>
              <a:cxnLst/>
              <a:rect l="l" t="t" r="r" b="b"/>
              <a:pathLst>
                <a:path w="1786254" h="1320164">
                  <a:moveTo>
                    <a:pt x="0" y="157352"/>
                  </a:moveTo>
                  <a:lnTo>
                    <a:pt x="8025" y="107630"/>
                  </a:lnTo>
                  <a:lnTo>
                    <a:pt x="30370" y="64437"/>
                  </a:lnTo>
                  <a:lnTo>
                    <a:pt x="64437" y="30370"/>
                  </a:lnTo>
                  <a:lnTo>
                    <a:pt x="107630" y="8025"/>
                  </a:lnTo>
                  <a:lnTo>
                    <a:pt x="157353" y="0"/>
                  </a:lnTo>
                  <a:lnTo>
                    <a:pt x="1628775" y="0"/>
                  </a:lnTo>
                  <a:lnTo>
                    <a:pt x="1678497" y="8025"/>
                  </a:lnTo>
                  <a:lnTo>
                    <a:pt x="1721690" y="30370"/>
                  </a:lnTo>
                  <a:lnTo>
                    <a:pt x="1755757" y="64437"/>
                  </a:lnTo>
                  <a:lnTo>
                    <a:pt x="1778102" y="107630"/>
                  </a:lnTo>
                  <a:lnTo>
                    <a:pt x="1786128" y="157352"/>
                  </a:lnTo>
                  <a:lnTo>
                    <a:pt x="1786128" y="1162430"/>
                  </a:lnTo>
                  <a:lnTo>
                    <a:pt x="1778102" y="1212153"/>
                  </a:lnTo>
                  <a:lnTo>
                    <a:pt x="1755757" y="1255346"/>
                  </a:lnTo>
                  <a:lnTo>
                    <a:pt x="1721690" y="1289413"/>
                  </a:lnTo>
                  <a:lnTo>
                    <a:pt x="1678497" y="1311758"/>
                  </a:lnTo>
                  <a:lnTo>
                    <a:pt x="1628775" y="1319783"/>
                  </a:lnTo>
                  <a:lnTo>
                    <a:pt x="157353" y="1319783"/>
                  </a:lnTo>
                  <a:lnTo>
                    <a:pt x="107630" y="1311758"/>
                  </a:lnTo>
                  <a:lnTo>
                    <a:pt x="64437" y="1289413"/>
                  </a:lnTo>
                  <a:lnTo>
                    <a:pt x="30370" y="1255346"/>
                  </a:lnTo>
                  <a:lnTo>
                    <a:pt x="8025" y="1212153"/>
                  </a:lnTo>
                  <a:lnTo>
                    <a:pt x="0" y="1162430"/>
                  </a:lnTo>
                  <a:lnTo>
                    <a:pt x="0" y="15735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98391" y="1731263"/>
              <a:ext cx="880110" cy="651510"/>
            </a:xfrm>
            <a:custGeom>
              <a:avLst/>
              <a:gdLst/>
              <a:ahLst/>
              <a:cxnLst/>
              <a:rect l="l" t="t" r="r" b="b"/>
              <a:pathLst>
                <a:path w="880110" h="651510">
                  <a:moveTo>
                    <a:pt x="879602" y="0"/>
                  </a:moveTo>
                  <a:lnTo>
                    <a:pt x="176149" y="0"/>
                  </a:lnTo>
                  <a:lnTo>
                    <a:pt x="120570" y="6677"/>
                  </a:lnTo>
                  <a:lnTo>
                    <a:pt x="72228" y="25253"/>
                  </a:lnTo>
                  <a:lnTo>
                    <a:pt x="34060" y="53547"/>
                  </a:lnTo>
                  <a:lnTo>
                    <a:pt x="9004" y="89375"/>
                  </a:lnTo>
                  <a:lnTo>
                    <a:pt x="0" y="130556"/>
                  </a:lnTo>
                  <a:lnTo>
                    <a:pt x="0" y="651510"/>
                  </a:lnTo>
                  <a:lnTo>
                    <a:pt x="8938" y="647409"/>
                  </a:lnTo>
                  <a:lnTo>
                    <a:pt x="16335" y="631313"/>
                  </a:lnTo>
                  <a:lnTo>
                    <a:pt x="23258" y="604956"/>
                  </a:lnTo>
                  <a:lnTo>
                    <a:pt x="39955" y="528403"/>
                  </a:lnTo>
                  <a:lnTo>
                    <a:pt x="51863" y="481679"/>
                  </a:lnTo>
                  <a:lnTo>
                    <a:pt x="67568" y="431636"/>
                  </a:lnTo>
                  <a:lnTo>
                    <a:pt x="88138" y="380012"/>
                  </a:lnTo>
                  <a:lnTo>
                    <a:pt x="114639" y="328541"/>
                  </a:lnTo>
                  <a:lnTo>
                    <a:pt x="148140" y="278959"/>
                  </a:lnTo>
                  <a:lnTo>
                    <a:pt x="189708" y="233001"/>
                  </a:lnTo>
                  <a:lnTo>
                    <a:pt x="240411" y="192405"/>
                  </a:lnTo>
                  <a:lnTo>
                    <a:pt x="290988" y="162485"/>
                  </a:lnTo>
                  <a:lnTo>
                    <a:pt x="346424" y="136446"/>
                  </a:lnTo>
                  <a:lnTo>
                    <a:pt x="405315" y="113942"/>
                  </a:lnTo>
                  <a:lnTo>
                    <a:pt x="466257" y="94622"/>
                  </a:lnTo>
                  <a:lnTo>
                    <a:pt x="527847" y="78139"/>
                  </a:lnTo>
                  <a:lnTo>
                    <a:pt x="588679" y="64145"/>
                  </a:lnTo>
                  <a:lnTo>
                    <a:pt x="647350" y="52292"/>
                  </a:lnTo>
                  <a:lnTo>
                    <a:pt x="702456" y="42231"/>
                  </a:lnTo>
                  <a:lnTo>
                    <a:pt x="796358" y="26092"/>
                  </a:lnTo>
                  <a:lnTo>
                    <a:pt x="832344" y="19318"/>
                  </a:lnTo>
                  <a:lnTo>
                    <a:pt x="859150" y="12944"/>
                  </a:lnTo>
                  <a:lnTo>
                    <a:pt x="875370" y="6620"/>
                  </a:lnTo>
                  <a:lnTo>
                    <a:pt x="87960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9487" y="1667255"/>
              <a:ext cx="2055114" cy="13510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85103" y="1642871"/>
              <a:ext cx="2026920" cy="1323340"/>
            </a:xfrm>
            <a:custGeom>
              <a:avLst/>
              <a:gdLst/>
              <a:ahLst/>
              <a:cxnLst/>
              <a:rect l="l" t="t" r="r" b="b"/>
              <a:pathLst>
                <a:path w="2026920" h="1323339">
                  <a:moveTo>
                    <a:pt x="1869186" y="0"/>
                  </a:moveTo>
                  <a:lnTo>
                    <a:pt x="157734" y="0"/>
                  </a:lnTo>
                  <a:lnTo>
                    <a:pt x="107874" y="8040"/>
                  </a:lnTo>
                  <a:lnTo>
                    <a:pt x="64574" y="30431"/>
                  </a:lnTo>
                  <a:lnTo>
                    <a:pt x="30431" y="64574"/>
                  </a:lnTo>
                  <a:lnTo>
                    <a:pt x="8040" y="107874"/>
                  </a:lnTo>
                  <a:lnTo>
                    <a:pt x="0" y="157733"/>
                  </a:lnTo>
                  <a:lnTo>
                    <a:pt x="0" y="1165098"/>
                  </a:lnTo>
                  <a:lnTo>
                    <a:pt x="8040" y="1214957"/>
                  </a:lnTo>
                  <a:lnTo>
                    <a:pt x="30431" y="1258257"/>
                  </a:lnTo>
                  <a:lnTo>
                    <a:pt x="64574" y="1292400"/>
                  </a:lnTo>
                  <a:lnTo>
                    <a:pt x="107874" y="1314791"/>
                  </a:lnTo>
                  <a:lnTo>
                    <a:pt x="157734" y="1322831"/>
                  </a:lnTo>
                  <a:lnTo>
                    <a:pt x="1869186" y="1322831"/>
                  </a:lnTo>
                  <a:lnTo>
                    <a:pt x="1919045" y="1314791"/>
                  </a:lnTo>
                  <a:lnTo>
                    <a:pt x="1962345" y="1292400"/>
                  </a:lnTo>
                  <a:lnTo>
                    <a:pt x="1996488" y="1258257"/>
                  </a:lnTo>
                  <a:lnTo>
                    <a:pt x="2018879" y="1214957"/>
                  </a:lnTo>
                  <a:lnTo>
                    <a:pt x="2026920" y="1165098"/>
                  </a:lnTo>
                  <a:lnTo>
                    <a:pt x="2026920" y="157733"/>
                  </a:lnTo>
                  <a:lnTo>
                    <a:pt x="2018879" y="107874"/>
                  </a:lnTo>
                  <a:lnTo>
                    <a:pt x="1996488" y="64574"/>
                  </a:lnTo>
                  <a:lnTo>
                    <a:pt x="1962345" y="30431"/>
                  </a:lnTo>
                  <a:lnTo>
                    <a:pt x="1919045" y="8040"/>
                  </a:lnTo>
                  <a:lnTo>
                    <a:pt x="186918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5103" y="1642871"/>
              <a:ext cx="2026920" cy="1323340"/>
            </a:xfrm>
            <a:custGeom>
              <a:avLst/>
              <a:gdLst/>
              <a:ahLst/>
              <a:cxnLst/>
              <a:rect l="l" t="t" r="r" b="b"/>
              <a:pathLst>
                <a:path w="2026920" h="1323339">
                  <a:moveTo>
                    <a:pt x="0" y="157733"/>
                  </a:moveTo>
                  <a:lnTo>
                    <a:pt x="8040" y="107874"/>
                  </a:lnTo>
                  <a:lnTo>
                    <a:pt x="30431" y="64574"/>
                  </a:lnTo>
                  <a:lnTo>
                    <a:pt x="64574" y="30431"/>
                  </a:lnTo>
                  <a:lnTo>
                    <a:pt x="107874" y="8040"/>
                  </a:lnTo>
                  <a:lnTo>
                    <a:pt x="157734" y="0"/>
                  </a:lnTo>
                  <a:lnTo>
                    <a:pt x="1869186" y="0"/>
                  </a:lnTo>
                  <a:lnTo>
                    <a:pt x="1919045" y="8040"/>
                  </a:lnTo>
                  <a:lnTo>
                    <a:pt x="1962345" y="30431"/>
                  </a:lnTo>
                  <a:lnTo>
                    <a:pt x="1996488" y="64574"/>
                  </a:lnTo>
                  <a:lnTo>
                    <a:pt x="2018879" y="107874"/>
                  </a:lnTo>
                  <a:lnTo>
                    <a:pt x="2026920" y="157733"/>
                  </a:lnTo>
                  <a:lnTo>
                    <a:pt x="2026920" y="1165098"/>
                  </a:lnTo>
                  <a:lnTo>
                    <a:pt x="2018879" y="1214957"/>
                  </a:lnTo>
                  <a:lnTo>
                    <a:pt x="1996488" y="1258257"/>
                  </a:lnTo>
                  <a:lnTo>
                    <a:pt x="1962345" y="1292400"/>
                  </a:lnTo>
                  <a:lnTo>
                    <a:pt x="1919045" y="1314791"/>
                  </a:lnTo>
                  <a:lnTo>
                    <a:pt x="1869186" y="1322831"/>
                  </a:lnTo>
                  <a:lnTo>
                    <a:pt x="157734" y="1322831"/>
                  </a:lnTo>
                  <a:lnTo>
                    <a:pt x="107874" y="1314791"/>
                  </a:lnTo>
                  <a:lnTo>
                    <a:pt x="64574" y="1292400"/>
                  </a:lnTo>
                  <a:lnTo>
                    <a:pt x="30431" y="1258257"/>
                  </a:lnTo>
                  <a:lnTo>
                    <a:pt x="8040" y="1214957"/>
                  </a:lnTo>
                  <a:lnTo>
                    <a:pt x="0" y="1165098"/>
                  </a:lnTo>
                  <a:lnTo>
                    <a:pt x="0" y="15773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13119" y="1728215"/>
              <a:ext cx="997585" cy="651510"/>
            </a:xfrm>
            <a:custGeom>
              <a:avLst/>
              <a:gdLst/>
              <a:ahLst/>
              <a:cxnLst/>
              <a:rect l="l" t="t" r="r" b="b"/>
              <a:pathLst>
                <a:path w="997584" h="651510">
                  <a:moveTo>
                    <a:pt x="997076" y="0"/>
                  </a:moveTo>
                  <a:lnTo>
                    <a:pt x="199770" y="0"/>
                  </a:lnTo>
                  <a:lnTo>
                    <a:pt x="146740" y="4679"/>
                  </a:lnTo>
                  <a:lnTo>
                    <a:pt x="99041" y="17874"/>
                  </a:lnTo>
                  <a:lnTo>
                    <a:pt x="58594" y="38322"/>
                  </a:lnTo>
                  <a:lnTo>
                    <a:pt x="27323" y="64760"/>
                  </a:lnTo>
                  <a:lnTo>
                    <a:pt x="0" y="130556"/>
                  </a:lnTo>
                  <a:lnTo>
                    <a:pt x="0" y="651510"/>
                  </a:lnTo>
                  <a:lnTo>
                    <a:pt x="9447" y="648173"/>
                  </a:lnTo>
                  <a:lnTo>
                    <a:pt x="17321" y="634501"/>
                  </a:lnTo>
                  <a:lnTo>
                    <a:pt x="24575" y="611858"/>
                  </a:lnTo>
                  <a:lnTo>
                    <a:pt x="41033" y="545123"/>
                  </a:lnTo>
                  <a:lnTo>
                    <a:pt x="52142" y="503761"/>
                  </a:lnTo>
                  <a:lnTo>
                    <a:pt x="66439" y="458889"/>
                  </a:lnTo>
                  <a:lnTo>
                    <a:pt x="84879" y="411873"/>
                  </a:lnTo>
                  <a:lnTo>
                    <a:pt x="108413" y="364078"/>
                  </a:lnTo>
                  <a:lnTo>
                    <a:pt x="137994" y="316868"/>
                  </a:lnTo>
                  <a:lnTo>
                    <a:pt x="174574" y="271609"/>
                  </a:lnTo>
                  <a:lnTo>
                    <a:pt x="219106" y="229666"/>
                  </a:lnTo>
                  <a:lnTo>
                    <a:pt x="272541" y="192405"/>
                  </a:lnTo>
                  <a:lnTo>
                    <a:pt x="322373" y="166005"/>
                  </a:lnTo>
                  <a:lnTo>
                    <a:pt x="376574" y="142611"/>
                  </a:lnTo>
                  <a:lnTo>
                    <a:pt x="434077" y="121989"/>
                  </a:lnTo>
                  <a:lnTo>
                    <a:pt x="493817" y="103905"/>
                  </a:lnTo>
                  <a:lnTo>
                    <a:pt x="554728" y="88127"/>
                  </a:lnTo>
                  <a:lnTo>
                    <a:pt x="615743" y="74421"/>
                  </a:lnTo>
                  <a:lnTo>
                    <a:pt x="675796" y="62554"/>
                  </a:lnTo>
                  <a:lnTo>
                    <a:pt x="733821" y="52292"/>
                  </a:lnTo>
                  <a:lnTo>
                    <a:pt x="788753" y="43402"/>
                  </a:lnTo>
                  <a:lnTo>
                    <a:pt x="885068" y="28806"/>
                  </a:lnTo>
                  <a:lnTo>
                    <a:pt x="924319" y="22633"/>
                  </a:lnTo>
                  <a:lnTo>
                    <a:pt x="956212" y="16899"/>
                  </a:lnTo>
                  <a:lnTo>
                    <a:pt x="979680" y="11371"/>
                  </a:lnTo>
                  <a:lnTo>
                    <a:pt x="993657" y="5816"/>
                  </a:lnTo>
                  <a:lnTo>
                    <a:pt x="99707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5991" y="1938527"/>
              <a:ext cx="1945386" cy="71399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937508" y="2025142"/>
            <a:ext cx="15436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Завдання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09488" y="1914144"/>
            <a:ext cx="1930400" cy="1046480"/>
            <a:chOff x="5809488" y="1914144"/>
            <a:chExt cx="1930400" cy="104648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8672" y="1914144"/>
              <a:ext cx="1357122" cy="6804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09488" y="2279904"/>
              <a:ext cx="1930145" cy="68046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989701" y="1994991"/>
            <a:ext cx="15589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Вибір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механізму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78964" y="4399788"/>
            <a:ext cx="6513830" cy="1621790"/>
          </a:xfrm>
          <a:custGeom>
            <a:avLst/>
            <a:gdLst/>
            <a:ahLst/>
            <a:cxnLst/>
            <a:rect l="l" t="t" r="r" b="b"/>
            <a:pathLst>
              <a:path w="6513830" h="1621789">
                <a:moveTo>
                  <a:pt x="0" y="270256"/>
                </a:moveTo>
                <a:lnTo>
                  <a:pt x="4355" y="221685"/>
                </a:lnTo>
                <a:lnTo>
                  <a:pt x="16911" y="175968"/>
                </a:lnTo>
                <a:lnTo>
                  <a:pt x="36905" y="133867"/>
                </a:lnTo>
                <a:lnTo>
                  <a:pt x="63571" y="96147"/>
                </a:lnTo>
                <a:lnTo>
                  <a:pt x="96147" y="63571"/>
                </a:lnTo>
                <a:lnTo>
                  <a:pt x="133867" y="36905"/>
                </a:lnTo>
                <a:lnTo>
                  <a:pt x="175968" y="16911"/>
                </a:lnTo>
                <a:lnTo>
                  <a:pt x="221685" y="4355"/>
                </a:lnTo>
                <a:lnTo>
                  <a:pt x="270256" y="0"/>
                </a:lnTo>
                <a:lnTo>
                  <a:pt x="6243320" y="0"/>
                </a:lnTo>
                <a:lnTo>
                  <a:pt x="6291890" y="4355"/>
                </a:lnTo>
                <a:lnTo>
                  <a:pt x="6337607" y="16911"/>
                </a:lnTo>
                <a:lnTo>
                  <a:pt x="6379708" y="36905"/>
                </a:lnTo>
                <a:lnTo>
                  <a:pt x="6417428" y="63571"/>
                </a:lnTo>
                <a:lnTo>
                  <a:pt x="6450004" y="96147"/>
                </a:lnTo>
                <a:lnTo>
                  <a:pt x="6476670" y="133867"/>
                </a:lnTo>
                <a:lnTo>
                  <a:pt x="6496664" y="175968"/>
                </a:lnTo>
                <a:lnTo>
                  <a:pt x="6509220" y="221685"/>
                </a:lnTo>
                <a:lnTo>
                  <a:pt x="6513576" y="270256"/>
                </a:lnTo>
                <a:lnTo>
                  <a:pt x="6513576" y="1351280"/>
                </a:lnTo>
                <a:lnTo>
                  <a:pt x="6509220" y="1399856"/>
                </a:lnTo>
                <a:lnTo>
                  <a:pt x="6496664" y="1445577"/>
                </a:lnTo>
                <a:lnTo>
                  <a:pt x="6476670" y="1487679"/>
                </a:lnTo>
                <a:lnTo>
                  <a:pt x="6450004" y="1525399"/>
                </a:lnTo>
                <a:lnTo>
                  <a:pt x="6417428" y="1557972"/>
                </a:lnTo>
                <a:lnTo>
                  <a:pt x="6379708" y="1584636"/>
                </a:lnTo>
                <a:lnTo>
                  <a:pt x="6337607" y="1604627"/>
                </a:lnTo>
                <a:lnTo>
                  <a:pt x="6291890" y="1617181"/>
                </a:lnTo>
                <a:lnTo>
                  <a:pt x="6243320" y="1621536"/>
                </a:lnTo>
                <a:lnTo>
                  <a:pt x="270256" y="1621536"/>
                </a:lnTo>
                <a:lnTo>
                  <a:pt x="221685" y="1617181"/>
                </a:lnTo>
                <a:lnTo>
                  <a:pt x="175968" y="1604627"/>
                </a:lnTo>
                <a:lnTo>
                  <a:pt x="133867" y="1584636"/>
                </a:lnTo>
                <a:lnTo>
                  <a:pt x="96147" y="1557972"/>
                </a:lnTo>
                <a:lnTo>
                  <a:pt x="63571" y="1525399"/>
                </a:lnTo>
                <a:lnTo>
                  <a:pt x="36905" y="1487679"/>
                </a:lnTo>
                <a:lnTo>
                  <a:pt x="16911" y="1445577"/>
                </a:lnTo>
                <a:lnTo>
                  <a:pt x="4355" y="1399856"/>
                </a:lnTo>
                <a:lnTo>
                  <a:pt x="0" y="1351280"/>
                </a:lnTo>
                <a:lnTo>
                  <a:pt x="0" y="270256"/>
                </a:lnTo>
                <a:close/>
              </a:path>
            </a:pathLst>
          </a:custGeom>
          <a:ln w="57912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37129" y="4526660"/>
            <a:ext cx="59169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3399"/>
                </a:solidFill>
                <a:latin typeface="Arial"/>
                <a:cs typeface="Arial"/>
              </a:rPr>
              <a:t>Компромісне</a:t>
            </a:r>
            <a:r>
              <a:rPr sz="2400" b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рішення</a:t>
            </a:r>
            <a:r>
              <a:rPr sz="2400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3399"/>
                </a:solidFill>
                <a:latin typeface="Arial"/>
                <a:cs typeface="Arial"/>
              </a:rPr>
              <a:t>щодо</a:t>
            </a:r>
            <a:r>
              <a:rPr sz="2400" b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вирішення </a:t>
            </a:r>
            <a:r>
              <a:rPr sz="2400" b="1" spc="-6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Arial"/>
                <a:cs typeface="Arial"/>
              </a:rPr>
              <a:t>проблеми</a:t>
            </a:r>
            <a:r>
              <a:rPr sz="24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(організаційно-правова</a:t>
            </a:r>
            <a:endParaRPr sz="2400">
              <a:latin typeface="Arial"/>
              <a:cs typeface="Arial"/>
            </a:endParaRPr>
          </a:p>
          <a:p>
            <a:pPr marL="12700" marR="489584">
              <a:lnSpc>
                <a:spcPct val="100000"/>
              </a:lnSpc>
            </a:pPr>
            <a:r>
              <a:rPr sz="2400" b="1" spc="-25" dirty="0">
                <a:solidFill>
                  <a:srgbClr val="003399"/>
                </a:solidFill>
                <a:latin typeface="Arial"/>
                <a:cs typeface="Arial"/>
              </a:rPr>
              <a:t>форма,</a:t>
            </a:r>
            <a:r>
              <a:rPr sz="2400" b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399"/>
                </a:solidFill>
                <a:latin typeface="Arial"/>
                <a:cs typeface="Arial"/>
              </a:rPr>
              <a:t>формат</a:t>
            </a:r>
            <a:r>
              <a:rPr sz="2400" b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3399"/>
                </a:solidFill>
                <a:latin typeface="Arial"/>
                <a:cs typeface="Arial"/>
              </a:rPr>
              <a:t>взаємодії,</a:t>
            </a:r>
            <a:r>
              <a:rPr sz="24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3399"/>
                </a:solidFill>
                <a:latin typeface="Arial"/>
                <a:cs typeface="Arial"/>
              </a:rPr>
              <a:t>розподіл </a:t>
            </a:r>
            <a:r>
              <a:rPr sz="2400" b="1" spc="-6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ризиків</a:t>
            </a:r>
            <a:r>
              <a:rPr sz="24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і</a:t>
            </a:r>
            <a:r>
              <a:rPr sz="2400" b="1" spc="-15" dirty="0">
                <a:solidFill>
                  <a:srgbClr val="003399"/>
                </a:solidFill>
                <a:latin typeface="Arial"/>
                <a:cs typeface="Arial"/>
              </a:rPr>
              <a:t> вигод)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99160" y="4084320"/>
            <a:ext cx="1941830" cy="1935480"/>
            <a:chOff x="899160" y="4084320"/>
            <a:chExt cx="1941830" cy="1935480"/>
          </a:xfrm>
        </p:grpSpPr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2208" y="4084320"/>
              <a:ext cx="1938527" cy="19354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9160" y="4800600"/>
              <a:ext cx="1890522" cy="68046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079093" y="4883911"/>
            <a:ext cx="1512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003399"/>
                </a:solidFill>
                <a:latin typeface="Arial"/>
                <a:cs typeface="Arial"/>
              </a:rPr>
              <a:t>Результат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738" y="850138"/>
            <a:ext cx="4283710" cy="5883275"/>
            <a:chOff x="316738" y="850138"/>
            <a:chExt cx="4283710" cy="5883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136" y="871728"/>
              <a:ext cx="4274058" cy="56121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39" y="1063752"/>
              <a:ext cx="2765298" cy="48234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088" y="856488"/>
              <a:ext cx="4258310" cy="5596255"/>
            </a:xfrm>
            <a:custGeom>
              <a:avLst/>
              <a:gdLst/>
              <a:ahLst/>
              <a:cxnLst/>
              <a:rect l="l" t="t" r="r" b="b"/>
              <a:pathLst>
                <a:path w="4258310" h="5596255">
                  <a:moveTo>
                    <a:pt x="0" y="709676"/>
                  </a:moveTo>
                  <a:lnTo>
                    <a:pt x="1637" y="661089"/>
                  </a:lnTo>
                  <a:lnTo>
                    <a:pt x="6478" y="613381"/>
                  </a:lnTo>
                  <a:lnTo>
                    <a:pt x="14418" y="566657"/>
                  </a:lnTo>
                  <a:lnTo>
                    <a:pt x="25350" y="521023"/>
                  </a:lnTo>
                  <a:lnTo>
                    <a:pt x="39170" y="476584"/>
                  </a:lnTo>
                  <a:lnTo>
                    <a:pt x="55771" y="433447"/>
                  </a:lnTo>
                  <a:lnTo>
                    <a:pt x="75047" y="391716"/>
                  </a:lnTo>
                  <a:lnTo>
                    <a:pt x="96893" y="351498"/>
                  </a:lnTo>
                  <a:lnTo>
                    <a:pt x="121204" y="312898"/>
                  </a:lnTo>
                  <a:lnTo>
                    <a:pt x="147873" y="276023"/>
                  </a:lnTo>
                  <a:lnTo>
                    <a:pt x="176795" y="240977"/>
                  </a:lnTo>
                  <a:lnTo>
                    <a:pt x="207864" y="207867"/>
                  </a:lnTo>
                  <a:lnTo>
                    <a:pt x="240974" y="176798"/>
                  </a:lnTo>
                  <a:lnTo>
                    <a:pt x="276020" y="147876"/>
                  </a:lnTo>
                  <a:lnTo>
                    <a:pt x="312896" y="121207"/>
                  </a:lnTo>
                  <a:lnTo>
                    <a:pt x="351496" y="96896"/>
                  </a:lnTo>
                  <a:lnTo>
                    <a:pt x="391715" y="75049"/>
                  </a:lnTo>
                  <a:lnTo>
                    <a:pt x="433447" y="55772"/>
                  </a:lnTo>
                  <a:lnTo>
                    <a:pt x="476585" y="39171"/>
                  </a:lnTo>
                  <a:lnTo>
                    <a:pt x="521026" y="25351"/>
                  </a:lnTo>
                  <a:lnTo>
                    <a:pt x="566662" y="14418"/>
                  </a:lnTo>
                  <a:lnTo>
                    <a:pt x="613388" y="6478"/>
                  </a:lnTo>
                  <a:lnTo>
                    <a:pt x="661099" y="1637"/>
                  </a:lnTo>
                  <a:lnTo>
                    <a:pt x="709688" y="0"/>
                  </a:lnTo>
                  <a:lnTo>
                    <a:pt x="3548379" y="0"/>
                  </a:lnTo>
                  <a:lnTo>
                    <a:pt x="3596966" y="1637"/>
                  </a:lnTo>
                  <a:lnTo>
                    <a:pt x="3644674" y="6478"/>
                  </a:lnTo>
                  <a:lnTo>
                    <a:pt x="3691398" y="14418"/>
                  </a:lnTo>
                  <a:lnTo>
                    <a:pt x="3737032" y="25351"/>
                  </a:lnTo>
                  <a:lnTo>
                    <a:pt x="3781471" y="39171"/>
                  </a:lnTo>
                  <a:lnTo>
                    <a:pt x="3824608" y="55772"/>
                  </a:lnTo>
                  <a:lnTo>
                    <a:pt x="3866339" y="75049"/>
                  </a:lnTo>
                  <a:lnTo>
                    <a:pt x="3906557" y="96896"/>
                  </a:lnTo>
                  <a:lnTo>
                    <a:pt x="3945157" y="121207"/>
                  </a:lnTo>
                  <a:lnTo>
                    <a:pt x="3982032" y="147876"/>
                  </a:lnTo>
                  <a:lnTo>
                    <a:pt x="4017078" y="176798"/>
                  </a:lnTo>
                  <a:lnTo>
                    <a:pt x="4050188" y="207867"/>
                  </a:lnTo>
                  <a:lnTo>
                    <a:pt x="4081257" y="240977"/>
                  </a:lnTo>
                  <a:lnTo>
                    <a:pt x="4110179" y="276023"/>
                  </a:lnTo>
                  <a:lnTo>
                    <a:pt x="4136848" y="312898"/>
                  </a:lnTo>
                  <a:lnTo>
                    <a:pt x="4161159" y="351498"/>
                  </a:lnTo>
                  <a:lnTo>
                    <a:pt x="4183006" y="391716"/>
                  </a:lnTo>
                  <a:lnTo>
                    <a:pt x="4202283" y="433447"/>
                  </a:lnTo>
                  <a:lnTo>
                    <a:pt x="4218884" y="476584"/>
                  </a:lnTo>
                  <a:lnTo>
                    <a:pt x="4232704" y="521023"/>
                  </a:lnTo>
                  <a:lnTo>
                    <a:pt x="4243637" y="566657"/>
                  </a:lnTo>
                  <a:lnTo>
                    <a:pt x="4251577" y="613381"/>
                  </a:lnTo>
                  <a:lnTo>
                    <a:pt x="4256418" y="661089"/>
                  </a:lnTo>
                  <a:lnTo>
                    <a:pt x="4258056" y="709676"/>
                  </a:lnTo>
                  <a:lnTo>
                    <a:pt x="4258056" y="4886439"/>
                  </a:lnTo>
                  <a:lnTo>
                    <a:pt x="4256418" y="4935028"/>
                  </a:lnTo>
                  <a:lnTo>
                    <a:pt x="4251577" y="4982739"/>
                  </a:lnTo>
                  <a:lnTo>
                    <a:pt x="4243637" y="5029465"/>
                  </a:lnTo>
                  <a:lnTo>
                    <a:pt x="4232704" y="5075101"/>
                  </a:lnTo>
                  <a:lnTo>
                    <a:pt x="4218884" y="5119542"/>
                  </a:lnTo>
                  <a:lnTo>
                    <a:pt x="4202283" y="5162680"/>
                  </a:lnTo>
                  <a:lnTo>
                    <a:pt x="4183006" y="5204412"/>
                  </a:lnTo>
                  <a:lnTo>
                    <a:pt x="4161159" y="5244631"/>
                  </a:lnTo>
                  <a:lnTo>
                    <a:pt x="4136848" y="5283231"/>
                  </a:lnTo>
                  <a:lnTo>
                    <a:pt x="4110179" y="5320107"/>
                  </a:lnTo>
                  <a:lnTo>
                    <a:pt x="4081257" y="5355153"/>
                  </a:lnTo>
                  <a:lnTo>
                    <a:pt x="4050188" y="5388263"/>
                  </a:lnTo>
                  <a:lnTo>
                    <a:pt x="4017078" y="5419332"/>
                  </a:lnTo>
                  <a:lnTo>
                    <a:pt x="3982032" y="5448254"/>
                  </a:lnTo>
                  <a:lnTo>
                    <a:pt x="3945157" y="5474923"/>
                  </a:lnTo>
                  <a:lnTo>
                    <a:pt x="3906557" y="5499234"/>
                  </a:lnTo>
                  <a:lnTo>
                    <a:pt x="3866339" y="5521080"/>
                  </a:lnTo>
                  <a:lnTo>
                    <a:pt x="3824608" y="5540356"/>
                  </a:lnTo>
                  <a:lnTo>
                    <a:pt x="3781471" y="5556957"/>
                  </a:lnTo>
                  <a:lnTo>
                    <a:pt x="3737032" y="5570777"/>
                  </a:lnTo>
                  <a:lnTo>
                    <a:pt x="3691398" y="5581709"/>
                  </a:lnTo>
                  <a:lnTo>
                    <a:pt x="3644674" y="5589649"/>
                  </a:lnTo>
                  <a:lnTo>
                    <a:pt x="3596966" y="5594490"/>
                  </a:lnTo>
                  <a:lnTo>
                    <a:pt x="3548379" y="5596128"/>
                  </a:lnTo>
                  <a:lnTo>
                    <a:pt x="709688" y="5596128"/>
                  </a:lnTo>
                  <a:lnTo>
                    <a:pt x="661099" y="5594490"/>
                  </a:lnTo>
                  <a:lnTo>
                    <a:pt x="613388" y="5589649"/>
                  </a:lnTo>
                  <a:lnTo>
                    <a:pt x="566662" y="5581709"/>
                  </a:lnTo>
                  <a:lnTo>
                    <a:pt x="521026" y="5570777"/>
                  </a:lnTo>
                  <a:lnTo>
                    <a:pt x="476585" y="5556957"/>
                  </a:lnTo>
                  <a:lnTo>
                    <a:pt x="433447" y="5540356"/>
                  </a:lnTo>
                  <a:lnTo>
                    <a:pt x="391715" y="5521080"/>
                  </a:lnTo>
                  <a:lnTo>
                    <a:pt x="351496" y="5499234"/>
                  </a:lnTo>
                  <a:lnTo>
                    <a:pt x="312896" y="5474923"/>
                  </a:lnTo>
                  <a:lnTo>
                    <a:pt x="276020" y="5448254"/>
                  </a:lnTo>
                  <a:lnTo>
                    <a:pt x="240974" y="5419332"/>
                  </a:lnTo>
                  <a:lnTo>
                    <a:pt x="207864" y="5388263"/>
                  </a:lnTo>
                  <a:lnTo>
                    <a:pt x="176795" y="5355153"/>
                  </a:lnTo>
                  <a:lnTo>
                    <a:pt x="147873" y="5320107"/>
                  </a:lnTo>
                  <a:lnTo>
                    <a:pt x="121204" y="5283231"/>
                  </a:lnTo>
                  <a:lnTo>
                    <a:pt x="96893" y="5244631"/>
                  </a:lnTo>
                  <a:lnTo>
                    <a:pt x="75047" y="5204412"/>
                  </a:lnTo>
                  <a:lnTo>
                    <a:pt x="55771" y="5162680"/>
                  </a:lnTo>
                  <a:lnTo>
                    <a:pt x="39170" y="5119542"/>
                  </a:lnTo>
                  <a:lnTo>
                    <a:pt x="25350" y="5075101"/>
                  </a:lnTo>
                  <a:lnTo>
                    <a:pt x="14418" y="5029465"/>
                  </a:lnTo>
                  <a:lnTo>
                    <a:pt x="6478" y="4982739"/>
                  </a:lnTo>
                  <a:lnTo>
                    <a:pt x="1637" y="4935028"/>
                  </a:lnTo>
                  <a:lnTo>
                    <a:pt x="0" y="4886439"/>
                  </a:lnTo>
                  <a:lnTo>
                    <a:pt x="0" y="709676"/>
                  </a:lnTo>
                  <a:close/>
                </a:path>
              </a:pathLst>
            </a:custGeom>
            <a:ln w="12192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96136" y="1090929"/>
            <a:ext cx="2512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ДЕРЖАВНИЙ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СЕКТОР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6153" y="886713"/>
            <a:ext cx="8416925" cy="5597525"/>
            <a:chOff x="466153" y="886713"/>
            <a:chExt cx="8416925" cy="55975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4192" y="908303"/>
              <a:ext cx="4298442" cy="55755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8863" y="1100315"/>
              <a:ext cx="2692145" cy="48540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81144" y="893063"/>
              <a:ext cx="4282440" cy="5560060"/>
            </a:xfrm>
            <a:custGeom>
              <a:avLst/>
              <a:gdLst/>
              <a:ahLst/>
              <a:cxnLst/>
              <a:rect l="l" t="t" r="r" b="b"/>
              <a:pathLst>
                <a:path w="4282440" h="5560060">
                  <a:moveTo>
                    <a:pt x="0" y="713739"/>
                  </a:moveTo>
                  <a:lnTo>
                    <a:pt x="1646" y="664870"/>
                  </a:lnTo>
                  <a:lnTo>
                    <a:pt x="6515" y="616885"/>
                  </a:lnTo>
                  <a:lnTo>
                    <a:pt x="14499" y="569890"/>
                  </a:lnTo>
                  <a:lnTo>
                    <a:pt x="25494" y="523992"/>
                  </a:lnTo>
                  <a:lnTo>
                    <a:pt x="39391" y="479297"/>
                  </a:lnTo>
                  <a:lnTo>
                    <a:pt x="56086" y="435911"/>
                  </a:lnTo>
                  <a:lnTo>
                    <a:pt x="75471" y="393941"/>
                  </a:lnTo>
                  <a:lnTo>
                    <a:pt x="97441" y="353492"/>
                  </a:lnTo>
                  <a:lnTo>
                    <a:pt x="121890" y="314672"/>
                  </a:lnTo>
                  <a:lnTo>
                    <a:pt x="148710" y="277586"/>
                  </a:lnTo>
                  <a:lnTo>
                    <a:pt x="177796" y="242340"/>
                  </a:lnTo>
                  <a:lnTo>
                    <a:pt x="209042" y="209042"/>
                  </a:lnTo>
                  <a:lnTo>
                    <a:pt x="242340" y="177796"/>
                  </a:lnTo>
                  <a:lnTo>
                    <a:pt x="277586" y="148710"/>
                  </a:lnTo>
                  <a:lnTo>
                    <a:pt x="314672" y="121890"/>
                  </a:lnTo>
                  <a:lnTo>
                    <a:pt x="353492" y="97441"/>
                  </a:lnTo>
                  <a:lnTo>
                    <a:pt x="393941" y="75471"/>
                  </a:lnTo>
                  <a:lnTo>
                    <a:pt x="435911" y="56086"/>
                  </a:lnTo>
                  <a:lnTo>
                    <a:pt x="479297" y="39391"/>
                  </a:lnTo>
                  <a:lnTo>
                    <a:pt x="523992" y="25494"/>
                  </a:lnTo>
                  <a:lnTo>
                    <a:pt x="569890" y="14499"/>
                  </a:lnTo>
                  <a:lnTo>
                    <a:pt x="616885" y="6515"/>
                  </a:lnTo>
                  <a:lnTo>
                    <a:pt x="664870" y="1646"/>
                  </a:lnTo>
                  <a:lnTo>
                    <a:pt x="713739" y="0"/>
                  </a:lnTo>
                  <a:lnTo>
                    <a:pt x="3568700" y="0"/>
                  </a:lnTo>
                  <a:lnTo>
                    <a:pt x="3617569" y="1646"/>
                  </a:lnTo>
                  <a:lnTo>
                    <a:pt x="3665554" y="6515"/>
                  </a:lnTo>
                  <a:lnTo>
                    <a:pt x="3712549" y="14499"/>
                  </a:lnTo>
                  <a:lnTo>
                    <a:pt x="3758447" y="25494"/>
                  </a:lnTo>
                  <a:lnTo>
                    <a:pt x="3803142" y="39391"/>
                  </a:lnTo>
                  <a:lnTo>
                    <a:pt x="3846528" y="56086"/>
                  </a:lnTo>
                  <a:lnTo>
                    <a:pt x="3888498" y="75471"/>
                  </a:lnTo>
                  <a:lnTo>
                    <a:pt x="3928947" y="97441"/>
                  </a:lnTo>
                  <a:lnTo>
                    <a:pt x="3967767" y="121890"/>
                  </a:lnTo>
                  <a:lnTo>
                    <a:pt x="4004853" y="148710"/>
                  </a:lnTo>
                  <a:lnTo>
                    <a:pt x="4040099" y="177796"/>
                  </a:lnTo>
                  <a:lnTo>
                    <a:pt x="4073398" y="209042"/>
                  </a:lnTo>
                  <a:lnTo>
                    <a:pt x="4104643" y="242340"/>
                  </a:lnTo>
                  <a:lnTo>
                    <a:pt x="4133729" y="277586"/>
                  </a:lnTo>
                  <a:lnTo>
                    <a:pt x="4160549" y="314672"/>
                  </a:lnTo>
                  <a:lnTo>
                    <a:pt x="4184998" y="353492"/>
                  </a:lnTo>
                  <a:lnTo>
                    <a:pt x="4206968" y="393941"/>
                  </a:lnTo>
                  <a:lnTo>
                    <a:pt x="4226353" y="435911"/>
                  </a:lnTo>
                  <a:lnTo>
                    <a:pt x="4243048" y="479297"/>
                  </a:lnTo>
                  <a:lnTo>
                    <a:pt x="4256945" y="523992"/>
                  </a:lnTo>
                  <a:lnTo>
                    <a:pt x="4267940" y="569890"/>
                  </a:lnTo>
                  <a:lnTo>
                    <a:pt x="4275924" y="616885"/>
                  </a:lnTo>
                  <a:lnTo>
                    <a:pt x="4280793" y="664870"/>
                  </a:lnTo>
                  <a:lnTo>
                    <a:pt x="4282439" y="713739"/>
                  </a:lnTo>
                  <a:lnTo>
                    <a:pt x="4282439" y="4845799"/>
                  </a:lnTo>
                  <a:lnTo>
                    <a:pt x="4280793" y="4894667"/>
                  </a:lnTo>
                  <a:lnTo>
                    <a:pt x="4275924" y="4942651"/>
                  </a:lnTo>
                  <a:lnTo>
                    <a:pt x="4267940" y="4989645"/>
                  </a:lnTo>
                  <a:lnTo>
                    <a:pt x="4256945" y="5035543"/>
                  </a:lnTo>
                  <a:lnTo>
                    <a:pt x="4243048" y="5080238"/>
                  </a:lnTo>
                  <a:lnTo>
                    <a:pt x="4226353" y="5123624"/>
                  </a:lnTo>
                  <a:lnTo>
                    <a:pt x="4206968" y="5165595"/>
                  </a:lnTo>
                  <a:lnTo>
                    <a:pt x="4184998" y="5206044"/>
                  </a:lnTo>
                  <a:lnTo>
                    <a:pt x="4160549" y="5244865"/>
                  </a:lnTo>
                  <a:lnTo>
                    <a:pt x="4133729" y="5281952"/>
                  </a:lnTo>
                  <a:lnTo>
                    <a:pt x="4104643" y="5317199"/>
                  </a:lnTo>
                  <a:lnTo>
                    <a:pt x="4073397" y="5350498"/>
                  </a:lnTo>
                  <a:lnTo>
                    <a:pt x="4040099" y="5381745"/>
                  </a:lnTo>
                  <a:lnTo>
                    <a:pt x="4004853" y="5410832"/>
                  </a:lnTo>
                  <a:lnTo>
                    <a:pt x="3967767" y="5437654"/>
                  </a:lnTo>
                  <a:lnTo>
                    <a:pt x="3928947" y="5462103"/>
                  </a:lnTo>
                  <a:lnTo>
                    <a:pt x="3888498" y="5484075"/>
                  </a:lnTo>
                  <a:lnTo>
                    <a:pt x="3846528" y="5503461"/>
                  </a:lnTo>
                  <a:lnTo>
                    <a:pt x="3803142" y="5520157"/>
                  </a:lnTo>
                  <a:lnTo>
                    <a:pt x="3758447" y="5534056"/>
                  </a:lnTo>
                  <a:lnTo>
                    <a:pt x="3712549" y="5545051"/>
                  </a:lnTo>
                  <a:lnTo>
                    <a:pt x="3665554" y="5553036"/>
                  </a:lnTo>
                  <a:lnTo>
                    <a:pt x="3617569" y="5557905"/>
                  </a:lnTo>
                  <a:lnTo>
                    <a:pt x="3568700" y="5559552"/>
                  </a:lnTo>
                  <a:lnTo>
                    <a:pt x="713739" y="5559552"/>
                  </a:lnTo>
                  <a:lnTo>
                    <a:pt x="664870" y="5557905"/>
                  </a:lnTo>
                  <a:lnTo>
                    <a:pt x="616885" y="5553036"/>
                  </a:lnTo>
                  <a:lnTo>
                    <a:pt x="569890" y="5545051"/>
                  </a:lnTo>
                  <a:lnTo>
                    <a:pt x="523992" y="5534056"/>
                  </a:lnTo>
                  <a:lnTo>
                    <a:pt x="479297" y="5520157"/>
                  </a:lnTo>
                  <a:lnTo>
                    <a:pt x="435911" y="5503461"/>
                  </a:lnTo>
                  <a:lnTo>
                    <a:pt x="393941" y="5484075"/>
                  </a:lnTo>
                  <a:lnTo>
                    <a:pt x="353492" y="5462103"/>
                  </a:lnTo>
                  <a:lnTo>
                    <a:pt x="314672" y="5437654"/>
                  </a:lnTo>
                  <a:lnTo>
                    <a:pt x="277586" y="5410832"/>
                  </a:lnTo>
                  <a:lnTo>
                    <a:pt x="242340" y="5381745"/>
                  </a:lnTo>
                  <a:lnTo>
                    <a:pt x="209041" y="5350498"/>
                  </a:lnTo>
                  <a:lnTo>
                    <a:pt x="177796" y="5317199"/>
                  </a:lnTo>
                  <a:lnTo>
                    <a:pt x="148710" y="5281952"/>
                  </a:lnTo>
                  <a:lnTo>
                    <a:pt x="121890" y="5244865"/>
                  </a:lnTo>
                  <a:lnTo>
                    <a:pt x="97441" y="5206044"/>
                  </a:lnTo>
                  <a:lnTo>
                    <a:pt x="75471" y="5165595"/>
                  </a:lnTo>
                  <a:lnTo>
                    <a:pt x="56086" y="5123624"/>
                  </a:lnTo>
                  <a:lnTo>
                    <a:pt x="39391" y="5080238"/>
                  </a:lnTo>
                  <a:lnTo>
                    <a:pt x="25494" y="5035543"/>
                  </a:lnTo>
                  <a:lnTo>
                    <a:pt x="14499" y="4989645"/>
                  </a:lnTo>
                  <a:lnTo>
                    <a:pt x="6515" y="4942651"/>
                  </a:lnTo>
                  <a:lnTo>
                    <a:pt x="1646" y="4894667"/>
                  </a:lnTo>
                  <a:lnTo>
                    <a:pt x="0" y="4845799"/>
                  </a:lnTo>
                  <a:lnTo>
                    <a:pt x="0" y="713739"/>
                  </a:lnTo>
                  <a:close/>
                </a:path>
              </a:pathLst>
            </a:custGeom>
            <a:ln w="12192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0916" y="1577340"/>
              <a:ext cx="3533140" cy="2261870"/>
            </a:xfrm>
            <a:custGeom>
              <a:avLst/>
              <a:gdLst/>
              <a:ahLst/>
              <a:cxnLst/>
              <a:rect l="l" t="t" r="r" b="b"/>
              <a:pathLst>
                <a:path w="3533140" h="2261870">
                  <a:moveTo>
                    <a:pt x="3532632" y="0"/>
                  </a:moveTo>
                  <a:lnTo>
                    <a:pt x="0" y="0"/>
                  </a:lnTo>
                  <a:lnTo>
                    <a:pt x="0" y="2261616"/>
                  </a:lnTo>
                  <a:lnTo>
                    <a:pt x="3532632" y="2261616"/>
                  </a:lnTo>
                  <a:lnTo>
                    <a:pt x="353263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916" y="1577340"/>
              <a:ext cx="3533140" cy="2261870"/>
            </a:xfrm>
            <a:custGeom>
              <a:avLst/>
              <a:gdLst/>
              <a:ahLst/>
              <a:cxnLst/>
              <a:rect l="l" t="t" r="r" b="b"/>
              <a:pathLst>
                <a:path w="3533140" h="2261870">
                  <a:moveTo>
                    <a:pt x="0" y="2261616"/>
                  </a:moveTo>
                  <a:lnTo>
                    <a:pt x="3532632" y="2261616"/>
                  </a:lnTo>
                  <a:lnTo>
                    <a:pt x="3532632" y="0"/>
                  </a:lnTo>
                  <a:lnTo>
                    <a:pt x="0" y="0"/>
                  </a:lnTo>
                  <a:lnTo>
                    <a:pt x="0" y="22616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0916" y="1577339"/>
            <a:ext cx="3533140" cy="22618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36015">
              <a:lnSpc>
                <a:spcPct val="100000"/>
              </a:lnSpc>
              <a:spcBef>
                <a:spcPts val="300"/>
              </a:spcBef>
            </a:pPr>
            <a:r>
              <a:rPr sz="2000" b="1" i="1" spc="-5" dirty="0">
                <a:latin typeface="Arial"/>
                <a:cs typeface="Arial"/>
              </a:rPr>
              <a:t>Потреби:</a:t>
            </a:r>
            <a:endParaRPr sz="2000">
              <a:latin typeface="Arial"/>
              <a:cs typeface="Arial"/>
            </a:endParaRPr>
          </a:p>
          <a:p>
            <a:pPr marL="90170" marR="373380">
              <a:lnSpc>
                <a:spcPct val="101099"/>
              </a:lnSpc>
              <a:spcBef>
                <a:spcPts val="985"/>
              </a:spcBef>
              <a:buFont typeface="Symbol"/>
              <a:buChar char=""/>
              <a:tabLst>
                <a:tab pos="267335" algn="l"/>
              </a:tabLst>
            </a:pPr>
            <a:r>
              <a:rPr sz="1900" spc="5" dirty="0">
                <a:latin typeface="Tahoma"/>
                <a:cs typeface="Tahoma"/>
              </a:rPr>
              <a:t>підвищення</a:t>
            </a:r>
            <a:r>
              <a:rPr sz="1900" spc="-120" dirty="0">
                <a:latin typeface="Tahoma"/>
                <a:cs typeface="Tahoma"/>
              </a:rPr>
              <a:t> </a:t>
            </a:r>
            <a:r>
              <a:rPr sz="1900" spc="10" dirty="0">
                <a:latin typeface="Tahoma"/>
                <a:cs typeface="Tahoma"/>
              </a:rPr>
              <a:t>ефективності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управління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об</a:t>
            </a:r>
            <a:r>
              <a:rPr sz="1900" spc="-5" dirty="0">
                <a:latin typeface="MS PGothic"/>
                <a:cs typeface="MS PGothic"/>
              </a:rPr>
              <a:t>’</a:t>
            </a:r>
            <a:r>
              <a:rPr sz="1900" spc="-5" dirty="0">
                <a:latin typeface="Tahoma"/>
                <a:cs typeface="Tahoma"/>
              </a:rPr>
              <a:t>єктами;</a:t>
            </a:r>
            <a:endParaRPr sz="1900">
              <a:latin typeface="Tahoma"/>
              <a:cs typeface="Tahoma"/>
            </a:endParaRPr>
          </a:p>
          <a:p>
            <a:pPr marL="266700" indent="-177165">
              <a:lnSpc>
                <a:spcPts val="2255"/>
              </a:lnSpc>
              <a:buFont typeface="Symbol"/>
              <a:buChar char=""/>
              <a:tabLst>
                <a:tab pos="267335" algn="l"/>
              </a:tabLst>
            </a:pPr>
            <a:r>
              <a:rPr sz="1900" spc="5" dirty="0">
                <a:latin typeface="Tahoma"/>
                <a:cs typeface="Tahoma"/>
              </a:rPr>
              <a:t>залучення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додаткового</a:t>
            </a:r>
            <a:endParaRPr sz="1900">
              <a:latin typeface="Tahoma"/>
              <a:cs typeface="Tahoma"/>
            </a:endParaRPr>
          </a:p>
          <a:p>
            <a:pPr marL="90170">
              <a:lnSpc>
                <a:spcPct val="100000"/>
              </a:lnSpc>
            </a:pPr>
            <a:r>
              <a:rPr sz="1900" spc="5" dirty="0">
                <a:latin typeface="Tahoma"/>
                <a:cs typeface="Tahoma"/>
              </a:rPr>
              <a:t>фінансування;</a:t>
            </a:r>
            <a:endParaRPr sz="1900">
              <a:latin typeface="Tahoma"/>
              <a:cs typeface="Tahoma"/>
            </a:endParaRPr>
          </a:p>
          <a:p>
            <a:pPr marL="266700" indent="-1771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67335" algn="l"/>
              </a:tabLst>
            </a:pPr>
            <a:r>
              <a:rPr sz="1900" spc="-5" dirty="0">
                <a:latin typeface="Tahoma"/>
                <a:cs typeface="Tahoma"/>
              </a:rPr>
              <a:t>збереження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контролю</a:t>
            </a:r>
            <a:r>
              <a:rPr sz="1900" spc="-45" dirty="0">
                <a:latin typeface="Tahoma"/>
                <a:cs typeface="Tahoma"/>
              </a:rPr>
              <a:t> </a:t>
            </a:r>
            <a:r>
              <a:rPr sz="1900" spc="25" dirty="0">
                <a:latin typeface="Tahoma"/>
                <a:cs typeface="Tahoma"/>
              </a:rPr>
              <a:t>над</a:t>
            </a:r>
            <a:endParaRPr sz="1900">
              <a:latin typeface="Tahoma"/>
              <a:cs typeface="Tahoma"/>
            </a:endParaRPr>
          </a:p>
          <a:p>
            <a:pPr marL="9017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ключовими</a:t>
            </a:r>
            <a:r>
              <a:rPr sz="1900" spc="-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галузями.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98785" y="1499425"/>
            <a:ext cx="4700905" cy="2277745"/>
            <a:chOff x="3998785" y="1499425"/>
            <a:chExt cx="4700905" cy="227774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3547" y="1504188"/>
              <a:ext cx="4690872" cy="22677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03547" y="1504188"/>
              <a:ext cx="4691380" cy="2268220"/>
            </a:xfrm>
            <a:custGeom>
              <a:avLst/>
              <a:gdLst/>
              <a:ahLst/>
              <a:cxnLst/>
              <a:rect l="l" t="t" r="r" b="b"/>
              <a:pathLst>
                <a:path w="4691380" h="2268220">
                  <a:moveTo>
                    <a:pt x="0" y="1133856"/>
                  </a:moveTo>
                  <a:lnTo>
                    <a:pt x="823594" y="495935"/>
                  </a:lnTo>
                  <a:lnTo>
                    <a:pt x="823594" y="850391"/>
                  </a:lnTo>
                  <a:lnTo>
                    <a:pt x="1493774" y="850391"/>
                  </a:lnTo>
                  <a:lnTo>
                    <a:pt x="1493774" y="0"/>
                  </a:lnTo>
                  <a:lnTo>
                    <a:pt x="4690872" y="0"/>
                  </a:lnTo>
                  <a:lnTo>
                    <a:pt x="4690872" y="2267712"/>
                  </a:lnTo>
                  <a:lnTo>
                    <a:pt x="1493774" y="2267712"/>
                  </a:lnTo>
                  <a:lnTo>
                    <a:pt x="1493774" y="1417320"/>
                  </a:lnTo>
                  <a:lnTo>
                    <a:pt x="823594" y="1417320"/>
                  </a:lnTo>
                  <a:lnTo>
                    <a:pt x="823594" y="1771777"/>
                  </a:lnTo>
                  <a:lnTo>
                    <a:pt x="0" y="11338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03926" y="1014721"/>
            <a:ext cx="2990850" cy="242316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b="1" spc="-25" dirty="0">
                <a:latin typeface="Arial"/>
                <a:cs typeface="Arial"/>
              </a:rPr>
              <a:t>ПРИВАТНИЙ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СЕКТОР</a:t>
            </a:r>
            <a:endParaRPr sz="1800">
              <a:latin typeface="Arial"/>
              <a:cs typeface="Arial"/>
            </a:endParaRPr>
          </a:p>
          <a:p>
            <a:pPr marL="753110">
              <a:lnSpc>
                <a:spcPct val="100000"/>
              </a:lnSpc>
              <a:spcBef>
                <a:spcPts val="994"/>
              </a:spcBef>
            </a:pPr>
            <a:r>
              <a:rPr sz="2000" b="1" i="1" spc="-20" dirty="0">
                <a:latin typeface="Arial"/>
                <a:cs typeface="Arial"/>
              </a:rPr>
              <a:t>Можливості:</a:t>
            </a:r>
            <a:endParaRPr sz="2000">
              <a:latin typeface="Arial"/>
              <a:cs typeface="Arial"/>
            </a:endParaRPr>
          </a:p>
          <a:p>
            <a:pPr marL="262255" indent="-177165">
              <a:lnSpc>
                <a:spcPct val="100000"/>
              </a:lnSpc>
              <a:spcBef>
                <a:spcPts val="1015"/>
              </a:spcBef>
              <a:buFont typeface="Symbol"/>
              <a:buChar char=""/>
              <a:tabLst>
                <a:tab pos="262255" algn="l"/>
              </a:tabLst>
            </a:pPr>
            <a:r>
              <a:rPr sz="1900" spc="5" dirty="0">
                <a:latin typeface="Tahoma"/>
                <a:cs typeface="Tahoma"/>
              </a:rPr>
              <a:t>підвищення</a:t>
            </a:r>
            <a:endParaRPr sz="1900">
              <a:latin typeface="Tahoma"/>
              <a:cs typeface="Tahoma"/>
            </a:endParaRPr>
          </a:p>
          <a:p>
            <a:pPr marL="85090">
              <a:lnSpc>
                <a:spcPct val="100000"/>
              </a:lnSpc>
            </a:pPr>
            <a:r>
              <a:rPr sz="1900" spc="10" dirty="0">
                <a:latin typeface="Tahoma"/>
                <a:cs typeface="Tahoma"/>
              </a:rPr>
              <a:t>ефективності</a:t>
            </a:r>
            <a:r>
              <a:rPr sz="1900" spc="-8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управління;</a:t>
            </a:r>
            <a:endParaRPr sz="1900">
              <a:latin typeface="Tahoma"/>
              <a:cs typeface="Tahoma"/>
            </a:endParaRPr>
          </a:p>
          <a:p>
            <a:pPr marL="262255" indent="-1771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62255" algn="l"/>
              </a:tabLst>
            </a:pPr>
            <a:r>
              <a:rPr sz="1900" spc="25" dirty="0">
                <a:latin typeface="Tahoma"/>
                <a:cs typeface="Tahoma"/>
              </a:rPr>
              <a:t>фінансові</a:t>
            </a:r>
            <a:r>
              <a:rPr sz="1900" spc="-114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ресурси;</a:t>
            </a:r>
            <a:endParaRPr sz="1900">
              <a:latin typeface="Tahoma"/>
              <a:cs typeface="Tahoma"/>
            </a:endParaRPr>
          </a:p>
          <a:p>
            <a:pPr marL="85090" marR="5080">
              <a:lnSpc>
                <a:spcPct val="100000"/>
              </a:lnSpc>
              <a:buFont typeface="Symbol"/>
              <a:buChar char=""/>
              <a:tabLst>
                <a:tab pos="262255" algn="l"/>
              </a:tabLst>
            </a:pPr>
            <a:r>
              <a:rPr sz="1900" spc="-5" dirty="0">
                <a:latin typeface="Tahoma"/>
                <a:cs typeface="Tahoma"/>
              </a:rPr>
              <a:t>функціонування</a:t>
            </a:r>
            <a:r>
              <a:rPr sz="1900" spc="-80" dirty="0">
                <a:latin typeface="Tahoma"/>
                <a:cs typeface="Tahoma"/>
              </a:rPr>
              <a:t> </a:t>
            </a:r>
            <a:r>
              <a:rPr sz="1900" spc="10" dirty="0">
                <a:latin typeface="Tahoma"/>
                <a:cs typeface="Tahoma"/>
              </a:rPr>
              <a:t>в</a:t>
            </a:r>
            <a:r>
              <a:rPr sz="1900" spc="-11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якості </a:t>
            </a:r>
            <a:r>
              <a:rPr sz="1900" spc="-57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оператора.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83161" y="3834193"/>
            <a:ext cx="3216275" cy="2289810"/>
            <a:chOff x="5483161" y="3834193"/>
            <a:chExt cx="3216275" cy="2289810"/>
          </a:xfrm>
        </p:grpSpPr>
        <p:sp>
          <p:nvSpPr>
            <p:cNvPr id="19" name="object 19"/>
            <p:cNvSpPr/>
            <p:nvPr/>
          </p:nvSpPr>
          <p:spPr>
            <a:xfrm>
              <a:off x="5487923" y="3838955"/>
              <a:ext cx="3206750" cy="2280285"/>
            </a:xfrm>
            <a:custGeom>
              <a:avLst/>
              <a:gdLst/>
              <a:ahLst/>
              <a:cxnLst/>
              <a:rect l="l" t="t" r="r" b="b"/>
              <a:pathLst>
                <a:path w="3206750" h="2280285">
                  <a:moveTo>
                    <a:pt x="3206496" y="0"/>
                  </a:moveTo>
                  <a:lnTo>
                    <a:pt x="0" y="0"/>
                  </a:lnTo>
                  <a:lnTo>
                    <a:pt x="0" y="2279904"/>
                  </a:lnTo>
                  <a:lnTo>
                    <a:pt x="3206496" y="2279904"/>
                  </a:lnTo>
                  <a:lnTo>
                    <a:pt x="3206496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87923" y="3838955"/>
              <a:ext cx="3206750" cy="2280285"/>
            </a:xfrm>
            <a:custGeom>
              <a:avLst/>
              <a:gdLst/>
              <a:ahLst/>
              <a:cxnLst/>
              <a:rect l="l" t="t" r="r" b="b"/>
              <a:pathLst>
                <a:path w="3206750" h="2280285">
                  <a:moveTo>
                    <a:pt x="0" y="2279904"/>
                  </a:moveTo>
                  <a:lnTo>
                    <a:pt x="3206496" y="2279904"/>
                  </a:lnTo>
                  <a:lnTo>
                    <a:pt x="3206496" y="0"/>
                  </a:lnTo>
                  <a:lnTo>
                    <a:pt x="0" y="0"/>
                  </a:lnTo>
                  <a:lnTo>
                    <a:pt x="0" y="22799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87923" y="3838955"/>
            <a:ext cx="3206750" cy="22802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72185">
              <a:lnSpc>
                <a:spcPct val="100000"/>
              </a:lnSpc>
              <a:spcBef>
                <a:spcPts val="310"/>
              </a:spcBef>
            </a:pPr>
            <a:r>
              <a:rPr sz="2000" b="1" i="1" spc="-5" dirty="0">
                <a:latin typeface="Arial"/>
                <a:cs typeface="Arial"/>
              </a:rPr>
              <a:t>Потреби:</a:t>
            </a:r>
            <a:endParaRPr sz="2000">
              <a:latin typeface="Arial"/>
              <a:cs typeface="Arial"/>
            </a:endParaRPr>
          </a:p>
          <a:p>
            <a:pPr marL="267970" indent="-177800">
              <a:lnSpc>
                <a:spcPct val="100000"/>
              </a:lnSpc>
              <a:spcBef>
                <a:spcPts val="1015"/>
              </a:spcBef>
              <a:buFont typeface="Symbol"/>
              <a:buChar char=""/>
              <a:tabLst>
                <a:tab pos="268605" algn="l"/>
              </a:tabLst>
            </a:pPr>
            <a:r>
              <a:rPr sz="1900" spc="10" dirty="0">
                <a:latin typeface="Tahoma"/>
                <a:cs typeface="Tahoma"/>
              </a:rPr>
              <a:t>умови</a:t>
            </a:r>
            <a:r>
              <a:rPr sz="1900" spc="-35" dirty="0">
                <a:latin typeface="Tahoma"/>
                <a:cs typeface="Tahoma"/>
              </a:rPr>
              <a:t> </a:t>
            </a:r>
            <a:r>
              <a:rPr sz="1900" spc="35" dirty="0">
                <a:latin typeface="Tahoma"/>
                <a:cs typeface="Tahoma"/>
              </a:rPr>
              <a:t>для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розширення</a:t>
            </a:r>
            <a:endParaRPr sz="190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</a:pPr>
            <a:r>
              <a:rPr sz="1900" spc="-5" dirty="0">
                <a:latin typeface="Tahoma"/>
                <a:cs typeface="Tahoma"/>
              </a:rPr>
              <a:t>бізнесу;</a:t>
            </a:r>
            <a:endParaRPr sz="1900">
              <a:latin typeface="Tahoma"/>
              <a:cs typeface="Tahoma"/>
            </a:endParaRPr>
          </a:p>
          <a:p>
            <a:pPr marL="267970" indent="-177800">
              <a:lnSpc>
                <a:spcPct val="100000"/>
              </a:lnSpc>
              <a:buFont typeface="Symbol"/>
              <a:buChar char=""/>
              <a:tabLst>
                <a:tab pos="268605" algn="l"/>
              </a:tabLst>
            </a:pPr>
            <a:r>
              <a:rPr sz="1900" spc="5" dirty="0">
                <a:latin typeface="Tahoma"/>
                <a:cs typeface="Tahoma"/>
              </a:rPr>
              <a:t>достатній</a:t>
            </a:r>
            <a:r>
              <a:rPr sz="1900" spc="-80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рівень</a:t>
            </a:r>
            <a:endParaRPr sz="190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</a:pPr>
            <a:r>
              <a:rPr sz="1900" spc="-40" dirty="0">
                <a:latin typeface="Tahoma"/>
                <a:cs typeface="Tahoma"/>
              </a:rPr>
              <a:t>прибутку;</a:t>
            </a:r>
            <a:endParaRPr sz="1900">
              <a:latin typeface="Tahoma"/>
              <a:cs typeface="Tahoma"/>
            </a:endParaRPr>
          </a:p>
          <a:p>
            <a:pPr marL="267970" indent="-1778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68605" algn="l"/>
              </a:tabLst>
            </a:pPr>
            <a:r>
              <a:rPr sz="1900" spc="5" dirty="0">
                <a:latin typeface="Tahoma"/>
                <a:cs typeface="Tahoma"/>
              </a:rPr>
              <a:t>залучення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5" dirty="0">
                <a:latin typeface="Tahoma"/>
                <a:cs typeface="Tahoma"/>
              </a:rPr>
              <a:t>необхідних</a:t>
            </a:r>
            <a:endParaRPr sz="190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</a:pPr>
            <a:r>
              <a:rPr sz="1900" spc="10" dirty="0">
                <a:latin typeface="Tahoma"/>
                <a:cs typeface="Tahoma"/>
              </a:rPr>
              <a:t>ресурсів.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6153" y="3901249"/>
            <a:ext cx="5026660" cy="2234565"/>
            <a:chOff x="466153" y="3901249"/>
            <a:chExt cx="5026660" cy="223456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916" y="3906011"/>
              <a:ext cx="5017008" cy="22250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0916" y="3906011"/>
              <a:ext cx="5017135" cy="2225040"/>
            </a:xfrm>
            <a:custGeom>
              <a:avLst/>
              <a:gdLst/>
              <a:ahLst/>
              <a:cxnLst/>
              <a:rect l="l" t="t" r="r" b="b"/>
              <a:pathLst>
                <a:path w="5017135" h="2225040">
                  <a:moveTo>
                    <a:pt x="0" y="0"/>
                  </a:moveTo>
                  <a:lnTo>
                    <a:pt x="3513328" y="0"/>
                  </a:lnTo>
                  <a:lnTo>
                    <a:pt x="3513328" y="834389"/>
                  </a:lnTo>
                  <a:lnTo>
                    <a:pt x="4213987" y="834389"/>
                  </a:lnTo>
                  <a:lnTo>
                    <a:pt x="4213987" y="556640"/>
                  </a:lnTo>
                  <a:lnTo>
                    <a:pt x="5017008" y="1112520"/>
                  </a:lnTo>
                  <a:lnTo>
                    <a:pt x="4213987" y="1668399"/>
                  </a:lnTo>
                  <a:lnTo>
                    <a:pt x="4213987" y="1390650"/>
                  </a:lnTo>
                  <a:lnTo>
                    <a:pt x="3513328" y="1390650"/>
                  </a:lnTo>
                  <a:lnTo>
                    <a:pt x="3513328" y="2225040"/>
                  </a:lnTo>
                  <a:lnTo>
                    <a:pt x="0" y="22250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48741" y="3798918"/>
            <a:ext cx="3216910" cy="23310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835660">
              <a:lnSpc>
                <a:spcPct val="100000"/>
              </a:lnSpc>
              <a:spcBef>
                <a:spcPts val="1155"/>
              </a:spcBef>
            </a:pPr>
            <a:r>
              <a:rPr sz="2000" b="1" i="1" spc="-20" dirty="0">
                <a:latin typeface="Arial"/>
                <a:cs typeface="Arial"/>
              </a:rPr>
              <a:t>Можливості:</a:t>
            </a:r>
            <a:endParaRPr sz="20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spcBef>
                <a:spcPts val="1015"/>
              </a:spcBef>
              <a:buFont typeface="Symbol"/>
              <a:buChar char=""/>
              <a:tabLst>
                <a:tab pos="189865" algn="l"/>
              </a:tabLst>
            </a:pPr>
            <a:r>
              <a:rPr sz="1900" spc="10" dirty="0">
                <a:latin typeface="Tahoma"/>
                <a:cs typeface="Tahoma"/>
              </a:rPr>
              <a:t>доступ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spc="30" dirty="0">
                <a:latin typeface="Tahoma"/>
                <a:cs typeface="Tahoma"/>
              </a:rPr>
              <a:t>до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spc="20" dirty="0">
                <a:latin typeface="Tahoma"/>
                <a:cs typeface="Tahoma"/>
              </a:rPr>
              <a:t>ресурсів</a:t>
            </a:r>
            <a:r>
              <a:rPr sz="1900" spc="-6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та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інфраструктури;</a:t>
            </a:r>
            <a:endParaRPr sz="1900">
              <a:latin typeface="Tahoma"/>
              <a:cs typeface="Tahoma"/>
            </a:endParaRPr>
          </a:p>
          <a:p>
            <a:pPr marL="12700" marR="545465">
              <a:lnSpc>
                <a:spcPct val="100000"/>
              </a:lnSpc>
              <a:buFont typeface="Symbol"/>
              <a:buChar char=""/>
              <a:tabLst>
                <a:tab pos="189865" algn="l"/>
              </a:tabLst>
            </a:pPr>
            <a:r>
              <a:rPr sz="1900" dirty="0">
                <a:latin typeface="Tahoma"/>
                <a:cs typeface="Tahoma"/>
              </a:rPr>
              <a:t>гарантії</a:t>
            </a:r>
            <a:r>
              <a:rPr sz="1900" spc="-13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оптимального </a:t>
            </a:r>
            <a:r>
              <a:rPr sz="1900" spc="-575" dirty="0">
                <a:latin typeface="Tahoma"/>
                <a:cs typeface="Tahoma"/>
              </a:rPr>
              <a:t> </a:t>
            </a:r>
            <a:r>
              <a:rPr sz="1900" spc="-35" dirty="0">
                <a:latin typeface="Tahoma"/>
                <a:cs typeface="Tahoma"/>
              </a:rPr>
              <a:t>попиту;</a:t>
            </a:r>
            <a:endParaRPr sz="1900">
              <a:latin typeface="Tahoma"/>
              <a:cs typeface="Tahoma"/>
            </a:endParaRPr>
          </a:p>
          <a:p>
            <a:pPr marL="189230" indent="-177165">
              <a:lnSpc>
                <a:spcPct val="100000"/>
              </a:lnSpc>
              <a:buFont typeface="Symbol"/>
              <a:buChar char=""/>
              <a:tabLst>
                <a:tab pos="189865" algn="l"/>
              </a:tabLst>
            </a:pPr>
            <a:r>
              <a:rPr sz="1900" spc="-10" dirty="0">
                <a:latin typeface="Tahoma"/>
                <a:cs typeface="Tahoma"/>
              </a:rPr>
              <a:t>кредитування</a:t>
            </a:r>
            <a:r>
              <a:rPr sz="1900" spc="-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під</a:t>
            </a:r>
            <a:r>
              <a:rPr sz="1900" spc="-11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державні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гарантії.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6545" algn="ctr">
              <a:lnSpc>
                <a:spcPts val="2820"/>
              </a:lnSpc>
              <a:spcBef>
                <a:spcPts val="130"/>
              </a:spcBef>
            </a:pPr>
            <a:r>
              <a:rPr sz="2400" spc="-75" dirty="0">
                <a:solidFill>
                  <a:srgbClr val="174576"/>
                </a:solidFill>
              </a:rPr>
              <a:t>ПОЄДНАННЯ</a:t>
            </a:r>
            <a:r>
              <a:rPr sz="2400" spc="-15" dirty="0">
                <a:solidFill>
                  <a:srgbClr val="174576"/>
                </a:solidFill>
              </a:rPr>
              <a:t> </a:t>
            </a:r>
            <a:r>
              <a:rPr sz="2400" spc="-70" dirty="0">
                <a:solidFill>
                  <a:srgbClr val="174576"/>
                </a:solidFill>
              </a:rPr>
              <a:t>ПОТРЕБ</a:t>
            </a:r>
            <a:r>
              <a:rPr sz="2400" spc="-30" dirty="0">
                <a:solidFill>
                  <a:srgbClr val="174576"/>
                </a:solidFill>
              </a:rPr>
              <a:t> </a:t>
            </a:r>
            <a:r>
              <a:rPr sz="2400" spc="-50" dirty="0">
                <a:solidFill>
                  <a:srgbClr val="174576"/>
                </a:solidFill>
              </a:rPr>
              <a:t>І</a:t>
            </a:r>
            <a:r>
              <a:rPr sz="2400" spc="-45" dirty="0">
                <a:solidFill>
                  <a:srgbClr val="174576"/>
                </a:solidFill>
              </a:rPr>
              <a:t> </a:t>
            </a:r>
            <a:r>
              <a:rPr sz="2400" spc="-80" dirty="0">
                <a:solidFill>
                  <a:srgbClr val="174576"/>
                </a:solidFill>
              </a:rPr>
              <a:t>МОЖЛИВОСТЕЙ</a:t>
            </a:r>
            <a:r>
              <a:rPr sz="2400" spc="-75" dirty="0">
                <a:solidFill>
                  <a:srgbClr val="174576"/>
                </a:solidFill>
              </a:rPr>
              <a:t> ДЕРЖАВНОГО</a:t>
            </a:r>
            <a:endParaRPr sz="2400"/>
          </a:p>
          <a:p>
            <a:pPr marL="296545" algn="ctr">
              <a:lnSpc>
                <a:spcPts val="2820"/>
              </a:lnSpc>
            </a:pPr>
            <a:r>
              <a:rPr sz="2400" spc="-65" dirty="0">
                <a:solidFill>
                  <a:srgbClr val="174576"/>
                </a:solidFill>
              </a:rPr>
              <a:t>ТА</a:t>
            </a:r>
            <a:r>
              <a:rPr sz="2400" spc="-30" dirty="0">
                <a:solidFill>
                  <a:srgbClr val="174576"/>
                </a:solidFill>
              </a:rPr>
              <a:t> </a:t>
            </a:r>
            <a:r>
              <a:rPr sz="2400" spc="-75" dirty="0">
                <a:solidFill>
                  <a:srgbClr val="174576"/>
                </a:solidFill>
              </a:rPr>
              <a:t>ПРИВАТНОГО</a:t>
            </a:r>
            <a:r>
              <a:rPr sz="2400" spc="-50" dirty="0">
                <a:solidFill>
                  <a:srgbClr val="174576"/>
                </a:solidFill>
              </a:rPr>
              <a:t> </a:t>
            </a:r>
            <a:r>
              <a:rPr sz="2400" spc="-70" dirty="0">
                <a:solidFill>
                  <a:srgbClr val="174576"/>
                </a:solidFill>
              </a:rPr>
              <a:t>СЕКТОРІВ</a:t>
            </a:r>
            <a:r>
              <a:rPr sz="2400" spc="-40" dirty="0">
                <a:solidFill>
                  <a:srgbClr val="174576"/>
                </a:solidFill>
              </a:rPr>
              <a:t> </a:t>
            </a:r>
            <a:r>
              <a:rPr sz="2400" spc="-65" dirty="0">
                <a:solidFill>
                  <a:srgbClr val="174576"/>
                </a:solidFill>
              </a:rPr>
              <a:t>У</a:t>
            </a:r>
            <a:r>
              <a:rPr sz="2400" spc="-25" dirty="0">
                <a:solidFill>
                  <a:srgbClr val="174576"/>
                </a:solidFill>
              </a:rPr>
              <a:t> </a:t>
            </a:r>
            <a:r>
              <a:rPr sz="2400" spc="-70" dirty="0">
                <a:solidFill>
                  <a:srgbClr val="174576"/>
                </a:solidFill>
              </a:rPr>
              <a:t>МЕР: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744" y="571525"/>
            <a:ext cx="7827645" cy="20942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390"/>
              </a:spcBef>
            </a:pPr>
            <a:r>
              <a:rPr sz="2500" b="1" spc="-65" dirty="0">
                <a:latin typeface="Tahoma"/>
                <a:cs typeface="Tahoma"/>
              </a:rPr>
              <a:t>Державно-приватне</a:t>
            </a:r>
            <a:r>
              <a:rPr sz="2500" b="1" spc="-40" dirty="0">
                <a:latin typeface="Tahoma"/>
                <a:cs typeface="Tahoma"/>
              </a:rPr>
              <a:t> </a:t>
            </a:r>
            <a:r>
              <a:rPr sz="2500" b="1" spc="-60" dirty="0">
                <a:latin typeface="Tahoma"/>
                <a:cs typeface="Tahoma"/>
              </a:rPr>
              <a:t>партнерство </a:t>
            </a:r>
            <a:r>
              <a:rPr sz="2500" spc="-50" dirty="0">
                <a:latin typeface="Tahoma"/>
                <a:cs typeface="Tahoma"/>
              </a:rPr>
              <a:t>(як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-50" dirty="0">
                <a:latin typeface="Tahoma"/>
                <a:cs typeface="Tahoma"/>
              </a:rPr>
              <a:t>механізм)</a:t>
            </a:r>
            <a:r>
              <a:rPr sz="25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–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передача </a:t>
            </a:r>
            <a:r>
              <a:rPr sz="2400" spc="-10" dirty="0">
                <a:latin typeface="Tahoma"/>
                <a:cs typeface="Tahoma"/>
              </a:rPr>
              <a:t>частини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діяльності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надання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послуг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(за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які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традиційно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відповідає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публічний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сектор)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приватному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оператору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основі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партнерських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стосунків,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розподілу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500" b="1" spc="-50" dirty="0">
                <a:solidFill>
                  <a:srgbClr val="FF0000"/>
                </a:solidFill>
                <a:latin typeface="Tahoma"/>
                <a:cs typeface="Tahoma"/>
              </a:rPr>
              <a:t>вигод</a:t>
            </a:r>
            <a:r>
              <a:rPr sz="2400" spc="-50" dirty="0">
                <a:latin typeface="Tahoma"/>
                <a:cs typeface="Tahoma"/>
              </a:rPr>
              <a:t>,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008000"/>
                </a:solidFill>
                <a:latin typeface="Tahoma"/>
                <a:cs typeface="Tahoma"/>
              </a:rPr>
              <a:t>ризиків</a:t>
            </a:r>
            <a:r>
              <a:rPr sz="2500" b="1" spc="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500" b="1" spc="-55" dirty="0">
                <a:solidFill>
                  <a:srgbClr val="3366FF"/>
                </a:solidFill>
                <a:latin typeface="Tahoma"/>
                <a:cs typeface="Tahoma"/>
              </a:rPr>
              <a:t>відповідальності</a:t>
            </a:r>
            <a:r>
              <a:rPr sz="2500" b="1" spc="-40" dirty="0">
                <a:solidFill>
                  <a:srgbClr val="3366FF"/>
                </a:solidFill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між</a:t>
            </a:r>
            <a:r>
              <a:rPr sz="2400" spc="-5" dirty="0">
                <a:latin typeface="Tahoma"/>
                <a:cs typeface="Tahoma"/>
              </a:rPr>
              <a:t> місцевою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владою,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приватним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сектором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громадою.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5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0896" y="2828061"/>
            <a:ext cx="6903720" cy="81406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756285" marR="5080" indent="-744220">
              <a:lnSpc>
                <a:spcPts val="3170"/>
              </a:lnSpc>
              <a:spcBef>
                <a:spcPts val="65"/>
              </a:spcBef>
            </a:pPr>
            <a:r>
              <a:rPr sz="2500" spc="-70" dirty="0">
                <a:solidFill>
                  <a:srgbClr val="174576"/>
                </a:solidFill>
              </a:rPr>
              <a:t>Поняття</a:t>
            </a:r>
            <a:r>
              <a:rPr sz="2500" spc="-15" dirty="0">
                <a:solidFill>
                  <a:srgbClr val="174576"/>
                </a:solidFill>
              </a:rPr>
              <a:t> </a:t>
            </a:r>
            <a:r>
              <a:rPr sz="2500" spc="-60" dirty="0">
                <a:solidFill>
                  <a:srgbClr val="174576"/>
                </a:solidFill>
              </a:rPr>
              <a:t>“Публічно-приватне</a:t>
            </a:r>
            <a:r>
              <a:rPr sz="2500" spc="-40" dirty="0">
                <a:solidFill>
                  <a:srgbClr val="174576"/>
                </a:solidFill>
              </a:rPr>
              <a:t> </a:t>
            </a:r>
            <a:r>
              <a:rPr sz="2500" spc="-60" dirty="0">
                <a:solidFill>
                  <a:srgbClr val="174576"/>
                </a:solidFill>
              </a:rPr>
              <a:t>партнерство” </a:t>
            </a:r>
            <a:r>
              <a:rPr sz="2500" spc="-720" dirty="0">
                <a:solidFill>
                  <a:srgbClr val="174576"/>
                </a:solidFill>
              </a:rPr>
              <a:t> </a:t>
            </a:r>
            <a:r>
              <a:rPr sz="2500" spc="-65" dirty="0">
                <a:solidFill>
                  <a:srgbClr val="174576"/>
                </a:solidFill>
              </a:rPr>
              <a:t>не</a:t>
            </a:r>
            <a:r>
              <a:rPr sz="2500" spc="-30" dirty="0">
                <a:solidFill>
                  <a:srgbClr val="174576"/>
                </a:solidFill>
              </a:rPr>
              <a:t> </a:t>
            </a:r>
            <a:r>
              <a:rPr sz="2500" spc="-60" dirty="0">
                <a:solidFill>
                  <a:srgbClr val="174576"/>
                </a:solidFill>
              </a:rPr>
              <a:t>потрібно</a:t>
            </a:r>
            <a:r>
              <a:rPr sz="2500" spc="-30" dirty="0">
                <a:solidFill>
                  <a:srgbClr val="174576"/>
                </a:solidFill>
              </a:rPr>
              <a:t> </a:t>
            </a:r>
            <a:r>
              <a:rPr sz="2500" spc="-60" dirty="0">
                <a:solidFill>
                  <a:srgbClr val="174576"/>
                </a:solidFill>
              </a:rPr>
              <a:t>плутати</a:t>
            </a:r>
            <a:r>
              <a:rPr sz="2500" spc="-50" dirty="0">
                <a:solidFill>
                  <a:srgbClr val="174576"/>
                </a:solidFill>
              </a:rPr>
              <a:t> </a:t>
            </a:r>
            <a:r>
              <a:rPr sz="2500" spc="-55" dirty="0">
                <a:solidFill>
                  <a:srgbClr val="174576"/>
                </a:solidFill>
              </a:rPr>
              <a:t>з</a:t>
            </a:r>
            <a:r>
              <a:rPr sz="2500" spc="-30" dirty="0">
                <a:solidFill>
                  <a:srgbClr val="174576"/>
                </a:solidFill>
              </a:rPr>
              <a:t> </a:t>
            </a:r>
            <a:r>
              <a:rPr sz="2500" spc="-65" dirty="0">
                <a:solidFill>
                  <a:srgbClr val="174576"/>
                </a:solidFill>
              </a:rPr>
              <a:t>поняттями: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382015" y="4185297"/>
            <a:ext cx="5340985" cy="13671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335"/>
              </a:spcBef>
              <a:buClr>
                <a:srgbClr val="009999"/>
              </a:buClr>
              <a:buSzPct val="65000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Соціальне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партнерство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240"/>
              </a:spcBef>
              <a:buClr>
                <a:srgbClr val="009999"/>
              </a:buClr>
              <a:buSzPct val="65000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Партнерство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 розробці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стратегії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245"/>
              </a:spcBef>
              <a:buClr>
                <a:srgbClr val="009999"/>
              </a:buClr>
              <a:buSzPct val="65000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Соціально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відповідальний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бізнес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240"/>
              </a:spcBef>
              <a:buClr>
                <a:srgbClr val="009999"/>
              </a:buClr>
              <a:buSzPct val="65000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Приватизація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9338" y="3910965"/>
            <a:ext cx="49212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0" spc="-1614" dirty="0">
                <a:latin typeface="Tahoma"/>
                <a:cs typeface="Tahoma"/>
              </a:rPr>
              <a:t>}</a:t>
            </a:r>
            <a:endParaRPr sz="1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4923" y="4322826"/>
            <a:ext cx="125730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Arial"/>
                <a:cs typeface="Arial"/>
              </a:rPr>
              <a:t>Най</a:t>
            </a:r>
            <a:r>
              <a:rPr sz="2000" b="1" spc="-20" dirty="0">
                <a:latin typeface="Arial"/>
                <a:cs typeface="Arial"/>
              </a:rPr>
              <a:t>б</a:t>
            </a:r>
            <a:r>
              <a:rPr sz="2000" b="1" spc="-5" dirty="0">
                <a:latin typeface="Arial"/>
                <a:cs typeface="Arial"/>
              </a:rPr>
              <a:t>ільш  </a:t>
            </a:r>
            <a:r>
              <a:rPr sz="2000" b="1" spc="-10" dirty="0">
                <a:latin typeface="Arial"/>
                <a:cs typeface="Arial"/>
              </a:rPr>
              <a:t>поширені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помилки!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8864" y="167680"/>
            <a:ext cx="7164070" cy="1491615"/>
            <a:chOff x="1008864" y="167680"/>
            <a:chExt cx="7164070" cy="1491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8864" y="167680"/>
              <a:ext cx="7163618" cy="3670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247" y="396239"/>
              <a:ext cx="6075426" cy="820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0679" y="838199"/>
              <a:ext cx="6017514" cy="8206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7958" y="58927"/>
            <a:ext cx="7172325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860038"/>
                </a:solidFill>
              </a:rPr>
              <a:t>СПЕКТР </a:t>
            </a:r>
            <a:r>
              <a:rPr sz="2900" dirty="0">
                <a:solidFill>
                  <a:srgbClr val="860038"/>
                </a:solidFill>
              </a:rPr>
              <a:t>МОЖЛИВИХ </a:t>
            </a:r>
            <a:r>
              <a:rPr sz="2900" spc="-5" dirty="0">
                <a:solidFill>
                  <a:srgbClr val="860038"/>
                </a:solidFill>
              </a:rPr>
              <a:t>ВІДНОСИН МІЖ </a:t>
            </a:r>
            <a:r>
              <a:rPr sz="2900" spc="-835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ДЕРЖАВНИМ, ПРИВАТНИМ </a:t>
            </a:r>
            <a:r>
              <a:rPr sz="2900" dirty="0">
                <a:solidFill>
                  <a:srgbClr val="860038"/>
                </a:solidFill>
              </a:rPr>
              <a:t>І </a:t>
            </a:r>
            <a:r>
              <a:rPr sz="2900" spc="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ГРОМАДСЬКИМ</a:t>
            </a:r>
            <a:r>
              <a:rPr sz="2900" spc="-60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СЕКТОРАМИ</a:t>
            </a:r>
            <a:endParaRPr sz="2900"/>
          </a:p>
        </p:txBody>
      </p:sp>
      <p:grpSp>
        <p:nvGrpSpPr>
          <p:cNvPr id="7" name="object 7"/>
          <p:cNvGrpSpPr/>
          <p:nvPr/>
        </p:nvGrpSpPr>
        <p:grpSpPr>
          <a:xfrm>
            <a:off x="106679" y="1484375"/>
            <a:ext cx="9037320" cy="4898390"/>
            <a:chOff x="106679" y="1484375"/>
            <a:chExt cx="9037320" cy="48983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79" y="1484375"/>
              <a:ext cx="9037319" cy="48981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60191" y="2133599"/>
              <a:ext cx="3035935" cy="3310254"/>
            </a:xfrm>
            <a:custGeom>
              <a:avLst/>
              <a:gdLst/>
              <a:ahLst/>
              <a:cxnLst/>
              <a:rect l="l" t="t" r="r" b="b"/>
              <a:pathLst>
                <a:path w="3035935" h="3310254">
                  <a:moveTo>
                    <a:pt x="0" y="1655064"/>
                  </a:moveTo>
                  <a:lnTo>
                    <a:pt x="695" y="1604466"/>
                  </a:lnTo>
                  <a:lnTo>
                    <a:pt x="2770" y="1554247"/>
                  </a:lnTo>
                  <a:lnTo>
                    <a:pt x="6203" y="1504426"/>
                  </a:lnTo>
                  <a:lnTo>
                    <a:pt x="10974" y="1455026"/>
                  </a:lnTo>
                  <a:lnTo>
                    <a:pt x="17065" y="1406069"/>
                  </a:lnTo>
                  <a:lnTo>
                    <a:pt x="24455" y="1357576"/>
                  </a:lnTo>
                  <a:lnTo>
                    <a:pt x="33124" y="1309569"/>
                  </a:lnTo>
                  <a:lnTo>
                    <a:pt x="43052" y="1262069"/>
                  </a:lnTo>
                  <a:lnTo>
                    <a:pt x="54220" y="1215098"/>
                  </a:lnTo>
                  <a:lnTo>
                    <a:pt x="66607" y="1168678"/>
                  </a:lnTo>
                  <a:lnTo>
                    <a:pt x="80195" y="1122831"/>
                  </a:lnTo>
                  <a:lnTo>
                    <a:pt x="94962" y="1077577"/>
                  </a:lnTo>
                  <a:lnTo>
                    <a:pt x="110890" y="1032939"/>
                  </a:lnTo>
                  <a:lnTo>
                    <a:pt x="127958" y="988939"/>
                  </a:lnTo>
                  <a:lnTo>
                    <a:pt x="146146" y="945597"/>
                  </a:lnTo>
                  <a:lnTo>
                    <a:pt x="165435" y="902936"/>
                  </a:lnTo>
                  <a:lnTo>
                    <a:pt x="185805" y="860977"/>
                  </a:lnTo>
                  <a:lnTo>
                    <a:pt x="207235" y="819742"/>
                  </a:lnTo>
                  <a:lnTo>
                    <a:pt x="229707" y="779253"/>
                  </a:lnTo>
                  <a:lnTo>
                    <a:pt x="253200" y="739531"/>
                  </a:lnTo>
                  <a:lnTo>
                    <a:pt x="277694" y="700597"/>
                  </a:lnTo>
                  <a:lnTo>
                    <a:pt x="303170" y="662474"/>
                  </a:lnTo>
                  <a:lnTo>
                    <a:pt x="329608" y="625183"/>
                  </a:lnTo>
                  <a:lnTo>
                    <a:pt x="356988" y="588746"/>
                  </a:lnTo>
                  <a:lnTo>
                    <a:pt x="385289" y="553185"/>
                  </a:lnTo>
                  <a:lnTo>
                    <a:pt x="414493" y="518520"/>
                  </a:lnTo>
                  <a:lnTo>
                    <a:pt x="444579" y="484774"/>
                  </a:lnTo>
                  <a:lnTo>
                    <a:pt x="475527" y="451969"/>
                  </a:lnTo>
                  <a:lnTo>
                    <a:pt x="507319" y="420125"/>
                  </a:lnTo>
                  <a:lnTo>
                    <a:pt x="539932" y="389265"/>
                  </a:lnTo>
                  <a:lnTo>
                    <a:pt x="573349" y="359411"/>
                  </a:lnTo>
                  <a:lnTo>
                    <a:pt x="607549" y="330583"/>
                  </a:lnTo>
                  <a:lnTo>
                    <a:pt x="642512" y="302804"/>
                  </a:lnTo>
                  <a:lnTo>
                    <a:pt x="678219" y="276095"/>
                  </a:lnTo>
                  <a:lnTo>
                    <a:pt x="714649" y="250478"/>
                  </a:lnTo>
                  <a:lnTo>
                    <a:pt x="751783" y="225975"/>
                  </a:lnTo>
                  <a:lnTo>
                    <a:pt x="789601" y="202607"/>
                  </a:lnTo>
                  <a:lnTo>
                    <a:pt x="828083" y="180395"/>
                  </a:lnTo>
                  <a:lnTo>
                    <a:pt x="867208" y="159362"/>
                  </a:lnTo>
                  <a:lnTo>
                    <a:pt x="906959" y="139529"/>
                  </a:lnTo>
                  <a:lnTo>
                    <a:pt x="947313" y="120918"/>
                  </a:lnTo>
                  <a:lnTo>
                    <a:pt x="988253" y="103550"/>
                  </a:lnTo>
                  <a:lnTo>
                    <a:pt x="1029757" y="87447"/>
                  </a:lnTo>
                  <a:lnTo>
                    <a:pt x="1071806" y="72631"/>
                  </a:lnTo>
                  <a:lnTo>
                    <a:pt x="1114380" y="59123"/>
                  </a:lnTo>
                  <a:lnTo>
                    <a:pt x="1157460" y="46945"/>
                  </a:lnTo>
                  <a:lnTo>
                    <a:pt x="1201025" y="36119"/>
                  </a:lnTo>
                  <a:lnTo>
                    <a:pt x="1245055" y="26666"/>
                  </a:lnTo>
                  <a:lnTo>
                    <a:pt x="1289531" y="18608"/>
                  </a:lnTo>
                  <a:lnTo>
                    <a:pt x="1334433" y="11967"/>
                  </a:lnTo>
                  <a:lnTo>
                    <a:pt x="1379742" y="6764"/>
                  </a:lnTo>
                  <a:lnTo>
                    <a:pt x="1425436" y="3020"/>
                  </a:lnTo>
                  <a:lnTo>
                    <a:pt x="1471496" y="758"/>
                  </a:lnTo>
                  <a:lnTo>
                    <a:pt x="1517904" y="0"/>
                  </a:lnTo>
                  <a:lnTo>
                    <a:pt x="1564311" y="758"/>
                  </a:lnTo>
                  <a:lnTo>
                    <a:pt x="1610371" y="3020"/>
                  </a:lnTo>
                  <a:lnTo>
                    <a:pt x="1656065" y="6764"/>
                  </a:lnTo>
                  <a:lnTo>
                    <a:pt x="1701374" y="11967"/>
                  </a:lnTo>
                  <a:lnTo>
                    <a:pt x="1746276" y="18608"/>
                  </a:lnTo>
                  <a:lnTo>
                    <a:pt x="1790752" y="26666"/>
                  </a:lnTo>
                  <a:lnTo>
                    <a:pt x="1834782" y="36119"/>
                  </a:lnTo>
                  <a:lnTo>
                    <a:pt x="1878347" y="46945"/>
                  </a:lnTo>
                  <a:lnTo>
                    <a:pt x="1921427" y="59123"/>
                  </a:lnTo>
                  <a:lnTo>
                    <a:pt x="1964001" y="72631"/>
                  </a:lnTo>
                  <a:lnTo>
                    <a:pt x="2006050" y="87447"/>
                  </a:lnTo>
                  <a:lnTo>
                    <a:pt x="2047554" y="103550"/>
                  </a:lnTo>
                  <a:lnTo>
                    <a:pt x="2088494" y="120918"/>
                  </a:lnTo>
                  <a:lnTo>
                    <a:pt x="2128848" y="139529"/>
                  </a:lnTo>
                  <a:lnTo>
                    <a:pt x="2168599" y="159362"/>
                  </a:lnTo>
                  <a:lnTo>
                    <a:pt x="2207724" y="180395"/>
                  </a:lnTo>
                  <a:lnTo>
                    <a:pt x="2246206" y="202607"/>
                  </a:lnTo>
                  <a:lnTo>
                    <a:pt x="2284024" y="225975"/>
                  </a:lnTo>
                  <a:lnTo>
                    <a:pt x="2321158" y="250478"/>
                  </a:lnTo>
                  <a:lnTo>
                    <a:pt x="2357588" y="276095"/>
                  </a:lnTo>
                  <a:lnTo>
                    <a:pt x="2393295" y="302804"/>
                  </a:lnTo>
                  <a:lnTo>
                    <a:pt x="2428258" y="330583"/>
                  </a:lnTo>
                  <a:lnTo>
                    <a:pt x="2462458" y="359411"/>
                  </a:lnTo>
                  <a:lnTo>
                    <a:pt x="2495875" y="389265"/>
                  </a:lnTo>
                  <a:lnTo>
                    <a:pt x="2528488" y="420125"/>
                  </a:lnTo>
                  <a:lnTo>
                    <a:pt x="2560280" y="451969"/>
                  </a:lnTo>
                  <a:lnTo>
                    <a:pt x="2591228" y="484774"/>
                  </a:lnTo>
                  <a:lnTo>
                    <a:pt x="2621314" y="518520"/>
                  </a:lnTo>
                  <a:lnTo>
                    <a:pt x="2650518" y="553185"/>
                  </a:lnTo>
                  <a:lnTo>
                    <a:pt x="2678819" y="588746"/>
                  </a:lnTo>
                  <a:lnTo>
                    <a:pt x="2706199" y="625183"/>
                  </a:lnTo>
                  <a:lnTo>
                    <a:pt x="2732637" y="662474"/>
                  </a:lnTo>
                  <a:lnTo>
                    <a:pt x="2758113" y="700597"/>
                  </a:lnTo>
                  <a:lnTo>
                    <a:pt x="2782607" y="739531"/>
                  </a:lnTo>
                  <a:lnTo>
                    <a:pt x="2806100" y="779253"/>
                  </a:lnTo>
                  <a:lnTo>
                    <a:pt x="2828572" y="819742"/>
                  </a:lnTo>
                  <a:lnTo>
                    <a:pt x="2850002" y="860977"/>
                  </a:lnTo>
                  <a:lnTo>
                    <a:pt x="2870372" y="902936"/>
                  </a:lnTo>
                  <a:lnTo>
                    <a:pt x="2889661" y="945597"/>
                  </a:lnTo>
                  <a:lnTo>
                    <a:pt x="2907849" y="988939"/>
                  </a:lnTo>
                  <a:lnTo>
                    <a:pt x="2924917" y="1032939"/>
                  </a:lnTo>
                  <a:lnTo>
                    <a:pt x="2940845" y="1077577"/>
                  </a:lnTo>
                  <a:lnTo>
                    <a:pt x="2955612" y="1122831"/>
                  </a:lnTo>
                  <a:lnTo>
                    <a:pt x="2969200" y="1168678"/>
                  </a:lnTo>
                  <a:lnTo>
                    <a:pt x="2981587" y="1215098"/>
                  </a:lnTo>
                  <a:lnTo>
                    <a:pt x="2992755" y="1262069"/>
                  </a:lnTo>
                  <a:lnTo>
                    <a:pt x="3002683" y="1309569"/>
                  </a:lnTo>
                  <a:lnTo>
                    <a:pt x="3011352" y="1357576"/>
                  </a:lnTo>
                  <a:lnTo>
                    <a:pt x="3018742" y="1406069"/>
                  </a:lnTo>
                  <a:lnTo>
                    <a:pt x="3024833" y="1455026"/>
                  </a:lnTo>
                  <a:lnTo>
                    <a:pt x="3029604" y="1504426"/>
                  </a:lnTo>
                  <a:lnTo>
                    <a:pt x="3033037" y="1554247"/>
                  </a:lnTo>
                  <a:lnTo>
                    <a:pt x="3035112" y="1604466"/>
                  </a:lnTo>
                  <a:lnTo>
                    <a:pt x="3035808" y="1655064"/>
                  </a:lnTo>
                  <a:lnTo>
                    <a:pt x="3035112" y="1705661"/>
                  </a:lnTo>
                  <a:lnTo>
                    <a:pt x="3033037" y="1755880"/>
                  </a:lnTo>
                  <a:lnTo>
                    <a:pt x="3029604" y="1805701"/>
                  </a:lnTo>
                  <a:lnTo>
                    <a:pt x="3024833" y="1855101"/>
                  </a:lnTo>
                  <a:lnTo>
                    <a:pt x="3018742" y="1904058"/>
                  </a:lnTo>
                  <a:lnTo>
                    <a:pt x="3011352" y="1952551"/>
                  </a:lnTo>
                  <a:lnTo>
                    <a:pt x="3002683" y="2000558"/>
                  </a:lnTo>
                  <a:lnTo>
                    <a:pt x="2992755" y="2048058"/>
                  </a:lnTo>
                  <a:lnTo>
                    <a:pt x="2981587" y="2095029"/>
                  </a:lnTo>
                  <a:lnTo>
                    <a:pt x="2969200" y="2141449"/>
                  </a:lnTo>
                  <a:lnTo>
                    <a:pt x="2955612" y="2187296"/>
                  </a:lnTo>
                  <a:lnTo>
                    <a:pt x="2940845" y="2232550"/>
                  </a:lnTo>
                  <a:lnTo>
                    <a:pt x="2924917" y="2277188"/>
                  </a:lnTo>
                  <a:lnTo>
                    <a:pt x="2907849" y="2321188"/>
                  </a:lnTo>
                  <a:lnTo>
                    <a:pt x="2889661" y="2364530"/>
                  </a:lnTo>
                  <a:lnTo>
                    <a:pt x="2870372" y="2407191"/>
                  </a:lnTo>
                  <a:lnTo>
                    <a:pt x="2850002" y="2449150"/>
                  </a:lnTo>
                  <a:lnTo>
                    <a:pt x="2828572" y="2490385"/>
                  </a:lnTo>
                  <a:lnTo>
                    <a:pt x="2806100" y="2530874"/>
                  </a:lnTo>
                  <a:lnTo>
                    <a:pt x="2782607" y="2570596"/>
                  </a:lnTo>
                  <a:lnTo>
                    <a:pt x="2758113" y="2609530"/>
                  </a:lnTo>
                  <a:lnTo>
                    <a:pt x="2732637" y="2647653"/>
                  </a:lnTo>
                  <a:lnTo>
                    <a:pt x="2706199" y="2684944"/>
                  </a:lnTo>
                  <a:lnTo>
                    <a:pt x="2678819" y="2721381"/>
                  </a:lnTo>
                  <a:lnTo>
                    <a:pt x="2650518" y="2756942"/>
                  </a:lnTo>
                  <a:lnTo>
                    <a:pt x="2621314" y="2791607"/>
                  </a:lnTo>
                  <a:lnTo>
                    <a:pt x="2591228" y="2825353"/>
                  </a:lnTo>
                  <a:lnTo>
                    <a:pt x="2560280" y="2858158"/>
                  </a:lnTo>
                  <a:lnTo>
                    <a:pt x="2528488" y="2890002"/>
                  </a:lnTo>
                  <a:lnTo>
                    <a:pt x="2495875" y="2920862"/>
                  </a:lnTo>
                  <a:lnTo>
                    <a:pt x="2462458" y="2950716"/>
                  </a:lnTo>
                  <a:lnTo>
                    <a:pt x="2428258" y="2979544"/>
                  </a:lnTo>
                  <a:lnTo>
                    <a:pt x="2393295" y="3007323"/>
                  </a:lnTo>
                  <a:lnTo>
                    <a:pt x="2357588" y="3034032"/>
                  </a:lnTo>
                  <a:lnTo>
                    <a:pt x="2321158" y="3059649"/>
                  </a:lnTo>
                  <a:lnTo>
                    <a:pt x="2284024" y="3084152"/>
                  </a:lnTo>
                  <a:lnTo>
                    <a:pt x="2246206" y="3107520"/>
                  </a:lnTo>
                  <a:lnTo>
                    <a:pt x="2207724" y="3129732"/>
                  </a:lnTo>
                  <a:lnTo>
                    <a:pt x="2168599" y="3150765"/>
                  </a:lnTo>
                  <a:lnTo>
                    <a:pt x="2128848" y="3170598"/>
                  </a:lnTo>
                  <a:lnTo>
                    <a:pt x="2088494" y="3189209"/>
                  </a:lnTo>
                  <a:lnTo>
                    <a:pt x="2047554" y="3206577"/>
                  </a:lnTo>
                  <a:lnTo>
                    <a:pt x="2006050" y="3222680"/>
                  </a:lnTo>
                  <a:lnTo>
                    <a:pt x="1964001" y="3237496"/>
                  </a:lnTo>
                  <a:lnTo>
                    <a:pt x="1921427" y="3251004"/>
                  </a:lnTo>
                  <a:lnTo>
                    <a:pt x="1878347" y="3263182"/>
                  </a:lnTo>
                  <a:lnTo>
                    <a:pt x="1834782" y="3274008"/>
                  </a:lnTo>
                  <a:lnTo>
                    <a:pt x="1790752" y="3283461"/>
                  </a:lnTo>
                  <a:lnTo>
                    <a:pt x="1746276" y="3291519"/>
                  </a:lnTo>
                  <a:lnTo>
                    <a:pt x="1701374" y="3298160"/>
                  </a:lnTo>
                  <a:lnTo>
                    <a:pt x="1656065" y="3303363"/>
                  </a:lnTo>
                  <a:lnTo>
                    <a:pt x="1610371" y="3307107"/>
                  </a:lnTo>
                  <a:lnTo>
                    <a:pt x="1564311" y="3309369"/>
                  </a:lnTo>
                  <a:lnTo>
                    <a:pt x="1517904" y="3310128"/>
                  </a:lnTo>
                  <a:lnTo>
                    <a:pt x="1471496" y="3309369"/>
                  </a:lnTo>
                  <a:lnTo>
                    <a:pt x="1425436" y="3307107"/>
                  </a:lnTo>
                  <a:lnTo>
                    <a:pt x="1379742" y="3303363"/>
                  </a:lnTo>
                  <a:lnTo>
                    <a:pt x="1334433" y="3298160"/>
                  </a:lnTo>
                  <a:lnTo>
                    <a:pt x="1289531" y="3291519"/>
                  </a:lnTo>
                  <a:lnTo>
                    <a:pt x="1245055" y="3283461"/>
                  </a:lnTo>
                  <a:lnTo>
                    <a:pt x="1201025" y="3274008"/>
                  </a:lnTo>
                  <a:lnTo>
                    <a:pt x="1157460" y="3263182"/>
                  </a:lnTo>
                  <a:lnTo>
                    <a:pt x="1114380" y="3251004"/>
                  </a:lnTo>
                  <a:lnTo>
                    <a:pt x="1071806" y="3237496"/>
                  </a:lnTo>
                  <a:lnTo>
                    <a:pt x="1029757" y="3222680"/>
                  </a:lnTo>
                  <a:lnTo>
                    <a:pt x="988253" y="3206577"/>
                  </a:lnTo>
                  <a:lnTo>
                    <a:pt x="947313" y="3189209"/>
                  </a:lnTo>
                  <a:lnTo>
                    <a:pt x="906959" y="3170598"/>
                  </a:lnTo>
                  <a:lnTo>
                    <a:pt x="867208" y="3150765"/>
                  </a:lnTo>
                  <a:lnTo>
                    <a:pt x="828083" y="3129732"/>
                  </a:lnTo>
                  <a:lnTo>
                    <a:pt x="789601" y="3107520"/>
                  </a:lnTo>
                  <a:lnTo>
                    <a:pt x="751783" y="3084152"/>
                  </a:lnTo>
                  <a:lnTo>
                    <a:pt x="714649" y="3059649"/>
                  </a:lnTo>
                  <a:lnTo>
                    <a:pt x="678219" y="3034032"/>
                  </a:lnTo>
                  <a:lnTo>
                    <a:pt x="642512" y="3007323"/>
                  </a:lnTo>
                  <a:lnTo>
                    <a:pt x="607549" y="2979544"/>
                  </a:lnTo>
                  <a:lnTo>
                    <a:pt x="573349" y="2950716"/>
                  </a:lnTo>
                  <a:lnTo>
                    <a:pt x="539932" y="2920862"/>
                  </a:lnTo>
                  <a:lnTo>
                    <a:pt x="507319" y="2890002"/>
                  </a:lnTo>
                  <a:lnTo>
                    <a:pt x="475527" y="2858158"/>
                  </a:lnTo>
                  <a:lnTo>
                    <a:pt x="444579" y="2825353"/>
                  </a:lnTo>
                  <a:lnTo>
                    <a:pt x="414493" y="2791607"/>
                  </a:lnTo>
                  <a:lnTo>
                    <a:pt x="385289" y="2756942"/>
                  </a:lnTo>
                  <a:lnTo>
                    <a:pt x="356988" y="2721381"/>
                  </a:lnTo>
                  <a:lnTo>
                    <a:pt x="329608" y="2684944"/>
                  </a:lnTo>
                  <a:lnTo>
                    <a:pt x="303170" y="2647653"/>
                  </a:lnTo>
                  <a:lnTo>
                    <a:pt x="277694" y="2609530"/>
                  </a:lnTo>
                  <a:lnTo>
                    <a:pt x="253200" y="2570596"/>
                  </a:lnTo>
                  <a:lnTo>
                    <a:pt x="229707" y="2530874"/>
                  </a:lnTo>
                  <a:lnTo>
                    <a:pt x="207235" y="2490385"/>
                  </a:lnTo>
                  <a:lnTo>
                    <a:pt x="185805" y="2449150"/>
                  </a:lnTo>
                  <a:lnTo>
                    <a:pt x="165435" y="2407191"/>
                  </a:lnTo>
                  <a:lnTo>
                    <a:pt x="146146" y="2364530"/>
                  </a:lnTo>
                  <a:lnTo>
                    <a:pt x="127958" y="2321188"/>
                  </a:lnTo>
                  <a:lnTo>
                    <a:pt x="110890" y="2277188"/>
                  </a:lnTo>
                  <a:lnTo>
                    <a:pt x="94962" y="2232550"/>
                  </a:lnTo>
                  <a:lnTo>
                    <a:pt x="80195" y="2187296"/>
                  </a:lnTo>
                  <a:lnTo>
                    <a:pt x="66607" y="2141449"/>
                  </a:lnTo>
                  <a:lnTo>
                    <a:pt x="54220" y="2095029"/>
                  </a:lnTo>
                  <a:lnTo>
                    <a:pt x="43052" y="2048058"/>
                  </a:lnTo>
                  <a:lnTo>
                    <a:pt x="33124" y="2000558"/>
                  </a:lnTo>
                  <a:lnTo>
                    <a:pt x="24455" y="1952551"/>
                  </a:lnTo>
                  <a:lnTo>
                    <a:pt x="17065" y="1904058"/>
                  </a:lnTo>
                  <a:lnTo>
                    <a:pt x="10974" y="1855101"/>
                  </a:lnTo>
                  <a:lnTo>
                    <a:pt x="6203" y="1805701"/>
                  </a:lnTo>
                  <a:lnTo>
                    <a:pt x="2770" y="1755880"/>
                  </a:lnTo>
                  <a:lnTo>
                    <a:pt x="695" y="1705661"/>
                  </a:lnTo>
                  <a:lnTo>
                    <a:pt x="0" y="1655064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4424" y="3069336"/>
              <a:ext cx="1186434" cy="16009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82109" y="3090163"/>
              <a:ext cx="1114425" cy="1528445"/>
            </a:xfrm>
            <a:custGeom>
              <a:avLst/>
              <a:gdLst/>
              <a:ahLst/>
              <a:cxnLst/>
              <a:rect l="l" t="t" r="r" b="b"/>
              <a:pathLst>
                <a:path w="1114425" h="1528445">
                  <a:moveTo>
                    <a:pt x="119506" y="1100709"/>
                  </a:moveTo>
                  <a:lnTo>
                    <a:pt x="171501" y="1133436"/>
                  </a:lnTo>
                  <a:lnTo>
                    <a:pt x="218411" y="1164996"/>
                  </a:lnTo>
                  <a:lnTo>
                    <a:pt x="260235" y="1195391"/>
                  </a:lnTo>
                  <a:lnTo>
                    <a:pt x="296975" y="1224619"/>
                  </a:lnTo>
                  <a:lnTo>
                    <a:pt x="328629" y="1252681"/>
                  </a:lnTo>
                  <a:lnTo>
                    <a:pt x="376681" y="1305306"/>
                  </a:lnTo>
                  <a:lnTo>
                    <a:pt x="473963" y="1146048"/>
                  </a:lnTo>
                  <a:lnTo>
                    <a:pt x="195579" y="976122"/>
                  </a:lnTo>
                  <a:lnTo>
                    <a:pt x="119506" y="1100709"/>
                  </a:lnTo>
                  <a:close/>
                </a:path>
                <a:path w="1114425" h="1528445">
                  <a:moveTo>
                    <a:pt x="491489" y="333248"/>
                  </a:moveTo>
                  <a:lnTo>
                    <a:pt x="694943" y="0"/>
                  </a:lnTo>
                  <a:lnTo>
                    <a:pt x="1113916" y="255905"/>
                  </a:lnTo>
                  <a:lnTo>
                    <a:pt x="1062354" y="340487"/>
                  </a:lnTo>
                  <a:lnTo>
                    <a:pt x="713613" y="127635"/>
                  </a:lnTo>
                  <a:lnTo>
                    <a:pt x="613410" y="291591"/>
                  </a:lnTo>
                  <a:lnTo>
                    <a:pt x="962151" y="504571"/>
                  </a:lnTo>
                  <a:lnTo>
                    <a:pt x="910463" y="589153"/>
                  </a:lnTo>
                  <a:lnTo>
                    <a:pt x="491489" y="333248"/>
                  </a:lnTo>
                  <a:close/>
                </a:path>
                <a:path w="1114425" h="1528445">
                  <a:moveTo>
                    <a:pt x="234187" y="754761"/>
                  </a:moveTo>
                  <a:lnTo>
                    <a:pt x="437641" y="421513"/>
                  </a:lnTo>
                  <a:lnTo>
                    <a:pt x="856614" y="677291"/>
                  </a:lnTo>
                  <a:lnTo>
                    <a:pt x="805052" y="761873"/>
                  </a:lnTo>
                  <a:lnTo>
                    <a:pt x="456311" y="549021"/>
                  </a:lnTo>
                  <a:lnTo>
                    <a:pt x="356107" y="713105"/>
                  </a:lnTo>
                  <a:lnTo>
                    <a:pt x="704850" y="925957"/>
                  </a:lnTo>
                  <a:lnTo>
                    <a:pt x="653161" y="1010538"/>
                  </a:lnTo>
                  <a:lnTo>
                    <a:pt x="234187" y="754761"/>
                  </a:lnTo>
                  <a:close/>
                </a:path>
                <a:path w="1114425" h="1528445">
                  <a:moveTo>
                    <a:pt x="0" y="1138428"/>
                  </a:moveTo>
                  <a:lnTo>
                    <a:pt x="176784" y="848868"/>
                  </a:lnTo>
                  <a:lnTo>
                    <a:pt x="525399" y="1061720"/>
                  </a:lnTo>
                  <a:lnTo>
                    <a:pt x="547877" y="1024890"/>
                  </a:lnTo>
                  <a:lnTo>
                    <a:pt x="709676" y="1123696"/>
                  </a:lnTo>
                  <a:lnTo>
                    <a:pt x="666750" y="1193927"/>
                  </a:lnTo>
                  <a:lnTo>
                    <a:pt x="575310" y="1138174"/>
                  </a:lnTo>
                  <a:lnTo>
                    <a:pt x="414274" y="1401953"/>
                  </a:lnTo>
                  <a:lnTo>
                    <a:pt x="505713" y="1457706"/>
                  </a:lnTo>
                  <a:lnTo>
                    <a:pt x="462788" y="1528064"/>
                  </a:lnTo>
                  <a:lnTo>
                    <a:pt x="300989" y="1429258"/>
                  </a:lnTo>
                  <a:lnTo>
                    <a:pt x="322706" y="1393825"/>
                  </a:lnTo>
                  <a:lnTo>
                    <a:pt x="301992" y="1364918"/>
                  </a:lnTo>
                  <a:lnTo>
                    <a:pt x="250037" y="1309725"/>
                  </a:lnTo>
                  <a:lnTo>
                    <a:pt x="218820" y="1283462"/>
                  </a:lnTo>
                  <a:lnTo>
                    <a:pt x="183197" y="1256668"/>
                  </a:lnTo>
                  <a:lnTo>
                    <a:pt x="142239" y="1228089"/>
                  </a:lnTo>
                  <a:lnTo>
                    <a:pt x="95948" y="1197701"/>
                  </a:lnTo>
                  <a:lnTo>
                    <a:pt x="44323" y="1165479"/>
                  </a:lnTo>
                  <a:lnTo>
                    <a:pt x="0" y="1138428"/>
                  </a:lnTo>
                  <a:close/>
                </a:path>
              </a:pathLst>
            </a:custGeom>
            <a:ln w="18288">
              <a:solidFill>
                <a:srgbClr val="4574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6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7839" y="189822"/>
            <a:ext cx="5572760" cy="1152525"/>
            <a:chOff x="1767839" y="189822"/>
            <a:chExt cx="5572760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6632" y="189822"/>
              <a:ext cx="5208705" cy="4067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839" y="435863"/>
              <a:ext cx="4639818" cy="906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7399" y="435863"/>
              <a:ext cx="1472946" cy="90601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16429" y="69850"/>
            <a:ext cx="524256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90"/>
              </a:spcBef>
            </a:pPr>
            <a:r>
              <a:rPr sz="3200" b="1" spc="-15" dirty="0">
                <a:solidFill>
                  <a:srgbClr val="C00000"/>
                </a:solidFill>
                <a:latin typeface="Tahoma"/>
                <a:cs typeface="Tahoma"/>
              </a:rPr>
              <a:t>КЛЮЧОВІ</a:t>
            </a:r>
            <a:r>
              <a:rPr sz="3200" b="1" spc="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Tahoma"/>
                <a:cs typeface="Tahoma"/>
              </a:rPr>
              <a:t>ТЕРМІНИ,</a:t>
            </a:r>
            <a:r>
              <a:rPr sz="3200" b="1" spc="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Tahoma"/>
                <a:cs typeface="Tahoma"/>
              </a:rPr>
              <a:t>ЩО </a:t>
            </a:r>
            <a:r>
              <a:rPr sz="3200" b="1" spc="-919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ahoma"/>
                <a:cs typeface="Tahoma"/>
              </a:rPr>
              <a:t>ХАРАКТЕРИЗУЮТЬ</a:t>
            </a:r>
            <a:r>
              <a:rPr sz="3200" b="1" spc="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ahoma"/>
                <a:cs typeface="Tahoma"/>
              </a:rPr>
              <a:t>ДПП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833" y="1912365"/>
            <a:ext cx="12382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8833" y="2180589"/>
            <a:ext cx="123825" cy="4540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000" spc="25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8833" y="1273250"/>
            <a:ext cx="2998470" cy="13760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37210" indent="-524510">
              <a:lnSpc>
                <a:spcPct val="100000"/>
              </a:lnSpc>
              <a:spcBef>
                <a:spcPts val="315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536575" algn="l"/>
                <a:tab pos="537210" algn="l"/>
              </a:tabLst>
            </a:pPr>
            <a:r>
              <a:rPr sz="1600" b="1" dirty="0">
                <a:latin typeface="Tahoma"/>
                <a:cs typeface="Tahoma"/>
              </a:rPr>
              <a:t>Механізм</a:t>
            </a:r>
            <a:endParaRPr sz="1600">
              <a:latin typeface="Tahoma"/>
              <a:cs typeface="Tahoma"/>
            </a:endParaRPr>
          </a:p>
          <a:p>
            <a:pPr marL="537210" marR="5080" indent="-524510">
              <a:lnSpc>
                <a:spcPct val="110100"/>
              </a:lnSpc>
              <a:spcBef>
                <a:spcPts val="20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536575" algn="l"/>
                <a:tab pos="537210" algn="l"/>
              </a:tabLst>
            </a:pPr>
            <a:r>
              <a:rPr sz="1600" b="1" dirty="0">
                <a:latin typeface="Tahoma"/>
                <a:cs typeface="Tahoma"/>
              </a:rPr>
              <a:t>Партнерські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відносини </a:t>
            </a:r>
            <a:r>
              <a:rPr sz="1600" b="1" spc="-4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Контракти</a:t>
            </a:r>
            <a:endParaRPr sz="1600">
              <a:latin typeface="Tahoma"/>
              <a:cs typeface="Tahoma"/>
            </a:endParaRPr>
          </a:p>
          <a:p>
            <a:pPr marL="537210">
              <a:lnSpc>
                <a:spcPct val="100000"/>
              </a:lnSpc>
              <a:spcBef>
                <a:spcPts val="190"/>
              </a:spcBef>
            </a:pPr>
            <a:r>
              <a:rPr sz="1600" b="1" dirty="0">
                <a:latin typeface="Tahoma"/>
                <a:cs typeface="Tahoma"/>
              </a:rPr>
              <a:t>Проекти</a:t>
            </a:r>
            <a:endParaRPr sz="1600">
              <a:latin typeface="Tahoma"/>
              <a:cs typeface="Tahoma"/>
            </a:endParaRPr>
          </a:p>
          <a:p>
            <a:pPr marL="537210">
              <a:lnSpc>
                <a:spcPct val="100000"/>
              </a:lnSpc>
              <a:spcBef>
                <a:spcPts val="219"/>
              </a:spcBef>
            </a:pPr>
            <a:r>
              <a:rPr sz="1600" b="1" spc="-5" dirty="0">
                <a:latin typeface="Tahoma"/>
                <a:cs typeface="Tahoma"/>
              </a:rPr>
              <a:t>Довгостроковий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8833" y="3260216"/>
            <a:ext cx="123825" cy="7194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20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000" spc="20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000" spc="20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0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8833" y="2889072"/>
            <a:ext cx="7006590" cy="11055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315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b="1" spc="5" dirty="0">
                <a:latin typeface="Tahoma"/>
                <a:cs typeface="Tahoma"/>
              </a:rPr>
              <a:t>Приватний</a:t>
            </a:r>
            <a:r>
              <a:rPr sz="1600" b="1" spc="-9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сектор</a:t>
            </a:r>
            <a:endParaRPr sz="1600">
              <a:latin typeface="Tahoma"/>
              <a:cs typeface="Tahoma"/>
            </a:endParaRPr>
          </a:p>
          <a:p>
            <a:pPr marL="537210" marR="2974975">
              <a:lnSpc>
                <a:spcPct val="110000"/>
              </a:lnSpc>
              <a:spcBef>
                <a:spcPts val="25"/>
              </a:spcBef>
            </a:pPr>
            <a:r>
              <a:rPr sz="1600" b="1" dirty="0">
                <a:latin typeface="Tahoma"/>
                <a:cs typeface="Tahoma"/>
              </a:rPr>
              <a:t>Дві (або більше) </a:t>
            </a:r>
            <a:r>
              <a:rPr sz="1600" b="1" spc="-5" dirty="0">
                <a:latin typeface="Tahoma"/>
                <a:cs typeface="Tahoma"/>
              </a:rPr>
              <a:t>організації </a:t>
            </a:r>
            <a:r>
              <a:rPr sz="1600" b="1" dirty="0">
                <a:latin typeface="Tahoma"/>
                <a:cs typeface="Tahoma"/>
              </a:rPr>
              <a:t> Державний</a:t>
            </a:r>
            <a:r>
              <a:rPr sz="1600" b="1" spc="-6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та </a:t>
            </a:r>
            <a:r>
              <a:rPr sz="1600" b="1" spc="5" dirty="0">
                <a:latin typeface="Tahoma"/>
                <a:cs typeface="Tahoma"/>
              </a:rPr>
              <a:t>приватний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сектор</a:t>
            </a:r>
            <a:endParaRPr sz="1600">
              <a:latin typeface="Tahoma"/>
              <a:cs typeface="Tahoma"/>
            </a:endParaRPr>
          </a:p>
          <a:p>
            <a:pPr marL="537210">
              <a:lnSpc>
                <a:spcPct val="100000"/>
              </a:lnSpc>
              <a:spcBef>
                <a:spcPts val="195"/>
              </a:spcBef>
            </a:pPr>
            <a:r>
              <a:rPr sz="1600" b="1" spc="10" dirty="0">
                <a:latin typeface="Tahoma"/>
                <a:cs typeface="Tahoma"/>
              </a:rPr>
              <a:t>… </a:t>
            </a:r>
            <a:r>
              <a:rPr sz="1600" b="1" dirty="0">
                <a:latin typeface="Tahoma"/>
                <a:cs typeface="Tahoma"/>
              </a:rPr>
              <a:t>між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державною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інституцією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та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приватним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підприємством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8833" y="4240564"/>
            <a:ext cx="6356985" cy="19094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285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b="1" spc="-5" dirty="0">
                <a:latin typeface="Tahoma"/>
                <a:cs typeface="Tahoma"/>
              </a:rPr>
              <a:t>розподіл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управління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та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відповідальності;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95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b="1" spc="10" dirty="0">
                <a:latin typeface="Tahoma"/>
                <a:cs typeface="Tahoma"/>
              </a:rPr>
              <a:t>…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спільно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інвестовані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ресурси;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215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b="1" spc="5" dirty="0">
                <a:latin typeface="Tahoma"/>
                <a:cs typeface="Tahoma"/>
              </a:rPr>
              <a:t>…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розподіл</a:t>
            </a:r>
            <a:r>
              <a:rPr sz="1600" b="1" spc="3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ризиків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та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вигод;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95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b="1" spc="5" dirty="0">
                <a:latin typeface="Tahoma"/>
                <a:cs typeface="Tahoma"/>
              </a:rPr>
              <a:t>…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держава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платить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приватному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сектору;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90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b="1" spc="5" dirty="0">
                <a:latin typeface="Tahoma"/>
                <a:cs typeface="Tahoma"/>
              </a:rPr>
              <a:t>…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кінцеві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споживачі платять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за </a:t>
            </a:r>
            <a:r>
              <a:rPr sz="1600" b="1" spc="5" dirty="0">
                <a:latin typeface="Tahoma"/>
                <a:cs typeface="Tahoma"/>
              </a:rPr>
              <a:t>надані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послуги;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220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b="1" spc="5" dirty="0">
                <a:latin typeface="Tahoma"/>
                <a:cs typeface="Tahoma"/>
              </a:rPr>
              <a:t>…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сторони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мають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(розподіляють)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об'єкти </a:t>
            </a:r>
            <a:r>
              <a:rPr sz="1600" b="1" spc="5" dirty="0">
                <a:latin typeface="Tahoma"/>
                <a:cs typeface="Tahoma"/>
              </a:rPr>
              <a:t>інвестування;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90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b="1" spc="10" dirty="0">
                <a:latin typeface="Tahoma"/>
                <a:cs typeface="Tahoma"/>
              </a:rPr>
              <a:t>…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партнери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співробітничають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7318" y="1453896"/>
            <a:ext cx="1423035" cy="1012825"/>
            <a:chOff x="117318" y="1453896"/>
            <a:chExt cx="1423035" cy="101282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18" y="1859830"/>
              <a:ext cx="207563" cy="2135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" y="1453896"/>
              <a:ext cx="1387602" cy="101269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8739" y="1587753"/>
            <a:ext cx="1154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3888"/>
              <a:buFont typeface="Wingdings"/>
              <a:buChar char=""/>
              <a:tabLst>
                <a:tab pos="357505" algn="l"/>
              </a:tabLst>
            </a:pPr>
            <a:r>
              <a:rPr sz="3600" b="1" spc="-10" dirty="0">
                <a:solidFill>
                  <a:srgbClr val="C00000"/>
                </a:solidFill>
                <a:latin typeface="Tahoma"/>
                <a:cs typeface="Tahoma"/>
              </a:rPr>
              <a:t>Що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7318" y="2770632"/>
            <a:ext cx="1471930" cy="1012825"/>
            <a:chOff x="117318" y="2770632"/>
            <a:chExt cx="1471930" cy="101282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18" y="3176566"/>
              <a:ext cx="207563" cy="2135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00" y="2770632"/>
              <a:ext cx="1436370" cy="101269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8739" y="2904566"/>
            <a:ext cx="1204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3888"/>
              <a:buFont typeface="Wingdings"/>
              <a:buChar char=""/>
              <a:tabLst>
                <a:tab pos="357505" algn="l"/>
              </a:tabLst>
            </a:pPr>
            <a:r>
              <a:rPr sz="3600" b="1" dirty="0">
                <a:solidFill>
                  <a:srgbClr val="C00000"/>
                </a:solidFill>
                <a:latin typeface="Tahoma"/>
                <a:cs typeface="Tahoma"/>
              </a:rPr>
              <a:t>Хто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7318" y="4745735"/>
            <a:ext cx="1236980" cy="1012825"/>
            <a:chOff x="117318" y="4745735"/>
            <a:chExt cx="1236980" cy="101282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18" y="5151670"/>
              <a:ext cx="207563" cy="2135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400" y="4745735"/>
              <a:ext cx="1201674" cy="101269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8739" y="4880559"/>
            <a:ext cx="970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3888"/>
              <a:buFont typeface="Wingdings"/>
              <a:buChar char=""/>
              <a:tabLst>
                <a:tab pos="357505" algn="l"/>
              </a:tabLst>
            </a:pPr>
            <a:r>
              <a:rPr sz="3600" b="1" spc="-10" dirty="0">
                <a:solidFill>
                  <a:srgbClr val="C00000"/>
                </a:solidFill>
                <a:latin typeface="Tahoma"/>
                <a:cs typeface="Tahoma"/>
              </a:rPr>
              <a:t>Як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1355" y="11262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7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11" y="3628644"/>
            <a:ext cx="1414780" cy="570230"/>
          </a:xfrm>
          <a:custGeom>
            <a:avLst/>
            <a:gdLst/>
            <a:ahLst/>
            <a:cxnLst/>
            <a:rect l="l" t="t" r="r" b="b"/>
            <a:pathLst>
              <a:path w="1414779" h="570229">
                <a:moveTo>
                  <a:pt x="1414272" y="0"/>
                </a:moveTo>
                <a:lnTo>
                  <a:pt x="0" y="569975"/>
                </a:lnTo>
              </a:path>
            </a:pathLst>
          </a:custGeom>
          <a:ln w="51816">
            <a:solidFill>
              <a:srgbClr val="1F487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54085" y="545570"/>
            <a:ext cx="3357245" cy="1601470"/>
            <a:chOff x="3054085" y="545570"/>
            <a:chExt cx="3357245" cy="1601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4085" y="545570"/>
              <a:ext cx="3356630" cy="16010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72383" y="563879"/>
              <a:ext cx="3249295" cy="1493520"/>
            </a:xfrm>
            <a:custGeom>
              <a:avLst/>
              <a:gdLst/>
              <a:ahLst/>
              <a:cxnLst/>
              <a:rect l="l" t="t" r="r" b="b"/>
              <a:pathLst>
                <a:path w="3249295" h="1493520">
                  <a:moveTo>
                    <a:pt x="3000248" y="0"/>
                  </a:moveTo>
                  <a:lnTo>
                    <a:pt x="248919" y="0"/>
                  </a:lnTo>
                  <a:lnTo>
                    <a:pt x="204192" y="4012"/>
                  </a:lnTo>
                  <a:lnTo>
                    <a:pt x="162088" y="15580"/>
                  </a:lnTo>
                  <a:lnTo>
                    <a:pt x="123312" y="33998"/>
                  </a:lnTo>
                  <a:lnTo>
                    <a:pt x="88568" y="58562"/>
                  </a:lnTo>
                  <a:lnTo>
                    <a:pt x="58562" y="88568"/>
                  </a:lnTo>
                  <a:lnTo>
                    <a:pt x="33998" y="123312"/>
                  </a:lnTo>
                  <a:lnTo>
                    <a:pt x="15580" y="162088"/>
                  </a:lnTo>
                  <a:lnTo>
                    <a:pt x="4012" y="204192"/>
                  </a:lnTo>
                  <a:lnTo>
                    <a:pt x="0" y="248920"/>
                  </a:lnTo>
                  <a:lnTo>
                    <a:pt x="0" y="1244600"/>
                  </a:lnTo>
                  <a:lnTo>
                    <a:pt x="4012" y="1289327"/>
                  </a:lnTo>
                  <a:lnTo>
                    <a:pt x="15580" y="1331431"/>
                  </a:lnTo>
                  <a:lnTo>
                    <a:pt x="33998" y="1370207"/>
                  </a:lnTo>
                  <a:lnTo>
                    <a:pt x="58562" y="1404951"/>
                  </a:lnTo>
                  <a:lnTo>
                    <a:pt x="88568" y="1434957"/>
                  </a:lnTo>
                  <a:lnTo>
                    <a:pt x="123312" y="1459521"/>
                  </a:lnTo>
                  <a:lnTo>
                    <a:pt x="162088" y="1477939"/>
                  </a:lnTo>
                  <a:lnTo>
                    <a:pt x="204192" y="1489507"/>
                  </a:lnTo>
                  <a:lnTo>
                    <a:pt x="248919" y="1493520"/>
                  </a:lnTo>
                  <a:lnTo>
                    <a:pt x="3000248" y="1493520"/>
                  </a:lnTo>
                  <a:lnTo>
                    <a:pt x="3044975" y="1489507"/>
                  </a:lnTo>
                  <a:lnTo>
                    <a:pt x="3087079" y="1477939"/>
                  </a:lnTo>
                  <a:lnTo>
                    <a:pt x="3125855" y="1459521"/>
                  </a:lnTo>
                  <a:lnTo>
                    <a:pt x="3160599" y="1434957"/>
                  </a:lnTo>
                  <a:lnTo>
                    <a:pt x="3190605" y="1404951"/>
                  </a:lnTo>
                  <a:lnTo>
                    <a:pt x="3215169" y="1370207"/>
                  </a:lnTo>
                  <a:lnTo>
                    <a:pt x="3233587" y="1331431"/>
                  </a:lnTo>
                  <a:lnTo>
                    <a:pt x="3245155" y="1289327"/>
                  </a:lnTo>
                  <a:lnTo>
                    <a:pt x="3249168" y="1244600"/>
                  </a:lnTo>
                  <a:lnTo>
                    <a:pt x="3249168" y="248920"/>
                  </a:lnTo>
                  <a:lnTo>
                    <a:pt x="3245155" y="204192"/>
                  </a:lnTo>
                  <a:lnTo>
                    <a:pt x="3233587" y="162088"/>
                  </a:lnTo>
                  <a:lnTo>
                    <a:pt x="3215169" y="123312"/>
                  </a:lnTo>
                  <a:lnTo>
                    <a:pt x="3190605" y="88568"/>
                  </a:lnTo>
                  <a:lnTo>
                    <a:pt x="3160599" y="58562"/>
                  </a:lnTo>
                  <a:lnTo>
                    <a:pt x="3125855" y="33998"/>
                  </a:lnTo>
                  <a:lnTo>
                    <a:pt x="3087079" y="15580"/>
                  </a:lnTo>
                  <a:lnTo>
                    <a:pt x="3044975" y="4012"/>
                  </a:lnTo>
                  <a:lnTo>
                    <a:pt x="300024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2383" y="563879"/>
              <a:ext cx="3249295" cy="1493520"/>
            </a:xfrm>
            <a:custGeom>
              <a:avLst/>
              <a:gdLst/>
              <a:ahLst/>
              <a:cxnLst/>
              <a:rect l="l" t="t" r="r" b="b"/>
              <a:pathLst>
                <a:path w="3249295" h="1493520">
                  <a:moveTo>
                    <a:pt x="0" y="248920"/>
                  </a:moveTo>
                  <a:lnTo>
                    <a:pt x="4012" y="204192"/>
                  </a:lnTo>
                  <a:lnTo>
                    <a:pt x="15580" y="162088"/>
                  </a:lnTo>
                  <a:lnTo>
                    <a:pt x="33998" y="123312"/>
                  </a:lnTo>
                  <a:lnTo>
                    <a:pt x="58562" y="88568"/>
                  </a:lnTo>
                  <a:lnTo>
                    <a:pt x="88568" y="58562"/>
                  </a:lnTo>
                  <a:lnTo>
                    <a:pt x="123312" y="33998"/>
                  </a:lnTo>
                  <a:lnTo>
                    <a:pt x="162088" y="15580"/>
                  </a:lnTo>
                  <a:lnTo>
                    <a:pt x="204192" y="4012"/>
                  </a:lnTo>
                  <a:lnTo>
                    <a:pt x="248919" y="0"/>
                  </a:lnTo>
                  <a:lnTo>
                    <a:pt x="3000248" y="0"/>
                  </a:lnTo>
                  <a:lnTo>
                    <a:pt x="3044975" y="4012"/>
                  </a:lnTo>
                  <a:lnTo>
                    <a:pt x="3087079" y="15580"/>
                  </a:lnTo>
                  <a:lnTo>
                    <a:pt x="3125855" y="33998"/>
                  </a:lnTo>
                  <a:lnTo>
                    <a:pt x="3160599" y="58562"/>
                  </a:lnTo>
                  <a:lnTo>
                    <a:pt x="3190605" y="88568"/>
                  </a:lnTo>
                  <a:lnTo>
                    <a:pt x="3215169" y="123312"/>
                  </a:lnTo>
                  <a:lnTo>
                    <a:pt x="3233587" y="162088"/>
                  </a:lnTo>
                  <a:lnTo>
                    <a:pt x="3245155" y="204192"/>
                  </a:lnTo>
                  <a:lnTo>
                    <a:pt x="3249168" y="248920"/>
                  </a:lnTo>
                  <a:lnTo>
                    <a:pt x="3249168" y="1244600"/>
                  </a:lnTo>
                  <a:lnTo>
                    <a:pt x="3245155" y="1289327"/>
                  </a:lnTo>
                  <a:lnTo>
                    <a:pt x="3233587" y="1331431"/>
                  </a:lnTo>
                  <a:lnTo>
                    <a:pt x="3215169" y="1370207"/>
                  </a:lnTo>
                  <a:lnTo>
                    <a:pt x="3190605" y="1404951"/>
                  </a:lnTo>
                  <a:lnTo>
                    <a:pt x="3160599" y="1434957"/>
                  </a:lnTo>
                  <a:lnTo>
                    <a:pt x="3125855" y="1459521"/>
                  </a:lnTo>
                  <a:lnTo>
                    <a:pt x="3087079" y="1477939"/>
                  </a:lnTo>
                  <a:lnTo>
                    <a:pt x="3044975" y="1489507"/>
                  </a:lnTo>
                  <a:lnTo>
                    <a:pt x="3000248" y="1493520"/>
                  </a:lnTo>
                  <a:lnTo>
                    <a:pt x="248919" y="1493520"/>
                  </a:lnTo>
                  <a:lnTo>
                    <a:pt x="204192" y="1489507"/>
                  </a:lnTo>
                  <a:lnTo>
                    <a:pt x="162088" y="1477939"/>
                  </a:lnTo>
                  <a:lnTo>
                    <a:pt x="123312" y="1459521"/>
                  </a:lnTo>
                  <a:lnTo>
                    <a:pt x="88568" y="1434957"/>
                  </a:lnTo>
                  <a:lnTo>
                    <a:pt x="58562" y="1404951"/>
                  </a:lnTo>
                  <a:lnTo>
                    <a:pt x="33998" y="1370207"/>
                  </a:lnTo>
                  <a:lnTo>
                    <a:pt x="15580" y="1331431"/>
                  </a:lnTo>
                  <a:lnTo>
                    <a:pt x="4012" y="1289327"/>
                  </a:lnTo>
                  <a:lnTo>
                    <a:pt x="0" y="1244600"/>
                  </a:lnTo>
                  <a:lnTo>
                    <a:pt x="0" y="248920"/>
                  </a:lnTo>
                  <a:close/>
                </a:path>
              </a:pathLst>
            </a:custGeom>
            <a:ln w="1828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36085" y="1023569"/>
            <a:ext cx="192405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487C"/>
                </a:solidFill>
              </a:rPr>
              <a:t>розвиток</a:t>
            </a:r>
            <a:endParaRPr sz="18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1F487C"/>
                </a:solidFill>
              </a:rPr>
              <a:t>інфраструктури</a:t>
            </a:r>
            <a:endParaRPr sz="1800"/>
          </a:p>
        </p:txBody>
      </p:sp>
      <p:grpSp>
        <p:nvGrpSpPr>
          <p:cNvPr id="8" name="object 8"/>
          <p:cNvGrpSpPr/>
          <p:nvPr/>
        </p:nvGrpSpPr>
        <p:grpSpPr>
          <a:xfrm>
            <a:off x="3742944" y="2486977"/>
            <a:ext cx="1778000" cy="1153160"/>
            <a:chOff x="3742944" y="2486977"/>
            <a:chExt cx="1778000" cy="1153160"/>
          </a:xfrm>
        </p:grpSpPr>
        <p:sp>
          <p:nvSpPr>
            <p:cNvPr id="9" name="object 9"/>
            <p:cNvSpPr/>
            <p:nvPr/>
          </p:nvSpPr>
          <p:spPr>
            <a:xfrm>
              <a:off x="3771900" y="2491739"/>
              <a:ext cx="1701164" cy="1137285"/>
            </a:xfrm>
            <a:custGeom>
              <a:avLst/>
              <a:gdLst/>
              <a:ahLst/>
              <a:cxnLst/>
              <a:rect l="l" t="t" r="r" b="b"/>
              <a:pathLst>
                <a:path w="1701164" h="1137285">
                  <a:moveTo>
                    <a:pt x="1511300" y="0"/>
                  </a:moveTo>
                  <a:lnTo>
                    <a:pt x="189484" y="0"/>
                  </a:lnTo>
                  <a:lnTo>
                    <a:pt x="139112" y="6768"/>
                  </a:lnTo>
                  <a:lnTo>
                    <a:pt x="93848" y="25870"/>
                  </a:lnTo>
                  <a:lnTo>
                    <a:pt x="55499" y="55499"/>
                  </a:lnTo>
                  <a:lnTo>
                    <a:pt x="25870" y="93848"/>
                  </a:lnTo>
                  <a:lnTo>
                    <a:pt x="6768" y="139112"/>
                  </a:lnTo>
                  <a:lnTo>
                    <a:pt x="0" y="189484"/>
                  </a:lnTo>
                  <a:lnTo>
                    <a:pt x="0" y="947420"/>
                  </a:lnTo>
                  <a:lnTo>
                    <a:pt x="6768" y="997791"/>
                  </a:lnTo>
                  <a:lnTo>
                    <a:pt x="25870" y="1043055"/>
                  </a:lnTo>
                  <a:lnTo>
                    <a:pt x="55499" y="1081405"/>
                  </a:lnTo>
                  <a:lnTo>
                    <a:pt x="93848" y="1111033"/>
                  </a:lnTo>
                  <a:lnTo>
                    <a:pt x="139112" y="1130135"/>
                  </a:lnTo>
                  <a:lnTo>
                    <a:pt x="189484" y="1136904"/>
                  </a:lnTo>
                  <a:lnTo>
                    <a:pt x="1511300" y="1136904"/>
                  </a:lnTo>
                  <a:lnTo>
                    <a:pt x="1561671" y="1130135"/>
                  </a:lnTo>
                  <a:lnTo>
                    <a:pt x="1606935" y="1111033"/>
                  </a:lnTo>
                  <a:lnTo>
                    <a:pt x="1645285" y="1081405"/>
                  </a:lnTo>
                  <a:lnTo>
                    <a:pt x="1674913" y="1043055"/>
                  </a:lnTo>
                  <a:lnTo>
                    <a:pt x="1694015" y="997791"/>
                  </a:lnTo>
                  <a:lnTo>
                    <a:pt x="1700784" y="947420"/>
                  </a:lnTo>
                  <a:lnTo>
                    <a:pt x="1700784" y="189484"/>
                  </a:lnTo>
                  <a:lnTo>
                    <a:pt x="1694015" y="139112"/>
                  </a:lnTo>
                  <a:lnTo>
                    <a:pt x="1674913" y="93848"/>
                  </a:lnTo>
                  <a:lnTo>
                    <a:pt x="1645285" y="55499"/>
                  </a:lnTo>
                  <a:lnTo>
                    <a:pt x="1606935" y="25870"/>
                  </a:lnTo>
                  <a:lnTo>
                    <a:pt x="1561671" y="6768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1900" y="2491739"/>
              <a:ext cx="1701164" cy="1137285"/>
            </a:xfrm>
            <a:custGeom>
              <a:avLst/>
              <a:gdLst/>
              <a:ahLst/>
              <a:cxnLst/>
              <a:rect l="l" t="t" r="r" b="b"/>
              <a:pathLst>
                <a:path w="1701164" h="1137285">
                  <a:moveTo>
                    <a:pt x="0" y="189484"/>
                  </a:moveTo>
                  <a:lnTo>
                    <a:pt x="6768" y="139112"/>
                  </a:lnTo>
                  <a:lnTo>
                    <a:pt x="25870" y="93848"/>
                  </a:lnTo>
                  <a:lnTo>
                    <a:pt x="55499" y="55499"/>
                  </a:lnTo>
                  <a:lnTo>
                    <a:pt x="93848" y="25870"/>
                  </a:lnTo>
                  <a:lnTo>
                    <a:pt x="139112" y="6768"/>
                  </a:lnTo>
                  <a:lnTo>
                    <a:pt x="189484" y="0"/>
                  </a:lnTo>
                  <a:lnTo>
                    <a:pt x="1511300" y="0"/>
                  </a:lnTo>
                  <a:lnTo>
                    <a:pt x="1561671" y="6768"/>
                  </a:lnTo>
                  <a:lnTo>
                    <a:pt x="1606935" y="25870"/>
                  </a:lnTo>
                  <a:lnTo>
                    <a:pt x="1645285" y="55499"/>
                  </a:lnTo>
                  <a:lnTo>
                    <a:pt x="1674913" y="93848"/>
                  </a:lnTo>
                  <a:lnTo>
                    <a:pt x="1694015" y="139112"/>
                  </a:lnTo>
                  <a:lnTo>
                    <a:pt x="1700784" y="189484"/>
                  </a:lnTo>
                  <a:lnTo>
                    <a:pt x="1700784" y="947420"/>
                  </a:lnTo>
                  <a:lnTo>
                    <a:pt x="1694015" y="997791"/>
                  </a:lnTo>
                  <a:lnTo>
                    <a:pt x="1674913" y="1043055"/>
                  </a:lnTo>
                  <a:lnTo>
                    <a:pt x="1645285" y="1081405"/>
                  </a:lnTo>
                  <a:lnTo>
                    <a:pt x="1606935" y="1111033"/>
                  </a:lnTo>
                  <a:lnTo>
                    <a:pt x="1561671" y="1130135"/>
                  </a:lnTo>
                  <a:lnTo>
                    <a:pt x="1511300" y="1136904"/>
                  </a:lnTo>
                  <a:lnTo>
                    <a:pt x="189484" y="1136904"/>
                  </a:lnTo>
                  <a:lnTo>
                    <a:pt x="139112" y="1130135"/>
                  </a:lnTo>
                  <a:lnTo>
                    <a:pt x="93848" y="1111033"/>
                  </a:lnTo>
                  <a:lnTo>
                    <a:pt x="55499" y="1081405"/>
                  </a:lnTo>
                  <a:lnTo>
                    <a:pt x="25870" y="1043055"/>
                  </a:lnTo>
                  <a:lnTo>
                    <a:pt x="6768" y="997791"/>
                  </a:lnTo>
                  <a:lnTo>
                    <a:pt x="0" y="947420"/>
                  </a:lnTo>
                  <a:lnTo>
                    <a:pt x="0" y="1894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1272" y="2593847"/>
              <a:ext cx="1195577" cy="6804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2944" y="2959607"/>
              <a:ext cx="1777746" cy="68046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921633" y="2679953"/>
            <a:ext cx="1397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CC"/>
                </a:solidFill>
                <a:latin typeface="Tahoma"/>
                <a:cs typeface="Tahoma"/>
              </a:rPr>
              <a:t>ДПП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CC"/>
                </a:solidFill>
                <a:latin typeface="Tahoma"/>
                <a:cs typeface="Tahoma"/>
              </a:rPr>
              <a:t>означає: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0624" y="2340800"/>
            <a:ext cx="3300729" cy="1544955"/>
            <a:chOff x="170624" y="2340800"/>
            <a:chExt cx="3300729" cy="1544955"/>
          </a:xfrm>
        </p:grpSpPr>
        <p:sp>
          <p:nvSpPr>
            <p:cNvPr id="15" name="object 15"/>
            <p:cNvSpPr/>
            <p:nvPr/>
          </p:nvSpPr>
          <p:spPr>
            <a:xfrm>
              <a:off x="236207" y="2406383"/>
              <a:ext cx="3235325" cy="1479550"/>
            </a:xfrm>
            <a:custGeom>
              <a:avLst/>
              <a:gdLst/>
              <a:ahLst/>
              <a:cxnLst/>
              <a:rect l="l" t="t" r="r" b="b"/>
              <a:pathLst>
                <a:path w="3235325" h="1479550">
                  <a:moveTo>
                    <a:pt x="3234829" y="227723"/>
                  </a:moveTo>
                  <a:lnTo>
                    <a:pt x="3229622" y="176034"/>
                  </a:lnTo>
                  <a:lnTo>
                    <a:pt x="3214636" y="127774"/>
                  </a:lnTo>
                  <a:lnTo>
                    <a:pt x="3191014" y="83959"/>
                  </a:lnTo>
                  <a:lnTo>
                    <a:pt x="3159391" y="45859"/>
                  </a:lnTo>
                  <a:lnTo>
                    <a:pt x="3121291" y="14490"/>
                  </a:lnTo>
                  <a:lnTo>
                    <a:pt x="3097085" y="0"/>
                  </a:lnTo>
                  <a:lnTo>
                    <a:pt x="3116973" y="16408"/>
                  </a:lnTo>
                  <a:lnTo>
                    <a:pt x="3147301" y="53162"/>
                  </a:lnTo>
                  <a:lnTo>
                    <a:pt x="3170212" y="95364"/>
                  </a:lnTo>
                  <a:lnTo>
                    <a:pt x="3184690" y="141986"/>
                  </a:lnTo>
                  <a:lnTo>
                    <a:pt x="3189744" y="192036"/>
                  </a:lnTo>
                  <a:lnTo>
                    <a:pt x="3189744" y="1185684"/>
                  </a:lnTo>
                  <a:lnTo>
                    <a:pt x="3184690" y="1235748"/>
                  </a:lnTo>
                  <a:lnTo>
                    <a:pt x="3170212" y="1282369"/>
                  </a:lnTo>
                  <a:lnTo>
                    <a:pt x="3147301" y="1324559"/>
                  </a:lnTo>
                  <a:lnTo>
                    <a:pt x="3116961" y="1361325"/>
                  </a:lnTo>
                  <a:lnTo>
                    <a:pt x="3080194" y="1391666"/>
                  </a:lnTo>
                  <a:lnTo>
                    <a:pt x="3038005" y="1414576"/>
                  </a:lnTo>
                  <a:lnTo>
                    <a:pt x="2991383" y="1429054"/>
                  </a:lnTo>
                  <a:lnTo>
                    <a:pt x="2941332" y="1434096"/>
                  </a:lnTo>
                  <a:lnTo>
                    <a:pt x="192036" y="1434096"/>
                  </a:lnTo>
                  <a:lnTo>
                    <a:pt x="141960" y="1429054"/>
                  </a:lnTo>
                  <a:lnTo>
                    <a:pt x="95338" y="1414576"/>
                  </a:lnTo>
                  <a:lnTo>
                    <a:pt x="53136" y="1391666"/>
                  </a:lnTo>
                  <a:lnTo>
                    <a:pt x="16370" y="1361325"/>
                  </a:lnTo>
                  <a:lnTo>
                    <a:pt x="0" y="1341475"/>
                  </a:lnTo>
                  <a:lnTo>
                    <a:pt x="1409" y="1344434"/>
                  </a:lnTo>
                  <a:lnTo>
                    <a:pt x="29248" y="1385582"/>
                  </a:lnTo>
                  <a:lnTo>
                    <a:pt x="64185" y="1420253"/>
                  </a:lnTo>
                  <a:lnTo>
                    <a:pt x="105308" y="1448193"/>
                  </a:lnTo>
                  <a:lnTo>
                    <a:pt x="151320" y="1467497"/>
                  </a:lnTo>
                  <a:lnTo>
                    <a:pt x="201714" y="1477784"/>
                  </a:lnTo>
                  <a:lnTo>
                    <a:pt x="227711" y="1479181"/>
                  </a:lnTo>
                  <a:lnTo>
                    <a:pt x="2977527" y="1479181"/>
                  </a:lnTo>
                  <a:lnTo>
                    <a:pt x="3003435" y="1477784"/>
                  </a:lnTo>
                  <a:lnTo>
                    <a:pt x="3029216" y="1473974"/>
                  </a:lnTo>
                  <a:lnTo>
                    <a:pt x="3053854" y="1467497"/>
                  </a:lnTo>
                  <a:lnTo>
                    <a:pt x="3072282" y="1460893"/>
                  </a:lnTo>
                  <a:lnTo>
                    <a:pt x="3077603" y="1458988"/>
                  </a:lnTo>
                  <a:lnTo>
                    <a:pt x="3121291" y="1435366"/>
                  </a:lnTo>
                  <a:lnTo>
                    <a:pt x="3159391" y="1403743"/>
                  </a:lnTo>
                  <a:lnTo>
                    <a:pt x="3191014" y="1365643"/>
                  </a:lnTo>
                  <a:lnTo>
                    <a:pt x="3214636" y="1321955"/>
                  </a:lnTo>
                  <a:lnTo>
                    <a:pt x="3229622" y="1273568"/>
                  </a:lnTo>
                  <a:lnTo>
                    <a:pt x="3234829" y="1221879"/>
                  </a:lnTo>
                  <a:lnTo>
                    <a:pt x="3234829" y="227723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832" y="2350008"/>
              <a:ext cx="3246120" cy="1490980"/>
            </a:xfrm>
            <a:custGeom>
              <a:avLst/>
              <a:gdLst/>
              <a:ahLst/>
              <a:cxnLst/>
              <a:rect l="l" t="t" r="r" b="b"/>
              <a:pathLst>
                <a:path w="3246120" h="1490979">
                  <a:moveTo>
                    <a:pt x="2997708" y="0"/>
                  </a:moveTo>
                  <a:lnTo>
                    <a:pt x="248411" y="0"/>
                  </a:lnTo>
                  <a:lnTo>
                    <a:pt x="198347" y="5048"/>
                  </a:lnTo>
                  <a:lnTo>
                    <a:pt x="151717" y="19526"/>
                  </a:lnTo>
                  <a:lnTo>
                    <a:pt x="109520" y="42433"/>
                  </a:lnTo>
                  <a:lnTo>
                    <a:pt x="72756" y="72771"/>
                  </a:lnTo>
                  <a:lnTo>
                    <a:pt x="42423" y="109537"/>
                  </a:lnTo>
                  <a:lnTo>
                    <a:pt x="19520" y="151733"/>
                  </a:lnTo>
                  <a:lnTo>
                    <a:pt x="5046" y="198358"/>
                  </a:lnTo>
                  <a:lnTo>
                    <a:pt x="0" y="248412"/>
                  </a:lnTo>
                  <a:lnTo>
                    <a:pt x="0" y="1242059"/>
                  </a:lnTo>
                  <a:lnTo>
                    <a:pt x="5046" y="1292113"/>
                  </a:lnTo>
                  <a:lnTo>
                    <a:pt x="19520" y="1338738"/>
                  </a:lnTo>
                  <a:lnTo>
                    <a:pt x="42423" y="1380934"/>
                  </a:lnTo>
                  <a:lnTo>
                    <a:pt x="72756" y="1417700"/>
                  </a:lnTo>
                  <a:lnTo>
                    <a:pt x="109520" y="1448038"/>
                  </a:lnTo>
                  <a:lnTo>
                    <a:pt x="151717" y="1470945"/>
                  </a:lnTo>
                  <a:lnTo>
                    <a:pt x="198347" y="1485423"/>
                  </a:lnTo>
                  <a:lnTo>
                    <a:pt x="248411" y="1490471"/>
                  </a:lnTo>
                  <a:lnTo>
                    <a:pt x="2997708" y="1490471"/>
                  </a:lnTo>
                  <a:lnTo>
                    <a:pt x="3047761" y="1485423"/>
                  </a:lnTo>
                  <a:lnTo>
                    <a:pt x="3094386" y="1470945"/>
                  </a:lnTo>
                  <a:lnTo>
                    <a:pt x="3136582" y="1448038"/>
                  </a:lnTo>
                  <a:lnTo>
                    <a:pt x="3173349" y="1417700"/>
                  </a:lnTo>
                  <a:lnTo>
                    <a:pt x="3203686" y="1380934"/>
                  </a:lnTo>
                  <a:lnTo>
                    <a:pt x="3226593" y="1338738"/>
                  </a:lnTo>
                  <a:lnTo>
                    <a:pt x="3241071" y="1292113"/>
                  </a:lnTo>
                  <a:lnTo>
                    <a:pt x="3246120" y="1242059"/>
                  </a:lnTo>
                  <a:lnTo>
                    <a:pt x="3246120" y="248412"/>
                  </a:lnTo>
                  <a:lnTo>
                    <a:pt x="3241071" y="198358"/>
                  </a:lnTo>
                  <a:lnTo>
                    <a:pt x="3226593" y="151733"/>
                  </a:lnTo>
                  <a:lnTo>
                    <a:pt x="3203686" y="109537"/>
                  </a:lnTo>
                  <a:lnTo>
                    <a:pt x="3173348" y="72770"/>
                  </a:lnTo>
                  <a:lnTo>
                    <a:pt x="3136582" y="42433"/>
                  </a:lnTo>
                  <a:lnTo>
                    <a:pt x="3094386" y="19526"/>
                  </a:lnTo>
                  <a:lnTo>
                    <a:pt x="3047761" y="5048"/>
                  </a:lnTo>
                  <a:lnTo>
                    <a:pt x="2997708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832" y="2350008"/>
              <a:ext cx="3246120" cy="1490980"/>
            </a:xfrm>
            <a:custGeom>
              <a:avLst/>
              <a:gdLst/>
              <a:ahLst/>
              <a:cxnLst/>
              <a:rect l="l" t="t" r="r" b="b"/>
              <a:pathLst>
                <a:path w="3246120" h="1490979">
                  <a:moveTo>
                    <a:pt x="0" y="248412"/>
                  </a:moveTo>
                  <a:lnTo>
                    <a:pt x="5046" y="198358"/>
                  </a:lnTo>
                  <a:lnTo>
                    <a:pt x="19520" y="151733"/>
                  </a:lnTo>
                  <a:lnTo>
                    <a:pt x="42423" y="109537"/>
                  </a:lnTo>
                  <a:lnTo>
                    <a:pt x="72756" y="72771"/>
                  </a:lnTo>
                  <a:lnTo>
                    <a:pt x="109520" y="42433"/>
                  </a:lnTo>
                  <a:lnTo>
                    <a:pt x="151717" y="19526"/>
                  </a:lnTo>
                  <a:lnTo>
                    <a:pt x="198347" y="5048"/>
                  </a:lnTo>
                  <a:lnTo>
                    <a:pt x="248411" y="0"/>
                  </a:lnTo>
                  <a:lnTo>
                    <a:pt x="2997708" y="0"/>
                  </a:lnTo>
                  <a:lnTo>
                    <a:pt x="3047761" y="5048"/>
                  </a:lnTo>
                  <a:lnTo>
                    <a:pt x="3094386" y="19526"/>
                  </a:lnTo>
                  <a:lnTo>
                    <a:pt x="3136582" y="42433"/>
                  </a:lnTo>
                  <a:lnTo>
                    <a:pt x="3173348" y="72770"/>
                  </a:lnTo>
                  <a:lnTo>
                    <a:pt x="3203686" y="109537"/>
                  </a:lnTo>
                  <a:lnTo>
                    <a:pt x="3226593" y="151733"/>
                  </a:lnTo>
                  <a:lnTo>
                    <a:pt x="3241071" y="198358"/>
                  </a:lnTo>
                  <a:lnTo>
                    <a:pt x="3246120" y="248412"/>
                  </a:lnTo>
                  <a:lnTo>
                    <a:pt x="3246120" y="1242059"/>
                  </a:lnTo>
                  <a:lnTo>
                    <a:pt x="3241071" y="1292113"/>
                  </a:lnTo>
                  <a:lnTo>
                    <a:pt x="3226593" y="1338738"/>
                  </a:lnTo>
                  <a:lnTo>
                    <a:pt x="3203686" y="1380934"/>
                  </a:lnTo>
                  <a:lnTo>
                    <a:pt x="3173349" y="1417700"/>
                  </a:lnTo>
                  <a:lnTo>
                    <a:pt x="3136582" y="1448038"/>
                  </a:lnTo>
                  <a:lnTo>
                    <a:pt x="3094386" y="1470945"/>
                  </a:lnTo>
                  <a:lnTo>
                    <a:pt x="3047761" y="1485423"/>
                  </a:lnTo>
                  <a:lnTo>
                    <a:pt x="2997708" y="1490471"/>
                  </a:lnTo>
                  <a:lnTo>
                    <a:pt x="248411" y="1490471"/>
                  </a:lnTo>
                  <a:lnTo>
                    <a:pt x="198347" y="1485423"/>
                  </a:lnTo>
                  <a:lnTo>
                    <a:pt x="151717" y="1470945"/>
                  </a:lnTo>
                  <a:lnTo>
                    <a:pt x="109520" y="1448038"/>
                  </a:lnTo>
                  <a:lnTo>
                    <a:pt x="72756" y="1417700"/>
                  </a:lnTo>
                  <a:lnTo>
                    <a:pt x="42423" y="1380934"/>
                  </a:lnTo>
                  <a:lnTo>
                    <a:pt x="19520" y="1338738"/>
                  </a:lnTo>
                  <a:lnTo>
                    <a:pt x="5046" y="1292113"/>
                  </a:lnTo>
                  <a:lnTo>
                    <a:pt x="0" y="1242059"/>
                  </a:lnTo>
                  <a:lnTo>
                    <a:pt x="0" y="248412"/>
                  </a:lnTo>
                  <a:close/>
                </a:path>
              </a:pathLst>
            </a:custGeom>
            <a:ln w="1828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0868" y="2673222"/>
            <a:ext cx="29222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використання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(управління)</a:t>
            </a:r>
            <a:r>
              <a:rPr sz="1800" b="1" spc="-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державної</a:t>
            </a:r>
            <a:endParaRPr sz="18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власності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97232" y="2340800"/>
            <a:ext cx="3303904" cy="1544955"/>
            <a:chOff x="5797232" y="2340800"/>
            <a:chExt cx="3303904" cy="1544955"/>
          </a:xfrm>
        </p:grpSpPr>
        <p:sp>
          <p:nvSpPr>
            <p:cNvPr id="20" name="object 20"/>
            <p:cNvSpPr/>
            <p:nvPr/>
          </p:nvSpPr>
          <p:spPr>
            <a:xfrm>
              <a:off x="5862802" y="2406383"/>
              <a:ext cx="3238500" cy="1479550"/>
            </a:xfrm>
            <a:custGeom>
              <a:avLst/>
              <a:gdLst/>
              <a:ahLst/>
              <a:cxnLst/>
              <a:rect l="l" t="t" r="r" b="b"/>
              <a:pathLst>
                <a:path w="3238500" h="1479550">
                  <a:moveTo>
                    <a:pt x="3237890" y="227723"/>
                  </a:moveTo>
                  <a:lnTo>
                    <a:pt x="3232683" y="176034"/>
                  </a:lnTo>
                  <a:lnTo>
                    <a:pt x="3217697" y="127774"/>
                  </a:lnTo>
                  <a:lnTo>
                    <a:pt x="3194075" y="83959"/>
                  </a:lnTo>
                  <a:lnTo>
                    <a:pt x="3162452" y="45859"/>
                  </a:lnTo>
                  <a:lnTo>
                    <a:pt x="3124352" y="14490"/>
                  </a:lnTo>
                  <a:lnTo>
                    <a:pt x="3100146" y="0"/>
                  </a:lnTo>
                  <a:lnTo>
                    <a:pt x="3120034" y="16408"/>
                  </a:lnTo>
                  <a:lnTo>
                    <a:pt x="3150362" y="53162"/>
                  </a:lnTo>
                  <a:lnTo>
                    <a:pt x="3173272" y="95364"/>
                  </a:lnTo>
                  <a:lnTo>
                    <a:pt x="3187750" y="141986"/>
                  </a:lnTo>
                  <a:lnTo>
                    <a:pt x="3192805" y="192036"/>
                  </a:lnTo>
                  <a:lnTo>
                    <a:pt x="3192805" y="1185684"/>
                  </a:lnTo>
                  <a:lnTo>
                    <a:pt x="3187750" y="1235748"/>
                  </a:lnTo>
                  <a:lnTo>
                    <a:pt x="3173272" y="1282369"/>
                  </a:lnTo>
                  <a:lnTo>
                    <a:pt x="3150362" y="1324559"/>
                  </a:lnTo>
                  <a:lnTo>
                    <a:pt x="3120034" y="1361325"/>
                  </a:lnTo>
                  <a:lnTo>
                    <a:pt x="3083268" y="1391666"/>
                  </a:lnTo>
                  <a:lnTo>
                    <a:pt x="3041065" y="1414576"/>
                  </a:lnTo>
                  <a:lnTo>
                    <a:pt x="2994444" y="1429054"/>
                  </a:lnTo>
                  <a:lnTo>
                    <a:pt x="2944393" y="1434096"/>
                  </a:lnTo>
                  <a:lnTo>
                    <a:pt x="192049" y="1434096"/>
                  </a:lnTo>
                  <a:lnTo>
                    <a:pt x="141986" y="1429054"/>
                  </a:lnTo>
                  <a:lnTo>
                    <a:pt x="95364" y="1414576"/>
                  </a:lnTo>
                  <a:lnTo>
                    <a:pt x="53162" y="1391666"/>
                  </a:lnTo>
                  <a:lnTo>
                    <a:pt x="16395" y="1361325"/>
                  </a:lnTo>
                  <a:lnTo>
                    <a:pt x="0" y="1341450"/>
                  </a:lnTo>
                  <a:lnTo>
                    <a:pt x="1422" y="1344434"/>
                  </a:lnTo>
                  <a:lnTo>
                    <a:pt x="29235" y="1385582"/>
                  </a:lnTo>
                  <a:lnTo>
                    <a:pt x="64160" y="1420253"/>
                  </a:lnTo>
                  <a:lnTo>
                    <a:pt x="105308" y="1448193"/>
                  </a:lnTo>
                  <a:lnTo>
                    <a:pt x="151282" y="1467497"/>
                  </a:lnTo>
                  <a:lnTo>
                    <a:pt x="201701" y="1477784"/>
                  </a:lnTo>
                  <a:lnTo>
                    <a:pt x="227736" y="1479181"/>
                  </a:lnTo>
                  <a:lnTo>
                    <a:pt x="2980588" y="1479181"/>
                  </a:lnTo>
                  <a:lnTo>
                    <a:pt x="3006496" y="1477784"/>
                  </a:lnTo>
                  <a:lnTo>
                    <a:pt x="3032277" y="1473974"/>
                  </a:lnTo>
                  <a:lnTo>
                    <a:pt x="3056915" y="1467497"/>
                  </a:lnTo>
                  <a:lnTo>
                    <a:pt x="3075343" y="1460893"/>
                  </a:lnTo>
                  <a:lnTo>
                    <a:pt x="3080664" y="1458988"/>
                  </a:lnTo>
                  <a:lnTo>
                    <a:pt x="3124352" y="1435366"/>
                  </a:lnTo>
                  <a:lnTo>
                    <a:pt x="3162452" y="1403743"/>
                  </a:lnTo>
                  <a:lnTo>
                    <a:pt x="3194075" y="1365643"/>
                  </a:lnTo>
                  <a:lnTo>
                    <a:pt x="3217697" y="1321955"/>
                  </a:lnTo>
                  <a:lnTo>
                    <a:pt x="3232683" y="1273568"/>
                  </a:lnTo>
                  <a:lnTo>
                    <a:pt x="3237890" y="1221879"/>
                  </a:lnTo>
                  <a:lnTo>
                    <a:pt x="3237890" y="227723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06440" y="2350008"/>
              <a:ext cx="3249295" cy="1490980"/>
            </a:xfrm>
            <a:custGeom>
              <a:avLst/>
              <a:gdLst/>
              <a:ahLst/>
              <a:cxnLst/>
              <a:rect l="l" t="t" r="r" b="b"/>
              <a:pathLst>
                <a:path w="3249295" h="1490979">
                  <a:moveTo>
                    <a:pt x="3000756" y="0"/>
                  </a:moveTo>
                  <a:lnTo>
                    <a:pt x="248412" y="0"/>
                  </a:ln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1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2"/>
                  </a:lnTo>
                  <a:lnTo>
                    <a:pt x="0" y="1242059"/>
                  </a:lnTo>
                  <a:lnTo>
                    <a:pt x="5048" y="1292113"/>
                  </a:lnTo>
                  <a:lnTo>
                    <a:pt x="19526" y="1338738"/>
                  </a:lnTo>
                  <a:lnTo>
                    <a:pt x="42433" y="1380934"/>
                  </a:lnTo>
                  <a:lnTo>
                    <a:pt x="72771" y="1417700"/>
                  </a:lnTo>
                  <a:lnTo>
                    <a:pt x="109537" y="1448038"/>
                  </a:lnTo>
                  <a:lnTo>
                    <a:pt x="151733" y="1470945"/>
                  </a:lnTo>
                  <a:lnTo>
                    <a:pt x="198358" y="1485423"/>
                  </a:lnTo>
                  <a:lnTo>
                    <a:pt x="248412" y="1490471"/>
                  </a:lnTo>
                  <a:lnTo>
                    <a:pt x="3000756" y="1490471"/>
                  </a:lnTo>
                  <a:lnTo>
                    <a:pt x="3050809" y="1485423"/>
                  </a:lnTo>
                  <a:lnTo>
                    <a:pt x="3097434" y="1470945"/>
                  </a:lnTo>
                  <a:lnTo>
                    <a:pt x="3139630" y="1448038"/>
                  </a:lnTo>
                  <a:lnTo>
                    <a:pt x="3176396" y="1417700"/>
                  </a:lnTo>
                  <a:lnTo>
                    <a:pt x="3206734" y="1380934"/>
                  </a:lnTo>
                  <a:lnTo>
                    <a:pt x="3229641" y="1338738"/>
                  </a:lnTo>
                  <a:lnTo>
                    <a:pt x="3244119" y="1292113"/>
                  </a:lnTo>
                  <a:lnTo>
                    <a:pt x="3249167" y="1242059"/>
                  </a:lnTo>
                  <a:lnTo>
                    <a:pt x="3249167" y="248412"/>
                  </a:lnTo>
                  <a:lnTo>
                    <a:pt x="3244119" y="198358"/>
                  </a:lnTo>
                  <a:lnTo>
                    <a:pt x="3229641" y="151733"/>
                  </a:lnTo>
                  <a:lnTo>
                    <a:pt x="3206734" y="109537"/>
                  </a:lnTo>
                  <a:lnTo>
                    <a:pt x="3176396" y="72770"/>
                  </a:lnTo>
                  <a:lnTo>
                    <a:pt x="3139630" y="42433"/>
                  </a:lnTo>
                  <a:lnTo>
                    <a:pt x="3097434" y="19526"/>
                  </a:lnTo>
                  <a:lnTo>
                    <a:pt x="3050809" y="5048"/>
                  </a:lnTo>
                  <a:lnTo>
                    <a:pt x="3000756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06440" y="2350008"/>
              <a:ext cx="3249295" cy="1490980"/>
            </a:xfrm>
            <a:custGeom>
              <a:avLst/>
              <a:gdLst/>
              <a:ahLst/>
              <a:cxnLst/>
              <a:rect l="l" t="t" r="r" b="b"/>
              <a:pathLst>
                <a:path w="3249295" h="1490979">
                  <a:moveTo>
                    <a:pt x="0" y="248412"/>
                  </a:moveTo>
                  <a:lnTo>
                    <a:pt x="5048" y="198358"/>
                  </a:lnTo>
                  <a:lnTo>
                    <a:pt x="19526" y="151733"/>
                  </a:lnTo>
                  <a:lnTo>
                    <a:pt x="42433" y="109537"/>
                  </a:lnTo>
                  <a:lnTo>
                    <a:pt x="72770" y="72771"/>
                  </a:lnTo>
                  <a:lnTo>
                    <a:pt x="109537" y="42433"/>
                  </a:lnTo>
                  <a:lnTo>
                    <a:pt x="151733" y="19526"/>
                  </a:lnTo>
                  <a:lnTo>
                    <a:pt x="198358" y="5048"/>
                  </a:lnTo>
                  <a:lnTo>
                    <a:pt x="248412" y="0"/>
                  </a:lnTo>
                  <a:lnTo>
                    <a:pt x="3000756" y="0"/>
                  </a:lnTo>
                  <a:lnTo>
                    <a:pt x="3050809" y="5048"/>
                  </a:lnTo>
                  <a:lnTo>
                    <a:pt x="3097434" y="19526"/>
                  </a:lnTo>
                  <a:lnTo>
                    <a:pt x="3139630" y="42433"/>
                  </a:lnTo>
                  <a:lnTo>
                    <a:pt x="3176396" y="72770"/>
                  </a:lnTo>
                  <a:lnTo>
                    <a:pt x="3206734" y="109537"/>
                  </a:lnTo>
                  <a:lnTo>
                    <a:pt x="3229641" y="151733"/>
                  </a:lnTo>
                  <a:lnTo>
                    <a:pt x="3244119" y="198358"/>
                  </a:lnTo>
                  <a:lnTo>
                    <a:pt x="3249167" y="248412"/>
                  </a:lnTo>
                  <a:lnTo>
                    <a:pt x="3249167" y="1242059"/>
                  </a:lnTo>
                  <a:lnTo>
                    <a:pt x="3244119" y="1292113"/>
                  </a:lnTo>
                  <a:lnTo>
                    <a:pt x="3229641" y="1338738"/>
                  </a:lnTo>
                  <a:lnTo>
                    <a:pt x="3206734" y="1380934"/>
                  </a:lnTo>
                  <a:lnTo>
                    <a:pt x="3176396" y="1417700"/>
                  </a:lnTo>
                  <a:lnTo>
                    <a:pt x="3139630" y="1448038"/>
                  </a:lnTo>
                  <a:lnTo>
                    <a:pt x="3097434" y="1470945"/>
                  </a:lnTo>
                  <a:lnTo>
                    <a:pt x="3050809" y="1485423"/>
                  </a:lnTo>
                  <a:lnTo>
                    <a:pt x="3000756" y="1490471"/>
                  </a:lnTo>
                  <a:lnTo>
                    <a:pt x="248412" y="1490471"/>
                  </a:lnTo>
                  <a:lnTo>
                    <a:pt x="198358" y="1485423"/>
                  </a:lnTo>
                  <a:lnTo>
                    <a:pt x="151733" y="1470945"/>
                  </a:lnTo>
                  <a:lnTo>
                    <a:pt x="109537" y="1448038"/>
                  </a:lnTo>
                  <a:lnTo>
                    <a:pt x="72771" y="1417700"/>
                  </a:lnTo>
                  <a:lnTo>
                    <a:pt x="42433" y="1380934"/>
                  </a:lnTo>
                  <a:lnTo>
                    <a:pt x="19526" y="1338738"/>
                  </a:lnTo>
                  <a:lnTo>
                    <a:pt x="5048" y="1292113"/>
                  </a:lnTo>
                  <a:lnTo>
                    <a:pt x="0" y="1242059"/>
                  </a:lnTo>
                  <a:lnTo>
                    <a:pt x="0" y="248412"/>
                  </a:lnTo>
                  <a:close/>
                </a:path>
              </a:pathLst>
            </a:custGeom>
            <a:ln w="1828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043929" y="2535377"/>
            <a:ext cx="277241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краще</a:t>
            </a:r>
            <a:r>
              <a:rPr sz="1800" b="1" spc="-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співвідношення </a:t>
            </a:r>
            <a:r>
              <a:rPr sz="1800" b="1" spc="-509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ціни та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якості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наданих </a:t>
            </a:r>
            <a:r>
              <a:rPr sz="1800" b="1" spc="-5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послуг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для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платників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податків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827968" y="4187888"/>
            <a:ext cx="3514090" cy="1688464"/>
            <a:chOff x="4827968" y="4187888"/>
            <a:chExt cx="3514090" cy="1688464"/>
          </a:xfrm>
        </p:grpSpPr>
        <p:sp>
          <p:nvSpPr>
            <p:cNvPr id="25" name="object 25"/>
            <p:cNvSpPr/>
            <p:nvPr/>
          </p:nvSpPr>
          <p:spPr>
            <a:xfrm>
              <a:off x="4901209" y="4261192"/>
              <a:ext cx="3441065" cy="1614805"/>
            </a:xfrm>
            <a:custGeom>
              <a:avLst/>
              <a:gdLst/>
              <a:ahLst/>
              <a:cxnLst/>
              <a:rect l="l" t="t" r="r" b="b"/>
              <a:pathLst>
                <a:path w="3441065" h="1614804">
                  <a:moveTo>
                    <a:pt x="3440531" y="244005"/>
                  </a:moveTo>
                  <a:lnTo>
                    <a:pt x="3434816" y="187490"/>
                  </a:lnTo>
                  <a:lnTo>
                    <a:pt x="3418433" y="134531"/>
                  </a:lnTo>
                  <a:lnTo>
                    <a:pt x="3392525" y="86652"/>
                  </a:lnTo>
                  <a:lnTo>
                    <a:pt x="3358235" y="45123"/>
                  </a:lnTo>
                  <a:lnTo>
                    <a:pt x="3316452" y="10706"/>
                  </a:lnTo>
                  <a:lnTo>
                    <a:pt x="3298634" y="0"/>
                  </a:lnTo>
                  <a:lnTo>
                    <a:pt x="3331400" y="32766"/>
                  </a:lnTo>
                  <a:lnTo>
                    <a:pt x="3358261" y="70777"/>
                  </a:lnTo>
                  <a:lnTo>
                    <a:pt x="3378403" y="113195"/>
                  </a:lnTo>
                  <a:lnTo>
                    <a:pt x="3391052" y="159258"/>
                  </a:lnTo>
                  <a:lnTo>
                    <a:pt x="3395446" y="208191"/>
                  </a:lnTo>
                  <a:lnTo>
                    <a:pt x="3395446" y="1297343"/>
                  </a:lnTo>
                  <a:lnTo>
                    <a:pt x="3391052" y="1346288"/>
                  </a:lnTo>
                  <a:lnTo>
                    <a:pt x="3378403" y="1392364"/>
                  </a:lnTo>
                  <a:lnTo>
                    <a:pt x="3358261" y="1434782"/>
                  </a:lnTo>
                  <a:lnTo>
                    <a:pt x="3331400" y="1472780"/>
                  </a:lnTo>
                  <a:lnTo>
                    <a:pt x="3298583" y="1505597"/>
                  </a:lnTo>
                  <a:lnTo>
                    <a:pt x="3260572" y="1532458"/>
                  </a:lnTo>
                  <a:lnTo>
                    <a:pt x="3218154" y="1552600"/>
                  </a:lnTo>
                  <a:lnTo>
                    <a:pt x="3172091" y="1565249"/>
                  </a:lnTo>
                  <a:lnTo>
                    <a:pt x="3123158" y="1569631"/>
                  </a:lnTo>
                  <a:lnTo>
                    <a:pt x="2262124" y="1569631"/>
                  </a:lnTo>
                  <a:lnTo>
                    <a:pt x="2259406" y="1569631"/>
                  </a:lnTo>
                  <a:lnTo>
                    <a:pt x="208254" y="1569631"/>
                  </a:lnTo>
                  <a:lnTo>
                    <a:pt x="159308" y="1565249"/>
                  </a:lnTo>
                  <a:lnTo>
                    <a:pt x="113245" y="1552600"/>
                  </a:lnTo>
                  <a:lnTo>
                    <a:pt x="74282" y="1534109"/>
                  </a:lnTo>
                  <a:lnTo>
                    <a:pt x="34683" y="1506918"/>
                  </a:lnTo>
                  <a:lnTo>
                    <a:pt x="0" y="1472780"/>
                  </a:lnTo>
                  <a:lnTo>
                    <a:pt x="10782" y="1490662"/>
                  </a:lnTo>
                  <a:lnTo>
                    <a:pt x="45250" y="1532458"/>
                  </a:lnTo>
                  <a:lnTo>
                    <a:pt x="86715" y="1566659"/>
                  </a:lnTo>
                  <a:lnTo>
                    <a:pt x="134594" y="1592656"/>
                  </a:lnTo>
                  <a:lnTo>
                    <a:pt x="187553" y="1609001"/>
                  </a:lnTo>
                  <a:lnTo>
                    <a:pt x="244068" y="1614690"/>
                  </a:lnTo>
                  <a:lnTo>
                    <a:pt x="3159353" y="1614690"/>
                  </a:lnTo>
                  <a:lnTo>
                    <a:pt x="3187928" y="1613331"/>
                  </a:lnTo>
                  <a:lnTo>
                    <a:pt x="3215868" y="1609001"/>
                  </a:lnTo>
                  <a:lnTo>
                    <a:pt x="3242792" y="1602105"/>
                  </a:lnTo>
                  <a:lnTo>
                    <a:pt x="3258477" y="1596402"/>
                  </a:lnTo>
                  <a:lnTo>
                    <a:pt x="3268827" y="1592643"/>
                  </a:lnTo>
                  <a:lnTo>
                    <a:pt x="3316452" y="1566659"/>
                  </a:lnTo>
                  <a:lnTo>
                    <a:pt x="3358235" y="1532394"/>
                  </a:lnTo>
                  <a:lnTo>
                    <a:pt x="3392538" y="1490637"/>
                  </a:lnTo>
                  <a:lnTo>
                    <a:pt x="3418433" y="1442999"/>
                  </a:lnTo>
                  <a:lnTo>
                    <a:pt x="3434816" y="1390027"/>
                  </a:lnTo>
                  <a:lnTo>
                    <a:pt x="3440531" y="1333550"/>
                  </a:lnTo>
                  <a:lnTo>
                    <a:pt x="3440531" y="244005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37175" y="4197096"/>
              <a:ext cx="3459479" cy="1633855"/>
            </a:xfrm>
            <a:custGeom>
              <a:avLst/>
              <a:gdLst/>
              <a:ahLst/>
              <a:cxnLst/>
              <a:rect l="l" t="t" r="r" b="b"/>
              <a:pathLst>
                <a:path w="3459479" h="1633854">
                  <a:moveTo>
                    <a:pt x="3187192" y="0"/>
                  </a:moveTo>
                  <a:lnTo>
                    <a:pt x="272288" y="0"/>
                  </a:lnTo>
                  <a:lnTo>
                    <a:pt x="223347" y="4387"/>
                  </a:lnTo>
                  <a:lnTo>
                    <a:pt x="177282" y="17036"/>
                  </a:lnTo>
                  <a:lnTo>
                    <a:pt x="134864" y="37178"/>
                  </a:lnTo>
                  <a:lnTo>
                    <a:pt x="96861" y="64042"/>
                  </a:lnTo>
                  <a:lnTo>
                    <a:pt x="64042" y="96861"/>
                  </a:lnTo>
                  <a:lnTo>
                    <a:pt x="37178" y="134864"/>
                  </a:lnTo>
                  <a:lnTo>
                    <a:pt x="17036" y="177282"/>
                  </a:lnTo>
                  <a:lnTo>
                    <a:pt x="4387" y="223347"/>
                  </a:lnTo>
                  <a:lnTo>
                    <a:pt x="0" y="272287"/>
                  </a:lnTo>
                  <a:lnTo>
                    <a:pt x="0" y="1361439"/>
                  </a:lnTo>
                  <a:lnTo>
                    <a:pt x="4387" y="1410384"/>
                  </a:lnTo>
                  <a:lnTo>
                    <a:pt x="17036" y="1456450"/>
                  </a:lnTo>
                  <a:lnTo>
                    <a:pt x="37178" y="1498869"/>
                  </a:lnTo>
                  <a:lnTo>
                    <a:pt x="64042" y="1536871"/>
                  </a:lnTo>
                  <a:lnTo>
                    <a:pt x="96861" y="1569689"/>
                  </a:lnTo>
                  <a:lnTo>
                    <a:pt x="134864" y="1596552"/>
                  </a:lnTo>
                  <a:lnTo>
                    <a:pt x="177282" y="1616692"/>
                  </a:lnTo>
                  <a:lnTo>
                    <a:pt x="223347" y="1629341"/>
                  </a:lnTo>
                  <a:lnTo>
                    <a:pt x="272288" y="1633727"/>
                  </a:lnTo>
                  <a:lnTo>
                    <a:pt x="3187192" y="1633727"/>
                  </a:lnTo>
                  <a:lnTo>
                    <a:pt x="3236132" y="1629341"/>
                  </a:lnTo>
                  <a:lnTo>
                    <a:pt x="3282197" y="1616692"/>
                  </a:lnTo>
                  <a:lnTo>
                    <a:pt x="3324615" y="1596552"/>
                  </a:lnTo>
                  <a:lnTo>
                    <a:pt x="3362618" y="1569689"/>
                  </a:lnTo>
                  <a:lnTo>
                    <a:pt x="3395437" y="1536871"/>
                  </a:lnTo>
                  <a:lnTo>
                    <a:pt x="3422301" y="1498869"/>
                  </a:lnTo>
                  <a:lnTo>
                    <a:pt x="3442443" y="1456450"/>
                  </a:lnTo>
                  <a:lnTo>
                    <a:pt x="3455092" y="1410384"/>
                  </a:lnTo>
                  <a:lnTo>
                    <a:pt x="3459479" y="1361439"/>
                  </a:lnTo>
                  <a:lnTo>
                    <a:pt x="3459479" y="272287"/>
                  </a:lnTo>
                  <a:lnTo>
                    <a:pt x="3455092" y="223347"/>
                  </a:lnTo>
                  <a:lnTo>
                    <a:pt x="3442443" y="177282"/>
                  </a:lnTo>
                  <a:lnTo>
                    <a:pt x="3422301" y="134864"/>
                  </a:lnTo>
                  <a:lnTo>
                    <a:pt x="3395437" y="96861"/>
                  </a:lnTo>
                  <a:lnTo>
                    <a:pt x="3362618" y="64042"/>
                  </a:lnTo>
                  <a:lnTo>
                    <a:pt x="3324615" y="37178"/>
                  </a:lnTo>
                  <a:lnTo>
                    <a:pt x="3282197" y="17036"/>
                  </a:lnTo>
                  <a:lnTo>
                    <a:pt x="3236132" y="4387"/>
                  </a:lnTo>
                  <a:lnTo>
                    <a:pt x="318719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37175" y="4197096"/>
              <a:ext cx="3459479" cy="1633855"/>
            </a:xfrm>
            <a:custGeom>
              <a:avLst/>
              <a:gdLst/>
              <a:ahLst/>
              <a:cxnLst/>
              <a:rect l="l" t="t" r="r" b="b"/>
              <a:pathLst>
                <a:path w="3459479" h="1633854">
                  <a:moveTo>
                    <a:pt x="0" y="272287"/>
                  </a:moveTo>
                  <a:lnTo>
                    <a:pt x="4387" y="223347"/>
                  </a:lnTo>
                  <a:lnTo>
                    <a:pt x="17036" y="177282"/>
                  </a:lnTo>
                  <a:lnTo>
                    <a:pt x="37178" y="134864"/>
                  </a:lnTo>
                  <a:lnTo>
                    <a:pt x="64042" y="96861"/>
                  </a:lnTo>
                  <a:lnTo>
                    <a:pt x="96861" y="64042"/>
                  </a:lnTo>
                  <a:lnTo>
                    <a:pt x="134864" y="37178"/>
                  </a:lnTo>
                  <a:lnTo>
                    <a:pt x="177282" y="17036"/>
                  </a:lnTo>
                  <a:lnTo>
                    <a:pt x="223347" y="4387"/>
                  </a:lnTo>
                  <a:lnTo>
                    <a:pt x="272288" y="0"/>
                  </a:lnTo>
                  <a:lnTo>
                    <a:pt x="3187192" y="0"/>
                  </a:lnTo>
                  <a:lnTo>
                    <a:pt x="3236132" y="4387"/>
                  </a:lnTo>
                  <a:lnTo>
                    <a:pt x="3282197" y="17036"/>
                  </a:lnTo>
                  <a:lnTo>
                    <a:pt x="3324615" y="37178"/>
                  </a:lnTo>
                  <a:lnTo>
                    <a:pt x="3362618" y="64042"/>
                  </a:lnTo>
                  <a:lnTo>
                    <a:pt x="3395437" y="96861"/>
                  </a:lnTo>
                  <a:lnTo>
                    <a:pt x="3422301" y="134864"/>
                  </a:lnTo>
                  <a:lnTo>
                    <a:pt x="3442443" y="177282"/>
                  </a:lnTo>
                  <a:lnTo>
                    <a:pt x="3455092" y="223347"/>
                  </a:lnTo>
                  <a:lnTo>
                    <a:pt x="3459479" y="272287"/>
                  </a:lnTo>
                  <a:lnTo>
                    <a:pt x="3459479" y="1361439"/>
                  </a:lnTo>
                  <a:lnTo>
                    <a:pt x="3455092" y="1410384"/>
                  </a:lnTo>
                  <a:lnTo>
                    <a:pt x="3442443" y="1456450"/>
                  </a:lnTo>
                  <a:lnTo>
                    <a:pt x="3422301" y="1498869"/>
                  </a:lnTo>
                  <a:lnTo>
                    <a:pt x="3395437" y="1536871"/>
                  </a:lnTo>
                  <a:lnTo>
                    <a:pt x="3362618" y="1569689"/>
                  </a:lnTo>
                  <a:lnTo>
                    <a:pt x="3324615" y="1596552"/>
                  </a:lnTo>
                  <a:lnTo>
                    <a:pt x="3282197" y="1616692"/>
                  </a:lnTo>
                  <a:lnTo>
                    <a:pt x="3236132" y="1629341"/>
                  </a:lnTo>
                  <a:lnTo>
                    <a:pt x="3187192" y="1633727"/>
                  </a:lnTo>
                  <a:lnTo>
                    <a:pt x="272288" y="1633727"/>
                  </a:lnTo>
                  <a:lnTo>
                    <a:pt x="223347" y="1629341"/>
                  </a:lnTo>
                  <a:lnTo>
                    <a:pt x="177282" y="1616692"/>
                  </a:lnTo>
                  <a:lnTo>
                    <a:pt x="134864" y="1596552"/>
                  </a:lnTo>
                  <a:lnTo>
                    <a:pt x="96861" y="1569689"/>
                  </a:lnTo>
                  <a:lnTo>
                    <a:pt x="64042" y="1536871"/>
                  </a:lnTo>
                  <a:lnTo>
                    <a:pt x="37178" y="1498869"/>
                  </a:lnTo>
                  <a:lnTo>
                    <a:pt x="17036" y="1456450"/>
                  </a:lnTo>
                  <a:lnTo>
                    <a:pt x="4387" y="1410384"/>
                  </a:lnTo>
                  <a:lnTo>
                    <a:pt x="0" y="1361439"/>
                  </a:lnTo>
                  <a:lnTo>
                    <a:pt x="0" y="272287"/>
                  </a:lnTo>
                  <a:close/>
                </a:path>
              </a:pathLst>
            </a:custGeom>
            <a:ln w="1828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199634" y="4180078"/>
            <a:ext cx="274002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217804" indent="5238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створення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інфраструктурних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 активів</a:t>
            </a:r>
            <a:r>
              <a:rPr sz="1800" b="1" spc="-5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та</a:t>
            </a:r>
            <a:r>
              <a:rPr sz="1800" b="1" spc="-3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надання</a:t>
            </a:r>
            <a:endParaRPr sz="18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послуг, які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традиційно </a:t>
            </a:r>
            <a:r>
              <a:rPr sz="1800" b="1" spc="-52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забезпечувались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державою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18032" y="4187952"/>
            <a:ext cx="3441065" cy="1688464"/>
            <a:chOff x="1018032" y="4187952"/>
            <a:chExt cx="3441065" cy="1688464"/>
          </a:xfrm>
        </p:grpSpPr>
        <p:sp>
          <p:nvSpPr>
            <p:cNvPr id="30" name="object 30"/>
            <p:cNvSpPr/>
            <p:nvPr/>
          </p:nvSpPr>
          <p:spPr>
            <a:xfrm>
              <a:off x="1091247" y="4261192"/>
              <a:ext cx="3367404" cy="1614805"/>
            </a:xfrm>
            <a:custGeom>
              <a:avLst/>
              <a:gdLst/>
              <a:ahLst/>
              <a:cxnLst/>
              <a:rect l="l" t="t" r="r" b="b"/>
              <a:pathLst>
                <a:path w="3367404" h="1614804">
                  <a:moveTo>
                    <a:pt x="3367341" y="244005"/>
                  </a:moveTo>
                  <a:lnTo>
                    <a:pt x="3361626" y="187490"/>
                  </a:lnTo>
                  <a:lnTo>
                    <a:pt x="3345243" y="134531"/>
                  </a:lnTo>
                  <a:lnTo>
                    <a:pt x="3319335" y="86652"/>
                  </a:lnTo>
                  <a:lnTo>
                    <a:pt x="3285045" y="45123"/>
                  </a:lnTo>
                  <a:lnTo>
                    <a:pt x="3243262" y="10706"/>
                  </a:lnTo>
                  <a:lnTo>
                    <a:pt x="3225444" y="0"/>
                  </a:lnTo>
                  <a:lnTo>
                    <a:pt x="3258210" y="32766"/>
                  </a:lnTo>
                  <a:lnTo>
                    <a:pt x="3285071" y="70777"/>
                  </a:lnTo>
                  <a:lnTo>
                    <a:pt x="3305213" y="113195"/>
                  </a:lnTo>
                  <a:lnTo>
                    <a:pt x="3317862" y="159258"/>
                  </a:lnTo>
                  <a:lnTo>
                    <a:pt x="3322256" y="208191"/>
                  </a:lnTo>
                  <a:lnTo>
                    <a:pt x="3322256" y="1297343"/>
                  </a:lnTo>
                  <a:lnTo>
                    <a:pt x="3317862" y="1346288"/>
                  </a:lnTo>
                  <a:lnTo>
                    <a:pt x="3305213" y="1392364"/>
                  </a:lnTo>
                  <a:lnTo>
                    <a:pt x="3285071" y="1434782"/>
                  </a:lnTo>
                  <a:lnTo>
                    <a:pt x="3258210" y="1472780"/>
                  </a:lnTo>
                  <a:lnTo>
                    <a:pt x="3225393" y="1505597"/>
                  </a:lnTo>
                  <a:lnTo>
                    <a:pt x="3187382" y="1532458"/>
                  </a:lnTo>
                  <a:lnTo>
                    <a:pt x="3144964" y="1552600"/>
                  </a:lnTo>
                  <a:lnTo>
                    <a:pt x="3098901" y="1565249"/>
                  </a:lnTo>
                  <a:lnTo>
                    <a:pt x="3049968" y="1569631"/>
                  </a:lnTo>
                  <a:lnTo>
                    <a:pt x="208216" y="1569631"/>
                  </a:lnTo>
                  <a:lnTo>
                    <a:pt x="159270" y="1565249"/>
                  </a:lnTo>
                  <a:lnTo>
                    <a:pt x="113195" y="1552600"/>
                  </a:lnTo>
                  <a:lnTo>
                    <a:pt x="74193" y="1534083"/>
                  </a:lnTo>
                  <a:lnTo>
                    <a:pt x="34594" y="1506893"/>
                  </a:lnTo>
                  <a:lnTo>
                    <a:pt x="0" y="1472819"/>
                  </a:lnTo>
                  <a:lnTo>
                    <a:pt x="10744" y="1490662"/>
                  </a:lnTo>
                  <a:lnTo>
                    <a:pt x="45262" y="1532458"/>
                  </a:lnTo>
                  <a:lnTo>
                    <a:pt x="86741" y="1566659"/>
                  </a:lnTo>
                  <a:lnTo>
                    <a:pt x="134607" y="1592656"/>
                  </a:lnTo>
                  <a:lnTo>
                    <a:pt x="187515" y="1609001"/>
                  </a:lnTo>
                  <a:lnTo>
                    <a:pt x="244030" y="1614690"/>
                  </a:lnTo>
                  <a:lnTo>
                    <a:pt x="3086163" y="1614690"/>
                  </a:lnTo>
                  <a:lnTo>
                    <a:pt x="3114738" y="1613331"/>
                  </a:lnTo>
                  <a:lnTo>
                    <a:pt x="3142678" y="1609001"/>
                  </a:lnTo>
                  <a:lnTo>
                    <a:pt x="3169602" y="1602105"/>
                  </a:lnTo>
                  <a:lnTo>
                    <a:pt x="3185287" y="1596402"/>
                  </a:lnTo>
                  <a:lnTo>
                    <a:pt x="3195637" y="1592643"/>
                  </a:lnTo>
                  <a:lnTo>
                    <a:pt x="3243262" y="1566659"/>
                  </a:lnTo>
                  <a:lnTo>
                    <a:pt x="3285045" y="1532394"/>
                  </a:lnTo>
                  <a:lnTo>
                    <a:pt x="3319348" y="1490637"/>
                  </a:lnTo>
                  <a:lnTo>
                    <a:pt x="3345243" y="1442999"/>
                  </a:lnTo>
                  <a:lnTo>
                    <a:pt x="3361626" y="1390027"/>
                  </a:lnTo>
                  <a:lnTo>
                    <a:pt x="3367341" y="1333550"/>
                  </a:lnTo>
                  <a:lnTo>
                    <a:pt x="3367341" y="244005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7176" y="4197096"/>
              <a:ext cx="3386454" cy="1633855"/>
            </a:xfrm>
            <a:custGeom>
              <a:avLst/>
              <a:gdLst/>
              <a:ahLst/>
              <a:cxnLst/>
              <a:rect l="l" t="t" r="r" b="b"/>
              <a:pathLst>
                <a:path w="3386454" h="1633854">
                  <a:moveTo>
                    <a:pt x="3114040" y="0"/>
                  </a:moveTo>
                  <a:lnTo>
                    <a:pt x="272288" y="0"/>
                  </a:lnTo>
                  <a:lnTo>
                    <a:pt x="223343" y="4387"/>
                  </a:lnTo>
                  <a:lnTo>
                    <a:pt x="177277" y="17036"/>
                  </a:lnTo>
                  <a:lnTo>
                    <a:pt x="134858" y="37178"/>
                  </a:lnTo>
                  <a:lnTo>
                    <a:pt x="96856" y="64042"/>
                  </a:lnTo>
                  <a:lnTo>
                    <a:pt x="64038" y="96861"/>
                  </a:lnTo>
                  <a:lnTo>
                    <a:pt x="37175" y="134864"/>
                  </a:lnTo>
                  <a:lnTo>
                    <a:pt x="17035" y="177282"/>
                  </a:lnTo>
                  <a:lnTo>
                    <a:pt x="4386" y="223347"/>
                  </a:lnTo>
                  <a:lnTo>
                    <a:pt x="0" y="272287"/>
                  </a:lnTo>
                  <a:lnTo>
                    <a:pt x="0" y="1361439"/>
                  </a:lnTo>
                  <a:lnTo>
                    <a:pt x="4386" y="1410384"/>
                  </a:lnTo>
                  <a:lnTo>
                    <a:pt x="17035" y="1456450"/>
                  </a:lnTo>
                  <a:lnTo>
                    <a:pt x="37175" y="1498869"/>
                  </a:lnTo>
                  <a:lnTo>
                    <a:pt x="64038" y="1536871"/>
                  </a:lnTo>
                  <a:lnTo>
                    <a:pt x="96856" y="1569689"/>
                  </a:lnTo>
                  <a:lnTo>
                    <a:pt x="134858" y="1596552"/>
                  </a:lnTo>
                  <a:lnTo>
                    <a:pt x="177277" y="1616692"/>
                  </a:lnTo>
                  <a:lnTo>
                    <a:pt x="223343" y="1629341"/>
                  </a:lnTo>
                  <a:lnTo>
                    <a:pt x="272288" y="1633727"/>
                  </a:lnTo>
                  <a:lnTo>
                    <a:pt x="3114040" y="1633727"/>
                  </a:lnTo>
                  <a:lnTo>
                    <a:pt x="3162980" y="1629341"/>
                  </a:lnTo>
                  <a:lnTo>
                    <a:pt x="3209045" y="1616692"/>
                  </a:lnTo>
                  <a:lnTo>
                    <a:pt x="3251463" y="1596552"/>
                  </a:lnTo>
                  <a:lnTo>
                    <a:pt x="3289466" y="1569689"/>
                  </a:lnTo>
                  <a:lnTo>
                    <a:pt x="3322285" y="1536871"/>
                  </a:lnTo>
                  <a:lnTo>
                    <a:pt x="3349149" y="1498869"/>
                  </a:lnTo>
                  <a:lnTo>
                    <a:pt x="3369291" y="1456450"/>
                  </a:lnTo>
                  <a:lnTo>
                    <a:pt x="3381940" y="1410384"/>
                  </a:lnTo>
                  <a:lnTo>
                    <a:pt x="3386328" y="1361439"/>
                  </a:lnTo>
                  <a:lnTo>
                    <a:pt x="3386328" y="272287"/>
                  </a:lnTo>
                  <a:lnTo>
                    <a:pt x="3381940" y="223347"/>
                  </a:lnTo>
                  <a:lnTo>
                    <a:pt x="3369291" y="177282"/>
                  </a:lnTo>
                  <a:lnTo>
                    <a:pt x="3349149" y="134864"/>
                  </a:lnTo>
                  <a:lnTo>
                    <a:pt x="3322285" y="96861"/>
                  </a:lnTo>
                  <a:lnTo>
                    <a:pt x="3289466" y="64042"/>
                  </a:lnTo>
                  <a:lnTo>
                    <a:pt x="3251463" y="37178"/>
                  </a:lnTo>
                  <a:lnTo>
                    <a:pt x="3209045" y="17036"/>
                  </a:lnTo>
                  <a:lnTo>
                    <a:pt x="3162980" y="4387"/>
                  </a:lnTo>
                  <a:lnTo>
                    <a:pt x="311404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7176" y="4197096"/>
              <a:ext cx="3386454" cy="1633855"/>
            </a:xfrm>
            <a:custGeom>
              <a:avLst/>
              <a:gdLst/>
              <a:ahLst/>
              <a:cxnLst/>
              <a:rect l="l" t="t" r="r" b="b"/>
              <a:pathLst>
                <a:path w="3386454" h="1633854">
                  <a:moveTo>
                    <a:pt x="0" y="272287"/>
                  </a:moveTo>
                  <a:lnTo>
                    <a:pt x="4386" y="223347"/>
                  </a:lnTo>
                  <a:lnTo>
                    <a:pt x="17035" y="177282"/>
                  </a:lnTo>
                  <a:lnTo>
                    <a:pt x="37175" y="134864"/>
                  </a:lnTo>
                  <a:lnTo>
                    <a:pt x="64038" y="96861"/>
                  </a:lnTo>
                  <a:lnTo>
                    <a:pt x="96856" y="64042"/>
                  </a:lnTo>
                  <a:lnTo>
                    <a:pt x="134858" y="37178"/>
                  </a:lnTo>
                  <a:lnTo>
                    <a:pt x="177277" y="17036"/>
                  </a:lnTo>
                  <a:lnTo>
                    <a:pt x="223343" y="4387"/>
                  </a:lnTo>
                  <a:lnTo>
                    <a:pt x="272288" y="0"/>
                  </a:lnTo>
                  <a:lnTo>
                    <a:pt x="3114040" y="0"/>
                  </a:lnTo>
                  <a:lnTo>
                    <a:pt x="3162980" y="4387"/>
                  </a:lnTo>
                  <a:lnTo>
                    <a:pt x="3209045" y="17036"/>
                  </a:lnTo>
                  <a:lnTo>
                    <a:pt x="3251463" y="37178"/>
                  </a:lnTo>
                  <a:lnTo>
                    <a:pt x="3289466" y="64042"/>
                  </a:lnTo>
                  <a:lnTo>
                    <a:pt x="3322285" y="96861"/>
                  </a:lnTo>
                  <a:lnTo>
                    <a:pt x="3349149" y="134864"/>
                  </a:lnTo>
                  <a:lnTo>
                    <a:pt x="3369291" y="177282"/>
                  </a:lnTo>
                  <a:lnTo>
                    <a:pt x="3381940" y="223347"/>
                  </a:lnTo>
                  <a:lnTo>
                    <a:pt x="3386328" y="272287"/>
                  </a:lnTo>
                  <a:lnTo>
                    <a:pt x="3386328" y="1361439"/>
                  </a:lnTo>
                  <a:lnTo>
                    <a:pt x="3381940" y="1410384"/>
                  </a:lnTo>
                  <a:lnTo>
                    <a:pt x="3369291" y="1456450"/>
                  </a:lnTo>
                  <a:lnTo>
                    <a:pt x="3349149" y="1498869"/>
                  </a:lnTo>
                  <a:lnTo>
                    <a:pt x="3322285" y="1536871"/>
                  </a:lnTo>
                  <a:lnTo>
                    <a:pt x="3289466" y="1569689"/>
                  </a:lnTo>
                  <a:lnTo>
                    <a:pt x="3251463" y="1596552"/>
                  </a:lnTo>
                  <a:lnTo>
                    <a:pt x="3209045" y="1616692"/>
                  </a:lnTo>
                  <a:lnTo>
                    <a:pt x="3162980" y="1629341"/>
                  </a:lnTo>
                  <a:lnTo>
                    <a:pt x="3114040" y="1633727"/>
                  </a:lnTo>
                  <a:lnTo>
                    <a:pt x="272288" y="1633727"/>
                  </a:lnTo>
                  <a:lnTo>
                    <a:pt x="223343" y="1629341"/>
                  </a:lnTo>
                  <a:lnTo>
                    <a:pt x="177277" y="1616692"/>
                  </a:lnTo>
                  <a:lnTo>
                    <a:pt x="134858" y="1596552"/>
                  </a:lnTo>
                  <a:lnTo>
                    <a:pt x="96856" y="1569689"/>
                  </a:lnTo>
                  <a:lnTo>
                    <a:pt x="64038" y="1536871"/>
                  </a:lnTo>
                  <a:lnTo>
                    <a:pt x="37175" y="1498869"/>
                  </a:lnTo>
                  <a:lnTo>
                    <a:pt x="17035" y="1456450"/>
                  </a:lnTo>
                  <a:lnTo>
                    <a:pt x="4386" y="1410384"/>
                  </a:lnTo>
                  <a:lnTo>
                    <a:pt x="0" y="1361439"/>
                  </a:lnTo>
                  <a:lnTo>
                    <a:pt x="0" y="272287"/>
                  </a:lnTo>
                  <a:close/>
                </a:path>
              </a:pathLst>
            </a:custGeom>
            <a:ln w="18287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585975" y="4591939"/>
            <a:ext cx="22726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співробітництво </a:t>
            </a:r>
            <a:r>
              <a:rPr sz="1800" b="1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партнерів навколо </a:t>
            </a:r>
            <a:r>
              <a:rPr sz="1800" b="1" spc="-515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спільних</a:t>
            </a:r>
            <a:r>
              <a:rPr sz="1800" b="1" spc="-10" dirty="0">
                <a:solidFill>
                  <a:srgbClr val="1F487C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F487C"/>
                </a:solidFill>
                <a:latin typeface="Tahoma"/>
                <a:cs typeface="Tahoma"/>
              </a:rPr>
              <a:t>об'єктів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27476" y="2068067"/>
            <a:ext cx="2822575" cy="2131060"/>
          </a:xfrm>
          <a:custGeom>
            <a:avLst/>
            <a:gdLst/>
            <a:ahLst/>
            <a:cxnLst/>
            <a:rect l="l" t="t" r="r" b="b"/>
            <a:pathLst>
              <a:path w="2822575" h="2131060">
                <a:moveTo>
                  <a:pt x="2048256" y="993648"/>
                </a:moveTo>
                <a:lnTo>
                  <a:pt x="2401824" y="993648"/>
                </a:lnTo>
              </a:path>
              <a:path w="2822575" h="2131060">
                <a:moveTo>
                  <a:pt x="0" y="993648"/>
                </a:moveTo>
                <a:lnTo>
                  <a:pt x="353568" y="993648"/>
                </a:lnTo>
              </a:path>
              <a:path w="2822575" h="2131060">
                <a:moveTo>
                  <a:pt x="1200912" y="0"/>
                </a:moveTo>
                <a:lnTo>
                  <a:pt x="1200912" y="423672"/>
                </a:lnTo>
              </a:path>
              <a:path w="2822575" h="2131060">
                <a:moveTo>
                  <a:pt x="1130808" y="1560576"/>
                </a:moveTo>
                <a:lnTo>
                  <a:pt x="2822448" y="2130552"/>
                </a:lnTo>
              </a:path>
            </a:pathLst>
          </a:custGeom>
          <a:ln w="51816">
            <a:solidFill>
              <a:srgbClr val="1F487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8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6509" y="0"/>
            <a:ext cx="7865109" cy="778510"/>
            <a:chOff x="926509" y="0"/>
            <a:chExt cx="7865109" cy="778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09" y="36186"/>
              <a:ext cx="7322222" cy="4161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1856" y="0"/>
              <a:ext cx="799338" cy="7780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0"/>
            <a:ext cx="87388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0250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ППП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860038"/>
                  </a:solidFill>
                </a:uFill>
              </a:rPr>
              <a:t>ЗА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КРАЇНАМИ</a:t>
            </a:r>
            <a:r>
              <a:rPr u="heavy" spc="6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ТА</a:t>
            </a:r>
            <a:r>
              <a:rPr u="heavy" spc="1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СЕКТОРАМИ</a:t>
            </a:r>
            <a:r>
              <a:rPr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*	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-6350" y="493776"/>
          <a:ext cx="9110978" cy="5416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205"/>
                <a:gridCol w="962659"/>
                <a:gridCol w="814705"/>
                <a:gridCol w="814705"/>
                <a:gridCol w="814704"/>
                <a:gridCol w="800100"/>
                <a:gridCol w="911225"/>
                <a:gridCol w="911225"/>
                <a:gridCol w="911225"/>
                <a:gridCol w="911225"/>
              </a:tblGrid>
              <a:tr h="1326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9255" marR="195580" indent="-18923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Дороги</a:t>
                      </a:r>
                      <a:r>
                        <a:rPr sz="14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та </a:t>
                      </a:r>
                      <a:r>
                        <a:rPr sz="1400" b="1" spc="-3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мости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Залізниці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3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Tahoma"/>
                          <a:cs typeface="Tahoma"/>
                        </a:rPr>
                        <a:t>Школи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16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Лікарні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Будівництво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житла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8669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Аеропорти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35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38036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Порти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98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В’язниці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81280" indent="-571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Водопостач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ання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та 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400" b="1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400" b="1" spc="1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400" b="1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400" b="1" spc="5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е  ння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0480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34836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Австрія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5498">
                <a:tc>
                  <a:txBody>
                    <a:bodyPr/>
                    <a:lstStyle/>
                    <a:p>
                      <a:pPr marL="36195" marR="38925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Велика 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1400" b="1" spc="1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400" b="1" spc="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400" b="1" spc="1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36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Франція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36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Німеччина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36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Греція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488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Ірландія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36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Італія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36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Іспанія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36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Чехія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54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Угорщина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dirty="0">
                          <a:latin typeface="Tahoma"/>
                          <a:cs typeface="Tahoma"/>
                        </a:rPr>
                        <a:t>○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10" dirty="0">
                          <a:latin typeface="Tahoma"/>
                          <a:cs typeface="Tahoma"/>
                        </a:rPr>
                        <a:t>▲▲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836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ahoma"/>
                          <a:cs typeface="Tahoma"/>
                        </a:rPr>
                        <a:t>Словаччина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40893" y="5961684"/>
            <a:ext cx="1550035" cy="3117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85"/>
              </a:spcBef>
            </a:pPr>
            <a:r>
              <a:rPr sz="900" b="1" spc="30" dirty="0">
                <a:latin typeface="Arial"/>
                <a:cs typeface="Arial"/>
              </a:rPr>
              <a:t>З</a:t>
            </a:r>
            <a:r>
              <a:rPr sz="900" b="1" spc="20" dirty="0">
                <a:latin typeface="Arial"/>
                <a:cs typeface="Arial"/>
              </a:rPr>
              <a:t>а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д</a:t>
            </a:r>
            <a:r>
              <a:rPr sz="900" b="1" spc="50" dirty="0">
                <a:latin typeface="Arial"/>
                <a:cs typeface="Arial"/>
              </a:rPr>
              <a:t>а</a:t>
            </a:r>
            <a:r>
              <a:rPr sz="900" b="1" spc="-20" dirty="0">
                <a:latin typeface="Arial"/>
                <a:cs typeface="Arial"/>
              </a:rPr>
              <a:t>н</a:t>
            </a:r>
            <a:r>
              <a:rPr sz="900" b="1" spc="-30" dirty="0">
                <a:latin typeface="Arial"/>
                <a:cs typeface="Arial"/>
              </a:rPr>
              <a:t>и</a:t>
            </a:r>
            <a:r>
              <a:rPr sz="900" b="1" spc="-25" dirty="0">
                <a:latin typeface="Arial"/>
                <a:cs typeface="Arial"/>
              </a:rPr>
              <a:t>м</a:t>
            </a:r>
            <a:r>
              <a:rPr sz="900" b="1" spc="-30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50" dirty="0">
                <a:latin typeface="Arial"/>
                <a:cs typeface="Arial"/>
              </a:rPr>
              <a:t>Є</a:t>
            </a:r>
            <a:r>
              <a:rPr sz="900" b="1" spc="-30" dirty="0">
                <a:latin typeface="Arial"/>
                <a:cs typeface="Arial"/>
              </a:rPr>
              <a:t>в</a:t>
            </a:r>
            <a:r>
              <a:rPr sz="900" b="1" spc="-25" dirty="0">
                <a:latin typeface="Arial"/>
                <a:cs typeface="Arial"/>
              </a:rPr>
              <a:t>роп</a:t>
            </a:r>
            <a:r>
              <a:rPr sz="900" b="1" spc="25" dirty="0">
                <a:latin typeface="Arial"/>
                <a:cs typeface="Arial"/>
              </a:rPr>
              <a:t>е</a:t>
            </a:r>
            <a:r>
              <a:rPr sz="900" b="1" spc="-50" dirty="0">
                <a:latin typeface="Arial"/>
                <a:cs typeface="Arial"/>
              </a:rPr>
              <a:t>й</a:t>
            </a:r>
            <a:r>
              <a:rPr sz="900" b="1" spc="-25" dirty="0">
                <a:latin typeface="Arial"/>
                <a:cs typeface="Arial"/>
              </a:rPr>
              <a:t>с</a:t>
            </a:r>
            <a:r>
              <a:rPr sz="900" b="1" spc="-75" dirty="0">
                <a:latin typeface="Arial"/>
                <a:cs typeface="Arial"/>
              </a:rPr>
              <a:t>ь</a:t>
            </a:r>
            <a:r>
              <a:rPr sz="900" b="1" spc="-35" dirty="0">
                <a:latin typeface="Arial"/>
                <a:cs typeface="Arial"/>
              </a:rPr>
              <a:t>ко</a:t>
            </a:r>
            <a:r>
              <a:rPr sz="900" b="1" spc="-20" dirty="0">
                <a:latin typeface="Arial"/>
                <a:cs typeface="Arial"/>
              </a:rPr>
              <a:t>го  </a:t>
            </a:r>
            <a:r>
              <a:rPr sz="900" b="1" spc="-15" dirty="0">
                <a:latin typeface="Arial"/>
                <a:cs typeface="Arial"/>
              </a:rPr>
              <a:t>і</a:t>
            </a:r>
            <a:r>
              <a:rPr sz="900" b="1" dirty="0">
                <a:latin typeface="Arial"/>
                <a:cs typeface="Arial"/>
              </a:rPr>
              <a:t>н</a:t>
            </a:r>
            <a:r>
              <a:rPr sz="900" b="1" spc="-55" dirty="0">
                <a:latin typeface="Arial"/>
                <a:cs typeface="Arial"/>
              </a:rPr>
              <a:t>в</a:t>
            </a:r>
            <a:r>
              <a:rPr sz="900" b="1" spc="25" dirty="0">
                <a:latin typeface="Arial"/>
                <a:cs typeface="Arial"/>
              </a:rPr>
              <a:t>е</a:t>
            </a:r>
            <a:r>
              <a:rPr sz="900" b="1" spc="-50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30" dirty="0">
                <a:latin typeface="Arial"/>
                <a:cs typeface="Arial"/>
              </a:rPr>
              <a:t>и</a:t>
            </a:r>
            <a:r>
              <a:rPr sz="900" b="1" spc="-50" dirty="0">
                <a:latin typeface="Arial"/>
                <a:cs typeface="Arial"/>
              </a:rPr>
              <a:t>ц</a:t>
            </a:r>
            <a:r>
              <a:rPr sz="900" b="1" spc="-20" dirty="0">
                <a:latin typeface="Arial"/>
                <a:cs typeface="Arial"/>
              </a:rPr>
              <a:t>і</a:t>
            </a:r>
            <a:r>
              <a:rPr sz="900" b="1" spc="-50" dirty="0">
                <a:latin typeface="Arial"/>
                <a:cs typeface="Arial"/>
              </a:rPr>
              <a:t>й</a:t>
            </a:r>
            <a:r>
              <a:rPr sz="900" b="1" spc="-20" dirty="0">
                <a:latin typeface="Arial"/>
                <a:cs typeface="Arial"/>
              </a:rPr>
              <a:t>н</a:t>
            </a:r>
            <a:r>
              <a:rPr sz="900" b="1" spc="-25" dirty="0">
                <a:latin typeface="Arial"/>
                <a:cs typeface="Arial"/>
              </a:rPr>
              <a:t>ого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б</a:t>
            </a:r>
            <a:r>
              <a:rPr sz="900" b="1" spc="50" dirty="0">
                <a:latin typeface="Arial"/>
                <a:cs typeface="Arial"/>
              </a:rPr>
              <a:t>а</a:t>
            </a:r>
            <a:r>
              <a:rPr sz="900" b="1" spc="-20" dirty="0">
                <a:latin typeface="Arial"/>
                <a:cs typeface="Arial"/>
              </a:rPr>
              <a:t>н</a:t>
            </a:r>
            <a:r>
              <a:rPr sz="900" b="1" spc="-35" dirty="0">
                <a:latin typeface="Arial"/>
                <a:cs typeface="Arial"/>
              </a:rPr>
              <a:t>к</a:t>
            </a:r>
            <a:r>
              <a:rPr sz="900" b="1" spc="-30" dirty="0">
                <a:latin typeface="Arial"/>
                <a:cs typeface="Arial"/>
              </a:rPr>
              <a:t>у</a:t>
            </a:r>
            <a:r>
              <a:rPr sz="900" b="1" spc="10" dirty="0">
                <a:latin typeface="Arial"/>
                <a:cs typeface="Arial"/>
              </a:rPr>
              <a:t>,</a:t>
            </a:r>
            <a:r>
              <a:rPr sz="900" b="1" spc="-80" dirty="0">
                <a:latin typeface="Arial"/>
                <a:cs typeface="Arial"/>
              </a:rPr>
              <a:t> </a:t>
            </a:r>
            <a:r>
              <a:rPr sz="900" b="1" spc="50" dirty="0">
                <a:latin typeface="Arial"/>
                <a:cs typeface="Arial"/>
              </a:rPr>
              <a:t>200</a:t>
            </a:r>
            <a:r>
              <a:rPr sz="900" b="1" spc="25" dirty="0">
                <a:latin typeface="Arial"/>
                <a:cs typeface="Arial"/>
              </a:rPr>
              <a:t>4</a:t>
            </a:r>
            <a:r>
              <a:rPr sz="900" b="1" spc="10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7179" y="5858662"/>
            <a:ext cx="3223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Font typeface="Arial"/>
              <a:buChar char="○"/>
              <a:tabLst>
                <a:tab pos="372110" algn="l"/>
                <a:tab pos="372745" algn="l"/>
              </a:tabLst>
            </a:pPr>
            <a:r>
              <a:rPr sz="1200" b="1" dirty="0">
                <a:latin typeface="Tahoma"/>
                <a:cs typeface="Tahoma"/>
              </a:rPr>
              <a:t>–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дискусія</a:t>
            </a:r>
            <a:r>
              <a:rPr sz="1200" b="1" spc="2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навколо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проектів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триває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7179" y="6041542"/>
            <a:ext cx="525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895" algn="l"/>
              </a:tabLst>
            </a:pPr>
            <a:r>
              <a:rPr sz="1200" b="1" dirty="0">
                <a:latin typeface="Arial"/>
                <a:cs typeface="Arial"/>
              </a:rPr>
              <a:t>▲	</a:t>
            </a:r>
            <a:r>
              <a:rPr sz="1200" b="1" dirty="0">
                <a:latin typeface="Tahoma"/>
                <a:cs typeface="Tahoma"/>
              </a:rPr>
              <a:t>–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проекти започатковано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490855" algn="l"/>
              </a:tabLst>
            </a:pPr>
            <a:r>
              <a:rPr sz="1200" b="1" spc="-5" dirty="0">
                <a:latin typeface="Arial"/>
                <a:cs typeface="Arial"/>
              </a:rPr>
              <a:t>▲▲	</a:t>
            </a:r>
            <a:r>
              <a:rPr sz="1200" b="1" dirty="0">
                <a:latin typeface="Tahoma"/>
                <a:cs typeface="Tahoma"/>
              </a:rPr>
              <a:t>–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багато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проектів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започатковано,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окремі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фінансово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закриті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7179" y="6407607"/>
            <a:ext cx="445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▲▲▲</a:t>
            </a:r>
            <a:r>
              <a:rPr sz="1200" b="1" spc="395" dirty="0">
                <a:latin typeface="Arial"/>
                <a:cs typeface="Arial"/>
              </a:rPr>
              <a:t> </a:t>
            </a:r>
            <a:r>
              <a:rPr sz="1200" b="1" dirty="0">
                <a:latin typeface="Tahoma"/>
                <a:cs typeface="Tahoma"/>
              </a:rPr>
              <a:t>–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велика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кількість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фінансово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закритих</a:t>
            </a:r>
            <a:r>
              <a:rPr sz="1200" b="1" spc="35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проектів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7179" y="6590486"/>
            <a:ext cx="5730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▲▲▲▲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Tahoma"/>
                <a:cs typeface="Tahoma"/>
              </a:rPr>
              <a:t>–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більшість</a:t>
            </a:r>
            <a:r>
              <a:rPr sz="1200" b="1" spc="1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з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фінансово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закритих</a:t>
            </a:r>
            <a:r>
              <a:rPr sz="1200" b="1" spc="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проектів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200" b="1" spc="-10" dirty="0">
                <a:latin typeface="Tahoma"/>
                <a:cs typeface="Tahoma"/>
              </a:rPr>
              <a:t>успішно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функціонує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15350" y="6383223"/>
            <a:ext cx="958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78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2468</Words>
  <Application>Microsoft Office PowerPoint</Application>
  <PresentationFormat>Экран (4:3)</PresentationFormat>
  <Paragraphs>652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8.4. Інвестиційні механізми фінансування місцевого економічного розвитку</vt:lpstr>
      <vt:lpstr>ЯКИМ Є ВАШЕ БАЧЕННЯ СУТНОСТІ  ПУБЛІЧНО-ПРИВАТНОГО ПАРТНЕРСТВА?</vt:lpstr>
      <vt:lpstr>ЧОМУ НЕОБХІДНІ ПАРТНЕРСТВА?</vt:lpstr>
      <vt:lpstr>ПОЄДНАННЯ ПОТРЕБ І МОЖЛИВОСТЕЙ ДЕРЖАВНОГО ТА ПРИВАТНОГО СЕКТОРІВ У МЕР:</vt:lpstr>
      <vt:lpstr>Поняття “Публічно-приватне партнерство”  не потрібно плутати з поняттями:</vt:lpstr>
      <vt:lpstr>СПЕКТР МОЖЛИВИХ ВІДНОСИН МІЖ  ДЕРЖАВНИМ, ПРИВАТНИМ І  ГРОМАДСЬКИМ СЕКТОРАМИ</vt:lpstr>
      <vt:lpstr>Презентация PowerPoint</vt:lpstr>
      <vt:lpstr>розвиток інфраструктури</vt:lpstr>
      <vt:lpstr>  ППП ЗА КРАЇНАМИ ТА СЕКТОРАМИ* </vt:lpstr>
      <vt:lpstr>ДПП В ЄС</vt:lpstr>
      <vt:lpstr>ФОРМИ ППП</vt:lpstr>
      <vt:lpstr>ППП В ЗАЛЕЖНОСТІ ВІД СПОСОБУ УЧАСТІ</vt:lpstr>
      <vt:lpstr>НОРМАТИВНО-ПРАВОВЕ РЕГУЛЮВАННЯ  ДЕРЖАВНО-ПРИВАТНОГО ПАРТНЕРСТВА</vt:lpstr>
      <vt:lpstr>ДЕРЖАВНО-ПРИВАТНЕ ПАРТНЕРСТВО  (ДПП)</vt:lpstr>
      <vt:lpstr>ВІДМІННІ ХАРАКТЕРИСТИКИ ДПП</vt:lpstr>
      <vt:lpstr>ОСНОВНІ ФОРМИ ДПП: УКРАЇНА</vt:lpstr>
      <vt:lpstr>  ОСНОВНІ ФОРМИ ДПП </vt:lpstr>
      <vt:lpstr>ОСОБЛИВОСТІ ДПП</vt:lpstr>
      <vt:lpstr>СФЕРИ ЗАСТОСУВАННЯ ДПП</vt:lpstr>
      <vt:lpstr>Презентация PowerPoint</vt:lpstr>
      <vt:lpstr>ДЕРЖАВНО-ПРИВАТНЕ   ПАРТНЕРСТВО В УКРАЇНІ </vt:lpstr>
      <vt:lpstr>ПЕРЕВАГИ/ОБМЕЖЕННЯ ДПП</vt:lpstr>
      <vt:lpstr>РОЛЬ ТА ФУНКЦІЇ ЗАЛУЧЕНИХ СТОРІН В  РАМКАХ ДПП</vt:lpstr>
      <vt:lpstr>РОЗПОДІЛ РИЗИКІВ СТОРІН</vt:lpstr>
      <vt:lpstr>ТИПОВІ РИЗИКИ ІНФРАСТРУКТУРНИХ  ПРОЕКТІВ ДПП ТА ЇХ ГІПОТЕТИЧНЕ</vt:lpstr>
      <vt:lpstr>ДПП: НАЙБІЛЬШ ЗНАЧНИМИ РИЗИКАМИ  ДЛЯ ДЕРЖАВИ Є:</vt:lpstr>
      <vt:lpstr>ДПП: НАЙБІЛЬШ ЗНАЧНИМИ РИЗИКАМИ  ДЛЯ ПРИВАТНОГО ПАРТНЕРА Є:</vt:lpstr>
      <vt:lpstr>АЛГОРИТМ ЗАСТОСУВАННЯ</vt:lpstr>
      <vt:lpstr>ЧОМУ ДПП НЕ ВИКОРИСТОВУЄТЬСЯ В   УКРАЇНІ? </vt:lpstr>
      <vt:lpstr>НОВІ ПРОЕКТИ ДПП: КИЇВ</vt:lpstr>
      <vt:lpstr>ПОРІВНЯННЯ ЕФЕКТИВНОСТІ ДПП  ТА ДЕРЖАВНИХ ЗАКУПІВЕЛЬ</vt:lpstr>
      <vt:lpstr>СХЕМА КОНЦЕСІЙНОГО МЕХАНІЗМУ</vt:lpstr>
      <vt:lpstr>КОНЦЕСІЯ</vt:lpstr>
      <vt:lpstr>ОСОБЛИВОСТІ РЕАЛІЗАЦІЇ  КОНЦЕСІЙНОГО МЕХАНІЗМУ</vt:lpstr>
      <vt:lpstr>ІСТОТНІ УМОВИ КОНЦЕСІЙНОГО ДОГОВОРУ:</vt:lpstr>
      <vt:lpstr>МАЛИНСЬКА СИСТЕМА ТЕПЛОПОСТАЧАННЯ:  ПЕРШИЙ УКРАЇНСЬКИЙ ПРОЕКТ РРР З  ЕНЕРГОЕФЕКТИВНОСТІ</vt:lpstr>
      <vt:lpstr>ПЕРЕПОНИ, ЩО СТРИМУЮТЬ МАЙБУТНЬОГО  КОНЦЕСІОНЕРА …   ЩО ВИ ПРО ЦЕ ДУМАЄТЕ? </vt:lpstr>
      <vt:lpstr>РЕКОМЕНДАЦІЇ : ЩО СЛІД  ВРАХУВАТИ</vt:lpstr>
      <vt:lpstr>РОЛЬОВА ГРА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USER41</dc:creator>
  <cp:lastModifiedBy>Владелец</cp:lastModifiedBy>
  <cp:revision>2</cp:revision>
  <dcterms:created xsi:type="dcterms:W3CDTF">2022-01-26T11:25:34Z</dcterms:created>
  <dcterms:modified xsi:type="dcterms:W3CDTF">2022-01-26T11:32:44Z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2022-01-26T00:00:00Z</vt:filetime>
  </property>
</Properties>
</file>