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9" r:id="rId6"/>
    <p:sldId id="260" r:id="rId7"/>
    <p:sldId id="261" r:id="rId8"/>
    <p:sldId id="262" r:id="rId9"/>
    <p:sldId id="264" r:id="rId10"/>
    <p:sldId id="263" r:id="rId11"/>
    <p:sldId id="265" r:id="rId12"/>
    <p:sldId id="266" r:id="rId13"/>
    <p:sldId id="267" r:id="rId14"/>
    <p:sldId id="269" r:id="rId15"/>
    <p:sldId id="270" r:id="rId16"/>
    <p:sldId id="271" r:id="rId17"/>
    <p:sldId id="268" r:id="rId18"/>
    <p:sldId id="272" r:id="rId19"/>
    <p:sldId id="277"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45"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19.04.2022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19.04.2022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19.04.2022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19.04.2022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788024" y="188640"/>
            <a:ext cx="4104456" cy="2880320"/>
          </a:xfrm>
        </p:spPr>
        <p:txBody>
          <a:bodyPr>
            <a:normAutofit/>
          </a:bodyPr>
          <a:lstStyle/>
          <a:p>
            <a:r>
              <a:rPr lang="en-GB" sz="6600" b="1" dirty="0" smtClean="0">
                <a:solidFill>
                  <a:srgbClr val="002060"/>
                </a:solidFill>
              </a:rPr>
              <a:t>ACADEMIC</a:t>
            </a:r>
            <a:r>
              <a:rPr lang="en-GB" b="1" dirty="0" smtClean="0">
                <a:solidFill>
                  <a:srgbClr val="002060"/>
                </a:solidFill>
              </a:rPr>
              <a:t> </a:t>
            </a:r>
            <a:r>
              <a:rPr lang="en-GB" sz="6600" b="1" dirty="0" smtClean="0">
                <a:solidFill>
                  <a:srgbClr val="002060"/>
                </a:solidFill>
              </a:rPr>
              <a:t>WRITING</a:t>
            </a:r>
            <a:endParaRPr lang="en-GB" b="1" dirty="0">
              <a:solidFill>
                <a:srgbClr val="002060"/>
              </a:solidFill>
            </a:endParaRPr>
          </a:p>
        </p:txBody>
      </p:sp>
      <p:sp>
        <p:nvSpPr>
          <p:cNvPr id="3" name="Подзаголовок 2"/>
          <p:cNvSpPr>
            <a:spLocks noGrp="1"/>
          </p:cNvSpPr>
          <p:nvPr>
            <p:ph type="subTitle" idx="1"/>
          </p:nvPr>
        </p:nvSpPr>
        <p:spPr>
          <a:xfrm>
            <a:off x="4499992" y="2996952"/>
            <a:ext cx="4104456" cy="3336776"/>
          </a:xfrm>
        </p:spPr>
        <p:txBody>
          <a:bodyPr>
            <a:normAutofit/>
          </a:bodyPr>
          <a:lstStyle/>
          <a:p>
            <a:r>
              <a:rPr lang="en-GB" sz="4400" b="1" dirty="0" smtClean="0">
                <a:solidFill>
                  <a:srgbClr val="C00000"/>
                </a:solidFill>
                <a:latin typeface="Bahnschrift SemiBold" pitchFamily="34" charset="0"/>
              </a:rPr>
              <a:t>English Academic</a:t>
            </a:r>
          </a:p>
          <a:p>
            <a:r>
              <a:rPr lang="en-GB" sz="4400" b="1" dirty="0" smtClean="0">
                <a:solidFill>
                  <a:srgbClr val="C00000"/>
                </a:solidFill>
                <a:latin typeface="Bahnschrift SemiBold" pitchFamily="34" charset="0"/>
              </a:rPr>
              <a:t>Style and Language</a:t>
            </a:r>
            <a:endParaRPr lang="en-GB" sz="4400" dirty="0">
              <a:solidFill>
                <a:srgbClr val="C00000"/>
              </a:solidFill>
              <a:latin typeface="Bahnschrift SemiBold" pitchFamily="34" charset="0"/>
            </a:endParaRPr>
          </a:p>
        </p:txBody>
      </p:sp>
      <p:pic>
        <p:nvPicPr>
          <p:cNvPr id="6" name="Рисунок 5" descr="write-4491416_1920.jpg"/>
          <p:cNvPicPr>
            <a:picLocks noChangeAspect="1"/>
          </p:cNvPicPr>
          <p:nvPr/>
        </p:nvPicPr>
        <p:blipFill>
          <a:blip r:embed="rId2" cstate="print"/>
          <a:stretch>
            <a:fillRect/>
          </a:stretch>
        </p:blipFill>
        <p:spPr>
          <a:xfrm>
            <a:off x="251520" y="620688"/>
            <a:ext cx="3901440" cy="58521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en-GB" sz="3200" dirty="0" smtClean="0">
                <a:solidFill>
                  <a:srgbClr val="C00000"/>
                </a:solidFill>
                <a:latin typeface="Bahnschrift SemiBold" pitchFamily="34" charset="0"/>
              </a:rPr>
              <a:t>Cautious writing. Language features.</a:t>
            </a:r>
            <a:endParaRPr lang="en-GB" sz="32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755576" y="1772816"/>
            <a:ext cx="7719979" cy="202982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827584" y="4725144"/>
            <a:ext cx="6280031" cy="1634321"/>
          </a:xfrm>
          <a:prstGeom prst="rect">
            <a:avLst/>
          </a:prstGeom>
          <a:noFill/>
          <a:ln w="9525">
            <a:noFill/>
            <a:miter lim="800000"/>
            <a:headEnd/>
            <a:tailEnd/>
          </a:ln>
        </p:spPr>
      </p:pic>
      <p:sp>
        <p:nvSpPr>
          <p:cNvPr id="6" name="TextBox 5"/>
          <p:cNvSpPr txBox="1"/>
          <p:nvPr/>
        </p:nvSpPr>
        <p:spPr>
          <a:xfrm>
            <a:off x="1043608" y="1052736"/>
            <a:ext cx="4104456" cy="523220"/>
          </a:xfrm>
          <a:prstGeom prst="rect">
            <a:avLst/>
          </a:prstGeom>
          <a:noFill/>
        </p:spPr>
        <p:txBody>
          <a:bodyPr wrap="square" rtlCol="0">
            <a:spAutoFit/>
          </a:bodyPr>
          <a:lstStyle/>
          <a:p>
            <a:r>
              <a:rPr lang="en-GB" sz="2800" dirty="0" smtClean="0">
                <a:latin typeface="Times New Roman" pitchFamily="18" charset="0"/>
                <a:cs typeface="Times New Roman" pitchFamily="18" charset="0"/>
              </a:rPr>
              <a:t>1 Use of  modal verbs.</a:t>
            </a:r>
            <a:endParaRPr lang="en-GB" sz="2800" dirty="0">
              <a:latin typeface="Times New Roman" pitchFamily="18" charset="0"/>
              <a:cs typeface="Times New Roman" pitchFamily="18" charset="0"/>
            </a:endParaRPr>
          </a:p>
        </p:txBody>
      </p:sp>
      <p:sp>
        <p:nvSpPr>
          <p:cNvPr id="7" name="TextBox 6"/>
          <p:cNvSpPr txBox="1"/>
          <p:nvPr/>
        </p:nvSpPr>
        <p:spPr>
          <a:xfrm>
            <a:off x="755576" y="3933056"/>
            <a:ext cx="7704856" cy="830997"/>
          </a:xfrm>
          <a:prstGeom prst="rect">
            <a:avLst/>
          </a:prstGeom>
          <a:noFill/>
        </p:spPr>
        <p:txBody>
          <a:bodyPr wrap="square" rtlCol="0">
            <a:spAutoFit/>
          </a:bodyPr>
          <a:lstStyle/>
          <a:p>
            <a:r>
              <a:rPr lang="en-GB" sz="2400" dirty="0" smtClean="0">
                <a:latin typeface="Times New Roman" pitchFamily="18" charset="0"/>
                <a:cs typeface="Times New Roman" pitchFamily="18" charset="0"/>
              </a:rPr>
              <a:t>2. Use of adjectives that express probability (in all examples below the statements gradually weaken in strength).</a:t>
            </a:r>
            <a:endParaRPr lang="en-GB"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rmAutofit fontScale="90000"/>
          </a:bodyPr>
          <a:lstStyle/>
          <a:p>
            <a:r>
              <a:rPr lang="en-GB" sz="2000" dirty="0" smtClean="0">
                <a:solidFill>
                  <a:srgbClr val="C00000"/>
                </a:solidFill>
                <a:latin typeface="Bahnschrift SemiBold" pitchFamily="34" charset="0"/>
              </a:rPr>
              <a:t>Cautious writing. Language features.</a:t>
            </a:r>
            <a:endParaRPr lang="en-GB" sz="20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331640" y="1268760"/>
            <a:ext cx="6806236" cy="108012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331640" y="2996952"/>
            <a:ext cx="6624736" cy="1654279"/>
          </a:xfrm>
          <a:prstGeom prst="rect">
            <a:avLst/>
          </a:prstGeom>
          <a:noFill/>
          <a:ln w="9525">
            <a:noFill/>
            <a:miter lim="800000"/>
            <a:headEnd/>
            <a:tailEnd/>
          </a:ln>
        </p:spPr>
      </p:pic>
      <p:sp>
        <p:nvSpPr>
          <p:cNvPr id="7" name="TextBox 6"/>
          <p:cNvSpPr txBox="1"/>
          <p:nvPr/>
        </p:nvSpPr>
        <p:spPr>
          <a:xfrm>
            <a:off x="539552" y="836712"/>
            <a:ext cx="7344816" cy="461665"/>
          </a:xfrm>
          <a:prstGeom prst="rect">
            <a:avLst/>
          </a:prstGeom>
          <a:noFill/>
        </p:spPr>
        <p:txBody>
          <a:bodyPr wrap="square" rtlCol="0">
            <a:spAutoFit/>
          </a:bodyPr>
          <a:lstStyle/>
          <a:p>
            <a:r>
              <a:rPr lang="en-GB" sz="2400" dirty="0" smtClean="0">
                <a:latin typeface="Times New Roman" pitchFamily="18" charset="0"/>
                <a:cs typeface="Times New Roman" pitchFamily="18" charset="0"/>
              </a:rPr>
              <a:t>3. Use of   </a:t>
            </a:r>
            <a:r>
              <a:rPr lang="en-GB" sz="2400" i="1" dirty="0" smtClean="0">
                <a:latin typeface="Times New Roman" pitchFamily="18" charset="0"/>
                <a:cs typeface="Times New Roman" pitchFamily="18" charset="0"/>
              </a:rPr>
              <a:t>there is </a:t>
            </a:r>
            <a:r>
              <a:rPr lang="en-GB" sz="2400" dirty="0" smtClean="0">
                <a:latin typeface="Times New Roman" pitchFamily="18" charset="0"/>
                <a:cs typeface="Times New Roman" pitchFamily="18" charset="0"/>
              </a:rPr>
              <a:t>construction with the word</a:t>
            </a:r>
            <a:r>
              <a:rPr lang="en-GB" sz="2400" i="1" dirty="0" smtClean="0">
                <a:latin typeface="Times New Roman" pitchFamily="18" charset="0"/>
                <a:cs typeface="Times New Roman" pitchFamily="18" charset="0"/>
              </a:rPr>
              <a:t> possibility.</a:t>
            </a:r>
            <a:endParaRPr lang="en-GB" sz="2400" dirty="0">
              <a:latin typeface="Times New Roman" pitchFamily="18" charset="0"/>
              <a:cs typeface="Times New Roman" pitchFamily="18" charset="0"/>
            </a:endParaRPr>
          </a:p>
        </p:txBody>
      </p:sp>
      <p:sp>
        <p:nvSpPr>
          <p:cNvPr id="8" name="TextBox 7"/>
          <p:cNvSpPr txBox="1"/>
          <p:nvPr/>
        </p:nvSpPr>
        <p:spPr>
          <a:xfrm>
            <a:off x="539552" y="2564904"/>
            <a:ext cx="7704856" cy="461665"/>
          </a:xfrm>
          <a:prstGeom prst="rect">
            <a:avLst/>
          </a:prstGeom>
          <a:noFill/>
        </p:spPr>
        <p:txBody>
          <a:bodyPr wrap="square" rtlCol="0">
            <a:spAutoFit/>
          </a:bodyPr>
          <a:lstStyle/>
          <a:p>
            <a:r>
              <a:rPr lang="en-GB" sz="2400" dirty="0" smtClean="0">
                <a:latin typeface="Times New Roman" pitchFamily="18" charset="0"/>
                <a:cs typeface="Times New Roman" pitchFamily="18" charset="0"/>
              </a:rPr>
              <a:t>4. Use of adverbs that express certainty and probability.</a:t>
            </a:r>
            <a:endParaRPr lang="en-GB" sz="2400" dirty="0">
              <a:latin typeface="Times New Roman" pitchFamily="18" charset="0"/>
              <a:cs typeface="Times New Roman" pitchFamily="18" charset="0"/>
            </a:endParaRPr>
          </a:p>
        </p:txBody>
      </p:sp>
      <p:pic>
        <p:nvPicPr>
          <p:cNvPr id="10" name="Picture 2"/>
          <p:cNvPicPr>
            <a:picLocks noChangeAspect="1" noChangeArrowheads="1"/>
          </p:cNvPicPr>
          <p:nvPr/>
        </p:nvPicPr>
        <p:blipFill>
          <a:blip r:embed="rId4" cstate="print"/>
          <a:srcRect/>
          <a:stretch>
            <a:fillRect/>
          </a:stretch>
        </p:blipFill>
        <p:spPr bwMode="auto">
          <a:xfrm>
            <a:off x="611560" y="5229200"/>
            <a:ext cx="6288577" cy="1239443"/>
          </a:xfrm>
          <a:prstGeom prst="rect">
            <a:avLst/>
          </a:prstGeom>
          <a:noFill/>
          <a:ln w="9525">
            <a:noFill/>
            <a:miter lim="800000"/>
            <a:headEnd/>
            <a:tailEnd/>
          </a:ln>
        </p:spPr>
      </p:pic>
      <p:sp>
        <p:nvSpPr>
          <p:cNvPr id="11" name="TextBox 10"/>
          <p:cNvSpPr txBox="1"/>
          <p:nvPr/>
        </p:nvSpPr>
        <p:spPr>
          <a:xfrm>
            <a:off x="323528" y="4509120"/>
            <a:ext cx="8208912" cy="830997"/>
          </a:xfrm>
          <a:prstGeom prst="rect">
            <a:avLst/>
          </a:prstGeom>
          <a:noFill/>
        </p:spPr>
        <p:txBody>
          <a:bodyPr wrap="square" rtlCol="0">
            <a:spAutoFit/>
          </a:bodyPr>
          <a:lstStyle/>
          <a:p>
            <a:r>
              <a:rPr lang="en-GB" sz="2400" dirty="0" smtClean="0">
                <a:latin typeface="Times New Roman" pitchFamily="18" charset="0"/>
                <a:cs typeface="Times New Roman" pitchFamily="18" charset="0"/>
              </a:rPr>
              <a:t>5. Use of the statements of shared knowledge, assumptions, and beliefs.</a:t>
            </a:r>
            <a:endParaRPr lang="en-GB"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blinds(horizontal)">
                                      <p:cBhvr>
                                        <p:cTn id="1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a:bodyPr>
          <a:lstStyle/>
          <a:p>
            <a:r>
              <a:rPr lang="en-GB" sz="1800" dirty="0" smtClean="0">
                <a:solidFill>
                  <a:srgbClr val="C00000"/>
                </a:solidFill>
                <a:latin typeface="Bahnschrift SemiBold" pitchFamily="34" charset="0"/>
              </a:rPr>
              <a:t>Cautious writing. Language features.</a:t>
            </a:r>
            <a:endParaRPr lang="en-GB" sz="1800" dirty="0"/>
          </a:p>
        </p:txBody>
      </p:sp>
      <p:pic>
        <p:nvPicPr>
          <p:cNvPr id="4" name="Picture 4"/>
          <p:cNvPicPr>
            <a:picLocks noGrp="1" noChangeAspect="1" noChangeArrowheads="1"/>
          </p:cNvPicPr>
          <p:nvPr>
            <p:ph idx="1"/>
          </p:nvPr>
        </p:nvPicPr>
        <p:blipFill>
          <a:blip r:embed="rId2" cstate="print"/>
          <a:srcRect/>
          <a:stretch>
            <a:fillRect/>
          </a:stretch>
        </p:blipFill>
        <p:spPr bwMode="auto">
          <a:xfrm>
            <a:off x="1115616" y="1556792"/>
            <a:ext cx="5544616" cy="2242011"/>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1259632" y="4581128"/>
            <a:ext cx="5931601" cy="2016224"/>
          </a:xfrm>
          <a:prstGeom prst="rect">
            <a:avLst/>
          </a:prstGeom>
          <a:noFill/>
          <a:ln w="9525">
            <a:noFill/>
            <a:miter lim="800000"/>
            <a:headEnd/>
            <a:tailEnd/>
          </a:ln>
        </p:spPr>
      </p:pic>
      <p:sp>
        <p:nvSpPr>
          <p:cNvPr id="6" name="TextBox 5"/>
          <p:cNvSpPr txBox="1"/>
          <p:nvPr/>
        </p:nvSpPr>
        <p:spPr>
          <a:xfrm>
            <a:off x="539552" y="764704"/>
            <a:ext cx="7776864" cy="830997"/>
          </a:xfrm>
          <a:prstGeom prst="rect">
            <a:avLst/>
          </a:prstGeom>
          <a:noFill/>
        </p:spPr>
        <p:txBody>
          <a:bodyPr wrap="square" rtlCol="0">
            <a:spAutoFit/>
          </a:bodyPr>
          <a:lstStyle/>
          <a:p>
            <a:r>
              <a:rPr lang="en-GB" sz="2400" dirty="0" smtClean="0">
                <a:latin typeface="Times New Roman" pitchFamily="18" charset="0"/>
                <a:cs typeface="Times New Roman" pitchFamily="18" charset="0"/>
              </a:rPr>
              <a:t>6. Use of the verb phrases that distance the writer from the statements or conclusions he/she makes.</a:t>
            </a:r>
            <a:endParaRPr lang="en-GB" sz="2400" dirty="0">
              <a:latin typeface="Times New Roman" pitchFamily="18" charset="0"/>
              <a:cs typeface="Times New Roman" pitchFamily="18" charset="0"/>
            </a:endParaRPr>
          </a:p>
        </p:txBody>
      </p:sp>
      <p:sp>
        <p:nvSpPr>
          <p:cNvPr id="7" name="TextBox 6"/>
          <p:cNvSpPr txBox="1"/>
          <p:nvPr/>
        </p:nvSpPr>
        <p:spPr>
          <a:xfrm>
            <a:off x="1043608" y="3861048"/>
            <a:ext cx="5112568" cy="461665"/>
          </a:xfrm>
          <a:prstGeom prst="rect">
            <a:avLst/>
          </a:prstGeom>
          <a:noFill/>
        </p:spPr>
        <p:txBody>
          <a:bodyPr wrap="square" rtlCol="0">
            <a:spAutoFit/>
          </a:bodyPr>
          <a:lstStyle/>
          <a:p>
            <a:r>
              <a:rPr lang="en-GB" sz="2400" dirty="0" smtClean="0">
                <a:latin typeface="Times New Roman" pitchFamily="18" charset="0"/>
                <a:cs typeface="Times New Roman" pitchFamily="18" charset="0"/>
              </a:rPr>
              <a:t>7. Use of quantity words.</a:t>
            </a:r>
            <a:endParaRPr lang="en-GB"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en-GB" sz="2400" dirty="0" smtClean="0">
                <a:solidFill>
                  <a:srgbClr val="C00000"/>
                </a:solidFill>
                <a:latin typeface="Bahnschrift SemiBold" pitchFamily="34" charset="0"/>
              </a:rPr>
              <a:t>Cautious writing. Language features.</a:t>
            </a:r>
            <a:endParaRPr lang="en-GB" sz="2400" dirty="0"/>
          </a:p>
        </p:txBody>
      </p:sp>
      <p:sp>
        <p:nvSpPr>
          <p:cNvPr id="5" name="Содержимое 4"/>
          <p:cNvSpPr>
            <a:spLocks noGrp="1"/>
          </p:cNvSpPr>
          <p:nvPr>
            <p:ph idx="1"/>
          </p:nvPr>
        </p:nvSpPr>
        <p:spPr>
          <a:xfrm>
            <a:off x="457200" y="908720"/>
            <a:ext cx="8229600" cy="5217443"/>
          </a:xfrm>
        </p:spPr>
        <p:txBody>
          <a:bodyPr/>
          <a:lstStyle/>
          <a:p>
            <a:pPr>
              <a:buNone/>
            </a:pPr>
            <a:r>
              <a:rPr lang="en-GB" sz="2400" dirty="0" smtClean="0">
                <a:latin typeface="Times New Roman" pitchFamily="18" charset="0"/>
                <a:cs typeface="Times New Roman" pitchFamily="18" charset="0"/>
              </a:rPr>
              <a:t>8. Use of introductory verbs</a:t>
            </a:r>
          </a:p>
          <a:p>
            <a:pPr marL="0" indent="0">
              <a:buNone/>
            </a:pPr>
            <a:r>
              <a:rPr lang="en-GB" sz="2000" dirty="0" smtClean="0">
                <a:latin typeface="Times New Roman" pitchFamily="18" charset="0"/>
                <a:cs typeface="Times New Roman" pitchFamily="18" charset="0"/>
              </a:rPr>
              <a:t>The data </a:t>
            </a:r>
            <a:r>
              <a:rPr lang="en-GB" sz="2000" i="1" dirty="0" smtClean="0">
                <a:latin typeface="Times New Roman" pitchFamily="18" charset="0"/>
                <a:cs typeface="Times New Roman" pitchFamily="18" charset="0"/>
              </a:rPr>
              <a:t>seem</a:t>
            </a:r>
            <a:r>
              <a:rPr lang="en-GB" sz="2000" dirty="0" smtClean="0">
                <a:latin typeface="Times New Roman" pitchFamily="18" charset="0"/>
                <a:cs typeface="Times New Roman" pitchFamily="18" charset="0"/>
              </a:rPr>
              <a:t> to prove the theory that using tentative language is a useful academic strategy.</a:t>
            </a:r>
          </a:p>
          <a:p>
            <a:pPr marL="0" indent="0">
              <a:buNone/>
            </a:pPr>
            <a:r>
              <a:rPr lang="en-GB" sz="2000" dirty="0" smtClean="0">
                <a:latin typeface="Times New Roman" pitchFamily="18" charset="0"/>
                <a:cs typeface="Times New Roman" pitchFamily="18" charset="0"/>
              </a:rPr>
              <a:t>What  verbs in this category can you think of?</a:t>
            </a:r>
          </a:p>
          <a:p>
            <a:pPr marL="0" indent="0">
              <a:buNone/>
            </a:pPr>
            <a:r>
              <a:rPr lang="en-GB" sz="2000" dirty="0" smtClean="0"/>
              <a:t> </a:t>
            </a:r>
            <a:r>
              <a:rPr lang="en-GB" sz="2000" i="1" dirty="0" smtClean="0"/>
              <a:t>tend to, assume, believe, indicate, suggest, appear to be </a:t>
            </a:r>
          </a:p>
          <a:p>
            <a:pPr marL="0" indent="0">
              <a:buNone/>
            </a:pPr>
            <a:r>
              <a:rPr lang="en-GB" sz="2400" dirty="0" smtClean="0">
                <a:latin typeface="Times New Roman" pitchFamily="18" charset="0"/>
                <a:cs typeface="Times New Roman" pitchFamily="18" charset="0"/>
              </a:rPr>
              <a:t>9 Use of modal adverbs, adjectives and nouns</a:t>
            </a:r>
          </a:p>
          <a:p>
            <a:pPr marL="0" indent="0">
              <a:buNone/>
            </a:pPr>
            <a:endParaRPr lang="en-GB" sz="2400" dirty="0">
              <a:latin typeface="Times New Roman" pitchFamily="18" charset="0"/>
              <a:cs typeface="Times New Roman" pitchFamily="18" charset="0"/>
            </a:endParaRPr>
          </a:p>
        </p:txBody>
      </p:sp>
      <p:graphicFrame>
        <p:nvGraphicFramePr>
          <p:cNvPr id="7" name="Таблица 6"/>
          <p:cNvGraphicFramePr>
            <a:graphicFrameLocks noGrp="1"/>
          </p:cNvGraphicFramePr>
          <p:nvPr/>
        </p:nvGraphicFramePr>
        <p:xfrm>
          <a:off x="467544" y="3429000"/>
          <a:ext cx="8064897" cy="2316480"/>
        </p:xfrm>
        <a:graphic>
          <a:graphicData uri="http://schemas.openxmlformats.org/drawingml/2006/table">
            <a:tbl>
              <a:tblPr firstRow="1" bandRow="1">
                <a:tableStyleId>{5C22544A-7EE6-4342-B048-85BDC9FD1C3A}</a:tableStyleId>
              </a:tblPr>
              <a:tblGrid>
                <a:gridCol w="2688299"/>
                <a:gridCol w="2688299"/>
                <a:gridCol w="2688299"/>
              </a:tblGrid>
              <a:tr h="370840">
                <a:tc>
                  <a:txBody>
                    <a:bodyPr/>
                    <a:lstStyle/>
                    <a:p>
                      <a:r>
                        <a:rPr lang="en-GB" sz="2000" b="1" kern="1200" baseline="0" dirty="0" smtClean="0">
                          <a:solidFill>
                            <a:schemeClr val="lt1"/>
                          </a:solidFill>
                          <a:latin typeface="Times New Roman" pitchFamily="18" charset="0"/>
                          <a:ea typeface="+mn-ea"/>
                          <a:cs typeface="Times New Roman" pitchFamily="18" charset="0"/>
                        </a:rPr>
                        <a:t>Modal adverbs</a:t>
                      </a:r>
                      <a:endParaRPr lang="en-GB" sz="2000" dirty="0">
                        <a:latin typeface="Times New Roman" pitchFamily="18" charset="0"/>
                        <a:cs typeface="Times New Roman" pitchFamily="18" charset="0"/>
                      </a:endParaRPr>
                    </a:p>
                  </a:txBody>
                  <a:tcPr/>
                </a:tc>
                <a:tc>
                  <a:txBody>
                    <a:bodyPr/>
                    <a:lstStyle/>
                    <a:p>
                      <a:r>
                        <a:rPr lang="en-GB" sz="2000" b="1" kern="1200" baseline="0" dirty="0" smtClean="0">
                          <a:solidFill>
                            <a:schemeClr val="lt1"/>
                          </a:solidFill>
                          <a:latin typeface="Times New Roman" pitchFamily="18" charset="0"/>
                          <a:ea typeface="+mn-ea"/>
                          <a:cs typeface="Times New Roman" pitchFamily="18" charset="0"/>
                        </a:rPr>
                        <a:t>Modal adjectives</a:t>
                      </a:r>
                      <a:endParaRPr lang="en-GB" sz="2000" dirty="0">
                        <a:latin typeface="Times New Roman" pitchFamily="18" charset="0"/>
                        <a:cs typeface="Times New Roman" pitchFamily="18" charset="0"/>
                      </a:endParaRPr>
                    </a:p>
                  </a:txBody>
                  <a:tcPr/>
                </a:tc>
                <a:tc>
                  <a:txBody>
                    <a:bodyPr/>
                    <a:lstStyle/>
                    <a:p>
                      <a:r>
                        <a:rPr lang="en-GB" sz="2000" b="1" kern="1200" baseline="0" dirty="0" smtClean="0">
                          <a:solidFill>
                            <a:schemeClr val="lt1"/>
                          </a:solidFill>
                          <a:latin typeface="Times New Roman" pitchFamily="18" charset="0"/>
                          <a:ea typeface="+mn-ea"/>
                          <a:cs typeface="Times New Roman" pitchFamily="18" charset="0"/>
                        </a:rPr>
                        <a:t>Modal nouns</a:t>
                      </a:r>
                      <a:endParaRPr lang="en-GB" sz="2000" dirty="0">
                        <a:latin typeface="Times New Roman" pitchFamily="18" charset="0"/>
                        <a:cs typeface="Times New Roman" pitchFamily="18" charset="0"/>
                      </a:endParaRPr>
                    </a:p>
                  </a:txBody>
                  <a:tcPr/>
                </a:tc>
              </a:tr>
              <a:tr h="370840">
                <a:tc>
                  <a:txBody>
                    <a:bodyPr/>
                    <a:lstStyle/>
                    <a:p>
                      <a:r>
                        <a:rPr lang="en-GB" sz="2000" i="1" kern="1200" baseline="0" dirty="0" smtClean="0">
                          <a:solidFill>
                            <a:schemeClr val="dk1"/>
                          </a:solidFill>
                          <a:latin typeface="Times New Roman" pitchFamily="18" charset="0"/>
                          <a:ea typeface="+mn-ea"/>
                          <a:cs typeface="Times New Roman" pitchFamily="18" charset="0"/>
                        </a:rPr>
                        <a:t>possibly, probably, sometimes, often, generally, perhaps, usually, commonly, conceivably, largely, apparently</a:t>
                      </a:r>
                      <a:endParaRPr lang="en-GB" sz="2000" dirty="0">
                        <a:latin typeface="Times New Roman" pitchFamily="18" charset="0"/>
                        <a:cs typeface="Times New Roman" pitchFamily="18" charset="0"/>
                      </a:endParaRPr>
                    </a:p>
                  </a:txBody>
                  <a:tcPr/>
                </a:tc>
                <a:tc>
                  <a:txBody>
                    <a:bodyPr/>
                    <a:lstStyle/>
                    <a:p>
                      <a:r>
                        <a:rPr lang="en-GB" sz="2000" i="1" kern="1200" baseline="0" dirty="0" smtClean="0">
                          <a:solidFill>
                            <a:schemeClr val="dk1"/>
                          </a:solidFill>
                          <a:latin typeface="Times New Roman" pitchFamily="18" charset="0"/>
                          <a:ea typeface="+mn-ea"/>
                          <a:cs typeface="Times New Roman" pitchFamily="18" charset="0"/>
                        </a:rPr>
                        <a:t>possible, probable, likely, (not) certain, (not) definite</a:t>
                      </a:r>
                      <a:endParaRPr lang="en-GB" sz="2000" dirty="0">
                        <a:latin typeface="Times New Roman" pitchFamily="18" charset="0"/>
                        <a:cs typeface="Times New Roman" pitchFamily="18" charset="0"/>
                      </a:endParaRPr>
                    </a:p>
                  </a:txBody>
                  <a:tcPr/>
                </a:tc>
                <a:tc>
                  <a:txBody>
                    <a:bodyPr/>
                    <a:lstStyle/>
                    <a:p>
                      <a:r>
                        <a:rPr lang="en-GB" sz="2000" i="1" kern="1200" baseline="0" dirty="0" smtClean="0">
                          <a:solidFill>
                            <a:schemeClr val="dk1"/>
                          </a:solidFill>
                          <a:latin typeface="Times New Roman" pitchFamily="18" charset="0"/>
                          <a:ea typeface="+mn-ea"/>
                          <a:cs typeface="Times New Roman" pitchFamily="18" charset="0"/>
                        </a:rPr>
                        <a:t>possibility, probability, likelihood, assumption, tendency, trend, claim</a:t>
                      </a:r>
                      <a:endParaRPr lang="en-GB" sz="20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en-GB" sz="2800" b="1" dirty="0" smtClean="0">
                <a:solidFill>
                  <a:srgbClr val="C00000"/>
                </a:solidFill>
                <a:latin typeface="Bahnschrift SemiBold" pitchFamily="34" charset="0"/>
              </a:rPr>
              <a:t>Using cautious language. Main difficulties  </a:t>
            </a:r>
            <a:endParaRPr lang="en-GB" sz="2800" dirty="0">
              <a:solidFill>
                <a:srgbClr val="C00000"/>
              </a:solidFill>
              <a:latin typeface="Bahnschrift SemiBold" pitchFamily="34" charset="0"/>
            </a:endParaRPr>
          </a:p>
        </p:txBody>
      </p:sp>
      <p:sp>
        <p:nvSpPr>
          <p:cNvPr id="3" name="Содержимое 2"/>
          <p:cNvSpPr>
            <a:spLocks noGrp="1"/>
          </p:cNvSpPr>
          <p:nvPr>
            <p:ph idx="1"/>
          </p:nvPr>
        </p:nvSpPr>
        <p:spPr>
          <a:xfrm>
            <a:off x="457200" y="980728"/>
            <a:ext cx="8229600" cy="5145435"/>
          </a:xfrm>
        </p:spPr>
        <p:txBody>
          <a:bodyPr>
            <a:normAutofit fontScale="85000" lnSpcReduction="20000"/>
          </a:bodyPr>
          <a:lstStyle/>
          <a:p>
            <a:pPr marL="0" indent="0"/>
            <a:r>
              <a:rPr lang="en-GB" sz="2800" b="1" dirty="0" smtClean="0">
                <a:latin typeface="Times New Roman" pitchFamily="18" charset="0"/>
                <a:cs typeface="Times New Roman" pitchFamily="18" charset="0"/>
              </a:rPr>
              <a:t> Under-hedging</a:t>
            </a:r>
          </a:p>
          <a:p>
            <a:pPr indent="19050">
              <a:buNone/>
            </a:pPr>
            <a:r>
              <a:rPr lang="en-GB" sz="2400" i="1" dirty="0" smtClean="0">
                <a:latin typeface="Times New Roman" pitchFamily="18" charset="0"/>
                <a:cs typeface="Times New Roman" pitchFamily="18" charset="0"/>
              </a:rPr>
              <a:t>There is a </a:t>
            </a:r>
            <a:r>
              <a:rPr lang="en-GB" sz="2400" i="1" u="sng" dirty="0" smtClean="0">
                <a:latin typeface="Times New Roman" pitchFamily="18" charset="0"/>
                <a:cs typeface="Times New Roman" pitchFamily="18" charset="0"/>
              </a:rPr>
              <a:t>clear and simple </a:t>
            </a:r>
            <a:r>
              <a:rPr lang="en-GB" sz="2400" i="1" dirty="0" smtClean="0">
                <a:latin typeface="Times New Roman" pitchFamily="18" charset="0"/>
                <a:cs typeface="Times New Roman" pitchFamily="18" charset="0"/>
              </a:rPr>
              <a:t>explanation for the use of cautious language in academic writing.</a:t>
            </a:r>
          </a:p>
          <a:p>
            <a:pPr>
              <a:buNone/>
            </a:pPr>
            <a:endParaRPr lang="en-GB" sz="2400" dirty="0" smtClean="0"/>
          </a:p>
          <a:p>
            <a:pPr indent="19050">
              <a:buNone/>
            </a:pPr>
            <a:r>
              <a:rPr lang="en-GB" sz="2400" dirty="0" smtClean="0">
                <a:latin typeface="Times New Roman" pitchFamily="18" charset="0"/>
                <a:cs typeface="Times New Roman" pitchFamily="18" charset="0"/>
              </a:rPr>
              <a:t>Be extremely careful about making statements in your academic writing which are too strong and therefore cannot be justified. Of course, if you are 100% sure about something, or if the information can be considered ‘common knowledge’, then hedging may not be required. However, as this example suggests, when discussing academic topics, there is seldom a clear and simple explanation.</a:t>
            </a:r>
          </a:p>
          <a:p>
            <a:pPr>
              <a:buNone/>
            </a:pPr>
            <a:endParaRPr lang="en-GB" sz="2400" dirty="0" smtClean="0">
              <a:latin typeface="Times New Roman" pitchFamily="18" charset="0"/>
              <a:cs typeface="Times New Roman" pitchFamily="18" charset="0"/>
            </a:endParaRPr>
          </a:p>
          <a:p>
            <a:pPr>
              <a:buNone/>
            </a:pPr>
            <a:r>
              <a:rPr lang="en-GB" sz="2400" dirty="0" smtClean="0">
                <a:latin typeface="Times New Roman" pitchFamily="18" charset="0"/>
                <a:cs typeface="Times New Roman" pitchFamily="18" charset="0"/>
              </a:rPr>
              <a:t>NB!</a:t>
            </a:r>
            <a:r>
              <a:rPr lang="en-GB" sz="2400" b="1" dirty="0" smtClean="0">
                <a:latin typeface="Times New Roman" pitchFamily="18" charset="0"/>
                <a:cs typeface="Times New Roman" pitchFamily="18" charset="0"/>
              </a:rPr>
              <a:t> Strong language</a:t>
            </a:r>
          </a:p>
          <a:p>
            <a:pPr marL="0" indent="0">
              <a:buNone/>
            </a:pPr>
            <a:r>
              <a:rPr lang="en-GB" sz="2600" dirty="0" smtClean="0">
                <a:latin typeface="Times New Roman" pitchFamily="18" charset="0"/>
                <a:cs typeface="Times New Roman" pitchFamily="18" charset="0"/>
              </a:rPr>
              <a:t>Be careful about using very strong language in your writing - words such as </a:t>
            </a:r>
            <a:r>
              <a:rPr lang="en-GB" sz="2600" i="1" dirty="0" smtClean="0">
                <a:latin typeface="Times New Roman" pitchFamily="18" charset="0"/>
                <a:cs typeface="Times New Roman" pitchFamily="18" charset="0"/>
              </a:rPr>
              <a:t>clearly, obviously, certainly, undoubtedly, absolutely, always, never, every and all.</a:t>
            </a:r>
          </a:p>
          <a:p>
            <a:pPr marL="0" indent="0">
              <a:buNone/>
            </a:pPr>
            <a:r>
              <a:rPr lang="en-GB" sz="1800" dirty="0" smtClean="0">
                <a:latin typeface="Times New Roman" pitchFamily="18" charset="0"/>
                <a:cs typeface="Times New Roman" pitchFamily="18" charset="0"/>
              </a:rPr>
              <a:t>This does not mean that you cannot use this language, but you should consider whether it is acceptable.</a:t>
            </a:r>
          </a:p>
          <a:p>
            <a:pPr marL="0" indent="0">
              <a:buNone/>
            </a:pPr>
            <a:r>
              <a:rPr lang="en-GB" sz="1800" b="1" dirty="0" smtClean="0"/>
              <a:t> </a:t>
            </a:r>
            <a:endParaRPr lang="en-GB" sz="1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en-GB" sz="2800" b="1" dirty="0" smtClean="0">
                <a:solidFill>
                  <a:srgbClr val="C00000"/>
                </a:solidFill>
                <a:latin typeface="Bahnschrift SemiBold" pitchFamily="34" charset="0"/>
              </a:rPr>
              <a:t>Using cautious language. Main difficulties  </a:t>
            </a:r>
            <a:endParaRPr lang="en-GB" sz="2800" dirty="0">
              <a:solidFill>
                <a:srgbClr val="C00000"/>
              </a:solidFill>
              <a:latin typeface="Bahnschrift SemiBold" pitchFamily="34" charset="0"/>
            </a:endParaRPr>
          </a:p>
        </p:txBody>
      </p:sp>
      <p:sp>
        <p:nvSpPr>
          <p:cNvPr id="3" name="Содержимое 2"/>
          <p:cNvSpPr>
            <a:spLocks noGrp="1"/>
          </p:cNvSpPr>
          <p:nvPr>
            <p:ph idx="1"/>
          </p:nvPr>
        </p:nvSpPr>
        <p:spPr>
          <a:xfrm>
            <a:off x="457200" y="980728"/>
            <a:ext cx="8229600" cy="5145435"/>
          </a:xfrm>
        </p:spPr>
        <p:txBody>
          <a:bodyPr>
            <a:normAutofit fontScale="92500" lnSpcReduction="10000"/>
          </a:bodyPr>
          <a:lstStyle/>
          <a:p>
            <a:r>
              <a:rPr lang="en-GB" sz="2400" b="1" dirty="0" smtClean="0">
                <a:latin typeface="Times New Roman" pitchFamily="18" charset="0"/>
                <a:cs typeface="Times New Roman" pitchFamily="18" charset="0"/>
              </a:rPr>
              <a:t> Over-hedging </a:t>
            </a:r>
          </a:p>
          <a:p>
            <a:pPr>
              <a:buNone/>
            </a:pPr>
            <a:r>
              <a:rPr lang="en-GB" sz="1800" i="1" dirty="0" smtClean="0">
                <a:latin typeface="Times New Roman" pitchFamily="18" charset="0"/>
                <a:cs typeface="Times New Roman" pitchFamily="18" charset="0"/>
              </a:rPr>
              <a:t>Using tentative language </a:t>
            </a:r>
            <a:r>
              <a:rPr lang="en-GB" sz="1800" i="1" u="sng" dirty="0" smtClean="0">
                <a:latin typeface="Times New Roman" pitchFamily="18" charset="0"/>
                <a:cs typeface="Times New Roman" pitchFamily="18" charset="0"/>
              </a:rPr>
              <a:t>may be </a:t>
            </a:r>
            <a:r>
              <a:rPr lang="en-GB" sz="1800" i="1" dirty="0" smtClean="0">
                <a:latin typeface="Times New Roman" pitchFamily="18" charset="0"/>
                <a:cs typeface="Times New Roman" pitchFamily="18" charset="0"/>
              </a:rPr>
              <a:t>a useful academic skill.</a:t>
            </a:r>
          </a:p>
          <a:p>
            <a:pPr>
              <a:buNone/>
            </a:pPr>
            <a:endParaRPr lang="en-GB" sz="1800" dirty="0" smtClean="0">
              <a:latin typeface="Times New Roman" pitchFamily="18" charset="0"/>
              <a:cs typeface="Times New Roman" pitchFamily="18" charset="0"/>
            </a:endParaRPr>
          </a:p>
          <a:p>
            <a:pPr>
              <a:buNone/>
            </a:pPr>
            <a:r>
              <a:rPr lang="en-GB" sz="1800" i="1" u="sng" dirty="0" smtClean="0">
                <a:latin typeface="Times New Roman" pitchFamily="18" charset="0"/>
                <a:cs typeface="Times New Roman" pitchFamily="18" charset="0"/>
              </a:rPr>
              <a:t>Generally speaking, it is believed </a:t>
            </a:r>
            <a:r>
              <a:rPr lang="en-GB" sz="1800" i="1" dirty="0" smtClean="0">
                <a:latin typeface="Times New Roman" pitchFamily="18" charset="0"/>
                <a:cs typeface="Times New Roman" pitchFamily="18" charset="0"/>
              </a:rPr>
              <a:t>that there is a </a:t>
            </a:r>
            <a:r>
              <a:rPr lang="en-GB" sz="1800" i="1" u="sng" dirty="0" smtClean="0">
                <a:latin typeface="Times New Roman" pitchFamily="18" charset="0"/>
                <a:cs typeface="Times New Roman" pitchFamily="18" charset="0"/>
              </a:rPr>
              <a:t>tendency</a:t>
            </a:r>
            <a:r>
              <a:rPr lang="en-GB" sz="1800" i="1" dirty="0" smtClean="0">
                <a:latin typeface="Times New Roman" pitchFamily="18" charset="0"/>
                <a:cs typeface="Times New Roman" pitchFamily="18" charset="0"/>
              </a:rPr>
              <a:t> for </a:t>
            </a:r>
            <a:r>
              <a:rPr lang="en-GB" sz="1800" i="1" u="sng" dirty="0" smtClean="0">
                <a:latin typeface="Times New Roman" pitchFamily="18" charset="0"/>
                <a:cs typeface="Times New Roman" pitchFamily="18" charset="0"/>
              </a:rPr>
              <a:t>some</a:t>
            </a:r>
            <a:r>
              <a:rPr lang="en-GB" sz="1800" i="1" dirty="0" smtClean="0">
                <a:latin typeface="Times New Roman" pitchFamily="18" charset="0"/>
                <a:cs typeface="Times New Roman" pitchFamily="18" charset="0"/>
              </a:rPr>
              <a:t> students to overuse hedging language.</a:t>
            </a:r>
          </a:p>
          <a:p>
            <a:pPr>
              <a:buNone/>
            </a:pPr>
            <a:endParaRPr lang="en-GB" sz="1800" i="1" dirty="0" smtClean="0">
              <a:latin typeface="Times New Roman" pitchFamily="18" charset="0"/>
              <a:cs typeface="Times New Roman" pitchFamily="18" charset="0"/>
            </a:endParaRPr>
          </a:p>
          <a:p>
            <a:pPr marL="0" indent="0"/>
            <a:r>
              <a:rPr lang="en-GB" sz="1800" dirty="0" smtClean="0">
                <a:latin typeface="Times New Roman" pitchFamily="18" charset="0"/>
                <a:cs typeface="Times New Roman" pitchFamily="18" charset="0"/>
              </a:rPr>
              <a:t>Be careful to use hedging only when necessary. If appropriate, do not be afraid just to use the verb </a:t>
            </a:r>
            <a:r>
              <a:rPr lang="en-GB" sz="1800" i="1" dirty="0" smtClean="0">
                <a:latin typeface="Times New Roman" pitchFamily="18" charset="0"/>
                <a:cs typeface="Times New Roman" pitchFamily="18" charset="0"/>
              </a:rPr>
              <a:t>to be </a:t>
            </a:r>
            <a:r>
              <a:rPr lang="en-GB" sz="1800" dirty="0" smtClean="0">
                <a:latin typeface="Times New Roman" pitchFamily="18" charset="0"/>
                <a:cs typeface="Times New Roman" pitchFamily="18" charset="0"/>
              </a:rPr>
              <a:t>- as in the example above.</a:t>
            </a:r>
          </a:p>
          <a:p>
            <a:pPr marL="0" indent="0"/>
            <a:r>
              <a:rPr lang="en-GB" sz="1800" dirty="0" smtClean="0">
                <a:latin typeface="Times New Roman" pitchFamily="18" charset="0"/>
                <a:cs typeface="Times New Roman" pitchFamily="18" charset="0"/>
              </a:rPr>
              <a:t>Be careful about using too many hedges next to each other. This may have the effect of weakening your argument to such an extent that it has virtually no meaning at all.</a:t>
            </a:r>
          </a:p>
          <a:p>
            <a:pPr marL="0" indent="0"/>
            <a:endParaRPr lang="en-GB" sz="1800" i="1" dirty="0" smtClean="0">
              <a:latin typeface="Times New Roman" pitchFamily="18" charset="0"/>
              <a:cs typeface="Times New Roman" pitchFamily="18" charset="0"/>
            </a:endParaRPr>
          </a:p>
          <a:p>
            <a:r>
              <a:rPr lang="en-GB" sz="2400" b="1" dirty="0" smtClean="0">
                <a:latin typeface="Times New Roman" pitchFamily="18" charset="0"/>
                <a:cs typeface="Times New Roman" pitchFamily="18" charset="0"/>
              </a:rPr>
              <a:t>Unbalanced hedging</a:t>
            </a:r>
          </a:p>
          <a:p>
            <a:pPr>
              <a:buNone/>
            </a:pPr>
            <a:r>
              <a:rPr lang="en-GB" sz="1800" i="1" dirty="0" smtClean="0">
                <a:latin typeface="Times New Roman" pitchFamily="18" charset="0"/>
                <a:cs typeface="Times New Roman" pitchFamily="18" charset="0"/>
              </a:rPr>
              <a:t>It is </a:t>
            </a:r>
            <a:r>
              <a:rPr lang="en-GB" sz="1800" i="1" u="sng" dirty="0" smtClean="0">
                <a:latin typeface="Times New Roman" pitchFamily="18" charset="0"/>
                <a:cs typeface="Times New Roman" pitchFamily="18" charset="0"/>
              </a:rPr>
              <a:t>certainly true </a:t>
            </a:r>
            <a:r>
              <a:rPr lang="en-GB" sz="1800" i="1" dirty="0" smtClean="0">
                <a:latin typeface="Times New Roman" pitchFamily="18" charset="0"/>
                <a:cs typeface="Times New Roman" pitchFamily="18" charset="0"/>
              </a:rPr>
              <a:t>that misuse of hedging </a:t>
            </a:r>
            <a:r>
              <a:rPr lang="en-GB" sz="1800" i="1" u="sng" dirty="0" smtClean="0">
                <a:latin typeface="Times New Roman" pitchFamily="18" charset="0"/>
                <a:cs typeface="Times New Roman" pitchFamily="18" charset="0"/>
              </a:rPr>
              <a:t>could</a:t>
            </a:r>
            <a:r>
              <a:rPr lang="en-GB" sz="1800" i="1" dirty="0" smtClean="0">
                <a:latin typeface="Times New Roman" pitchFamily="18" charset="0"/>
                <a:cs typeface="Times New Roman" pitchFamily="18" charset="0"/>
              </a:rPr>
              <a:t> lead to problems in academic writing.</a:t>
            </a:r>
          </a:p>
          <a:p>
            <a:endParaRPr lang="en-GB" sz="1800" dirty="0" smtClean="0"/>
          </a:p>
          <a:p>
            <a:r>
              <a:rPr lang="en-GB" sz="1800" dirty="0" smtClean="0">
                <a:latin typeface="Times New Roman" pitchFamily="18" charset="0"/>
                <a:cs typeface="Times New Roman" pitchFamily="18" charset="0"/>
              </a:rPr>
              <a:t>Occurs when strong and weak forms are placed next to each other: a strong phrase </a:t>
            </a:r>
            <a:r>
              <a:rPr lang="en-GB" sz="1800" i="1" dirty="0" smtClean="0">
                <a:latin typeface="Times New Roman" pitchFamily="18" charset="0"/>
                <a:cs typeface="Times New Roman" pitchFamily="18" charset="0"/>
              </a:rPr>
              <a:t>(it is certainly true that) </a:t>
            </a:r>
            <a:r>
              <a:rPr lang="en-GB" sz="1800" dirty="0" smtClean="0">
                <a:latin typeface="Times New Roman" pitchFamily="18" charset="0"/>
                <a:cs typeface="Times New Roman" pitchFamily="18" charset="0"/>
              </a:rPr>
              <a:t>mixed with a weak modal form </a:t>
            </a:r>
            <a:r>
              <a:rPr lang="en-GB" sz="1800" i="1" dirty="0" smtClean="0">
                <a:latin typeface="Times New Roman" pitchFamily="18" charset="0"/>
                <a:cs typeface="Times New Roman" pitchFamily="18" charset="0"/>
              </a:rPr>
              <a:t>(could). </a:t>
            </a:r>
            <a:r>
              <a:rPr lang="en-GB" sz="1800" dirty="0" smtClean="0">
                <a:latin typeface="Times New Roman" pitchFamily="18" charset="0"/>
                <a:cs typeface="Times New Roman" pitchFamily="18" charset="0"/>
              </a:rPr>
              <a:t>The tone of the sentence - and therefore the position of the writer - is unclear.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 calcmode="lin" valueType="num">
                                      <p:cBhvr additive="base">
                                        <p:cTn id="1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en-GB" sz="2800" b="1" dirty="0" smtClean="0">
                <a:solidFill>
                  <a:srgbClr val="C00000"/>
                </a:solidFill>
                <a:latin typeface="Bahnschrift SemiBold" pitchFamily="34" charset="0"/>
              </a:rPr>
              <a:t>Using cautious language. Main difficulties  </a:t>
            </a:r>
            <a:endParaRPr lang="en-GB" sz="2800" dirty="0">
              <a:solidFill>
                <a:srgbClr val="C00000"/>
              </a:solidFill>
              <a:latin typeface="Bahnschrift SemiBold" pitchFamily="34" charset="0"/>
            </a:endParaRPr>
          </a:p>
        </p:txBody>
      </p:sp>
      <p:sp>
        <p:nvSpPr>
          <p:cNvPr id="3" name="Содержимое 2"/>
          <p:cNvSpPr>
            <a:spLocks noGrp="1"/>
          </p:cNvSpPr>
          <p:nvPr>
            <p:ph idx="1"/>
          </p:nvPr>
        </p:nvSpPr>
        <p:spPr>
          <a:xfrm>
            <a:off x="457200" y="980728"/>
            <a:ext cx="8229600" cy="5145435"/>
          </a:xfrm>
        </p:spPr>
        <p:txBody>
          <a:bodyPr>
            <a:normAutofit/>
          </a:bodyPr>
          <a:lstStyle/>
          <a:p>
            <a:r>
              <a:rPr lang="en-GB" sz="2800" b="1" dirty="0" smtClean="0">
                <a:latin typeface="Times New Roman" pitchFamily="18" charset="0"/>
                <a:cs typeface="Times New Roman" pitchFamily="18" charset="0"/>
              </a:rPr>
              <a:t> </a:t>
            </a:r>
            <a:r>
              <a:rPr lang="en-GB" sz="2400" b="1" dirty="0" smtClean="0">
                <a:latin typeface="Times New Roman" pitchFamily="18" charset="0"/>
                <a:cs typeface="Times New Roman" pitchFamily="18" charset="0"/>
              </a:rPr>
              <a:t>Compound hedge (effective strategy if not overused)</a:t>
            </a:r>
          </a:p>
          <a:p>
            <a:pPr marL="266700" indent="0">
              <a:buNone/>
            </a:pPr>
            <a:r>
              <a:rPr lang="en-GB" sz="1800" i="1" u="sng" dirty="0" smtClean="0">
                <a:latin typeface="Times New Roman" pitchFamily="18" charset="0"/>
                <a:cs typeface="Times New Roman" pitchFamily="18" charset="0"/>
              </a:rPr>
              <a:t>There is a tendency to assume </a:t>
            </a:r>
            <a:r>
              <a:rPr lang="en-GB" sz="1800" i="1" dirty="0" smtClean="0">
                <a:latin typeface="Times New Roman" pitchFamily="18" charset="0"/>
                <a:cs typeface="Times New Roman" pitchFamily="18" charset="0"/>
              </a:rPr>
              <a:t>that cautious language is more common in scientific writing.</a:t>
            </a:r>
          </a:p>
          <a:p>
            <a:pPr marL="266700" indent="0">
              <a:buNone/>
            </a:pPr>
            <a:endParaRPr lang="en-GB" sz="1800" i="1" dirty="0" smtClean="0">
              <a:latin typeface="Times New Roman" pitchFamily="18" charset="0"/>
              <a:cs typeface="Times New Roman" pitchFamily="18" charset="0"/>
            </a:endParaRPr>
          </a:p>
          <a:p>
            <a:pPr marL="0" indent="0">
              <a:buNone/>
            </a:pPr>
            <a:r>
              <a:rPr lang="en-GB" sz="1800" dirty="0" smtClean="0">
                <a:latin typeface="Times New Roman" pitchFamily="18" charset="0"/>
                <a:cs typeface="Times New Roman" pitchFamily="18" charset="0"/>
              </a:rPr>
              <a:t>The combination of two (or sometimes more) of the hedging techniques creates what is known as a ‘compound hedge’. </a:t>
            </a:r>
          </a:p>
          <a:p>
            <a:pPr marL="0" indent="0">
              <a:buNone/>
            </a:pPr>
            <a:endParaRPr lang="en-GB" sz="1800" dirty="0" smtClean="0">
              <a:latin typeface="Times New Roman" pitchFamily="18" charset="0"/>
              <a:cs typeface="Times New Roman" pitchFamily="18" charset="0"/>
            </a:endParaRPr>
          </a:p>
          <a:p>
            <a:pPr>
              <a:buNone/>
            </a:pPr>
            <a:r>
              <a:rPr lang="en-GB" sz="1800" dirty="0" smtClean="0">
                <a:latin typeface="Times New Roman" pitchFamily="18" charset="0"/>
                <a:cs typeface="Times New Roman" pitchFamily="18" charset="0"/>
              </a:rPr>
              <a:t>Some common compound hedges are:</a:t>
            </a:r>
          </a:p>
          <a:p>
            <a:pPr>
              <a:buNone/>
            </a:pPr>
            <a:r>
              <a:rPr lang="en-GB" sz="1800" dirty="0" smtClean="0"/>
              <a:t>• </a:t>
            </a:r>
            <a:r>
              <a:rPr lang="en-GB" sz="1800" i="1" dirty="0" smtClean="0"/>
              <a:t>It </a:t>
            </a:r>
            <a:r>
              <a:rPr lang="en-GB" sz="1800" b="1" i="1" dirty="0" smtClean="0"/>
              <a:t>could be claimed that...</a:t>
            </a:r>
          </a:p>
          <a:p>
            <a:pPr>
              <a:buNone/>
            </a:pPr>
            <a:r>
              <a:rPr lang="en-GB" sz="1800" dirty="0" smtClean="0"/>
              <a:t>• </a:t>
            </a:r>
            <a:r>
              <a:rPr lang="en-GB" sz="1800" i="1" dirty="0" smtClean="0"/>
              <a:t>The data </a:t>
            </a:r>
            <a:r>
              <a:rPr lang="en-GB" sz="1800" b="1" i="1" dirty="0" smtClean="0"/>
              <a:t>indicate that the probable outcome is ...</a:t>
            </a:r>
          </a:p>
          <a:p>
            <a:pPr>
              <a:buNone/>
            </a:pPr>
            <a:r>
              <a:rPr lang="en-GB" sz="1800" dirty="0" smtClean="0"/>
              <a:t>• </a:t>
            </a:r>
            <a:r>
              <a:rPr lang="en-GB" sz="1800" b="1" i="1" dirty="0" smtClean="0"/>
              <a:t>Conceivably, the most likely explanation is ...</a:t>
            </a:r>
            <a:endParaRPr lang="en-GB" sz="1800"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634082"/>
          </a:xfrm>
        </p:spPr>
        <p:txBody>
          <a:bodyPr>
            <a:normAutofit/>
          </a:bodyPr>
          <a:lstStyle/>
          <a:p>
            <a:r>
              <a:rPr lang="en-GB" sz="2000" dirty="0" smtClean="0">
                <a:solidFill>
                  <a:srgbClr val="C00000"/>
                </a:solidFill>
                <a:latin typeface="Bahnschrift SemiBold" pitchFamily="34" charset="0"/>
              </a:rPr>
              <a:t>Cautious writing. Practice. (Handout class 12  Task II)</a:t>
            </a:r>
            <a:endParaRPr lang="en-GB" sz="2000" dirty="0"/>
          </a:p>
        </p:txBody>
      </p:sp>
      <p:sp>
        <p:nvSpPr>
          <p:cNvPr id="3" name="Содержимое 2"/>
          <p:cNvSpPr>
            <a:spLocks noGrp="1"/>
          </p:cNvSpPr>
          <p:nvPr>
            <p:ph idx="1"/>
          </p:nvPr>
        </p:nvSpPr>
        <p:spPr>
          <a:xfrm>
            <a:off x="251520" y="764704"/>
            <a:ext cx="8712968" cy="5832648"/>
          </a:xfrm>
        </p:spPr>
        <p:txBody>
          <a:bodyPr>
            <a:normAutofit fontScale="92500" lnSpcReduction="10000"/>
          </a:bodyPr>
          <a:lstStyle/>
          <a:p>
            <a:pPr marL="0" indent="0">
              <a:buNone/>
            </a:pPr>
            <a:r>
              <a:rPr lang="en-GB" sz="2100" b="1" i="1" dirty="0" smtClean="0">
                <a:latin typeface="Times New Roman" pitchFamily="18" charset="0"/>
                <a:cs typeface="Times New Roman" pitchFamily="18" charset="0"/>
              </a:rPr>
              <a:t>Which of the following sentences are examples of good writing? Justify your decision</a:t>
            </a:r>
            <a:r>
              <a:rPr lang="en-GB" sz="2000" dirty="0" smtClean="0">
                <a:latin typeface="Times New Roman" pitchFamily="18" charset="0"/>
                <a:cs typeface="Times New Roman" pitchFamily="18" charset="0"/>
              </a:rPr>
              <a:t>.</a:t>
            </a:r>
          </a:p>
          <a:p>
            <a:pPr marL="266700" indent="-266700">
              <a:buFont typeface="+mj-lt"/>
              <a:buAutoNum type="arabicPeriod"/>
            </a:pPr>
            <a:r>
              <a:rPr lang="en-GB" sz="2200" dirty="0" smtClean="0">
                <a:latin typeface="Times New Roman" pitchFamily="18" charset="0"/>
                <a:cs typeface="Times New Roman" pitchFamily="18" charset="0"/>
              </a:rPr>
              <a:t>There is a clear and simple explanation for the use of cautious language in academic writing. - </a:t>
            </a:r>
            <a:r>
              <a:rPr lang="en-GB" sz="2000" dirty="0" smtClean="0">
                <a:solidFill>
                  <a:srgbClr val="FF0000"/>
                </a:solidFill>
                <a:latin typeface="Arial" pitchFamily="34" charset="0"/>
                <a:cs typeface="Arial" pitchFamily="34" charset="0"/>
              </a:rPr>
              <a:t>This statement is too direct.</a:t>
            </a:r>
            <a:endParaRPr lang="en-GB" sz="2200" dirty="0" smtClean="0">
              <a:solidFill>
                <a:srgbClr val="FF0000"/>
              </a:solidFill>
              <a:latin typeface="Arial" pitchFamily="34" charset="0"/>
              <a:cs typeface="Arial" pitchFamily="34" charset="0"/>
            </a:endParaRPr>
          </a:p>
          <a:p>
            <a:pPr marL="266700" indent="-266700">
              <a:buFont typeface="+mj-lt"/>
              <a:buAutoNum type="arabicPeriod"/>
            </a:pPr>
            <a:r>
              <a:rPr lang="en-GB" sz="2200" dirty="0" smtClean="0">
                <a:latin typeface="Times New Roman" pitchFamily="18" charset="0"/>
                <a:cs typeface="Times New Roman" pitchFamily="18" charset="0"/>
              </a:rPr>
              <a:t>Hedging is probably one of the most effective ways in which you can create distance between yourself and the text. - </a:t>
            </a:r>
            <a:r>
              <a:rPr lang="en-GB" sz="1900" dirty="0" smtClean="0">
                <a:solidFill>
                  <a:srgbClr val="FF0000"/>
                </a:solidFill>
                <a:latin typeface="Arial" pitchFamily="34" charset="0"/>
                <a:cs typeface="Arial" pitchFamily="34" charset="0"/>
              </a:rPr>
              <a:t>This is appropriate ‘hedging’,  the adverb </a:t>
            </a:r>
            <a:r>
              <a:rPr lang="en-GB" sz="1900" i="1" u="sng" dirty="0" smtClean="0">
                <a:solidFill>
                  <a:srgbClr val="FF0000"/>
                </a:solidFill>
                <a:latin typeface="Arial" pitchFamily="34" charset="0"/>
                <a:cs typeface="Arial" pitchFamily="34" charset="0"/>
              </a:rPr>
              <a:t>probably</a:t>
            </a:r>
            <a:r>
              <a:rPr lang="en-GB" sz="1900" dirty="0" smtClean="0">
                <a:solidFill>
                  <a:srgbClr val="FF0000"/>
                </a:solidFill>
                <a:latin typeface="Arial" pitchFamily="34" charset="0"/>
                <a:cs typeface="Arial" pitchFamily="34" charset="0"/>
              </a:rPr>
              <a:t> creates more distance between the writer and the text.</a:t>
            </a:r>
          </a:p>
          <a:p>
            <a:pPr marL="266700" indent="-266700">
              <a:buFont typeface="+mj-lt"/>
              <a:buAutoNum type="arabicPeriod"/>
            </a:pPr>
            <a:r>
              <a:rPr lang="en-GB" sz="2400" dirty="0" smtClean="0">
                <a:latin typeface="Times New Roman" pitchFamily="18" charset="0"/>
                <a:cs typeface="Times New Roman" pitchFamily="18" charset="0"/>
              </a:rPr>
              <a:t>Generally speaking, it is believed that there is a tendency for some students to overuse hedging language.</a:t>
            </a:r>
          </a:p>
          <a:p>
            <a:pPr marL="266700" indent="-266700">
              <a:buFont typeface="+mj-lt"/>
              <a:buAutoNum type="arabicPeriod"/>
            </a:pPr>
            <a:r>
              <a:rPr lang="en-GB" sz="2400" dirty="0" smtClean="0">
                <a:latin typeface="Times New Roman" pitchFamily="18" charset="0"/>
                <a:cs typeface="Times New Roman" pitchFamily="18" charset="0"/>
              </a:rPr>
              <a:t>There is a tendency to assume that cautious language is more common in scientific writing.</a:t>
            </a:r>
          </a:p>
          <a:p>
            <a:pPr marL="266700" indent="-266700">
              <a:buFont typeface="+mj-lt"/>
              <a:buAutoNum type="arabicPeriod"/>
            </a:pPr>
            <a:r>
              <a:rPr lang="en-GB" sz="2400" dirty="0" smtClean="0">
                <a:latin typeface="Times New Roman" pitchFamily="18" charset="0"/>
                <a:cs typeface="Times New Roman" pitchFamily="18" charset="0"/>
              </a:rPr>
              <a:t>Using tentative language may be a useful academic skill.</a:t>
            </a:r>
          </a:p>
          <a:p>
            <a:pPr marL="266700" indent="-266700">
              <a:buFont typeface="+mj-lt"/>
              <a:buAutoNum type="arabicPeriod"/>
            </a:pPr>
            <a:r>
              <a:rPr lang="en-GB" sz="2400" dirty="0" smtClean="0">
                <a:latin typeface="Times New Roman" pitchFamily="18" charset="0"/>
                <a:cs typeface="Times New Roman" pitchFamily="18" charset="0"/>
              </a:rPr>
              <a:t>Hedging could be the solution to many of your academic writing problems.</a:t>
            </a:r>
          </a:p>
          <a:p>
            <a:pPr marL="266700" indent="-266700">
              <a:buFont typeface="+mj-lt"/>
              <a:buAutoNum type="arabicPeriod"/>
            </a:pPr>
            <a:r>
              <a:rPr lang="en-GB" sz="2400" dirty="0" smtClean="0">
                <a:latin typeface="Times New Roman" pitchFamily="18" charset="0"/>
                <a:cs typeface="Times New Roman" pitchFamily="18" charset="0"/>
              </a:rPr>
              <a:t>It is certainly true that misuse of hedging could lead to problems in academic writing.</a:t>
            </a:r>
          </a:p>
          <a:p>
            <a:pPr marL="266700" indent="-266700">
              <a:buFont typeface="+mj-lt"/>
              <a:buAutoNum type="arabicPeriod"/>
            </a:pPr>
            <a:r>
              <a:rPr lang="en-GB" sz="2400" dirty="0" smtClean="0">
                <a:latin typeface="Times New Roman" pitchFamily="18" charset="0"/>
                <a:cs typeface="Times New Roman" pitchFamily="18" charset="0"/>
              </a:rPr>
              <a:t>The data seem to prove the theory that using tentative language is a useful academic strategy.</a:t>
            </a:r>
          </a:p>
          <a:p>
            <a:pPr marL="266700" indent="-266700">
              <a:buNone/>
            </a:pPr>
            <a:endParaRPr lang="en-GB" sz="2200" dirty="0" smtClean="0">
              <a:latin typeface="Times New Roman" pitchFamily="18" charset="0"/>
              <a:cs typeface="Times New Roman" pitchFamily="18" charset="0"/>
            </a:endParaRPr>
          </a:p>
          <a:p>
            <a:pPr marL="0" indent="0">
              <a:buNone/>
            </a:pPr>
            <a:endParaRPr lang="en-GB"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r>
              <a:rPr lang="en-GB" sz="2400" dirty="0" smtClean="0">
                <a:solidFill>
                  <a:srgbClr val="C00000"/>
                </a:solidFill>
                <a:latin typeface="Bahnschrift SemiBold" pitchFamily="34" charset="0"/>
              </a:rPr>
              <a:t>Cautious writing. Practice. Handout class 12  Task III)</a:t>
            </a:r>
            <a:endParaRPr lang="en-GB" sz="2400" dirty="0">
              <a:latin typeface="Bahnschrift SemiBold" pitchFamily="34" charset="0"/>
            </a:endParaRPr>
          </a:p>
        </p:txBody>
      </p:sp>
      <p:sp>
        <p:nvSpPr>
          <p:cNvPr id="3" name="Содержимое 2"/>
          <p:cNvSpPr>
            <a:spLocks noGrp="1"/>
          </p:cNvSpPr>
          <p:nvPr>
            <p:ph idx="1"/>
          </p:nvPr>
        </p:nvSpPr>
        <p:spPr>
          <a:xfrm>
            <a:off x="457200" y="620688"/>
            <a:ext cx="8507288" cy="5505475"/>
          </a:xfrm>
        </p:spPr>
        <p:txBody>
          <a:bodyPr>
            <a:normAutofit/>
          </a:bodyPr>
          <a:lstStyle/>
          <a:p>
            <a:pPr marL="0" indent="0">
              <a:buNone/>
            </a:pPr>
            <a:r>
              <a:rPr lang="en-GB" sz="2000" dirty="0" smtClean="0">
                <a:latin typeface="Times New Roman" pitchFamily="18" charset="0"/>
                <a:cs typeface="Times New Roman" pitchFamily="18" charset="0"/>
              </a:rPr>
              <a:t>Evaluate the following sentences and decide whether the hedging used is appropriate. Correct the sentences accordingly.</a:t>
            </a:r>
          </a:p>
          <a:p>
            <a:pPr marL="0" indent="0">
              <a:buNone/>
            </a:pPr>
            <a:endParaRPr lang="en-GB" sz="2000" dirty="0" smtClean="0">
              <a:latin typeface="Times New Roman" pitchFamily="18" charset="0"/>
              <a:cs typeface="Times New Roman" pitchFamily="18" charset="0"/>
            </a:endParaRPr>
          </a:p>
          <a:p>
            <a:pPr>
              <a:buNone/>
            </a:pPr>
            <a:r>
              <a:rPr lang="en-GB" sz="2400" dirty="0" smtClean="0">
                <a:latin typeface="Times New Roman" pitchFamily="18" charset="0"/>
                <a:cs typeface="Times New Roman" pitchFamily="18" charset="0"/>
              </a:rPr>
              <a:t>1. The Earth’s diameter might be 12,756 kilometres.</a:t>
            </a:r>
          </a:p>
          <a:p>
            <a:pPr>
              <a:buNone/>
            </a:pPr>
            <a:r>
              <a:rPr lang="en-GB" sz="2400" dirty="0" smtClean="0">
                <a:latin typeface="Times New Roman" pitchFamily="18" charset="0"/>
                <a:cs typeface="Times New Roman" pitchFamily="18" charset="0"/>
              </a:rPr>
              <a:t>2. The opinion polls prove that the Liberal Party will win the election.</a:t>
            </a:r>
          </a:p>
          <a:p>
            <a:pPr>
              <a:buNone/>
            </a:pPr>
            <a:r>
              <a:rPr lang="en-GB" sz="2400" dirty="0" smtClean="0">
                <a:latin typeface="Times New Roman" pitchFamily="18" charset="0"/>
                <a:cs typeface="Times New Roman" pitchFamily="18" charset="0"/>
              </a:rPr>
              <a:t>3. One of the main functions of the pancreas is to produce hormones.</a:t>
            </a:r>
          </a:p>
          <a:p>
            <a:pPr>
              <a:buNone/>
            </a:pPr>
            <a:r>
              <a:rPr lang="en-GB" sz="2400" dirty="0" smtClean="0">
                <a:latin typeface="Times New Roman" pitchFamily="18" charset="0"/>
                <a:cs typeface="Times New Roman" pitchFamily="18" charset="0"/>
              </a:rPr>
              <a:t>4. There is always a tendency for the graph to rise sharply.</a:t>
            </a:r>
          </a:p>
          <a:p>
            <a:pPr>
              <a:buNone/>
            </a:pPr>
            <a:r>
              <a:rPr lang="en-GB" sz="2400" dirty="0" smtClean="0">
                <a:latin typeface="Times New Roman" pitchFamily="18" charset="0"/>
                <a:cs typeface="Times New Roman" pitchFamily="18" charset="0"/>
              </a:rPr>
              <a:t>5. The data seem to suggest that </a:t>
            </a:r>
            <a:r>
              <a:rPr lang="en-GB" sz="2400" dirty="0" err="1" smtClean="0">
                <a:latin typeface="Times New Roman" pitchFamily="18" charset="0"/>
                <a:cs typeface="Times New Roman" pitchFamily="18" charset="0"/>
              </a:rPr>
              <a:t>Sowton’s</a:t>
            </a:r>
            <a:r>
              <a:rPr lang="en-GB" sz="2400" dirty="0" smtClean="0">
                <a:latin typeface="Times New Roman" pitchFamily="18" charset="0"/>
                <a:cs typeface="Times New Roman" pitchFamily="18" charset="0"/>
              </a:rPr>
              <a:t> argument is correct.</a:t>
            </a:r>
          </a:p>
          <a:p>
            <a:pPr>
              <a:buNone/>
            </a:pPr>
            <a:r>
              <a:rPr lang="en-GB" sz="2400" dirty="0" smtClean="0">
                <a:latin typeface="Times New Roman" pitchFamily="18" charset="0"/>
                <a:cs typeface="Times New Roman" pitchFamily="18" charset="0"/>
              </a:rPr>
              <a:t>6. It is assumed that civil law and criminal law are different.</a:t>
            </a:r>
          </a:p>
          <a:p>
            <a:pPr>
              <a:buNone/>
            </a:pPr>
            <a:r>
              <a:rPr lang="en-GB" sz="2400" dirty="0" smtClean="0">
                <a:latin typeface="Times New Roman" pitchFamily="18" charset="0"/>
                <a:cs typeface="Times New Roman" pitchFamily="18" charset="0"/>
              </a:rPr>
              <a:t>7. The USA’s lies created disorder.</a:t>
            </a:r>
          </a:p>
          <a:p>
            <a:pPr>
              <a:buNone/>
            </a:pPr>
            <a:r>
              <a:rPr lang="en-GB" sz="2400" dirty="0" smtClean="0">
                <a:latin typeface="Times New Roman" pitchFamily="18" charset="0"/>
                <a:cs typeface="Times New Roman" pitchFamily="18" charset="0"/>
              </a:rPr>
              <a:t>8. Undoubtedly, these problems may have begun last year.</a:t>
            </a:r>
            <a:endParaRPr lang="en-GB"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GB" smtClean="0">
                <a:solidFill>
                  <a:srgbClr val="C00000"/>
                </a:solidFill>
                <a:latin typeface="Bahnschrift SemiBold" pitchFamily="34" charset="0"/>
              </a:rPr>
              <a:t>Home assignment. </a:t>
            </a:r>
            <a:endParaRPr lang="en-GB" dirty="0">
              <a:solidFill>
                <a:srgbClr val="C00000"/>
              </a:solidFill>
              <a:latin typeface="Bahnschrift SemiBold" pitchFamily="34" charset="0"/>
            </a:endParaRPr>
          </a:p>
        </p:txBody>
      </p:sp>
      <p:sp>
        <p:nvSpPr>
          <p:cNvPr id="3" name="Содержимое 2"/>
          <p:cNvSpPr>
            <a:spLocks noGrp="1"/>
          </p:cNvSpPr>
          <p:nvPr>
            <p:ph idx="1"/>
          </p:nvPr>
        </p:nvSpPr>
        <p:spPr/>
        <p:txBody>
          <a:bodyPr/>
          <a:lstStyle/>
          <a:p>
            <a:r>
              <a:rPr lang="en-GB" dirty="0" err="1" smtClean="0"/>
              <a:t>Yakhontova</a:t>
            </a:r>
            <a:r>
              <a:rPr lang="en-GB" dirty="0" smtClean="0"/>
              <a:t> tasks 13-18 pages  30-</a:t>
            </a:r>
            <a:r>
              <a:rPr lang="en-GB" dirty="0" smtClean="0">
                <a:latin typeface="Times New Roman" pitchFamily="18" charset="0"/>
                <a:cs typeface="Times New Roman" pitchFamily="18" charset="0"/>
              </a:rPr>
              <a:t>  </a:t>
            </a:r>
            <a:r>
              <a:rPr lang="en-GB" dirty="0" smtClean="0"/>
              <a:t>40</a:t>
            </a:r>
          </a:p>
          <a:p>
            <a:r>
              <a:rPr lang="en-GB" dirty="0" err="1" smtClean="0"/>
              <a:t>Yakhontova</a:t>
            </a:r>
            <a:r>
              <a:rPr lang="en-GB" dirty="0" smtClean="0"/>
              <a:t> </a:t>
            </a:r>
            <a:r>
              <a:rPr lang="en-GB" dirty="0" smtClean="0"/>
              <a:t>task  24</a:t>
            </a:r>
            <a:endParaRPr lang="en-GB" dirty="0" smtClean="0"/>
          </a:p>
          <a:p>
            <a:r>
              <a:rPr lang="en-GB" dirty="0" err="1" smtClean="0"/>
              <a:t>Moodle</a:t>
            </a:r>
            <a:r>
              <a:rPr lang="en-GB" dirty="0" smtClean="0"/>
              <a:t> </a:t>
            </a:r>
            <a:r>
              <a:rPr lang="en-GB" smtClean="0"/>
              <a:t>test </a:t>
            </a:r>
            <a:r>
              <a:rPr lang="en-GB" smtClean="0"/>
              <a:t>5- 6</a:t>
            </a:r>
            <a:endParaRPr lang="en-GB" dirty="0" smtClean="0"/>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706090"/>
          </a:xfrm>
        </p:spPr>
        <p:txBody>
          <a:bodyPr>
            <a:normAutofit/>
          </a:bodyPr>
          <a:lstStyle/>
          <a:p>
            <a:r>
              <a:rPr lang="en-GB" sz="2400" dirty="0" smtClean="0">
                <a:solidFill>
                  <a:srgbClr val="C00000"/>
                </a:solidFill>
                <a:latin typeface="Bahnschrift SemiBold" pitchFamily="34" charset="0"/>
              </a:rPr>
              <a:t>Formal writing. Features</a:t>
            </a:r>
            <a:endParaRPr lang="en-GB" sz="2400" dirty="0">
              <a:solidFill>
                <a:srgbClr val="C00000"/>
              </a:solidFill>
              <a:latin typeface="Bahnschrift SemiBold" pitchFamily="34" charset="0"/>
            </a:endParaRPr>
          </a:p>
        </p:txBody>
      </p:sp>
      <p:sp>
        <p:nvSpPr>
          <p:cNvPr id="3" name="Содержимое 2"/>
          <p:cNvSpPr>
            <a:spLocks noGrp="1"/>
          </p:cNvSpPr>
          <p:nvPr>
            <p:ph idx="1"/>
          </p:nvPr>
        </p:nvSpPr>
        <p:spPr>
          <a:xfrm>
            <a:off x="457200" y="692696"/>
            <a:ext cx="8229600" cy="5433467"/>
          </a:xfrm>
        </p:spPr>
        <p:txBody>
          <a:bodyPr>
            <a:normAutofit/>
          </a:bodyPr>
          <a:lstStyle/>
          <a:p>
            <a:pPr>
              <a:buNone/>
            </a:pPr>
            <a:r>
              <a:rPr lang="en-GB" sz="2400" dirty="0" smtClean="0">
                <a:latin typeface="Times New Roman" pitchFamily="18" charset="0"/>
                <a:cs typeface="Times New Roman" pitchFamily="18" charset="0"/>
              </a:rPr>
              <a:t>Formal writing is characterized by:</a:t>
            </a:r>
          </a:p>
          <a:p>
            <a:r>
              <a:rPr lang="en-GB" sz="2400" dirty="0" smtClean="0">
                <a:latin typeface="Times New Roman" pitchFamily="18" charset="0"/>
                <a:cs typeface="Times New Roman" pitchFamily="18" charset="0"/>
              </a:rPr>
              <a:t>the absence of conversational features; </a:t>
            </a:r>
          </a:p>
          <a:p>
            <a:r>
              <a:rPr lang="en-GB" sz="2400" dirty="0" smtClean="0">
                <a:latin typeface="Times New Roman" pitchFamily="18" charset="0"/>
                <a:cs typeface="Times New Roman" pitchFamily="18" charset="0"/>
              </a:rPr>
              <a:t>the use of an appropriate academic vocabulary.</a:t>
            </a:r>
          </a:p>
          <a:p>
            <a:pPr>
              <a:buNone/>
            </a:pPr>
            <a:r>
              <a:rPr lang="en-GB" sz="2400" dirty="0" smtClean="0">
                <a:latin typeface="Times New Roman" pitchFamily="18" charset="0"/>
                <a:cs typeface="Times New Roman" pitchFamily="18" charset="0"/>
              </a:rPr>
              <a:t>Practice: </a:t>
            </a:r>
            <a:r>
              <a:rPr lang="en-GB" sz="2400" dirty="0" err="1" smtClean="0">
                <a:latin typeface="Times New Roman" pitchFamily="18" charset="0"/>
                <a:cs typeface="Times New Roman" pitchFamily="18" charset="0"/>
              </a:rPr>
              <a:t>Yakhontova</a:t>
            </a:r>
            <a:r>
              <a:rPr lang="en-GB" sz="2400" dirty="0" smtClean="0">
                <a:latin typeface="Times New Roman" pitchFamily="18" charset="0"/>
                <a:cs typeface="Times New Roman" pitchFamily="18" charset="0"/>
              </a:rPr>
              <a:t> Task 11 page 25 </a:t>
            </a:r>
            <a:r>
              <a:rPr lang="en-GB" sz="2400" i="1" dirty="0" smtClean="0">
                <a:latin typeface="Times New Roman" pitchFamily="18" charset="0"/>
                <a:cs typeface="Times New Roman" pitchFamily="18" charset="0"/>
              </a:rPr>
              <a:t>Compare four pairs of sentences,  decide which are written in formal style and which in informal.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5721499"/>
          </a:xfrm>
        </p:spPr>
        <p:txBody>
          <a:bodyPr>
            <a:normAutofit fontScale="92500" lnSpcReduction="10000"/>
          </a:bodyPr>
          <a:lstStyle/>
          <a:p>
            <a:pPr marL="85725" indent="0"/>
            <a:r>
              <a:rPr lang="en-GB" sz="2400" dirty="0" smtClean="0">
                <a:latin typeface="Times New Roman" pitchFamily="18" charset="0"/>
                <a:cs typeface="Times New Roman" pitchFamily="18" charset="0"/>
              </a:rPr>
              <a:t>Thanks a lot for the invitation, but I'm afraid I can't come.</a:t>
            </a:r>
          </a:p>
          <a:p>
            <a:pPr marL="85725" indent="0"/>
            <a:r>
              <a:rPr lang="en-GB" sz="2400" dirty="0" smtClean="0">
                <a:latin typeface="Times New Roman" pitchFamily="18" charset="0"/>
                <a:cs typeface="Times New Roman" pitchFamily="18" charset="0"/>
              </a:rPr>
              <a:t>I really can't comment on the findings of this paper.</a:t>
            </a:r>
          </a:p>
          <a:p>
            <a:pPr marL="85725" indent="0"/>
            <a:r>
              <a:rPr lang="en-GB" sz="2400" dirty="0" smtClean="0">
                <a:latin typeface="Times New Roman" pitchFamily="18" charset="0"/>
                <a:cs typeface="Times New Roman" pitchFamily="18" charset="0"/>
              </a:rPr>
              <a:t>Will you write me back as soon as possible? I am waiting for your reply.</a:t>
            </a:r>
          </a:p>
          <a:p>
            <a:pPr marL="85725" indent="0"/>
            <a:r>
              <a:rPr lang="en-GB" sz="2400" dirty="0" smtClean="0">
                <a:latin typeface="Times New Roman" pitchFamily="18" charset="0"/>
                <a:cs typeface="Times New Roman" pitchFamily="18" charset="0"/>
              </a:rPr>
              <a:t>If you need any further details, please let me know. With best wishes, Alex.</a:t>
            </a:r>
          </a:p>
          <a:p>
            <a:pPr marL="0" indent="0">
              <a:buNone/>
            </a:pPr>
            <a:endParaRPr lang="en-GB" sz="2400" dirty="0" smtClean="0">
              <a:latin typeface="Times New Roman" pitchFamily="18" charset="0"/>
              <a:cs typeface="Times New Roman" pitchFamily="18" charset="0"/>
            </a:endParaRPr>
          </a:p>
          <a:p>
            <a:pPr marL="0" indent="0">
              <a:buNone/>
            </a:pPr>
            <a:r>
              <a:rPr lang="en-GB" sz="2400" dirty="0" smtClean="0">
                <a:latin typeface="Times New Roman" pitchFamily="18" charset="0"/>
                <a:cs typeface="Times New Roman" pitchFamily="18" charset="0"/>
              </a:rPr>
              <a:t>1. Thank you very much for your kind invitation. I regret it will not be possible for me to come.</a:t>
            </a:r>
          </a:p>
          <a:p>
            <a:pPr marL="0" indent="0">
              <a:buNone/>
            </a:pPr>
            <a:r>
              <a:rPr lang="en-GB" sz="2400" dirty="0" smtClean="0">
                <a:latin typeface="Times New Roman" pitchFamily="18" charset="0"/>
                <a:cs typeface="Times New Roman" pitchFamily="18" charset="0"/>
              </a:rPr>
              <a:t>2. I am not currently in a position to provide any comments on the findings of this paper.</a:t>
            </a:r>
          </a:p>
          <a:p>
            <a:pPr marL="0" indent="0">
              <a:buNone/>
            </a:pPr>
            <a:r>
              <a:rPr lang="en-GB" sz="2400" dirty="0" smtClean="0">
                <a:latin typeface="Times New Roman" pitchFamily="18" charset="0"/>
                <a:cs typeface="Times New Roman" pitchFamily="18" charset="0"/>
              </a:rPr>
              <a:t>3. I would greatly appreciate hearing from you at your earliest convenience.</a:t>
            </a:r>
          </a:p>
          <a:p>
            <a:pPr marL="0" indent="0">
              <a:buNone/>
            </a:pPr>
            <a:r>
              <a:rPr lang="en-GB" sz="2400" dirty="0" smtClean="0">
                <a:latin typeface="Times New Roman" pitchFamily="18" charset="0"/>
                <a:cs typeface="Times New Roman" pitchFamily="18" charset="0"/>
              </a:rPr>
              <a:t>4. I should be pleased to provide any further details you request.</a:t>
            </a:r>
          </a:p>
          <a:p>
            <a:pPr marL="0" indent="0">
              <a:buNone/>
            </a:pPr>
            <a:r>
              <a:rPr lang="en-GB" sz="2400" dirty="0" smtClean="0">
                <a:latin typeface="Times New Roman" pitchFamily="18" charset="0"/>
                <a:cs typeface="Times New Roman" pitchFamily="18" charset="0"/>
              </a:rPr>
              <a:t>Sincerely yours, Alex Brown.</a:t>
            </a:r>
            <a:endParaRPr lang="en-GB"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en-GB" sz="2400" dirty="0" smtClean="0">
                <a:solidFill>
                  <a:srgbClr val="C00000"/>
                </a:solidFill>
                <a:latin typeface="Bahnschrift SemiBold" pitchFamily="34" charset="0"/>
              </a:rPr>
              <a:t>Formal academic English will avoid</a:t>
            </a:r>
            <a:endParaRPr lang="en-GB" sz="2400" dirty="0">
              <a:solidFill>
                <a:srgbClr val="C00000"/>
              </a:solidFill>
              <a:latin typeface="Bahnschrift SemiBold" pitchFamily="34" charset="0"/>
            </a:endParaRPr>
          </a:p>
        </p:txBody>
      </p:sp>
      <p:sp>
        <p:nvSpPr>
          <p:cNvPr id="3" name="Содержимое 2"/>
          <p:cNvSpPr>
            <a:spLocks noGrp="1"/>
          </p:cNvSpPr>
          <p:nvPr>
            <p:ph idx="1"/>
          </p:nvPr>
        </p:nvSpPr>
        <p:spPr>
          <a:xfrm>
            <a:off x="457200" y="908720"/>
            <a:ext cx="8229600" cy="5217443"/>
          </a:xfrm>
        </p:spPr>
        <p:txBody>
          <a:bodyPr>
            <a:normAutofit fontScale="70000" lnSpcReduction="20000"/>
          </a:bodyPr>
          <a:lstStyle/>
          <a:p>
            <a:pPr>
              <a:buNone/>
            </a:pPr>
            <a:r>
              <a:rPr lang="en-GB" dirty="0" smtClean="0">
                <a:latin typeface="Times New Roman" pitchFamily="18" charset="0"/>
                <a:cs typeface="Times New Roman" pitchFamily="18" charset="0"/>
              </a:rPr>
              <a:t>1. Contractions.</a:t>
            </a:r>
          </a:p>
          <a:p>
            <a:pPr>
              <a:buNone/>
            </a:pPr>
            <a:r>
              <a:rPr lang="en-GB" dirty="0" smtClean="0">
                <a:latin typeface="Times New Roman" pitchFamily="18" charset="0"/>
                <a:cs typeface="Times New Roman" pitchFamily="18" charset="0"/>
              </a:rPr>
              <a:t>2. Interjections and hesitation fillers (i.e., </a:t>
            </a:r>
            <a:r>
              <a:rPr lang="en-GB" i="1" dirty="0" smtClean="0">
                <a:latin typeface="Times New Roman" pitchFamily="18" charset="0"/>
                <a:cs typeface="Times New Roman" pitchFamily="18" charset="0"/>
              </a:rPr>
              <a:t>um, well, you know; etc.).</a:t>
            </a:r>
          </a:p>
          <a:p>
            <a:pPr>
              <a:buNone/>
            </a:pPr>
            <a:r>
              <a:rPr lang="en-GB" dirty="0" smtClean="0">
                <a:latin typeface="Times New Roman" pitchFamily="18" charset="0"/>
                <a:cs typeface="Times New Roman" pitchFamily="18" charset="0"/>
              </a:rPr>
              <a:t>3. Addressing the reader directly.</a:t>
            </a:r>
          </a:p>
          <a:p>
            <a:pPr>
              <a:buNone/>
            </a:pPr>
            <a:r>
              <a:rPr lang="en-GB" dirty="0" smtClean="0">
                <a:latin typeface="Times New Roman" pitchFamily="18" charset="0"/>
                <a:cs typeface="Times New Roman" pitchFamily="18" charset="0"/>
              </a:rPr>
              <a:t>4. Phrasal verbs (although not always).</a:t>
            </a:r>
          </a:p>
          <a:p>
            <a:pPr>
              <a:buNone/>
            </a:pPr>
            <a:r>
              <a:rPr lang="en-GB" dirty="0" smtClean="0">
                <a:latin typeface="Times New Roman" pitchFamily="18" charset="0"/>
                <a:cs typeface="Times New Roman" pitchFamily="18" charset="0"/>
              </a:rPr>
              <a:t>5. Direct questions (although not always).</a:t>
            </a:r>
          </a:p>
          <a:p>
            <a:pPr>
              <a:buNone/>
            </a:pPr>
            <a:r>
              <a:rPr lang="en-GB" dirty="0" smtClean="0">
                <a:latin typeface="Times New Roman" pitchFamily="18" charset="0"/>
                <a:cs typeface="Times New Roman" pitchFamily="18" charset="0"/>
              </a:rPr>
              <a:t>6. Adverbs in initial or final positions (the middle position is preferable).</a:t>
            </a:r>
          </a:p>
          <a:p>
            <a:pPr>
              <a:buNone/>
            </a:pPr>
            <a:r>
              <a:rPr lang="en-GB" dirty="0" smtClean="0">
                <a:latin typeface="Times New Roman" pitchFamily="18" charset="0"/>
                <a:cs typeface="Times New Roman" pitchFamily="18" charset="0"/>
              </a:rPr>
              <a:t>7. Inappropriate negative forms.</a:t>
            </a:r>
          </a:p>
          <a:p>
            <a:pPr algn="ctr">
              <a:buNone/>
            </a:pPr>
            <a:r>
              <a:rPr lang="pt-BR" i="1" dirty="0" smtClean="0">
                <a:latin typeface="Times New Roman" pitchFamily="18" charset="0"/>
                <a:cs typeface="Times New Roman" pitchFamily="18" charset="0"/>
              </a:rPr>
              <a:t>not . . . any =no</a:t>
            </a:r>
          </a:p>
          <a:p>
            <a:pPr algn="ctr">
              <a:buNone/>
            </a:pPr>
            <a:r>
              <a:rPr lang="en-GB" i="1" dirty="0" smtClean="0">
                <a:latin typeface="Times New Roman" pitchFamily="18" charset="0"/>
                <a:cs typeface="Times New Roman" pitchFamily="18" charset="0"/>
              </a:rPr>
              <a:t>not ... many = few</a:t>
            </a:r>
          </a:p>
          <a:p>
            <a:pPr algn="ctr">
              <a:buNone/>
            </a:pPr>
            <a:r>
              <a:rPr lang="en-GB" i="1" dirty="0" smtClean="0">
                <a:latin typeface="Times New Roman" pitchFamily="18" charset="0"/>
                <a:cs typeface="Times New Roman" pitchFamily="18" charset="0"/>
              </a:rPr>
              <a:t>not ... much = little</a:t>
            </a:r>
          </a:p>
          <a:p>
            <a:pPr>
              <a:buNone/>
            </a:pPr>
            <a:r>
              <a:rPr lang="en-GB" dirty="0" smtClean="0">
                <a:latin typeface="Times New Roman" pitchFamily="18" charset="0"/>
                <a:cs typeface="Times New Roman" pitchFamily="18" charset="0"/>
              </a:rPr>
              <a:t>8. Short forms of the words or slang.</a:t>
            </a:r>
          </a:p>
          <a:p>
            <a:pPr>
              <a:buNone/>
            </a:pPr>
            <a:r>
              <a:rPr lang="en-GB" dirty="0" smtClean="0">
                <a:latin typeface="Times New Roman" pitchFamily="18" charset="0"/>
                <a:cs typeface="Times New Roman" pitchFamily="18" charset="0"/>
              </a:rPr>
              <a:t>9. Figures at the beginning of the sentence.</a:t>
            </a:r>
          </a:p>
          <a:p>
            <a:pPr>
              <a:buNone/>
            </a:pPr>
            <a:endParaRPr lang="en-GB" dirty="0" smtClean="0">
              <a:latin typeface="Times New Roman" pitchFamily="18" charset="0"/>
              <a:cs typeface="Times New Roman" pitchFamily="18" charset="0"/>
            </a:endParaRPr>
          </a:p>
          <a:p>
            <a:pPr>
              <a:buNone/>
            </a:pPr>
            <a:r>
              <a:rPr lang="en-GB" dirty="0" smtClean="0">
                <a:latin typeface="Times New Roman" pitchFamily="18" charset="0"/>
                <a:cs typeface="Times New Roman" pitchFamily="18" charset="0"/>
              </a:rPr>
              <a:t>Practice: </a:t>
            </a:r>
            <a:r>
              <a:rPr lang="en-GB" dirty="0" err="1" smtClean="0">
                <a:latin typeface="Times New Roman" pitchFamily="18" charset="0"/>
                <a:cs typeface="Times New Roman" pitchFamily="18" charset="0"/>
              </a:rPr>
              <a:t>Yakhontova</a:t>
            </a:r>
            <a:r>
              <a:rPr lang="en-GB" dirty="0" smtClean="0">
                <a:latin typeface="Times New Roman" pitchFamily="18" charset="0"/>
                <a:cs typeface="Times New Roman" pitchFamily="18" charset="0"/>
              </a:rPr>
              <a:t> Task 12 page 27</a:t>
            </a:r>
          </a:p>
          <a:p>
            <a:pPr>
              <a:buNone/>
            </a:pPr>
            <a:endParaRPr lang="en-GB" dirty="0" smtClean="0"/>
          </a:p>
          <a:p>
            <a:pPr>
              <a:buNone/>
            </a:pPr>
            <a:endParaRPr lang="en-GB"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3" end="13"/>
                                            </p:txEl>
                                          </p:spTgt>
                                        </p:tgtEl>
                                        <p:attrNameLst>
                                          <p:attrName>style.visibility</p:attrName>
                                        </p:attrNameLst>
                                      </p:cBhvr>
                                      <p:to>
                                        <p:strVal val="visible"/>
                                      </p:to>
                                    </p:set>
                                    <p:anim calcmode="lin" valueType="num">
                                      <p:cBhvr additive="base">
                                        <p:cTn id="7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GB" sz="2400" dirty="0" smtClean="0">
                <a:solidFill>
                  <a:srgbClr val="C00000"/>
                </a:solidFill>
                <a:latin typeface="Bahnschrift SemiBold" pitchFamily="34" charset="0"/>
              </a:rPr>
              <a:t>Formal academic English. Language features. Practice. (Handout class 12 task 1)</a:t>
            </a:r>
            <a:endParaRPr lang="en-GB" sz="2400" dirty="0"/>
          </a:p>
        </p:txBody>
      </p:sp>
      <p:sp>
        <p:nvSpPr>
          <p:cNvPr id="3" name="Содержимое 2"/>
          <p:cNvSpPr>
            <a:spLocks noGrp="1"/>
          </p:cNvSpPr>
          <p:nvPr>
            <p:ph idx="1"/>
          </p:nvPr>
        </p:nvSpPr>
        <p:spPr>
          <a:xfrm>
            <a:off x="179512" y="980728"/>
            <a:ext cx="8784976" cy="5544616"/>
          </a:xfrm>
        </p:spPr>
        <p:txBody>
          <a:bodyPr>
            <a:normAutofit fontScale="70000" lnSpcReduction="20000"/>
          </a:bodyPr>
          <a:lstStyle/>
          <a:p>
            <a:pPr>
              <a:buNone/>
            </a:pPr>
            <a:r>
              <a:rPr lang="en-GB" i="1" dirty="0" smtClean="0">
                <a:latin typeface="Times New Roman" pitchFamily="18" charset="0"/>
                <a:cs typeface="Times New Roman" pitchFamily="18" charset="0"/>
              </a:rPr>
              <a:t>Let’s suppose that you want to follow the considerations listed on previous slides. How would you revise these sentences?</a:t>
            </a:r>
          </a:p>
          <a:p>
            <a:pPr>
              <a:buNone/>
            </a:pPr>
            <a:endParaRPr lang="en-GB" i="1" dirty="0" smtClean="0">
              <a:latin typeface="Times New Roman" pitchFamily="18" charset="0"/>
              <a:cs typeface="Times New Roman" pitchFamily="18" charset="0"/>
            </a:endParaRPr>
          </a:p>
          <a:p>
            <a:pPr>
              <a:buNone/>
            </a:pPr>
            <a:r>
              <a:rPr lang="en-GB" dirty="0" smtClean="0">
                <a:latin typeface="Times New Roman" pitchFamily="18" charset="0"/>
                <a:cs typeface="Times New Roman" pitchFamily="18" charset="0"/>
              </a:rPr>
              <a:t>1. You can use this model to optimize the water supply.</a:t>
            </a:r>
          </a:p>
          <a:p>
            <a:pPr>
              <a:buNone/>
            </a:pPr>
            <a:r>
              <a:rPr lang="en-GB" dirty="0" smtClean="0">
                <a:latin typeface="Times New Roman" pitchFamily="18" charset="0"/>
                <a:cs typeface="Times New Roman" pitchFamily="18" charset="0"/>
              </a:rPr>
              <a:t>2. So, why did the bridge collapse? There’re a lot of reasons.</a:t>
            </a:r>
          </a:p>
          <a:p>
            <a:pPr>
              <a:buNone/>
            </a:pPr>
            <a:r>
              <a:rPr lang="en-GB" dirty="0" smtClean="0">
                <a:latin typeface="Times New Roman" pitchFamily="18" charset="0"/>
                <a:cs typeface="Times New Roman" pitchFamily="18" charset="0"/>
              </a:rPr>
              <a:t>3. In addition to herbs, animal products are employed in some forms of traditional medicine frequently.</a:t>
            </a:r>
          </a:p>
          <a:p>
            <a:pPr>
              <a:buNone/>
            </a:pPr>
            <a:r>
              <a:rPr lang="en-GB" dirty="0" smtClean="0">
                <a:latin typeface="Times New Roman" pitchFamily="18" charset="0"/>
                <a:cs typeface="Times New Roman" pitchFamily="18" charset="0"/>
              </a:rPr>
              <a:t>4. So far there hasn’t been much research on how conflict influences the level of trust and respect in a group.</a:t>
            </a:r>
          </a:p>
          <a:p>
            <a:pPr>
              <a:buNone/>
            </a:pPr>
            <a:r>
              <a:rPr lang="en-GB" dirty="0" smtClean="0">
                <a:latin typeface="Times New Roman" pitchFamily="18" charset="0"/>
                <a:cs typeface="Times New Roman" pitchFamily="18" charset="0"/>
              </a:rPr>
              <a:t>5. There are several studies in Epidemiology that have shown that when people consume alcohol in moderate amounts they have a lower risk of developing heart disease in comparison to those people who drink a lot of alcohol.</a:t>
            </a:r>
          </a:p>
          <a:p>
            <a:pPr>
              <a:buNone/>
            </a:pPr>
            <a:r>
              <a:rPr lang="en-GB" dirty="0" smtClean="0">
                <a:latin typeface="Times New Roman" pitchFamily="18" charset="0"/>
                <a:cs typeface="Times New Roman" pitchFamily="18" charset="0"/>
              </a:rPr>
              <a:t>6. Developed by computer scientists in the 1980s, data mining is a collection of methods aiming to understand and make money</a:t>
            </a:r>
          </a:p>
          <a:p>
            <a:pPr>
              <a:buNone/>
            </a:pPr>
            <a:r>
              <a:rPr lang="en-GB" dirty="0" smtClean="0">
                <a:latin typeface="Times New Roman" pitchFamily="18" charset="0"/>
                <a:cs typeface="Times New Roman" pitchFamily="18" charset="0"/>
              </a:rPr>
              <a:t>from the massive data sets being collected by supermarket scanners, weather buoys, intelligence satellites, and so on.</a:t>
            </a: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GB" sz="3200" dirty="0" smtClean="0">
                <a:solidFill>
                  <a:srgbClr val="C00000"/>
                </a:solidFill>
                <a:latin typeface="Bahnschrift SemiBold" pitchFamily="34" charset="0"/>
              </a:rPr>
              <a:t>Cautious writing</a:t>
            </a:r>
            <a:endParaRPr lang="en-GB" sz="3200" dirty="0">
              <a:solidFill>
                <a:srgbClr val="C00000"/>
              </a:solidFill>
              <a:latin typeface="Bahnschrift SemiBold" pitchFamily="34" charset="0"/>
            </a:endParaRPr>
          </a:p>
        </p:txBody>
      </p:sp>
      <p:sp>
        <p:nvSpPr>
          <p:cNvPr id="3" name="Содержимое 2"/>
          <p:cNvSpPr>
            <a:spLocks noGrp="1"/>
          </p:cNvSpPr>
          <p:nvPr>
            <p:ph idx="1"/>
          </p:nvPr>
        </p:nvSpPr>
        <p:spPr>
          <a:xfrm>
            <a:off x="457200" y="908720"/>
            <a:ext cx="8229600" cy="5217443"/>
          </a:xfrm>
        </p:spPr>
        <p:txBody>
          <a:bodyPr>
            <a:normAutofit/>
          </a:bodyPr>
          <a:lstStyle/>
          <a:p>
            <a:pPr algn="ctr">
              <a:buNone/>
            </a:pPr>
            <a:r>
              <a:rPr lang="en-GB" i="1" dirty="0" smtClean="0">
                <a:solidFill>
                  <a:srgbClr val="002060"/>
                </a:solidFill>
                <a:latin typeface="Times New Roman" pitchFamily="18" charset="0"/>
                <a:cs typeface="Times New Roman" pitchFamily="18" charset="0"/>
              </a:rPr>
              <a:t>‘The cautious seldom make mistakes’</a:t>
            </a:r>
          </a:p>
          <a:p>
            <a:pPr algn="r">
              <a:buNone/>
            </a:pPr>
            <a:r>
              <a:rPr lang="en-GB" dirty="0" smtClean="0">
                <a:latin typeface="Times New Roman" pitchFamily="18" charset="0"/>
                <a:cs typeface="Times New Roman" pitchFamily="18" charset="0"/>
              </a:rPr>
              <a:t>Confucius (adapted)</a:t>
            </a:r>
          </a:p>
          <a:p>
            <a:pPr>
              <a:buNone/>
            </a:pPr>
            <a:r>
              <a:rPr lang="en-GB" dirty="0" smtClean="0">
                <a:latin typeface="Times New Roman" pitchFamily="18" charset="0"/>
                <a:cs typeface="Times New Roman" pitchFamily="18" charset="0"/>
              </a:rPr>
              <a:t>Cautious manner of writing = the avoidance of too definite statements or conclusions. </a:t>
            </a:r>
          </a:p>
          <a:p>
            <a:pPr>
              <a:buNone/>
            </a:pPr>
            <a:r>
              <a:rPr lang="en-GB" dirty="0" smtClean="0">
                <a:latin typeface="Times New Roman" pitchFamily="18" charset="0"/>
                <a:cs typeface="Times New Roman" pitchFamily="18" charset="0"/>
              </a:rPr>
              <a:t>Its purpose:</a:t>
            </a:r>
          </a:p>
          <a:p>
            <a:r>
              <a:rPr lang="en-GB" dirty="0" smtClean="0">
                <a:latin typeface="Times New Roman" pitchFamily="18" charset="0"/>
                <a:cs typeface="Times New Roman" pitchFamily="18" charset="0"/>
              </a:rPr>
              <a:t>to be accurate; </a:t>
            </a:r>
          </a:p>
          <a:p>
            <a:r>
              <a:rPr lang="en-GB" dirty="0" smtClean="0">
                <a:latin typeface="Times New Roman" pitchFamily="18" charset="0"/>
                <a:cs typeface="Times New Roman" pitchFamily="18" charset="0"/>
              </a:rPr>
              <a:t>to protect the author from being criticized for possible errors or invalid claims;</a:t>
            </a:r>
          </a:p>
          <a:p>
            <a:r>
              <a:rPr lang="en-GB" dirty="0" smtClean="0">
                <a:latin typeface="Times New Roman" pitchFamily="18" charset="0"/>
                <a:cs typeface="Times New Roman" pitchFamily="18" charset="0"/>
              </a:rPr>
              <a:t>to allow for other opinions or points of view. </a:t>
            </a: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634082"/>
          </a:xfrm>
        </p:spPr>
        <p:txBody>
          <a:bodyPr>
            <a:normAutofit/>
          </a:bodyPr>
          <a:lstStyle/>
          <a:p>
            <a:r>
              <a:rPr lang="en-GB" sz="3200" dirty="0" smtClean="0">
                <a:solidFill>
                  <a:srgbClr val="C00000"/>
                </a:solidFill>
                <a:latin typeface="Bahnschrift SemiBold" pitchFamily="34" charset="0"/>
              </a:rPr>
              <a:t>Cautious writing. Practice.</a:t>
            </a:r>
            <a:endParaRPr lang="en-GB" sz="3200" dirty="0">
              <a:solidFill>
                <a:srgbClr val="C00000"/>
              </a:solidFill>
              <a:latin typeface="Bahnschrift SemiBold" pitchFamily="34" charset="0"/>
            </a:endParaRPr>
          </a:p>
        </p:txBody>
      </p:sp>
      <p:sp>
        <p:nvSpPr>
          <p:cNvPr id="3" name="Содержимое 2"/>
          <p:cNvSpPr>
            <a:spLocks noGrp="1"/>
          </p:cNvSpPr>
          <p:nvPr>
            <p:ph idx="1"/>
          </p:nvPr>
        </p:nvSpPr>
        <p:spPr>
          <a:xfrm>
            <a:off x="457200" y="836712"/>
            <a:ext cx="8229600" cy="5688632"/>
          </a:xfrm>
        </p:spPr>
        <p:txBody>
          <a:bodyPr>
            <a:normAutofit lnSpcReduction="10000"/>
          </a:bodyPr>
          <a:lstStyle/>
          <a:p>
            <a:pPr marL="0" indent="0">
              <a:buNone/>
            </a:pPr>
            <a:r>
              <a:rPr lang="en-GB" sz="2400" i="1" dirty="0" smtClean="0">
                <a:latin typeface="Times New Roman" pitchFamily="18" charset="0"/>
                <a:cs typeface="Times New Roman" pitchFamily="18" charset="0"/>
              </a:rPr>
              <a:t>What is the difference between the following sentences? Rank them in order of strongest to weakest, where </a:t>
            </a:r>
            <a:r>
              <a:rPr lang="en-GB" sz="2400" b="1" i="1" dirty="0" smtClean="0">
                <a:latin typeface="Times New Roman" pitchFamily="18" charset="0"/>
                <a:cs typeface="Times New Roman" pitchFamily="18" charset="0"/>
              </a:rPr>
              <a:t>6</a:t>
            </a:r>
            <a:r>
              <a:rPr lang="en-GB" sz="2400" i="1" dirty="0" smtClean="0">
                <a:latin typeface="Times New Roman" pitchFamily="18" charset="0"/>
                <a:cs typeface="Times New Roman" pitchFamily="18" charset="0"/>
              </a:rPr>
              <a:t> is the most emphatic and </a:t>
            </a:r>
            <a:r>
              <a:rPr lang="en-GB" sz="2400" b="1" i="1" dirty="0" smtClean="0">
                <a:latin typeface="Times New Roman" pitchFamily="18" charset="0"/>
                <a:cs typeface="Times New Roman" pitchFamily="18" charset="0"/>
              </a:rPr>
              <a:t>1</a:t>
            </a:r>
            <a:r>
              <a:rPr lang="en-GB" sz="2400" i="1" dirty="0" smtClean="0">
                <a:latin typeface="Times New Roman" pitchFamily="18" charset="0"/>
                <a:cs typeface="Times New Roman" pitchFamily="18" charset="0"/>
              </a:rPr>
              <a:t> the least</a:t>
            </a:r>
          </a:p>
          <a:p>
            <a:pPr marL="0" indent="0">
              <a:buNone/>
            </a:pPr>
            <a:r>
              <a:rPr lang="en-GB" sz="2400" dirty="0" smtClean="0">
                <a:latin typeface="Times New Roman" pitchFamily="18" charset="0"/>
                <a:cs typeface="Times New Roman" pitchFamily="18" charset="0"/>
              </a:rPr>
              <a:t>a) International aid probably contributes to solving world poverty.</a:t>
            </a:r>
          </a:p>
          <a:p>
            <a:pPr marL="0" indent="0">
              <a:buNone/>
            </a:pPr>
            <a:r>
              <a:rPr lang="en-GB" sz="2400" dirty="0" smtClean="0">
                <a:latin typeface="Times New Roman" pitchFamily="18" charset="0"/>
                <a:cs typeface="Times New Roman" pitchFamily="18" charset="0"/>
              </a:rPr>
              <a:t>b) International aid is the key to solving world poverty.</a:t>
            </a:r>
          </a:p>
          <a:p>
            <a:pPr marL="0" indent="0">
              <a:buNone/>
            </a:pPr>
            <a:r>
              <a:rPr lang="en-GB" sz="2400" dirty="0" smtClean="0">
                <a:latin typeface="Times New Roman" pitchFamily="18" charset="0"/>
                <a:cs typeface="Times New Roman" pitchFamily="18" charset="0"/>
              </a:rPr>
              <a:t>c) There are many who believe that international aid contributes to solving world poverty.</a:t>
            </a:r>
          </a:p>
          <a:p>
            <a:pPr marL="0" indent="0">
              <a:buNone/>
            </a:pPr>
            <a:r>
              <a:rPr lang="en-GB" sz="2400" dirty="0" smtClean="0">
                <a:latin typeface="Times New Roman" pitchFamily="18" charset="0"/>
                <a:cs typeface="Times New Roman" pitchFamily="18" charset="0"/>
              </a:rPr>
              <a:t>d) It is claimed that international aid contributes to solving world poverty.</a:t>
            </a:r>
          </a:p>
          <a:p>
            <a:pPr marL="0" indent="0">
              <a:buNone/>
            </a:pPr>
            <a:r>
              <a:rPr lang="en-GB" sz="2400" dirty="0" smtClean="0">
                <a:latin typeface="Times New Roman" pitchFamily="18" charset="0"/>
                <a:cs typeface="Times New Roman" pitchFamily="18" charset="0"/>
              </a:rPr>
              <a:t>e) It is possible that international aid might be a small factor that contributes to solving</a:t>
            </a:r>
          </a:p>
          <a:p>
            <a:pPr marL="0" indent="0">
              <a:buNone/>
            </a:pPr>
            <a:r>
              <a:rPr lang="en-GB" sz="2400" dirty="0" smtClean="0">
                <a:latin typeface="Times New Roman" pitchFamily="18" charset="0"/>
                <a:cs typeface="Times New Roman" pitchFamily="18" charset="0"/>
              </a:rPr>
              <a:t>world poverty.</a:t>
            </a:r>
          </a:p>
          <a:p>
            <a:pPr marL="0" indent="0">
              <a:buNone/>
            </a:pPr>
            <a:r>
              <a:rPr lang="en-GB" sz="2400" dirty="0" smtClean="0">
                <a:latin typeface="Times New Roman" pitchFamily="18" charset="0"/>
                <a:cs typeface="Times New Roman" pitchFamily="18" charset="0"/>
              </a:rPr>
              <a:t>f) International aid contributes to solving world poverty.</a:t>
            </a:r>
          </a:p>
          <a:p>
            <a:pPr marL="0" indent="0">
              <a:buNone/>
            </a:pPr>
            <a:endParaRPr lang="en-GB" sz="2400" dirty="0" smtClean="0">
              <a:latin typeface="Times New Roman" pitchFamily="18" charset="0"/>
              <a:cs typeface="Times New Roman" pitchFamily="18" charset="0"/>
            </a:endParaRPr>
          </a:p>
          <a:p>
            <a:pPr marL="0" indent="0">
              <a:buNone/>
            </a:pPr>
            <a:r>
              <a:rPr lang="en-GB" sz="2400" dirty="0" smtClean="0">
                <a:latin typeface="Times New Roman" pitchFamily="18" charset="0"/>
                <a:cs typeface="Times New Roman" pitchFamily="18" charset="0"/>
              </a:rPr>
              <a:t>KEY b-f-a-c-d-e</a:t>
            </a:r>
          </a:p>
          <a:p>
            <a:pPr marL="0" indent="0">
              <a:buNone/>
            </a:pPr>
            <a:endParaRPr lang="en-GB"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GB" dirty="0" smtClean="0">
                <a:solidFill>
                  <a:srgbClr val="C00000"/>
                </a:solidFill>
                <a:latin typeface="Bahnschrift SemiBold" pitchFamily="34" charset="0"/>
              </a:rPr>
              <a:t>Cautious writing. Hedging</a:t>
            </a:r>
            <a:endParaRPr lang="en-GB" dirty="0"/>
          </a:p>
        </p:txBody>
      </p:sp>
      <p:pic>
        <p:nvPicPr>
          <p:cNvPr id="4" name="Содержимое 3" descr="park-4260984_1920.jpg"/>
          <p:cNvPicPr>
            <a:picLocks noGrp="1" noChangeAspect="1"/>
          </p:cNvPicPr>
          <p:nvPr>
            <p:ph idx="1"/>
          </p:nvPr>
        </p:nvPicPr>
        <p:blipFill>
          <a:blip r:embed="rId2" cstate="print"/>
          <a:stretch>
            <a:fillRect/>
          </a:stretch>
        </p:blipFill>
        <p:spPr>
          <a:xfrm>
            <a:off x="582428" y="1196753"/>
            <a:ext cx="3681035" cy="2448272"/>
          </a:xfrm>
        </p:spPr>
      </p:pic>
      <p:pic>
        <p:nvPicPr>
          <p:cNvPr id="6" name="Рисунок 5" descr="villandry-1005952_1920.jpg"/>
          <p:cNvPicPr>
            <a:picLocks noChangeAspect="1"/>
          </p:cNvPicPr>
          <p:nvPr/>
        </p:nvPicPr>
        <p:blipFill>
          <a:blip r:embed="rId3" cstate="print"/>
          <a:stretch>
            <a:fillRect/>
          </a:stretch>
        </p:blipFill>
        <p:spPr>
          <a:xfrm>
            <a:off x="4716016" y="3645024"/>
            <a:ext cx="4104456" cy="2700300"/>
          </a:xfrm>
          <a:prstGeom prst="rect">
            <a:avLst/>
          </a:prstGeom>
        </p:spPr>
      </p:pic>
      <p:sp>
        <p:nvSpPr>
          <p:cNvPr id="7" name="TextBox 6"/>
          <p:cNvSpPr txBox="1"/>
          <p:nvPr/>
        </p:nvSpPr>
        <p:spPr>
          <a:xfrm>
            <a:off x="4355976" y="1196752"/>
            <a:ext cx="4932040" cy="2893100"/>
          </a:xfrm>
          <a:prstGeom prst="rect">
            <a:avLst/>
          </a:prstGeom>
          <a:noFill/>
        </p:spPr>
        <p:txBody>
          <a:bodyPr wrap="square" rtlCol="0">
            <a:spAutoFit/>
          </a:bodyPr>
          <a:lstStyle/>
          <a:p>
            <a:r>
              <a:rPr lang="en-GB" sz="3200" dirty="0" smtClean="0">
                <a:latin typeface="Times New Roman" pitchFamily="18" charset="0"/>
                <a:cs typeface="Times New Roman" pitchFamily="18" charset="0"/>
              </a:rPr>
              <a:t>Cautious or tentative language is known as  </a:t>
            </a:r>
            <a:r>
              <a:rPr lang="en-GB" sz="3200" b="1" dirty="0" smtClean="0">
                <a:solidFill>
                  <a:schemeClr val="accent3">
                    <a:lumMod val="50000"/>
                  </a:schemeClr>
                </a:solidFill>
                <a:latin typeface="Times New Roman" pitchFamily="18" charset="0"/>
                <a:cs typeface="Times New Roman" pitchFamily="18" charset="0"/>
              </a:rPr>
              <a:t>hedging language.</a:t>
            </a:r>
          </a:p>
          <a:p>
            <a:r>
              <a:rPr lang="en-GB" dirty="0" smtClean="0"/>
              <a:t>It  is particularly common when writing for the sciences. However, it is also commonly used in other subject areas.</a:t>
            </a:r>
          </a:p>
          <a:p>
            <a:r>
              <a:rPr lang="en-GB" sz="3200" b="1" dirty="0" smtClean="0">
                <a:solidFill>
                  <a:schemeClr val="accent3">
                    <a:lumMod val="50000"/>
                  </a:schemeClr>
                </a:solidFill>
                <a:latin typeface="Times New Roman" pitchFamily="18" charset="0"/>
                <a:cs typeface="Times New Roman" pitchFamily="18" charset="0"/>
              </a:rPr>
              <a:t> </a:t>
            </a:r>
            <a:endParaRPr lang="en-GB" sz="3200" b="1" dirty="0">
              <a:solidFill>
                <a:schemeClr val="accent3">
                  <a:lumMod val="50000"/>
                </a:schemeClr>
              </a:solidFill>
              <a:latin typeface="Times New Roman" pitchFamily="18" charset="0"/>
              <a:cs typeface="Times New Roman" pitchFamily="18" charset="0"/>
            </a:endParaRPr>
          </a:p>
        </p:txBody>
      </p:sp>
      <p:sp>
        <p:nvSpPr>
          <p:cNvPr id="8" name="TextBox 7"/>
          <p:cNvSpPr txBox="1"/>
          <p:nvPr/>
        </p:nvSpPr>
        <p:spPr>
          <a:xfrm>
            <a:off x="395536" y="3861048"/>
            <a:ext cx="4176464" cy="2585323"/>
          </a:xfrm>
          <a:prstGeom prst="rect">
            <a:avLst/>
          </a:prstGeom>
          <a:noFill/>
        </p:spPr>
        <p:txBody>
          <a:bodyPr wrap="square" rtlCol="0">
            <a:spAutoFit/>
          </a:bodyPr>
          <a:lstStyle/>
          <a:p>
            <a:r>
              <a:rPr lang="en-GB" dirty="0" smtClean="0">
                <a:latin typeface="Times New Roman" pitchFamily="18" charset="0"/>
                <a:cs typeface="Times New Roman" pitchFamily="18" charset="0"/>
              </a:rPr>
              <a:t>Four main reasons to use hedging:</a:t>
            </a:r>
          </a:p>
          <a:p>
            <a:r>
              <a:rPr lang="en-GB" dirty="0" smtClean="0">
                <a:latin typeface="Times New Roman" pitchFamily="18" charset="0"/>
                <a:cs typeface="Times New Roman" pitchFamily="18" charset="0"/>
              </a:rPr>
              <a:t>• to sound more ‘professional’; </a:t>
            </a:r>
          </a:p>
          <a:p>
            <a:r>
              <a:rPr lang="en-GB" dirty="0" smtClean="0">
                <a:latin typeface="Times New Roman" pitchFamily="18" charset="0"/>
                <a:cs typeface="Times New Roman" pitchFamily="18" charset="0"/>
              </a:rPr>
              <a:t>• useful if you are not 100% sure about something (to reduce the author’s ‘degree of liability’);</a:t>
            </a:r>
          </a:p>
          <a:p>
            <a:r>
              <a:rPr lang="en-GB" dirty="0" smtClean="0">
                <a:latin typeface="Times New Roman" pitchFamily="18" charset="0"/>
                <a:cs typeface="Times New Roman" pitchFamily="18" charset="0"/>
              </a:rPr>
              <a:t>• to use language with subtlety and mean precisely’ what you want;</a:t>
            </a:r>
          </a:p>
          <a:p>
            <a:r>
              <a:rPr lang="en-GB" dirty="0" smtClean="0">
                <a:latin typeface="Times New Roman" pitchFamily="18" charset="0"/>
                <a:cs typeface="Times New Roman" pitchFamily="18" charset="0"/>
              </a:rPr>
              <a:t>• to makes writing sound more polite - adding ‘modesty and humility’ to the text.</a:t>
            </a: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en-GB" dirty="0" smtClean="0">
                <a:solidFill>
                  <a:srgbClr val="C00000"/>
                </a:solidFill>
                <a:latin typeface="Bahnschrift SemiBold" pitchFamily="34" charset="0"/>
              </a:rPr>
              <a:t>Cautious manner of writing</a:t>
            </a:r>
            <a:endParaRPr lang="en-GB" dirty="0">
              <a:solidFill>
                <a:srgbClr val="C00000"/>
              </a:solidFill>
              <a:latin typeface="Bahnschrift SemiBold" pitchFamily="34" charset="0"/>
            </a:endParaRPr>
          </a:p>
        </p:txBody>
      </p:sp>
      <p:sp>
        <p:nvSpPr>
          <p:cNvPr id="3" name="Содержимое 2"/>
          <p:cNvSpPr>
            <a:spLocks noGrp="1"/>
          </p:cNvSpPr>
          <p:nvPr>
            <p:ph idx="1"/>
          </p:nvPr>
        </p:nvSpPr>
        <p:spPr>
          <a:xfrm>
            <a:off x="457200" y="1124744"/>
            <a:ext cx="8229600" cy="5001419"/>
          </a:xfrm>
        </p:spPr>
        <p:txBody>
          <a:bodyPr>
            <a:normAutofit/>
          </a:bodyPr>
          <a:lstStyle/>
          <a:p>
            <a:pPr marL="0" indent="0">
              <a:buNone/>
            </a:pPr>
            <a:r>
              <a:rPr lang="en-GB" dirty="0" smtClean="0">
                <a:latin typeface="Times New Roman" pitchFamily="18" charset="0"/>
                <a:cs typeface="Times New Roman" pitchFamily="18" charset="0"/>
              </a:rPr>
              <a:t>It is the avoidance of too definite statements or conclusions. </a:t>
            </a:r>
          </a:p>
          <a:p>
            <a:pPr marL="0" indent="0">
              <a:buNone/>
            </a:pPr>
            <a:r>
              <a:rPr lang="en-GB" dirty="0" smtClean="0">
                <a:latin typeface="Times New Roman" pitchFamily="18" charset="0"/>
                <a:cs typeface="Times New Roman" pitchFamily="18" charset="0"/>
              </a:rPr>
              <a:t>Its purpose:</a:t>
            </a:r>
          </a:p>
          <a:p>
            <a:r>
              <a:rPr lang="en-GB" dirty="0" smtClean="0">
                <a:latin typeface="Times New Roman" pitchFamily="18" charset="0"/>
                <a:cs typeface="Times New Roman" pitchFamily="18" charset="0"/>
              </a:rPr>
              <a:t>to be accurate;</a:t>
            </a:r>
          </a:p>
          <a:p>
            <a:r>
              <a:rPr lang="en-GB" dirty="0" smtClean="0">
                <a:latin typeface="Times New Roman" pitchFamily="18" charset="0"/>
                <a:cs typeface="Times New Roman" pitchFamily="18" charset="0"/>
              </a:rPr>
              <a:t>to protect the author from being criticized for possible errors or invalid claims;</a:t>
            </a:r>
          </a:p>
          <a:p>
            <a:r>
              <a:rPr lang="en-GB" dirty="0" smtClean="0">
                <a:latin typeface="Times New Roman" pitchFamily="18" charset="0"/>
                <a:cs typeface="Times New Roman" pitchFamily="18" charset="0"/>
              </a:rPr>
              <a:t>to allow for other opinions or points of view. </a:t>
            </a: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1791</Words>
  <Application>Microsoft Office PowerPoint</Application>
  <PresentationFormat>Экран (4:3)</PresentationFormat>
  <Paragraphs>158</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ACADEMIC WRITING</vt:lpstr>
      <vt:lpstr>Formal writing. Features</vt:lpstr>
      <vt:lpstr>Слайд 3</vt:lpstr>
      <vt:lpstr>Formal academic English will avoid</vt:lpstr>
      <vt:lpstr>Formal academic English. Language features. Practice. (Handout class 12 task 1)</vt:lpstr>
      <vt:lpstr>Cautious writing</vt:lpstr>
      <vt:lpstr>Cautious writing. Practice.</vt:lpstr>
      <vt:lpstr>Cautious writing. Hedging</vt:lpstr>
      <vt:lpstr>Cautious manner of writing</vt:lpstr>
      <vt:lpstr>Cautious writing. Language features.</vt:lpstr>
      <vt:lpstr>Cautious writing. Language features.</vt:lpstr>
      <vt:lpstr>Cautious writing. Language features.</vt:lpstr>
      <vt:lpstr>Cautious writing. Language features.</vt:lpstr>
      <vt:lpstr>Using cautious language. Main difficulties  </vt:lpstr>
      <vt:lpstr>Using cautious language. Main difficulties  </vt:lpstr>
      <vt:lpstr>Using cautious language. Main difficulties  </vt:lpstr>
      <vt:lpstr>Cautious writing. Practice. (Handout class 12  Task II)</vt:lpstr>
      <vt:lpstr>Cautious writing. Practice. Handout class 12  Task III)</vt:lpstr>
      <vt:lpstr>Home assignment.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WRITING</dc:title>
  <dc:creator>Anastasiia</dc:creator>
  <cp:lastModifiedBy>Reviewer </cp:lastModifiedBy>
  <cp:revision>37</cp:revision>
  <dcterms:created xsi:type="dcterms:W3CDTF">2020-10-25T17:33:35Z</dcterms:created>
  <dcterms:modified xsi:type="dcterms:W3CDTF">2022-04-19T11:02:55Z</dcterms:modified>
</cp:coreProperties>
</file>