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 фінансового плану.</a:t>
            </a:r>
            <a:br>
              <a:rPr lang="uk-UA" sz="3200" dirty="0" smtClean="0"/>
            </a:br>
            <a:r>
              <a:rPr lang="uk-UA" sz="3200" dirty="0" smtClean="0"/>
              <a:t>2. Планування прибутку підприємства.</a:t>
            </a:r>
            <a:br>
              <a:rPr lang="uk-UA" sz="3200" dirty="0" smtClean="0"/>
            </a:br>
            <a:r>
              <a:rPr lang="uk-UA" sz="3200" dirty="0" smtClean="0"/>
              <a:t>3. Оперативне фінансове планування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12</a:t>
            </a:r>
            <a:r>
              <a:rPr lang="uk-UA" b="1" dirty="0"/>
              <a:t>. Фінансове планування на підприємстві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32500" lnSpcReduction="20000"/>
          </a:bodyPr>
          <a:lstStyle/>
          <a:p>
            <a:r>
              <a:rPr lang="uk-UA" sz="4500" b="1" dirty="0" smtClean="0">
                <a:solidFill>
                  <a:schemeClr val="tx1"/>
                </a:solidFill>
              </a:rPr>
              <a:t>Фінансове планування на підприємстві - </a:t>
            </a:r>
            <a:r>
              <a:rPr lang="uk-UA" sz="4500" dirty="0" smtClean="0">
                <a:solidFill>
                  <a:schemeClr val="tx1"/>
                </a:solidFill>
              </a:rPr>
              <a:t>це планування всіх його доходів і надходжень, а також напрямків витрачання грошових коштів</a:t>
            </a:r>
            <a:r>
              <a:rPr lang="ru-RU" sz="4500" dirty="0" smtClean="0">
                <a:solidFill>
                  <a:schemeClr val="tx1"/>
                </a:solidFill>
              </a:rPr>
              <a:t>. </a:t>
            </a:r>
          </a:p>
          <a:p>
            <a:endParaRPr lang="uk-UA" sz="4500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Значення </a:t>
            </a:r>
            <a:r>
              <a:rPr lang="uk-UA" sz="4500" b="1" dirty="0">
                <a:solidFill>
                  <a:schemeClr val="tx1"/>
                </a:solidFill>
              </a:rPr>
              <a:t>фінансового планування </a:t>
            </a:r>
            <a:r>
              <a:rPr lang="uk-UA" sz="4500" dirty="0">
                <a:solidFill>
                  <a:schemeClr val="tx1"/>
                </a:solidFill>
              </a:rPr>
              <a:t>полягає ще й в тому, що воно пов'язує воєдино всі вартісні показники, процес виробництва і реалізації продукції, механізм накопичень, витрати і зобов'язання підприємства.</a:t>
            </a:r>
          </a:p>
          <a:p>
            <a:endParaRPr lang="uk-UA" sz="4500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Фінансовий </a:t>
            </a:r>
            <a:r>
              <a:rPr lang="uk-UA" sz="4500" b="1" dirty="0">
                <a:solidFill>
                  <a:schemeClr val="tx1"/>
                </a:solidFill>
              </a:rPr>
              <a:t>план відповідає на наступні питання: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1. Які доходи і надходження очікуються в даному плановому періоді?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2. Які витрати і відрахування мають бути?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3. Яким чином збалансувати в разі потреби доходи і витрати </a:t>
            </a:r>
            <a:r>
              <a:rPr lang="uk-UA" sz="4500" dirty="0" smtClean="0">
                <a:solidFill>
                  <a:schemeClr val="tx1"/>
                </a:solidFill>
              </a:rPr>
              <a:t>підприємства?</a:t>
            </a:r>
            <a:endParaRPr lang="uk-UA" sz="4500" dirty="0">
              <a:solidFill>
                <a:schemeClr val="tx1"/>
              </a:solidFill>
            </a:endParaRPr>
          </a:p>
          <a:p>
            <a:endParaRPr lang="uk-UA" sz="4500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Завдання </a:t>
            </a:r>
            <a:r>
              <a:rPr lang="uk-UA" sz="4500" b="1" dirty="0">
                <a:solidFill>
                  <a:schemeClr val="tx1"/>
                </a:solidFill>
              </a:rPr>
              <a:t>фінансового планування: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забезпечення фінансовими ресурсами виробничо-господарської діяльності;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утворення грошових накопичень;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конкретизація фінансових відносин з бюджетом, фондами та банками;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забезпечення реальної збалансованості планованих доходів і витрат;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контроль за фінансовим станом, ліквідністю і платоспроможністю підприємства.</a:t>
            </a:r>
          </a:p>
          <a:p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/>
              <a:t>Фінансове планування підприємства включає:</a:t>
            </a:r>
          </a:p>
          <a:p>
            <a:pPr marL="0" indent="0" algn="just">
              <a:buNone/>
            </a:pPr>
            <a:r>
              <a:rPr lang="uk-UA" dirty="0"/>
              <a:t>а) річне фінансове планування;</a:t>
            </a:r>
          </a:p>
          <a:p>
            <a:pPr marL="0" indent="0" algn="just">
              <a:buNone/>
            </a:pPr>
            <a:r>
              <a:rPr lang="uk-UA" dirty="0"/>
              <a:t>б) оперативне фінансове планування.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Баланс </a:t>
            </a:r>
            <a:r>
              <a:rPr lang="uk-UA" b="1" dirty="0"/>
              <a:t>доходів і витрат підприємства (фінансовий план) складається з наступних розділів:</a:t>
            </a:r>
          </a:p>
          <a:p>
            <a:pPr marL="0" indent="0" algn="just">
              <a:buNone/>
            </a:pPr>
            <a:r>
              <a:rPr lang="en-US" dirty="0"/>
              <a:t>I. </a:t>
            </a:r>
            <a:r>
              <a:rPr lang="uk-UA" dirty="0"/>
              <a:t>Доходи і надходження коштів.</a:t>
            </a:r>
          </a:p>
          <a:p>
            <a:pPr marL="0" indent="0" algn="just">
              <a:buNone/>
            </a:pPr>
            <a:r>
              <a:rPr lang="en-US" dirty="0"/>
              <a:t>II. </a:t>
            </a:r>
            <a:r>
              <a:rPr lang="uk-UA" dirty="0"/>
              <a:t>Витрати і відрахування коштів.</a:t>
            </a:r>
          </a:p>
          <a:p>
            <a:pPr marL="0" indent="0" algn="just">
              <a:buNone/>
            </a:pPr>
            <a:r>
              <a:rPr lang="uk-UA" dirty="0"/>
              <a:t>ІІІ. Взаємовідносини з бюджетом.</a:t>
            </a:r>
          </a:p>
          <a:p>
            <a:pPr marL="0" indent="0" algn="just">
              <a:buNone/>
            </a:pPr>
            <a:r>
              <a:rPr lang="en-US" dirty="0"/>
              <a:t>VI. </a:t>
            </a:r>
            <a:r>
              <a:rPr lang="uk-UA" dirty="0"/>
              <a:t>Взаємини з кредитом.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Методи розробки фінансового плану:</a:t>
            </a:r>
          </a:p>
          <a:p>
            <a:pPr marL="457200" indent="-457200" algn="just">
              <a:buAutoNum type="arabicPeriod"/>
            </a:pPr>
            <a:r>
              <a:rPr lang="uk-UA" sz="2400" dirty="0" smtClean="0"/>
              <a:t>Нормативний </a:t>
            </a:r>
            <a:r>
              <a:rPr lang="uk-UA" sz="2400" dirty="0"/>
              <a:t>метод. </a:t>
            </a:r>
            <a:endParaRPr lang="uk-UA" sz="2400" dirty="0" smtClean="0"/>
          </a:p>
          <a:p>
            <a:pPr marL="457200" indent="-457200" algn="just">
              <a:buAutoNum type="arabicPeriod"/>
            </a:pPr>
            <a:r>
              <a:rPr lang="uk-UA" sz="2400" dirty="0" smtClean="0"/>
              <a:t>Розрахунково-аналітичний </a:t>
            </a:r>
            <a:r>
              <a:rPr lang="uk-UA" sz="2400" dirty="0"/>
              <a:t>метод.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3</a:t>
            </a:r>
            <a:r>
              <a:rPr lang="uk-UA" sz="2400" dirty="0"/>
              <a:t>. Балансовий </a:t>
            </a:r>
            <a:r>
              <a:rPr lang="uk-UA" sz="2400" dirty="0" smtClean="0"/>
              <a:t>метод.</a:t>
            </a:r>
            <a:endParaRPr lang="uk-UA" sz="2400" dirty="0"/>
          </a:p>
          <a:p>
            <a:pPr marL="0" indent="0" algn="just">
              <a:buNone/>
            </a:pPr>
            <a:r>
              <a:rPr lang="uk-UA" sz="2400" dirty="0"/>
              <a:t>4. Економіко-математичне моделювання</a:t>
            </a:r>
            <a:r>
              <a:rPr lang="uk-UA" sz="2400" dirty="0" smtClean="0"/>
              <a:t>.</a:t>
            </a:r>
            <a:endParaRPr lang="uk-UA" sz="2400" dirty="0"/>
          </a:p>
          <a:p>
            <a:pPr marL="0" indent="0" algn="ctr">
              <a:buNone/>
            </a:pPr>
            <a:endParaRPr lang="uk-UA" sz="2400" b="1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При плануванні прибутку використовується два методи - прямого розрахунку та аналітичний метод.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Метод прямого розрахунку </a:t>
            </a:r>
            <a:r>
              <a:rPr lang="uk-UA" dirty="0" smtClean="0"/>
              <a:t>базується на вилученні з чистого доходу підприємства всіх його витрат.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Аналітичний метод - </a:t>
            </a:r>
            <a:r>
              <a:rPr lang="uk-UA" dirty="0" smtClean="0"/>
              <a:t>на основі показника витрат на 1 грн. товарної продукції, а також відсотка базової рентабельності.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У першому випадку розрахунок проводиться за формулою: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П = (Т*(100 – В))/100,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just">
              <a:buNone/>
            </a:pPr>
            <a:r>
              <a:rPr lang="uk-UA" dirty="0" smtClean="0"/>
              <a:t>Де П – прибуток від випуску товарної продукції;</a:t>
            </a:r>
          </a:p>
          <a:p>
            <a:pPr marL="0" indent="0" algn="just">
              <a:buNone/>
            </a:pPr>
            <a:r>
              <a:rPr lang="uk-UA" dirty="0" smtClean="0"/>
              <a:t>Т - товарна продукція, грн.;</a:t>
            </a:r>
          </a:p>
          <a:p>
            <a:pPr marL="0" indent="0" algn="just">
              <a:buNone/>
            </a:pPr>
            <a:r>
              <a:rPr lang="uk-UA" dirty="0" smtClean="0"/>
              <a:t>В - витрати на 1 грн. товарної продукції.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Платіжному календарі (основному документі оперативного фінансового планування).</a:t>
            </a:r>
          </a:p>
          <a:p>
            <a:pPr marL="0" indent="0" algn="ctr">
              <a:buNone/>
            </a:pPr>
            <a:r>
              <a:rPr lang="uk-UA" sz="2100" b="1" dirty="0" smtClean="0"/>
              <a:t>Платіжний календар розбивається по тижнях або декадах, а потім </a:t>
            </a:r>
            <a:r>
              <a:rPr lang="uk-UA" sz="2100" b="1" dirty="0" err="1" smtClean="0"/>
              <a:t>подобово</a:t>
            </a:r>
            <a:r>
              <a:rPr lang="ru-RU" sz="2100" b="1" dirty="0" smtClean="0"/>
              <a:t>. </a:t>
            </a:r>
          </a:p>
          <a:p>
            <a:pPr marL="0" indent="0" algn="ctr">
              <a:buNone/>
            </a:pPr>
            <a:r>
              <a:rPr lang="uk-UA" sz="2100" b="1" dirty="0"/>
              <a:t>Платіжний календар відрізняється від фінансового плану тим, що складається не з кінцевими показниками, а включає всі поточні валові надходження і валові витрати підприємства за визначений місяць.</a:t>
            </a: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Платіжний календар має наступну структуру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en-US" sz="2100" b="1" dirty="0"/>
              <a:t>I . </a:t>
            </a:r>
            <a:r>
              <a:rPr lang="uk-UA" sz="2100" b="1" dirty="0"/>
              <a:t>Валові витрати і платежі.</a:t>
            </a:r>
          </a:p>
          <a:p>
            <a:pPr marL="0" indent="0" algn="just">
              <a:buNone/>
            </a:pPr>
            <a:r>
              <a:rPr lang="uk-UA" sz="2100" b="1" dirty="0"/>
              <a:t>1. Зарплата.</a:t>
            </a:r>
          </a:p>
          <a:p>
            <a:pPr marL="0" indent="0" algn="just">
              <a:buNone/>
            </a:pPr>
            <a:r>
              <a:rPr lang="uk-UA" sz="2100" b="1" dirty="0"/>
              <a:t>2. Нарахування на зарплату.</a:t>
            </a:r>
          </a:p>
          <a:p>
            <a:pPr marL="0" indent="0" algn="just">
              <a:buNone/>
            </a:pPr>
            <a:r>
              <a:rPr lang="uk-UA" sz="2100" b="1" dirty="0"/>
              <a:t>3. Платежі до бюджету, в тому числі:</a:t>
            </a:r>
          </a:p>
          <a:p>
            <a:pPr marL="0" indent="0" algn="just">
              <a:buNone/>
            </a:pPr>
            <a:r>
              <a:rPr lang="uk-UA" sz="2100" b="1" dirty="0"/>
              <a:t>3.1. Податок на прибуток.</a:t>
            </a:r>
          </a:p>
          <a:p>
            <a:pPr marL="0" indent="0" algn="just">
              <a:buNone/>
            </a:pPr>
            <a:r>
              <a:rPr lang="uk-UA" sz="2100" b="1" dirty="0"/>
              <a:t>3.2. ПДВ і акцизи.</a:t>
            </a:r>
          </a:p>
          <a:p>
            <a:pPr marL="0" indent="0" algn="just">
              <a:buNone/>
            </a:pPr>
            <a:r>
              <a:rPr lang="uk-UA" sz="2100" b="1" dirty="0"/>
              <a:t>3.3. Податок на прибуток.</a:t>
            </a:r>
          </a:p>
          <a:p>
            <a:pPr marL="0" indent="0" algn="just">
              <a:buNone/>
            </a:pPr>
            <a:r>
              <a:rPr lang="uk-UA" sz="2100" b="1" dirty="0"/>
              <a:t>3.4. Відрахування в бюджетні і позабюджетні фонди, місцевий бюджет.</a:t>
            </a:r>
          </a:p>
          <a:p>
            <a:pPr marL="0" indent="0" algn="just">
              <a:buNone/>
            </a:pPr>
            <a:r>
              <a:rPr lang="uk-UA" sz="2100" b="1" dirty="0"/>
              <a:t>4. Розрахунки з постачальниками.</a:t>
            </a:r>
          </a:p>
          <a:p>
            <a:pPr marL="0" indent="0" algn="just">
              <a:buNone/>
            </a:pPr>
            <a:r>
              <a:rPr lang="uk-UA" sz="2100" b="1" dirty="0"/>
              <a:t>5. Погашення кредиторської заборгованості.</a:t>
            </a:r>
          </a:p>
          <a:p>
            <a:pPr marL="0" indent="0" algn="just">
              <a:buNone/>
            </a:pPr>
            <a:r>
              <a:rPr lang="uk-UA" sz="2100" b="1" dirty="0"/>
              <a:t>6. Штрафи та пені за договірними зобов'язаннями.</a:t>
            </a:r>
          </a:p>
          <a:p>
            <a:pPr marL="0" indent="0" algn="just">
              <a:buNone/>
            </a:pPr>
            <a:r>
              <a:rPr lang="uk-UA" sz="2100" b="1" dirty="0"/>
              <a:t>7. Повернення кредиту і відсотків по ньому.</a:t>
            </a:r>
          </a:p>
          <a:p>
            <a:pPr marL="0" indent="0" algn="just">
              <a:buNone/>
            </a:pPr>
            <a:r>
              <a:rPr lang="uk-UA" sz="2100" b="1" dirty="0"/>
              <a:t>8. Інші витрати та платежі</a:t>
            </a:r>
            <a:r>
              <a:rPr lang="uk-UA" sz="2100" b="1" dirty="0" smtClean="0"/>
              <a:t>.</a:t>
            </a:r>
          </a:p>
          <a:p>
            <a:pPr marL="0" indent="0" algn="just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en-US" sz="2100" b="1" dirty="0"/>
              <a:t>II . </a:t>
            </a:r>
            <a:r>
              <a:rPr lang="uk-UA" sz="2100" b="1" dirty="0"/>
              <a:t>Валові доходи і надходження.</a:t>
            </a:r>
          </a:p>
          <a:p>
            <a:pPr marL="0" indent="0" algn="just">
              <a:buNone/>
            </a:pPr>
            <a:r>
              <a:rPr lang="uk-UA" sz="2100" b="1" dirty="0"/>
              <a:t>1. Виручка від реалізації продукції, робіт, послуг.</a:t>
            </a:r>
          </a:p>
          <a:p>
            <a:pPr marL="0" indent="0" algn="just">
              <a:buNone/>
            </a:pPr>
            <a:r>
              <a:rPr lang="uk-UA" sz="2100" b="1" dirty="0"/>
              <a:t>2. Надходження від позареалізаційних операцій і іншої реалізації.</a:t>
            </a:r>
          </a:p>
          <a:p>
            <a:pPr marL="0" indent="0" algn="just">
              <a:buNone/>
            </a:pPr>
            <a:r>
              <a:rPr lang="uk-UA" sz="2100" b="1" dirty="0"/>
              <a:t>3. Дебіторська заборгованість.</a:t>
            </a:r>
          </a:p>
          <a:p>
            <a:pPr marL="0" indent="0" algn="just">
              <a:buNone/>
            </a:pPr>
            <a:r>
              <a:rPr lang="uk-UA" sz="2100" b="1" dirty="0"/>
              <a:t>4. Дотації та субсидії.</a:t>
            </a:r>
          </a:p>
          <a:p>
            <a:pPr marL="0" indent="0" algn="just">
              <a:buNone/>
            </a:pPr>
            <a:r>
              <a:rPr lang="uk-UA" sz="2100" b="1" dirty="0"/>
              <a:t>5. Надходження від </a:t>
            </a:r>
            <a:r>
              <a:rPr lang="uk-UA" sz="2100" b="1" dirty="0" err="1"/>
              <a:t>соцкультпобуту</a:t>
            </a:r>
            <a:r>
              <a:rPr lang="uk-UA" sz="2100" b="1" dirty="0"/>
              <a:t>.</a:t>
            </a:r>
          </a:p>
          <a:p>
            <a:pPr marL="0" indent="0" algn="just">
              <a:buNone/>
            </a:pPr>
            <a:r>
              <a:rPr lang="uk-UA" sz="2100" b="1" dirty="0"/>
              <a:t>6. Повернення переплачених податків.</a:t>
            </a:r>
          </a:p>
          <a:p>
            <a:pPr marL="0" indent="0" algn="just">
              <a:buNone/>
            </a:pPr>
            <a:r>
              <a:rPr lang="uk-UA" sz="2100" b="1" dirty="0"/>
              <a:t>7. Недоїмки, штрафи, пені.</a:t>
            </a:r>
          </a:p>
          <a:p>
            <a:pPr marL="0" indent="0" algn="just">
              <a:buNone/>
            </a:pPr>
            <a:r>
              <a:rPr lang="uk-UA" sz="2100" b="1" dirty="0"/>
              <a:t>8. Інші надходження.</a:t>
            </a:r>
          </a:p>
          <a:p>
            <a:pPr marL="0" indent="0" algn="just">
              <a:buNone/>
            </a:pPr>
            <a:r>
              <a:rPr lang="uk-UA" sz="2100" b="1" dirty="0"/>
              <a:t>9. Залишок коштів на розрахунковому рахунку.</a:t>
            </a:r>
          </a:p>
          <a:p>
            <a:pPr marL="0" indent="0" algn="just">
              <a:buNone/>
            </a:pPr>
            <a:r>
              <a:rPr lang="uk-UA" sz="2100" b="1" dirty="0"/>
              <a:t>10. Короткостроковий кредит банку.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Оперативне фінансове планування включає в себе також касове планування, яке відображає оборот готівки підприємства .</a:t>
            </a:r>
          </a:p>
          <a:p>
            <a:pPr marL="0" indent="0" algn="ctr">
              <a:buNone/>
            </a:pPr>
            <a:r>
              <a:rPr lang="uk-UA" sz="2100" b="1" dirty="0" smtClean="0"/>
              <a:t>Касове планування має на меті:</a:t>
            </a:r>
          </a:p>
          <a:p>
            <a:pPr marL="0" indent="0" algn="just">
              <a:buNone/>
            </a:pPr>
            <a:r>
              <a:rPr lang="uk-UA" sz="2100" dirty="0" smtClean="0"/>
              <a:t>а) визначити рух готівки через касу підприємства;</a:t>
            </a:r>
          </a:p>
          <a:p>
            <a:pPr marL="0" indent="0" algn="just">
              <a:buNone/>
            </a:pPr>
            <a:r>
              <a:rPr lang="uk-UA" sz="2100" dirty="0" smtClean="0"/>
              <a:t>б) встановити витрату готівки на поточні фінансові операції, в тому числі на видачу зарплати;</a:t>
            </a:r>
          </a:p>
          <a:p>
            <a:pPr marL="0" indent="0" algn="just">
              <a:buNone/>
            </a:pPr>
            <a:r>
              <a:rPr lang="uk-UA" sz="2100" dirty="0" smtClean="0"/>
              <a:t>в) провести розрахунок потреби в готівки на виплату заробітної плати з урахуванням утримань і перерахувань і здійснити своєчасно замовлення її в банку;</a:t>
            </a:r>
          </a:p>
          <a:p>
            <a:pPr marL="0" indent="0" algn="just">
              <a:buNone/>
            </a:pPr>
            <a:r>
              <a:rPr lang="uk-UA" sz="2100" dirty="0" smtClean="0"/>
              <a:t>г) визначити ліміт готівки, що залишається у касі підприємства і порядок інкасації готівки банком</a:t>
            </a:r>
            <a:r>
              <a:rPr lang="ru-RU" sz="2100" dirty="0" smtClean="0"/>
              <a:t>.</a:t>
            </a:r>
          </a:p>
          <a:p>
            <a:pPr marL="0" indent="0" algn="ctr">
              <a:buNone/>
            </a:pPr>
            <a:r>
              <a:rPr lang="uk-UA" sz="2100" b="1" dirty="0"/>
              <a:t>Для цього поквартально складається касовий план з розбивкою по місяцях, який має наступну структуру:</a:t>
            </a:r>
          </a:p>
          <a:p>
            <a:pPr marL="0" indent="0" algn="just">
              <a:buNone/>
            </a:pPr>
            <a:r>
              <a:rPr lang="en-US" sz="2100" dirty="0"/>
              <a:t>I. </a:t>
            </a:r>
            <a:r>
              <a:rPr lang="uk-UA" sz="2100" dirty="0"/>
              <a:t>Надходження грошей (крім одержуваних в банку).</a:t>
            </a:r>
          </a:p>
          <a:p>
            <a:pPr marL="0" indent="0" algn="just">
              <a:buNone/>
            </a:pPr>
            <a:r>
              <a:rPr lang="en-US" sz="2100" dirty="0" smtClean="0"/>
              <a:t>II</a:t>
            </a:r>
            <a:r>
              <a:rPr lang="en-US" sz="2100" dirty="0"/>
              <a:t>. </a:t>
            </a:r>
            <a:r>
              <a:rPr lang="uk-UA" sz="2100" dirty="0"/>
              <a:t>Витрати готівки (в тому числі одержуваної в банку).</a:t>
            </a:r>
          </a:p>
          <a:p>
            <a:pPr marL="0" indent="0" algn="just">
              <a:buNone/>
            </a:pPr>
            <a:r>
              <a:rPr lang="en-US" sz="2100" dirty="0" smtClean="0"/>
              <a:t>III</a:t>
            </a:r>
            <a:r>
              <a:rPr lang="en-US" sz="2100" dirty="0"/>
              <a:t>. </a:t>
            </a:r>
            <a:r>
              <a:rPr lang="uk-UA" sz="2100" dirty="0"/>
              <a:t>Розрахунок виплат зарплати та інших виплат з оплати </a:t>
            </a:r>
            <a:r>
              <a:rPr lang="uk-UA" sz="2100" dirty="0" smtClean="0"/>
              <a:t>праці</a:t>
            </a:r>
            <a:r>
              <a:rPr lang="en-US" sz="2100" dirty="0" smtClean="0"/>
              <a:t>.</a:t>
            </a:r>
            <a:endParaRPr lang="en-US" sz="2100" dirty="0"/>
          </a:p>
          <a:p>
            <a:pPr marL="0" indent="0" algn="just">
              <a:buNone/>
            </a:pPr>
            <a:endParaRPr lang="uk-UA" sz="2100" dirty="0"/>
          </a:p>
          <a:p>
            <a:pPr marL="0" indent="0" algn="just">
              <a:buNone/>
            </a:pPr>
            <a:endParaRPr lang="ru-RU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689</Words>
  <Application>Microsoft Office PowerPoint</Application>
  <PresentationFormat>Экран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Сутність фінансового плану. 2. Планування прибутку підприємства. 3. Оперативне фінансове планування.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18</cp:revision>
  <dcterms:created xsi:type="dcterms:W3CDTF">2020-08-26T06:53:27Z</dcterms:created>
  <dcterms:modified xsi:type="dcterms:W3CDTF">2022-03-04T15:21:26Z</dcterms:modified>
</cp:coreProperties>
</file>