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58" r:id="rId4"/>
    <p:sldId id="261" r:id="rId5"/>
    <p:sldId id="262" r:id="rId6"/>
    <p:sldId id="259" r:id="rId7"/>
    <p:sldId id="260" r:id="rId8"/>
    <p:sldId id="275" r:id="rId9"/>
    <p:sldId id="263" r:id="rId10"/>
    <p:sldId id="264" r:id="rId11"/>
    <p:sldId id="265" r:id="rId12"/>
    <p:sldId id="272" r:id="rId13"/>
    <p:sldId id="271" r:id="rId14"/>
    <p:sldId id="269" r:id="rId15"/>
    <p:sldId id="273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71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21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390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771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560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422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758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584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814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346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358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134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9752-3B2C-450F-8688-BB22928AA8CA}" type="datetimeFigureOut">
              <a:rPr lang="uk-UA" smtClean="0"/>
              <a:t>06.11.2019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7002C-D696-4AC6-B172-7C79C173341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301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2880320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Сонети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В.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Шекспіра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резонанс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сучасної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11" y="3171800"/>
            <a:ext cx="6192688" cy="345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4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2821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Англійський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ренесансний сонет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618856" cy="424847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Філіп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Сідні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Астрофіл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і Стелла» (1584).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Едмунд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Спенсер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Аморетті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» (1595)</a:t>
            </a:r>
          </a:p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Вільям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експір  «Сонети» (1609)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588224" y="1600200"/>
            <a:ext cx="1296144" cy="45259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26" y="404664"/>
            <a:ext cx="3041416" cy="304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28" y="3717032"/>
            <a:ext cx="2893612" cy="28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7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Едиційна історія </a:t>
            </a:r>
            <a:endParaRPr lang="uk-UA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Перша згадка –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Френсіс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Мерез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«Скарбниця розуму (1598).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«Закоханий пілігрим» (1599) - антологія видавця Вільяма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Джаггарда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(сонети 138 і 144).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«Шекспірові Сонети. Ніколи раніше не друковані. В 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ондоні. Д.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Елд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Т.Т.», 1609.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«Поеми», видавець Джон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Бенсон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1640 (перегрупування сонетів, зміна адресату, випущено 8 сонетів).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US" b="1" i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Celebration of Shakespeare in Meres' </a:t>
            </a:r>
            <a:r>
              <a:rPr lang="en-US" b="1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Wit's Treasury</a:t>
            </a:r>
            <a:r>
              <a:rPr lang="en-US" b="1" i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, 1598</a:t>
            </a:r>
            <a:br>
              <a:rPr lang="en-US" b="1" i="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2" y="1560207"/>
            <a:ext cx="3206311" cy="51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5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5816" y="1052736"/>
            <a:ext cx="3240360" cy="144016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23628"/>
            <a:ext cx="4680520" cy="688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6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Факти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Шекспірзнавець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Едвін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Меллоун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(1741-1812) поділив «Сонети» на дві частини, що присвячені Другові (1-126) та Смаглявій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Деді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(127-154).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О.А.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Анікст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за тематикою поділив Шекспірів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сонетарій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на три групи: 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- Друг і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ружба (1-126),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- Кохання до смаглявої Леді (127-152),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- Радість і краса кохання (153-154)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1700808"/>
            <a:ext cx="4032448" cy="710952"/>
          </a:xfrm>
        </p:spPr>
        <p:txBody>
          <a:bodyPr>
            <a:normAutofit fontScale="90000"/>
          </a:bodyPr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5" y="1"/>
            <a:ext cx="7735066" cy="68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54461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Точки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непроясненості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936459"/>
          </a:xfrm>
        </p:spPr>
        <p:txBody>
          <a:bodyPr>
            <a:normAutofit fontScale="77500" lnSpcReduction="20000"/>
          </a:bodyPr>
          <a:lstStyle/>
          <a:p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Прототип Білявого Юнака:</a:t>
            </a:r>
          </a:p>
          <a:p>
            <a:pPr marL="0" indent="0">
              <a:buNone/>
            </a:pP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 Генрі </a:t>
            </a:r>
            <a:r>
              <a:rPr lang="uk-UA" sz="3800" b="1" dirty="0" err="1" smtClean="0">
                <a:latin typeface="Times New Roman" pitchFamily="18" charset="0"/>
                <a:cs typeface="Times New Roman" pitchFamily="18" charset="0"/>
              </a:rPr>
              <a:t>Різлі</a:t>
            </a: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3-й граф Саутгемптон</a:t>
            </a:r>
          </a:p>
          <a:p>
            <a:pPr marL="0" indent="0">
              <a:buNone/>
            </a:pPr>
            <a:endParaRPr lang="uk-UA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 Вільям </a:t>
            </a:r>
            <a:r>
              <a:rPr lang="uk-UA" sz="3800" b="1" dirty="0" err="1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3800" b="1" dirty="0" err="1" smtClean="0">
                <a:latin typeface="Times New Roman" pitchFamily="18" charset="0"/>
                <a:cs typeface="Times New Roman" pitchFamily="18" charset="0"/>
              </a:rPr>
              <a:t>ерберт</a:t>
            </a: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граф </a:t>
            </a:r>
            <a:r>
              <a:rPr lang="uk-UA" sz="3800" b="1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800" b="1" dirty="0" err="1" smtClean="0">
                <a:latin typeface="Times New Roman" pitchFamily="18" charset="0"/>
                <a:cs typeface="Times New Roman" pitchFamily="18" charset="0"/>
              </a:rPr>
              <a:t>ембрук</a:t>
            </a:r>
            <a:endParaRPr lang="uk-UA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3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 Вільям 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юз  </a:t>
            </a:r>
          </a:p>
          <a:p>
            <a:pPr marL="0" indent="0">
              <a:buNone/>
            </a:pP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   актор театру «Глобус»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65" y="404664"/>
            <a:ext cx="2410291" cy="291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64" y="3730207"/>
            <a:ext cx="2533694" cy="281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0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Точки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непроясненості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5410944" cy="4281339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Прототип Смаглявої Леді</a:t>
            </a:r>
          </a:p>
          <a:p>
            <a:pPr marL="0" indent="0">
              <a:buNone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Мері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Фіттон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Емілія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Бассано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(Лан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є)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99" y="404664"/>
            <a:ext cx="234435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35" y="3933056"/>
            <a:ext cx="2225128" cy="262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0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Ямбічний пентаметр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ambic pentamet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600200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25034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84" y="205525"/>
            <a:ext cx="2041388" cy="308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55090"/>
            <a:ext cx="2016224" cy="302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5525"/>
            <a:ext cx="2019901" cy="312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478551"/>
            <a:ext cx="1911268" cy="314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812745" cy="272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16074"/>
            <a:ext cx="2016223" cy="310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5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4800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uk-UA" sz="4800" b="1" cap="all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892480" cy="514116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Генеза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жанру сонета, поетика,основні моделі.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Едиційна історія Шекспірового сонетарію: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факти  і точки </a:t>
            </a:r>
            <a:r>
              <a:rPr lang="uk-UA" sz="3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непроясненості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Ямбічний пентаметр як віршований розмір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шекспірових сонетів.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Музичні, театральні та живописні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інтерпретації сонетів.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Переклади сонетарію.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uk-UA" sz="33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Фікціоналізація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сонетного дискурсу 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мистецтві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Сонет</a:t>
            </a:r>
            <a:endParaRPr lang="uk-UA" b="1" cap="all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280920" cy="4781128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Ліричний вірш на любовну чи філософську тематику, що складається  з 14 рядків і має усталену логічну і композиційну будову.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Ліроепічна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мініатюра окремої схеми» 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(Микола Зеров)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Теза –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антитеза-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усунення протиріччя-примирення.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Написаний п'ятистопним або шестистопним ямбом.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55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Шекспір. Сонет 90.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ННА Егоян- Сонет 9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418817"/>
            <a:ext cx="7365021" cy="5427159"/>
          </a:xfrm>
        </p:spPr>
      </p:pic>
    </p:spTree>
    <p:extLst>
      <p:ext uri="{BB962C8B-B14F-4D97-AF65-F5344CB8AC3E}">
        <p14:creationId xmlns:p14="http://schemas.microsoft.com/office/powerpoint/2010/main" val="192268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Генеза</a:t>
            </a:r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жанру</a:t>
            </a:r>
            <a:endParaRPr lang="uk-UA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Італія ХІІІ ст. (Джакомо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Лентіно</a:t>
            </a:r>
            <a:r>
              <a:rPr lang="uk-UA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(1220),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поеети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«солодкого нового стилю»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Гвідо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Кавальканті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Данте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Аліг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єрі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Європейський Ренесанс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(Ф. Петрарка, Мікеланджело,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Т. Тассо, Лопе де Вега, П.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Ронсар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Ф.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Сідні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Е.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Спенсер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В. Шекспір)</a:t>
            </a:r>
            <a:endParaRPr lang="uk-UA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uk-UA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Петрарківська</a:t>
            </a:r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модель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040731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Два катрени(символ чотирьох матеріальних елементів:земля, вода, вогонь,повітря) та два терцети (символ духовного, ідея триєдності Бога);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Схема: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абаб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абаб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ввд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ввд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вде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вде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295" y="4077072"/>
            <a:ext cx="4420623" cy="259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5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7687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83876" cy="522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0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9378"/>
            <a:ext cx="6048672" cy="1337414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Шекспірівська модель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5482952" cy="439248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 катрени, фінальний дистих.</a:t>
            </a:r>
          </a:p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abab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cdcd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efef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gg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Засновники моделі: Томас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Вайєтт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Генрі Говард граф </a:t>
            </a:r>
            <a:r>
              <a:rPr lang="uk-UA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Саррі</a:t>
            </a:r>
            <a:r>
              <a:rPr lang="uk-UA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32240" y="2492896"/>
            <a:ext cx="1954560" cy="363326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23624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39" y="3509695"/>
            <a:ext cx="2040801" cy="313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449</Words>
  <Application>Microsoft Office PowerPoint</Application>
  <PresentationFormat>Экран (4:3)</PresentationFormat>
  <Paragraphs>74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Лекція 8  «Сонети» В. Шекспіра  та їх резонанс у просторі  сучасної культури</vt:lpstr>
      <vt:lpstr>Презентация PowerPoint</vt:lpstr>
      <vt:lpstr>План</vt:lpstr>
      <vt:lpstr>Сонет</vt:lpstr>
      <vt:lpstr>Шекспір. Сонет 90.</vt:lpstr>
      <vt:lpstr>Генеза жанру</vt:lpstr>
      <vt:lpstr>Петрарківська модель</vt:lpstr>
      <vt:lpstr>Презентация PowerPoint</vt:lpstr>
      <vt:lpstr>Шекспірівська модель</vt:lpstr>
      <vt:lpstr>Англійський  ренесансний сонет</vt:lpstr>
      <vt:lpstr>Едиційна історія </vt:lpstr>
      <vt:lpstr>Celebration of Shakespeare in Meres' Wit's Treasury, 1598 </vt:lpstr>
      <vt:lpstr>Презентация PowerPoint</vt:lpstr>
      <vt:lpstr>Факти</vt:lpstr>
      <vt:lpstr>Презентация PowerPoint</vt:lpstr>
      <vt:lpstr>Точки непроясненості</vt:lpstr>
      <vt:lpstr>Точки непроясненості</vt:lpstr>
      <vt:lpstr>Ямбічний пентаметр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2019-11-06T09:42:15Z</dcterms:created>
  <dcterms:modified xsi:type="dcterms:W3CDTF">2019-11-06T12:51:18Z</dcterms:modified>
</cp:coreProperties>
</file>