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100" d="100"/>
          <a:sy n="100" d="100"/>
        </p:scale>
        <p:origin x="-1152" y="15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Заголовок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ru-RU" smtClean="0"/>
              <a:t>Образец заголовка</a:t>
            </a:r>
            <a:endParaRPr kumimoji="0" lang="en-US"/>
          </a:p>
        </p:txBody>
      </p:sp>
      <p:cxnSp>
        <p:nvCxnSpPr>
          <p:cNvPr id="8" name="Прямая соединительная линия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Прямая соединительная линия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Овал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Дата 14"/>
          <p:cNvSpPr>
            <a:spLocks noGrp="1"/>
          </p:cNvSpPr>
          <p:nvPr>
            <p:ph type="dt" sz="half" idx="10"/>
          </p:nvPr>
        </p:nvSpPr>
        <p:spPr/>
        <p:txBody>
          <a:bodyPr/>
          <a:lstStyle/>
          <a:p>
            <a:fld id="{A15F0A64-1D5D-44C6-97FA-7E3587A4C7F0}" type="datetimeFigureOut">
              <a:rPr lang="ru-RU" smtClean="0"/>
              <a:t>29.04.2024</a:t>
            </a:fld>
            <a:endParaRPr lang="ru-RU"/>
          </a:p>
        </p:txBody>
      </p:sp>
      <p:sp>
        <p:nvSpPr>
          <p:cNvPr id="16" name="Номер слайда 15"/>
          <p:cNvSpPr>
            <a:spLocks noGrp="1"/>
          </p:cNvSpPr>
          <p:nvPr>
            <p:ph type="sldNum" sz="quarter" idx="11"/>
          </p:nvPr>
        </p:nvSpPr>
        <p:spPr/>
        <p:txBody>
          <a:bodyPr/>
          <a:lstStyle/>
          <a:p>
            <a:fld id="{247C3F0D-69CB-4857-9ED5-22EA5626C092}" type="slidenum">
              <a:rPr lang="ru-RU" smtClean="0"/>
              <a:t>‹#›</a:t>
            </a:fld>
            <a:endParaRPr lang="ru-RU"/>
          </a:p>
        </p:txBody>
      </p:sp>
      <p:sp>
        <p:nvSpPr>
          <p:cNvPr id="17" name="Нижний колонтитул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15F0A64-1D5D-44C6-97FA-7E3587A4C7F0}" type="datetimeFigureOut">
              <a:rPr lang="ru-RU" smtClean="0"/>
              <a:t>29.04.2024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47C3F0D-69CB-4857-9ED5-22EA5626C092}"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15F0A64-1D5D-44C6-97FA-7E3587A4C7F0}" type="datetimeFigureOut">
              <a:rPr lang="ru-RU" smtClean="0"/>
              <a:t>29.04.2024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47C3F0D-69CB-4857-9ED5-22EA5626C092}"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4" name="Дата 13"/>
          <p:cNvSpPr>
            <a:spLocks noGrp="1"/>
          </p:cNvSpPr>
          <p:nvPr>
            <p:ph type="dt" sz="half" idx="14"/>
          </p:nvPr>
        </p:nvSpPr>
        <p:spPr/>
        <p:txBody>
          <a:bodyPr/>
          <a:lstStyle/>
          <a:p>
            <a:fld id="{A15F0A64-1D5D-44C6-97FA-7E3587A4C7F0}" type="datetimeFigureOut">
              <a:rPr lang="ru-RU" smtClean="0"/>
              <a:t>29.04.2024</a:t>
            </a:fld>
            <a:endParaRPr lang="ru-RU"/>
          </a:p>
        </p:txBody>
      </p:sp>
      <p:sp>
        <p:nvSpPr>
          <p:cNvPr id="15" name="Номер слайда 14"/>
          <p:cNvSpPr>
            <a:spLocks noGrp="1"/>
          </p:cNvSpPr>
          <p:nvPr>
            <p:ph type="sldNum" sz="quarter" idx="15"/>
          </p:nvPr>
        </p:nvSpPr>
        <p:spPr/>
        <p:txBody>
          <a:bodyPr/>
          <a:lstStyle>
            <a:lvl1pPr algn="ctr">
              <a:defRPr/>
            </a:lvl1pPr>
          </a:lstStyle>
          <a:p>
            <a:fld id="{247C3F0D-69CB-4857-9ED5-22EA5626C092}" type="slidenum">
              <a:rPr lang="ru-RU" smtClean="0"/>
              <a:t>‹#›</a:t>
            </a:fld>
            <a:endParaRPr lang="ru-RU"/>
          </a:p>
        </p:txBody>
      </p:sp>
      <p:sp>
        <p:nvSpPr>
          <p:cNvPr id="16" name="Нижний колонтитул 15"/>
          <p:cNvSpPr>
            <a:spLocks noGrp="1"/>
          </p:cNvSpPr>
          <p:nvPr>
            <p:ph type="ftr" sz="quarter" idx="16"/>
          </p:nvPr>
        </p:nvSpPr>
        <p:spPr/>
        <p:txBody>
          <a:bodyPr/>
          <a:lstStyle/>
          <a:p>
            <a:endParaRPr lang="ru-RU"/>
          </a:p>
        </p:txBody>
      </p:sp>
      <p:sp>
        <p:nvSpPr>
          <p:cNvPr id="17" name="Заголовок 16"/>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4" name="Дата 3"/>
          <p:cNvSpPr>
            <a:spLocks noGrp="1"/>
          </p:cNvSpPr>
          <p:nvPr>
            <p:ph type="dt" sz="half" idx="10"/>
          </p:nvPr>
        </p:nvSpPr>
        <p:spPr/>
        <p:txBody>
          <a:bodyPr/>
          <a:lstStyle/>
          <a:p>
            <a:fld id="{A15F0A64-1D5D-44C6-97FA-7E3587A4C7F0}" type="datetimeFigureOut">
              <a:rPr lang="ru-RU" smtClean="0"/>
              <a:t>29.04.2024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47C3F0D-69CB-4857-9ED5-22EA5626C092}" type="slidenum">
              <a:rPr lang="ru-RU" smtClean="0"/>
              <a:t>‹#›</a:t>
            </a:fld>
            <a:endParaRPr lang="ru-RU"/>
          </a:p>
        </p:txBody>
      </p: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cxnSp>
        <p:nvCxnSpPr>
          <p:cNvPr id="7" name="Прямая соединительная линия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Дата 4"/>
          <p:cNvSpPr>
            <a:spLocks noGrp="1"/>
          </p:cNvSpPr>
          <p:nvPr>
            <p:ph type="dt" sz="half" idx="10"/>
          </p:nvPr>
        </p:nvSpPr>
        <p:spPr/>
        <p:txBody>
          <a:bodyPr/>
          <a:lstStyle/>
          <a:p>
            <a:fld id="{A15F0A64-1D5D-44C6-97FA-7E3587A4C7F0}" type="datetimeFigureOut">
              <a:rPr lang="ru-RU" smtClean="0"/>
              <a:t>29.04.2024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47C3F0D-69CB-4857-9ED5-22EA5626C092}"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11" name="Содержимое 10"/>
          <p:cNvSpPr>
            <a:spLocks noGrp="1"/>
          </p:cNvSpPr>
          <p:nvPr>
            <p:ph sz="half" idx="1"/>
          </p:nvPr>
        </p:nvSpPr>
        <p:spPr>
          <a:xfrm>
            <a:off x="457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524000"/>
            <a:ext cx="4059936"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9" name="Номер слайда 8"/>
          <p:cNvSpPr>
            <a:spLocks noGrp="1"/>
          </p:cNvSpPr>
          <p:nvPr>
            <p:ph type="sldNum" sz="quarter" idx="12"/>
          </p:nvPr>
        </p:nvSpPr>
        <p:spPr/>
        <p:txBody>
          <a:bodyPr/>
          <a:lstStyle/>
          <a:p>
            <a:fld id="{247C3F0D-69CB-4857-9ED5-22EA5626C092}" type="slidenum">
              <a:rPr lang="ru-RU" smtClean="0"/>
              <a:t>‹#›</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7" name="Дата 6"/>
          <p:cNvSpPr>
            <a:spLocks noGrp="1"/>
          </p:cNvSpPr>
          <p:nvPr>
            <p:ph type="dt" sz="half" idx="10"/>
          </p:nvPr>
        </p:nvSpPr>
        <p:spPr/>
        <p:txBody>
          <a:bodyPr/>
          <a:lstStyle/>
          <a:p>
            <a:fld id="{A15F0A64-1D5D-44C6-97FA-7E3587A4C7F0}" type="datetimeFigureOut">
              <a:rPr lang="ru-RU" smtClean="0"/>
              <a:t>29.04.2024</a:t>
            </a:fld>
            <a:endParaRPr lang="ru-RU"/>
          </a:p>
        </p:txBody>
      </p: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4" name="Содержимое 33"/>
          <p:cNvSpPr>
            <a:spLocks noGrp="1"/>
          </p:cNvSpPr>
          <p:nvPr>
            <p:ph sz="quarter" idx="4"/>
          </p:nvPr>
        </p:nvSpPr>
        <p:spPr>
          <a:xfrm>
            <a:off x="4649788" y="2201896"/>
            <a:ext cx="4038600" cy="391363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 name="Заголовок 1"/>
          <p:cNvSpPr>
            <a:spLocks noGrp="1"/>
          </p:cNvSpPr>
          <p:nvPr>
            <p:ph type="title"/>
          </p:nvPr>
        </p:nvSpPr>
        <p:spPr>
          <a:xfrm>
            <a:off x="457200" y="155448"/>
            <a:ext cx="8229600" cy="1143000"/>
          </a:xfrm>
        </p:spPr>
        <p:txBody>
          <a:bodyPr anchor="b" anchorCtr="0"/>
          <a:lstStyle>
            <a:lvl1pPr>
              <a:defRPr/>
            </a:lvl1pPr>
          </a:lstStyle>
          <a:p>
            <a:r>
              <a:rPr kumimoji="0" lang="ru-RU" smtClean="0"/>
              <a:t>Образец заголовка</a:t>
            </a:r>
            <a:endParaRPr kumimoji="0"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cxnSp>
        <p:nvCxnSpPr>
          <p:cNvPr id="10" name="Прямая соединительная линия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Прямая соединительная линия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A15F0A64-1D5D-44C6-97FA-7E3587A4C7F0}" type="datetimeFigureOut">
              <a:rPr lang="ru-RU" smtClean="0"/>
              <a:t>29.04.2024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47C3F0D-69CB-4857-9ED5-22EA5626C092}" type="slidenum">
              <a:rPr lang="ru-RU" smtClean="0"/>
              <a:t>‹#›</a:t>
            </a:fld>
            <a:endParaRPr lang="ru-RU"/>
          </a:p>
        </p:txBody>
      </p:sp>
      <p:sp>
        <p:nvSpPr>
          <p:cNvPr id="2" name="Заголовок 1"/>
          <p:cNvSpPr>
            <a:spLocks noGrp="1"/>
          </p:cNvSpPr>
          <p:nvPr>
            <p:ph type="title"/>
          </p:nvPr>
        </p:nvSpPr>
        <p:spPr/>
        <p:txBody>
          <a:bodyPr/>
          <a:lstStyle/>
          <a:p>
            <a:r>
              <a:rPr kumimoji="0" lang="ru-RU" smtClean="0"/>
              <a:t>Образец заголовка</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A15F0A64-1D5D-44C6-97FA-7E3587A4C7F0}" type="datetimeFigureOut">
              <a:rPr lang="ru-RU" smtClean="0"/>
              <a:t>29.04.2024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47C3F0D-69CB-4857-9ED5-22EA5626C092}"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3" name="Текст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8" name="Дата 7"/>
          <p:cNvSpPr>
            <a:spLocks noGrp="1"/>
          </p:cNvSpPr>
          <p:nvPr>
            <p:ph type="dt" sz="half" idx="14"/>
          </p:nvPr>
        </p:nvSpPr>
        <p:spPr/>
        <p:txBody>
          <a:bodyPr/>
          <a:lstStyle/>
          <a:p>
            <a:fld id="{A15F0A64-1D5D-44C6-97FA-7E3587A4C7F0}" type="datetimeFigureOut">
              <a:rPr lang="ru-RU" smtClean="0"/>
              <a:t>29.04.2024</a:t>
            </a:fld>
            <a:endParaRPr lang="ru-RU"/>
          </a:p>
        </p:txBody>
      </p:sp>
      <p:sp>
        <p:nvSpPr>
          <p:cNvPr id="9" name="Номер слайда 8"/>
          <p:cNvSpPr>
            <a:spLocks noGrp="1"/>
          </p:cNvSpPr>
          <p:nvPr>
            <p:ph type="sldNum" sz="quarter" idx="15"/>
          </p:nvPr>
        </p:nvSpPr>
        <p:spPr/>
        <p:txBody>
          <a:bodyPr/>
          <a:lstStyle/>
          <a:p>
            <a:fld id="{247C3F0D-69CB-4857-9ED5-22EA5626C092}" type="slidenum">
              <a:rPr lang="ru-RU" smtClean="0"/>
              <a:t>‹#›</a:t>
            </a:fld>
            <a:endParaRPr lang="ru-RU"/>
          </a:p>
        </p:txBody>
      </p:sp>
      <p:sp>
        <p:nvSpPr>
          <p:cNvPr id="10" name="Нижний колонтитул 9"/>
          <p:cNvSpPr>
            <a:spLocks noGrp="1"/>
          </p:cNvSpPr>
          <p:nvPr>
            <p:ph type="ftr" sz="quarter" idx="16"/>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ru-RU" smtClean="0"/>
              <a:t>Вставка рисунка</a:t>
            </a:r>
            <a:endParaRPr kumimoji="0" lang="en-US"/>
          </a:p>
        </p:txBody>
      </p:sp>
      <p:sp>
        <p:nvSpPr>
          <p:cNvPr id="4" name="Текст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8" name="Дата 7"/>
          <p:cNvSpPr>
            <a:spLocks noGrp="1"/>
          </p:cNvSpPr>
          <p:nvPr>
            <p:ph type="dt" sz="half" idx="10"/>
          </p:nvPr>
        </p:nvSpPr>
        <p:spPr/>
        <p:txBody>
          <a:bodyPr/>
          <a:lstStyle/>
          <a:p>
            <a:fld id="{A15F0A64-1D5D-44C6-97FA-7E3587A4C7F0}" type="datetimeFigureOut">
              <a:rPr lang="ru-RU" smtClean="0"/>
              <a:t>29.04.2024</a:t>
            </a:fld>
            <a:endParaRPr lang="ru-RU"/>
          </a:p>
        </p:txBody>
      </p:sp>
      <p:sp>
        <p:nvSpPr>
          <p:cNvPr id="9" name="Номер слайда 8"/>
          <p:cNvSpPr>
            <a:spLocks noGrp="1"/>
          </p:cNvSpPr>
          <p:nvPr>
            <p:ph type="sldNum" sz="quarter" idx="11"/>
          </p:nvPr>
        </p:nvSpPr>
        <p:spPr/>
        <p:txBody>
          <a:bodyPr/>
          <a:lstStyle/>
          <a:p>
            <a:fld id="{247C3F0D-69CB-4857-9ED5-22EA5626C092}" type="slidenum">
              <a:rPr lang="ru-RU" smtClean="0"/>
              <a:t>‹#›</a:t>
            </a:fld>
            <a:endParaRPr lang="ru-RU"/>
          </a:p>
        </p:txBody>
      </p:sp>
      <p:sp>
        <p:nvSpPr>
          <p:cNvPr id="10" name="Нижний колонтитул 9"/>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Текст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A15F0A64-1D5D-44C6-97FA-7E3587A4C7F0}" type="datetimeFigureOut">
              <a:rPr lang="ru-RU" smtClean="0"/>
              <a:t>29.04.2024</a:t>
            </a:fld>
            <a:endParaRPr lang="ru-RU"/>
          </a:p>
        </p:txBody>
      </p:sp>
      <p:sp>
        <p:nvSpPr>
          <p:cNvPr id="10" name="Нижний колонтитул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ru-RU"/>
          </a:p>
        </p:txBody>
      </p:sp>
      <p:sp>
        <p:nvSpPr>
          <p:cNvPr id="22" name="Номер слайда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247C3F0D-69CB-4857-9ED5-22EA5626C092}" type="slidenum">
              <a:rPr lang="ru-RU" smtClean="0"/>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ru-RU" smtClean="0"/>
              <a:t>Образец заголовка</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uk-UA" dirty="0" err="1" smtClean="0"/>
              <a:t>Екотехнологія</a:t>
            </a:r>
            <a:r>
              <a:rPr lang="uk-UA" dirty="0" smtClean="0"/>
              <a:t> </a:t>
            </a:r>
            <a:endParaRPr lang="ru-RU" dirty="0"/>
          </a:p>
        </p:txBody>
      </p:sp>
      <p:sp>
        <p:nvSpPr>
          <p:cNvPr id="2" name="Заголовок 1"/>
          <p:cNvSpPr>
            <a:spLocks noGrp="1"/>
          </p:cNvSpPr>
          <p:nvPr>
            <p:ph type="ctrTitle"/>
          </p:nvPr>
        </p:nvSpPr>
        <p:spPr/>
        <p:txBody>
          <a:bodyPr/>
          <a:lstStyle/>
          <a:p>
            <a:r>
              <a:rPr lang="uk-UA" dirty="0" smtClean="0"/>
              <a:t>Лекція 6</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0" y="184666"/>
            <a:ext cx="9144000" cy="6642497"/>
          </a:xfrm>
          <a:prstGeom prst="rect">
            <a:avLst/>
          </a:prstGeom>
          <a:noFill/>
          <a:ln w="9525">
            <a:noFill/>
            <a:miter lim="800000"/>
            <a:headEnd/>
            <a:tailEnd/>
          </a:ln>
          <a:effectLst/>
        </p:spPr>
        <p:txBody>
          <a:bodyPr vert="horz" wrap="square" lIns="825240" tIns="482448" rIns="469752" bIns="609408"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tabLst>
                <a:tab pos="696913" algn="l"/>
              </a:tabLst>
            </a:pPr>
            <a:r>
              <a:rPr kumimoji="0" lang="uk-UA"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Умови проведення рекультивації земель.</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96913" algn="l"/>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Умови приведення порушених земель у стан, придатний для наступного використання,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а також порядок зняття, збереження і подальшого застосування родючого шару ґрунту, встановлюються органами, що надають земельні ділянки в користування і які видають дозвіл на проведення робіт, пов’язаних з порушенням ґрунтового покриву, на основі проектів рекультивації, які одержали позитивний висновок державної екологічної експертизи.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96913" algn="l"/>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Розробка проектів рекультивації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здійснюється на підставі діючих екологічних, санітарно-гігієнічних, будівельних, водогосподарських, лісогосподарських та інших нормативів і стандартів з обліком регіональних природно кліматичних умов та місця розташування порушеної ділянки.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969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Рекультивація земель зазвичай здійснюється в три етапи.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96913" algn="l"/>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Перший етап – </a:t>
            </a:r>
            <a:r>
              <a:rPr kumimoji="0" lang="uk-UA"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підготовчий.</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96913" algn="l"/>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Другий етап – </a:t>
            </a:r>
            <a:r>
              <a:rPr kumimoji="0" lang="uk-UA"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гірничотехнічний.</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96913" algn="l"/>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Третій етап – </a:t>
            </a:r>
            <a:r>
              <a:rPr kumimoji="0" lang="uk-UA"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біологічний.</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969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Т.В.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Звонкова</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(1987) виділяє окрім цих ще два етапи рекультивації – </a:t>
            </a: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географічний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 процесі підготовчих робіт) та </a:t>
            </a: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ландшафтний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(після біологічних, агротехнічних і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фітомеліоративних</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заходів).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969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Розробка родючого ґрунту та потенційно-родючих порід, їх транспортування, складування та використання проводиться на підставі технологічних схем за розробленими картограмами.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96913" algn="l"/>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Терміни проведення рекультивації.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Порушені землі приводяться в придатний стан в процесі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гірничо</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видобувних та інших робіт, а також, за можливості, не пізніше чим на протязі року після завершення робіт.</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969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 проведенні вишукувальних робіт рекультивацію проводять в ході проведення робіт, а при неможливості не пізніше чим один місяць після завершення робіт, виключаючи період промерзання ґрунту.</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969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Терміни проведення </a:t>
            </a: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технічного етапу рекультивації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визначаються органами, що виділили землю і дали дозвіл на проведення робіт, пов‘язаних з порушенням ґрунтового покриву, на основі відповідних проектних матеріалів і календарних планів.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969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 проведенні військових навчань, геологорозвідувальних, пошукових, дослідницьких та інших робіт, не пов'язаних з вилученням земель, терміни рекультивації визначаються за узгодженням із власниками землі, землевласниками, землекористувачами, орендарями.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969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Рекультивація забруднених нафтою земель проводиться в кілька стадій, терміни проведення яких повинні бути зазначені в проекті. Терміни і стадії рекультивації намічаються відповідно до рівня забруднення, кліматичних умов даної природної зони і стану біогеоценозу.</a:t>
            </a:r>
            <a:endParaRPr kumimoji="0" lang="uk-UA"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0" y="501933"/>
            <a:ext cx="9144000" cy="5842278"/>
          </a:xfrm>
          <a:prstGeom prst="rect">
            <a:avLst/>
          </a:prstGeom>
          <a:noFill/>
          <a:ln w="9525">
            <a:noFill/>
            <a:miter lim="800000"/>
            <a:headEnd/>
            <a:tailEnd/>
          </a:ln>
          <a:effectLst/>
        </p:spPr>
        <p:txBody>
          <a:bodyPr vert="horz" wrap="square" lIns="825240" tIns="482448" rIns="469752" bIns="609408"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Char char="•"/>
              <a:tabLst>
                <a:tab pos="627063" algn="l"/>
              </a:tabLst>
            </a:pPr>
            <a:r>
              <a:rPr kumimoji="0" lang="uk-UA"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Вимоги до вибору напряму рекультивації земель.</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627063" algn="l"/>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Повторне використання порушених земель не завжди може збігатися з попереднім їх призначенням.</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627063" algn="l"/>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Напрямки рекультивації визначають кінцеве використання порушених земель після проведення відповідних гірничотехнічних, </a:t>
            </a:r>
            <a:r>
              <a:rPr kumimoji="0" lang="uk-UA"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інженерно-</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будівельних, гідротехнічних та інших заходів, їх вибирають на основі комплексного обліку таких чинників:</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627063" algn="l"/>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природні умови району розробки родовища (клімат, типи ґрунтів, геологічна будова, рослинність, тваринний світ та ін.);</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627063" algn="l"/>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стан порушених земель до моменту рекультивації (характер техногенного рельєфу, ступінь природного заростання та ін.);</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627063" algn="l"/>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мінералогічний склад, водно-фізичні та фізико-хімічні властивості гірських порід;</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627063" algn="l"/>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агрохімічні властивості (вміст поживних речовин, кислотність, наявність токсичних речовин та ін.) порід і їх класифікація за придатністю для біологічної рекультивації;</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627063" algn="l"/>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-інженерно-геологічні та гідрологічні умови;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627063" algn="l"/>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господарські, соціально-економічні, екологічні та санітарно-гігієнічні</a:t>
            </a:r>
            <a:r>
              <a:rPr kumimoji="0" lang="uk-UA" sz="14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умови;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627063" algn="l"/>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термін служби рекультивованих земель (можливість повторних порушень та їх періодичність);</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627063" algn="l"/>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технологія і механізація гірничих і будівельно-монтажних робіт.</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627063" algn="l"/>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 процесі вибору напряму рекультивації земель необхідно мати на увазі, що рекультивовані землі і території, що їх оточують після закінчення робіт являють собою оптимально сформовану та екологічно збалансовану ландшафтну ділянку.</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 name="Rectangle 1"/>
          <p:cNvSpPr>
            <a:spLocks noChangeArrowheads="1"/>
          </p:cNvSpPr>
          <p:nvPr/>
        </p:nvSpPr>
        <p:spPr bwMode="auto">
          <a:xfrm>
            <a:off x="0" y="-531440"/>
            <a:ext cx="9144000" cy="7935158"/>
          </a:xfrm>
          <a:prstGeom prst="rect">
            <a:avLst/>
          </a:prstGeom>
          <a:noFill/>
          <a:ln w="9525">
            <a:noFill/>
            <a:miter lim="800000"/>
            <a:headEnd/>
            <a:tailEnd/>
          </a:ln>
          <a:effectLst/>
        </p:spPr>
        <p:txBody>
          <a:bodyPr vert="horz" wrap="square" lIns="825240" tIns="482448" rIns="469752" bIns="609408"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tab pos="827088" algn="l"/>
                <a:tab pos="1263650" algn="l"/>
                <a:tab pos="1358900" algn="l"/>
                <a:tab pos="1562100" algn="l"/>
                <a:tab pos="2638425" algn="l"/>
                <a:tab pos="2886075" algn="l"/>
                <a:tab pos="3521075" algn="l"/>
                <a:tab pos="3667125" algn="l"/>
                <a:tab pos="4532313" algn="l"/>
                <a:tab pos="4699000" algn="l"/>
                <a:tab pos="5000625" algn="l"/>
              </a:tabLst>
            </a:pPr>
            <a:r>
              <a:rPr kumimoji="0" lang="uk-UA" sz="12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Підготовчий етап.</a:t>
            </a:r>
            <a:r>
              <a:rPr kumimoji="0" lang="uk-UA"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Рекультивація земель звичай проводиться в три етапи. </a:t>
            </a:r>
          </a:p>
          <a:p>
            <a:pPr marL="0" marR="0" lvl="0" indent="449263" algn="just" defTabSz="914400" rtl="0" eaLnBrk="1" fontAlgn="base" latinLnBrk="0" hangingPunct="1">
              <a:lnSpc>
                <a:spcPct val="100000"/>
              </a:lnSpc>
              <a:spcBef>
                <a:spcPct val="0"/>
              </a:spcBef>
              <a:spcAft>
                <a:spcPct val="0"/>
              </a:spcAft>
              <a:buClrTx/>
              <a:buSzTx/>
              <a:buFontTx/>
              <a:buNone/>
              <a:tabLst>
                <a:tab pos="827088" algn="l"/>
                <a:tab pos="1263650" algn="l"/>
                <a:tab pos="1358900" algn="l"/>
                <a:tab pos="1562100" algn="l"/>
                <a:tab pos="2638425" algn="l"/>
                <a:tab pos="2886075" algn="l"/>
                <a:tab pos="3521075" algn="l"/>
                <a:tab pos="3667125" algn="l"/>
                <a:tab pos="4532313" algn="l"/>
                <a:tab pos="4699000" algn="l"/>
                <a:tab pos="5000625" algn="l"/>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Перший	етап		</a:t>
            </a:r>
            <a:r>
              <a:rPr kumimoji="0" lang="uk-UA"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підготовчий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включає	обстеження	та</a:t>
            </a:r>
            <a:r>
              <a:rPr kumimoji="0" lang="uk-UA" sz="12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типізацію порушених земель, вивчення особливостей їх природних умов (геологічна будова, склад порід, придатність до біологічної рекультивації та інших видів використання, прогноз динаміки гідрогеологічних умов), визначення напряму наступного</a:t>
            </a:r>
            <a:r>
              <a:rPr kumimoji="0" lang="uk-UA" sz="12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використання	земель,	розробка	техніко-економічного</a:t>
            </a:r>
            <a:r>
              <a:rPr lang="ru-RU" sz="1200" dirty="0">
                <a:latin typeface="Arial" pitchFamily="34"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обґрунтування (ТЕО) та робочих проектів і планів.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827088" algn="l"/>
                <a:tab pos="1263650" algn="l"/>
                <a:tab pos="1358900" algn="l"/>
                <a:tab pos="1562100" algn="l"/>
                <a:tab pos="2638425" algn="l"/>
                <a:tab pos="2886075" algn="l"/>
                <a:tab pos="3521075" algn="l"/>
                <a:tab pos="3667125" algn="l"/>
                <a:tab pos="4532313" algn="l"/>
                <a:tab pos="4699000" algn="l"/>
                <a:tab pos="5000625" algn="l"/>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Підготовчий етап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рекультивації на родовищах торфу, кар’єрах нерудних матеріалів, забруднених землях при аварійному і капітальному ремонті магістральних нафтопроводів включає наступні роботи та дослідження: </a:t>
            </a: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топографічні, гідротехнічні, </a:t>
            </a:r>
            <a:r>
              <a:rPr kumimoji="0" lang="uk-UA" sz="1200"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торфодослідницькі</a:t>
            </a: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sz="1200"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лісотаксаційні</a:t>
            </a: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і культуртехнічні, кліматичні геологічні, гідрогеологічні та гідрологічні дослідження.</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827088" algn="l"/>
                <a:tab pos="1263650" algn="l"/>
                <a:tab pos="1358900" algn="l"/>
                <a:tab pos="1562100" algn="l"/>
                <a:tab pos="2638425" algn="l"/>
                <a:tab pos="2886075" algn="l"/>
                <a:tab pos="3521075" algn="l"/>
                <a:tab pos="3667125" algn="l"/>
                <a:tab pos="4532313" algn="l"/>
                <a:tab pos="4699000" algn="l"/>
                <a:tab pos="5000625"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На підставі проведених робіт проводять камеральні роботи і складають звітно-технічні документи: відомості визначення координат і висот по ходам знімального висотного обґрунтування; план ділянки в масштабі 1:5000 (при площі більше 1500 га або менше 50 га плани можуть складатися в масштабах 1:10000 і 1:2500); профілі знімальних поперечників, повздовжні і поперечні профілі каналів; таблиці якісної і кількісної оцінки запасів торфу; звітні дані з гідрологічних, ґрунтових, культуртехнічних, інженерно-геологічних та інших робіт.</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827088" algn="l"/>
                <a:tab pos="1263650" algn="l"/>
                <a:tab pos="1358900" algn="l"/>
                <a:tab pos="1562100" algn="l"/>
                <a:tab pos="2638425" algn="l"/>
                <a:tab pos="2886075" algn="l"/>
                <a:tab pos="3521075" algn="l"/>
                <a:tab pos="3667125" algn="l"/>
                <a:tab pos="4532313" algn="l"/>
                <a:tab pos="4699000" algn="l"/>
                <a:tab pos="5000625" algn="l"/>
              </a:tabLst>
            </a:pPr>
            <a:r>
              <a:rPr kumimoji="0" lang="uk-UA"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Основні положення проектних заходів.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Розробці проекту передує одержання від землевласників технічних умов на приведення порушених земель у стан, придатний для наступного використання. У </a:t>
            </a:r>
            <a:r>
              <a:rPr kumimoji="0" lang="uk-UA"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технічних умовах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повинні бути визначені границі угідь у межах яких необхідне проведення рекультивації, потужність родючого шару ґрунту, що знімається, по кожній порушеній ділянці; площа зони рекультивації; термін нанесення родючого шару, місце розташування відвалу для тимчасового збереження родючого шару ґрунту; спосіб зняття, збереження, транспортування і нанесення родючого шару ґрунту; потужності родючого шару ґрунту, що наноситься; заходи для відновлення родючості земель; план земельної ділянки, що дозволяють визначити обсяг земляних робіт з рекультивації земель і їх кошторисну вартість.</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827088" algn="l"/>
                <a:tab pos="1263650" algn="l"/>
                <a:tab pos="1358900" algn="l"/>
                <a:tab pos="1562100" algn="l"/>
                <a:tab pos="2638425" algn="l"/>
                <a:tab pos="2886075" algn="l"/>
                <a:tab pos="3521075" algn="l"/>
                <a:tab pos="3667125" algn="l"/>
                <a:tab pos="4532313" algn="l"/>
                <a:tab pos="4699000" algn="l"/>
                <a:tab pos="5000625" algn="l"/>
              </a:tabLst>
            </a:pPr>
            <a:r>
              <a:rPr kumimoji="0" lang="uk-UA"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Проект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розробляється відповідно до вимог СНиП11-01-95 і повинен містити наступні розділи: пояснювальну записку; технологічні схеми робіт; розрахунок матеріальних витрат кошторисні розрахунки (локальні та зведені).</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827088" algn="l"/>
                <a:tab pos="1263650" algn="l"/>
                <a:tab pos="1358900" algn="l"/>
                <a:tab pos="1562100" algn="l"/>
                <a:tab pos="2638425" algn="l"/>
                <a:tab pos="2886075" algn="l"/>
                <a:tab pos="3521075" algn="l"/>
                <a:tab pos="3667125" algn="l"/>
                <a:tab pos="4532313" algn="l"/>
                <a:tab pos="4699000" algn="l"/>
                <a:tab pos="5000625"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Приймання рекультивованих ділянок з виїздом на місце здійснює робоча комісія, що затверджується Головою (заступником) Постійної Комісії в</a:t>
            </a:r>
            <a:r>
              <a:rPr kumimoji="0" lang="uk-UA" sz="12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десятиденний термін після надходження письмового повідомлення від юридичних (фізичних) осіб, що здає землі.</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827088" algn="l"/>
                <a:tab pos="1263650" algn="l"/>
                <a:tab pos="1358900" algn="l"/>
                <a:tab pos="1562100" algn="l"/>
                <a:tab pos="2638425" algn="l"/>
                <a:tab pos="2886075" algn="l"/>
                <a:tab pos="3521075" algn="l"/>
                <a:tab pos="3667125" algn="l"/>
                <a:tab pos="4532313" algn="l"/>
                <a:tab pos="4699000" algn="l"/>
                <a:tab pos="5000625"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 метою оцінки, попередження і своєчасного усунення негативного впливу порушених і рекультивованих земель на стан навколишнього середовища спеціально уповноваженими органами і зацікавленими організаціями в межах їхньої компетенції здійснюється спостереження (моніторинг) за екологічною обстановкою в місцях розробок родовищ корисних копалин, складування і поховання відходів, проведення інших робіт, пов'язаних з порушенням ґрунтового покриву, а також на рекультивованих територіях і прилеглих до них ділянках.</a:t>
            </a:r>
            <a:endParaRPr kumimoji="0" lang="uk-UA"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58742"/>
            <a:ext cx="9144000" cy="6488609"/>
          </a:xfrm>
          <a:prstGeom prst="rect">
            <a:avLst/>
          </a:prstGeom>
          <a:noFill/>
          <a:ln w="9525">
            <a:noFill/>
            <a:miter lim="800000"/>
            <a:headEnd/>
            <a:tailEnd/>
          </a:ln>
          <a:effectLst/>
        </p:spPr>
        <p:txBody>
          <a:bodyPr vert="horz" wrap="square" lIns="825240" tIns="482448" rIns="469752" bIns="609408"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tab pos="688975" algn="l"/>
              </a:tabLst>
            </a:pPr>
            <a:r>
              <a:rPr kumimoji="0" lang="uk-UA"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Порядок видачі дозволу на проведення робіт, пов’язаних з порушенням ґрунтового покриву.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Видача </a:t>
            </a:r>
            <a:r>
              <a:rPr kumimoji="0" lang="uk-UA"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дозволів на проведення робіт</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пов'язаних з порушенням ґрунтового покриву, здійснюється в порядку, який установлюється відповідними органами виконавчої влади.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688975"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Підставами для відмови видачі дозволу можуть бути: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688975"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а)пряма заборона в законодавчому і нормативному правовому актах на розробку надр і проведення інших робіт з порушенням ґрунтового покриву;</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688975"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б)наявність на момент звертання із заявою скарг про приналежність території, на якій передбачається проводити роботи з порушенням ґрунтового покриву;</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688975"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в)несвоєчасне і неякісне виконання робіт з рекультивації раніше порушених земель;</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688975"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 відсутність визначених органами виконавчої влади погоджень та інших матеріалів, необхідних для оцінки можливих негативних екологічних й інших наслідків, пов'язаних з видобутком загальнопоширених корисних копалин, торфу і проведенням інших робіт з порушенням ґрунтового покриву;</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688975"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 інші підстави, визначені законодавчими і нормативними правовими актами.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688975" algn="l"/>
              </a:tabLst>
            </a:pPr>
            <a:r>
              <a:rPr kumimoji="0" lang="uk-UA"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Приймання-передача рекультивованих земель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здійснюється в місячний термін після надходження письмового повідомлення про завершення робіт з рекультивації.</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688975" algn="l"/>
              </a:tabLst>
            </a:pPr>
            <a:r>
              <a:rPr kumimoji="0" lang="uk-UA" sz="12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Гірничотехнічний, або інженерний етап</a:t>
            </a:r>
            <a:r>
              <a:rPr kumimoji="0" lang="uk-UA" sz="1200" b="0"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який ще називають технічною або гірничотехнічною рекультивацією, передбачає виконання робіт щодо підготовки земель, які звільнилися після гірничих розробок родовищ до подальшого цільового використання в народному господарстві.</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688975"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Технічний етап рекультивації - це комплекс інженерних робіт, до складу якого входять:</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688975"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зняття та складування родючого шару ґрунту і потенційно родючих порід;</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688975"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селективна розробка та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відвалоформування</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розкривних порід;</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688975"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формування відвалів шахт, кар’єрів, а також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гідровідвалів</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688975"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вирівнювання поверхні,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виположування</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терасування та закріплення укосів відвалів, бортів і кар’єрів, засипання шахтних провалів, закріплення їх бортів;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688975"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хімічна меліорація токсичних ґрунтів;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688975"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покриття вирівняної поверхні шаром родючого ґрунту або потенційно</a:t>
            </a:r>
            <a:r>
              <a:rPr lang="ru-RU" sz="1200" dirty="0">
                <a:latin typeface="Arial" pitchFamily="34"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родючих порід;</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688975"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інженерне облаштування території (дренажна мережа, дороги, виїзди тощо);</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688975" algn="l"/>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планування поверхні, вирівнювання дна та бортів кар‘єру при створенні водойм.</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1"/>
          <p:cNvSpPr>
            <a:spLocks noChangeArrowheads="1"/>
          </p:cNvSpPr>
          <p:nvPr/>
        </p:nvSpPr>
        <p:spPr bwMode="auto">
          <a:xfrm>
            <a:off x="0" y="533191"/>
            <a:ext cx="9144000"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tab pos="665163" algn="l"/>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Склад робіт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технічного стану рекультивації залежить від стану порушених земель і виду запланованого використання.</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665163" algn="l"/>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Зняття родючого шару ґрунту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є обов‘язковим при всіх видах робіт при видобуванні корисних копалин, промисловому будівництві,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будівництві</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житлових і комунальних об’єктів, доріг і гідротехнічних споруд, а також при відведенні родючих земель під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териконники</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відстійники, ложа ставків і водосховищ тощо. Знятий шар складують або вивозять на малопродуктивні землі, розташовані неподалік (еродовані, піщані, солонці та ін.) для подальшого відновлення родючості порушених земель.</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665163" algn="l"/>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Глибина знімання родючого шару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визначається потужністю гумусового шару та вмістом в ньому гумусу.</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66516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Отже, головна мета </a:t>
            </a: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гірничо-планувальних робіт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приведення техногенного рельєфу до стану, придатного для цільового використання. При сільськогосподарському використанні земель, поверхня, що рекультивується, повинна бути рівною, з незначним ухилом в одному або у двох напрямах для стоку надлишкових поверхневих вод. Ухили поверхні не повинні перевищувати: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66516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 підготовці ділянки під ріллю - 1,5°;</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66516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під луки і пасовища – 23°;</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66516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сади та ягідники - 45°;</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66516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для лісорозведення - до 3°, в окремих випадках до 10°.</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66516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Залежно від рельєфу поверхні і напряму наступного цільового використання площ застосовують наступні </a:t>
            </a:r>
            <a:r>
              <a:rPr kumimoji="0" lang="uk-UA"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види планування: суцільне, часткове, </a:t>
            </a:r>
            <a:r>
              <a:rPr kumimoji="0" lang="uk-UA" sz="1200" b="1"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терасне</a:t>
            </a:r>
            <a:r>
              <a:rPr kumimoji="0" lang="uk-UA"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665163" algn="l"/>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Суцільне планування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передбачає повне вирівнювання площі відвалів з ухилами, які допустимі для обробки ґрунту машинами та механізмами.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665163" algn="l"/>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Часткове —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це зрізання гребенем відвалів і утворення площ з збереженням характерних особливостей ландшафту, на яких можливе проведення механізованого насадження лісу.</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665163" algn="l"/>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Планування терасами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це утворення спланованих площадок з різними абсолютними відмітками. </a:t>
            </a: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Поперечний ухил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поверхні терас робиться у сторону вище розташованої тераси і становить 1-2°. При необхідності тераси роблять на підкосах відвалів. </a:t>
            </a: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Ширина терас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повинна забезпечувати можливість висаджування не менше двох рядів лісових культур та включати технологічний інтервал для механізованої обробки. Максимальна висота між терасами встановлюється залежно від фізико-хімічних властивостей відвальних порід та асортименту лісових порід що висаджуються (залежно від змикання крон дорослих дерев) на віддалі 5-7 м.</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66516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Залежно від цільового призначення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гірничопланувальні</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роботи при рекультивації порушених земель проводяться за </a:t>
            </a:r>
            <a:r>
              <a:rPr kumimoji="0" lang="uk-UA"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наступними технологічними етапами</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гірничотехнічний, меліоративний, </a:t>
            </a:r>
            <a:r>
              <a:rPr kumimoji="0" lang="uk-UA" sz="1200"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агроексплуатаційний</a:t>
            </a: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uk-UA"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1"/>
          <p:cNvSpPr>
            <a:spLocks noChangeArrowheads="1"/>
          </p:cNvSpPr>
          <p:nvPr/>
        </p:nvSpPr>
        <p:spPr bwMode="auto">
          <a:xfrm>
            <a:off x="0" y="-130751"/>
            <a:ext cx="9144000" cy="7381161"/>
          </a:xfrm>
          <a:prstGeom prst="rect">
            <a:avLst/>
          </a:prstGeom>
          <a:noFill/>
          <a:ln w="9525">
            <a:noFill/>
            <a:miter lim="800000"/>
            <a:headEnd/>
            <a:tailEnd/>
          </a:ln>
          <a:effectLst/>
        </p:spPr>
        <p:txBody>
          <a:bodyPr vert="horz" wrap="square" lIns="825240" tIns="482448" rIns="469752" bIns="609408"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Гірничотехнічне планування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відвалів порід проводять у два етапи: </a:t>
            </a: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грубе планування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та </a:t>
            </a: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чистове.</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Грубе планування </a:t>
            </a:r>
            <a:r>
              <a:rPr kumimoji="0" lang="uk-UA"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попереднє вирівнювання поверхні, що рекультивується, з виконанням основного об‘єму земляних робіт.</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Чистове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заключне вирівнювання поверхні, що рекультивується, зводиться до виправлення мікрорельєфу і переміщенню незначних об‘ємів розкривних порід.</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Меліоративне планування (профільне та оздоблювальне)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виконується в один або два прийоми залежно від способу формування ґрунтового шару на землях, що рекультивуються.</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sz="12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Біологічний етап рекультивації земель.</a:t>
            </a:r>
            <a:r>
              <a:rPr kumimoji="0" lang="uk-UA"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Біологічний етап включає комплекс агротехнічних і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фітомеліоративних</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заходів, спрямованих на поліпшення агрофізичних, агрохімічних, біохімічних та інших властивостей ґрунту. </a:t>
            </a:r>
            <a:r>
              <a:rPr kumimoji="0" lang="uk-UA"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Біологічний етап виконується після завершення технічного етапу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і полягає в підготовці ґрунту, внесенні добрив, підборі трав і травосумішей, посіві, догляді за посівами.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Біологічний етап спрямований на закріплення поверхневого шару ґрунту кореневою системою рослин, створення зімкнутого травостою і запобігання розвитку водної та вітрової ерозії ґрунтів на порушених землях.</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Біологічна рекультивація поділяється на </a:t>
            </a:r>
            <a:r>
              <a:rPr kumimoji="0" lang="uk-UA"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сільськогосподарську і лісову</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Сільськогосподарська рекультивація передбачає створення пасовищ,сінокосів, садів, парків.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Земельні ділянки в період здійснення біологічної рекультивації в сільськогосподарських і лісогосподарських цілях повинні проходити стадію меліоративної підготовки.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 відсутності або низькій якості родючого шару ґрунту для сільськогосподарської рекультивації використовуються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лесовидні</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та інші потенційно родючі породи. Біологічна (сільськогосподарська) рекультивація включає меліоративні сівозміни, агротехнічні й інші заходи для відновлення родючості порушених земель.</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Лісова рекультивація проводиться на малородючих ґрунтах шляхом посадки деревної рослинності.</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Тривалість біологічного етапу рекультивації залежить від якості родючого шару або потенційно-родючих шарів, а також інтенсивності меліоративних заходів та подальшого можливого напряму використання земель.</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Землювання</a:t>
            </a:r>
            <a:r>
              <a:rPr kumimoji="0" lang="uk-UA"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малопродуктивних земель. </a:t>
            </a:r>
            <a:r>
              <a:rPr kumimoji="0" lang="uk-UA" sz="1200"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Землювання</a:t>
            </a: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це комплекс робіт, який складається зі зняття, транспортування і нанесення родючого шару ґрунту та потенційно-родючого ґрунту на малопродуктивні угіддя з метою їх покращання.</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До малопродуктивних належать угіддя з низькою родючістю ґрунту, які характеризуються механічним складом, незначною потужністю родючого ґрунтового шару, високою кислотністю і щільністю, ступенем ерозії, засоленості, кам‘янистістю, малим вмістом органічних речовин і поживних елементів.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На ділянках з однорідними ґрунтами проводять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землювання</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повністю, на</a:t>
            </a:r>
            <a:r>
              <a:rPr kumimoji="0" lang="uk-UA" sz="12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ділянках з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різновидним</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ґрунтовим покривом, мікрорельєфом – за вибором. Наносять родючий шар у стані оптимальної його зволоженості –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зволоженості</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кришення.</a:t>
            </a:r>
            <a:endParaRPr kumimoji="0" lang="uk-UA"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836712"/>
            <a:ext cx="9144000" cy="4801314"/>
          </a:xfrm>
          <a:prstGeom prst="rect">
            <a:avLst/>
          </a:prstGeom>
        </p:spPr>
        <p:txBody>
          <a:bodyPr wrap="square">
            <a:spAutoFit/>
          </a:bodyPr>
          <a:lstStyle/>
          <a:p>
            <a:pPr algn="just"/>
            <a:r>
              <a:rPr lang="uk-UA" dirty="0"/>
              <a:t>Головна характеристика </a:t>
            </a:r>
            <a:r>
              <a:rPr lang="uk-UA" dirty="0" err="1"/>
              <a:t>землювання</a:t>
            </a:r>
            <a:r>
              <a:rPr lang="uk-UA" dirty="0"/>
              <a:t> – потужність родючого шару ґрунту, що наноситься на ділянки поверхні землі, яка рекультивується. Цей шар визначається з врахуванням подальшого призначення ділянки, особливостей природно-кліматичної зони, економічних можливостей та ін.</a:t>
            </a:r>
            <a:endParaRPr lang="ru-RU" dirty="0"/>
          </a:p>
          <a:p>
            <a:pPr algn="just"/>
            <a:r>
              <a:rPr lang="uk-UA" dirty="0" err="1"/>
              <a:t>Землювання</a:t>
            </a:r>
            <a:r>
              <a:rPr lang="uk-UA" dirty="0"/>
              <a:t> поділяють на </a:t>
            </a:r>
            <a:r>
              <a:rPr lang="uk-UA" b="1" dirty="0"/>
              <a:t>суцільне та вибіркове, на звичайне і комбіноване</a:t>
            </a:r>
            <a:r>
              <a:rPr lang="uk-UA" dirty="0"/>
              <a:t>. При звичайному: родючий шар наносять на площі малопродуктивних угідь в один прийом без перемішування. При комбінованому - в два: спочатку наносять родючий шар товщиною 10-15 см і перемішують з ґрунтом, який потім поліпшують повторно до запроектованої норми.</a:t>
            </a:r>
            <a:endParaRPr lang="ru-RU" dirty="0"/>
          </a:p>
          <a:p>
            <a:pPr algn="just"/>
            <a:r>
              <a:rPr lang="uk-UA" dirty="0"/>
              <a:t>Звичайне </a:t>
            </a:r>
            <a:r>
              <a:rPr lang="uk-UA" dirty="0" err="1"/>
              <a:t>землювання</a:t>
            </a:r>
            <a:r>
              <a:rPr lang="uk-UA" dirty="0"/>
              <a:t> виконують при незначній відмінності гранулометричного складу родючих шарів і ґрунтів малопродуктивних угідь, а комбіноване - при значній різниці вказаних показників.</a:t>
            </a:r>
            <a:endParaRPr lang="ru-RU" dirty="0"/>
          </a:p>
          <a:p>
            <a:pPr algn="just"/>
            <a:r>
              <a:rPr lang="uk-UA" dirty="0" err="1"/>
              <a:t>Землювання</a:t>
            </a:r>
            <a:r>
              <a:rPr lang="uk-UA" dirty="0"/>
              <a:t> лише поліпшує малопродуктивні землі. Повністю родючими вони можуть стати при проведенні на них одночасно із </a:t>
            </a:r>
            <a:r>
              <a:rPr lang="uk-UA" dirty="0" err="1"/>
              <a:t>землюванням</a:t>
            </a:r>
            <a:r>
              <a:rPr lang="uk-UA" dirty="0"/>
              <a:t> агротехнічних, меліоративних та інших необхідних заходів.</a:t>
            </a:r>
            <a:endParaRPr lang="ru-RU" dirty="0"/>
          </a:p>
          <a:p>
            <a:pPr algn="just"/>
            <a:r>
              <a:rPr lang="uk-UA" dirty="0"/>
              <a:t>На час робіт з нанесення родючого шару ґрунту і до отримання першого врожаю малопродуктивні угіддя переводяться в стан меліоративної підготовки.</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0" y="-531440"/>
            <a:ext cx="9144000" cy="8119824"/>
          </a:xfrm>
          <a:prstGeom prst="rect">
            <a:avLst/>
          </a:prstGeom>
          <a:noFill/>
          <a:ln w="9525">
            <a:noFill/>
            <a:miter lim="800000"/>
            <a:headEnd/>
            <a:tailEnd/>
          </a:ln>
          <a:effectLst/>
        </p:spPr>
        <p:txBody>
          <a:bodyPr vert="horz" wrap="square" lIns="825240" tIns="482448" rIns="469752" bIns="609408"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tabLst>
                <a:tab pos="850900" algn="l"/>
              </a:tabLst>
            </a:pPr>
            <a:r>
              <a:rPr kumimoji="0" lang="uk-UA"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Порядок передачі рекультивованих земель землевласнику та контроль якості рекультивації.</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850900"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Приймання (передача) рекультивованих земель проводиться після письмового повідомлення про завершення робіт з рекультивації в органи місцевого самоврядування. До повідомлення додаються такі матеріали: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850900"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копії дозволів на проведення робіт, пов'язаних з порушенням ґрунтового покриву, а також документів, що засвідчують право користування землею і надрами;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850900"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викопіювання з плану землекористування з нанесеними межами рекультивованих ділянок;</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850900"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проект рекультивації земель з висновком державної екологічної експертизи;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850900"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дані ґрунтових, інженерно-геологічних, гідрогеологічних й інших необхідних обстежень до проведення робіт, пов'язаних з порушенням ґрунтового покриву, і після рекультивації порушених земель;</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850900"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схема	розташування	свердловин	та	інших	постів	спостереження гідрогеологічного, інженерно-геологічного моніторингу;</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850900"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проектна документація (робочі креслення) на меліоративні, протиерозійні,	гідротехнічні	й</a:t>
            </a:r>
            <a:r>
              <a:rPr kumimoji="0" lang="uk-UA" sz="12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інші</a:t>
            </a:r>
            <a:r>
              <a:rPr lang="uk-UA" sz="1200" dirty="0">
                <a:latin typeface="Arial" pitchFamily="34" charset="0"/>
                <a:ea typeface="Times New Roman" pitchFamily="18"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об'єкти,	лісомеліоративні</a:t>
            </a:r>
            <a:r>
              <a:rPr lang="ru-RU" sz="1200" dirty="0">
                <a:latin typeface="Arial" pitchFamily="34"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агротехнічні, інші заходи, передбачені проектом рекультивації;</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850900"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матеріали перевірок виконання робіт з рекультивації, здійснених контрольно-інспекційними органами чи фахівцями проектних організацій у порядку авторського нагляду, а також інформація про вжиті заходи щодо усунення виявлених порушень;</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850900"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відомості про зняття, збереження, використання, передачі родючого шару, підтверджені відповідними документами;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850900"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звіти про рекультивацію порушених земель за формою №2-тп (рекультивація) за період проведення робіт, пов'язаних з порушенням ґрунтового покриву на ділянці, що здається.</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850900"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Перелік матеріалів може уточнюватися і доповнюватися залежно від характеру порушення земель і подальшого використання рекультивованих ділянок.</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850900"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Приймання рекультивованих ділянок з виїздом на місце здійснює робоча комісія в 10-денний термін після надходження письмового повідомлення від юридичних (фізичних) осіб, що здають землі.</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None/>
              <a:tabLst>
                <a:tab pos="850900"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 прийманні рекультивованих земельних ділянок робоча комісія перевіряє:</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850900"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відповідність виконаних робіт затвердженому проекту рекультивації;</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850900"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якість планувальних робіт;</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850900"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потужність і рівномірність нанесення родючого шару ґрунту;</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850900"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наявність і обсяг невикористаного родючого шару ґрунту, а також умови його збереження;</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850900"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повноту виконання вимог екологічних, агротехнічних,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санітарно-</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гігієнічних, будівельних й інших нормативів, стандартів і правил залежно від виду порушення ґрунтового покриву і подальшого цільового використання рекультивованих земель;</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850900"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якість виконаних меліоративних, протиерозійних й інших заходів;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850900"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наявність на рекультивованій ділянці будівельних та інших відходів;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449263" algn="just" defTabSz="914400" rtl="0" eaLnBrk="0" fontAlgn="base" latinLnBrk="0" hangingPunct="0">
              <a:lnSpc>
                <a:spcPct val="100000"/>
              </a:lnSpc>
              <a:spcBef>
                <a:spcPct val="0"/>
              </a:spcBef>
              <a:spcAft>
                <a:spcPct val="0"/>
              </a:spcAft>
              <a:buClrTx/>
              <a:buSzTx/>
              <a:buFontTx/>
              <a:buChar char="•"/>
              <a:tabLst>
                <a:tab pos="850900"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наявність пунктів моніторингу рекультивованих земель. Об'єкт вважається прийнятим після затвердження Головою постійної комісії акта приймання здачі рекультивованих земель.</a:t>
            </a:r>
            <a:endParaRPr kumimoji="0" lang="uk-UA"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ChangeArrowheads="1"/>
          </p:cNvSpPr>
          <p:nvPr/>
        </p:nvSpPr>
        <p:spPr bwMode="auto">
          <a:xfrm>
            <a:off x="0" y="488742"/>
            <a:ext cx="914400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tab pos="595313" algn="l"/>
              </a:tabLst>
            </a:pPr>
            <a:r>
              <a:rPr kumimoji="0" lang="uk-UA" b="1" i="0" u="none" strike="noStrike" cap="none" normalizeH="0" baseline="0" dirty="0" smtClean="0">
                <a:ln>
                  <a:noFill/>
                </a:ln>
                <a:solidFill>
                  <a:schemeClr val="tx1"/>
                </a:solidFill>
                <a:effectLst/>
                <a:ea typeface="Times New Roman" pitchFamily="18" charset="0"/>
                <a:cs typeface="Arial" pitchFamily="34" charset="0"/>
              </a:rPr>
              <a:t>РЕКУЛЬТИВАЦІЯ ЗЕМЕЛЬ.</a:t>
            </a:r>
            <a:endParaRPr kumimoji="0" lang="ru-RU"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tab pos="595313" algn="l"/>
              </a:tabLst>
            </a:pPr>
            <a:r>
              <a:rPr kumimoji="0" lang="uk-UA" b="0" i="0" u="none" strike="noStrike" cap="none" normalizeH="0" baseline="0" dirty="0" smtClean="0">
                <a:ln>
                  <a:noFill/>
                </a:ln>
                <a:solidFill>
                  <a:schemeClr val="tx1"/>
                </a:solidFill>
                <a:effectLst/>
                <a:ea typeface="Times New Roman" pitchFamily="18" charset="0"/>
                <a:cs typeface="Arial" pitchFamily="34" charset="0"/>
              </a:rPr>
              <a:t>План:</a:t>
            </a:r>
            <a:endParaRPr kumimoji="0" lang="ru-RU"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595313" algn="l"/>
              </a:tabLst>
            </a:pPr>
            <a:r>
              <a:rPr kumimoji="0" lang="uk-UA" b="0" i="0" u="none" strike="noStrike" cap="none" normalizeH="0" baseline="0" dirty="0" smtClean="0">
                <a:ln>
                  <a:noFill/>
                </a:ln>
                <a:solidFill>
                  <a:schemeClr val="tx1"/>
                </a:solidFill>
                <a:effectLst/>
                <a:ea typeface="Times New Roman" pitchFamily="18" charset="0"/>
                <a:cs typeface="Arial" pitchFamily="34" charset="0"/>
              </a:rPr>
              <a:t>Загальна характеристика рекультивації земель.</a:t>
            </a:r>
            <a:endParaRPr kumimoji="0" lang="ru-RU"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595313" algn="l"/>
              </a:tabLst>
            </a:pPr>
            <a:r>
              <a:rPr kumimoji="0" lang="uk-UA" b="0" i="0" u="none" strike="noStrike" cap="none" normalizeH="0" baseline="0" dirty="0" smtClean="0">
                <a:ln>
                  <a:noFill/>
                </a:ln>
                <a:solidFill>
                  <a:schemeClr val="tx1"/>
                </a:solidFill>
                <a:effectLst/>
                <a:ea typeface="Times New Roman" pitchFamily="18" charset="0"/>
                <a:cs typeface="Arial" pitchFamily="34" charset="0"/>
              </a:rPr>
              <a:t>Порушені землі як об’єкт рекультивації.</a:t>
            </a:r>
            <a:endParaRPr kumimoji="0" lang="ru-RU"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595313" algn="l"/>
              </a:tabLst>
            </a:pPr>
            <a:r>
              <a:rPr kumimoji="0" lang="uk-UA" b="0" i="0" u="none" strike="noStrike" cap="none" normalizeH="0" baseline="0" dirty="0" smtClean="0">
                <a:ln>
                  <a:noFill/>
                </a:ln>
                <a:solidFill>
                  <a:schemeClr val="tx1"/>
                </a:solidFill>
                <a:effectLst/>
                <a:ea typeface="Times New Roman" pitchFamily="18" charset="0"/>
                <a:cs typeface="Arial" pitchFamily="34" charset="0"/>
              </a:rPr>
              <a:t>Види напрямів рекультивації.</a:t>
            </a:r>
            <a:endParaRPr kumimoji="0" lang="ru-RU"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595313" algn="l"/>
              </a:tabLst>
            </a:pPr>
            <a:r>
              <a:rPr kumimoji="0" lang="uk-UA" b="0" i="0" u="none" strike="noStrike" cap="none" normalizeH="0" baseline="0" dirty="0" smtClean="0">
                <a:ln>
                  <a:noFill/>
                </a:ln>
                <a:solidFill>
                  <a:schemeClr val="tx1"/>
                </a:solidFill>
                <a:effectLst/>
                <a:ea typeface="Times New Roman" pitchFamily="18" charset="0"/>
                <a:cs typeface="Arial" pitchFamily="34" charset="0"/>
              </a:rPr>
              <a:t>Умови проведення рекультивації земель.</a:t>
            </a:r>
            <a:endParaRPr kumimoji="0" lang="ru-RU"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595313" algn="l"/>
              </a:tabLst>
            </a:pPr>
            <a:r>
              <a:rPr kumimoji="0" lang="uk-UA" b="0" i="0" u="none" strike="noStrike" cap="none" normalizeH="0" baseline="0" dirty="0" smtClean="0">
                <a:ln>
                  <a:noFill/>
                </a:ln>
                <a:solidFill>
                  <a:schemeClr val="tx1"/>
                </a:solidFill>
                <a:effectLst/>
                <a:ea typeface="Times New Roman" pitchFamily="18" charset="0"/>
                <a:cs typeface="Arial" pitchFamily="34" charset="0"/>
              </a:rPr>
              <a:t>Вимоги до вибору напряму рекультивації земель.</a:t>
            </a:r>
            <a:endParaRPr kumimoji="0" lang="ru-RU"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595313" algn="l"/>
              </a:tabLst>
            </a:pPr>
            <a:r>
              <a:rPr kumimoji="0" lang="uk-UA" b="0" i="0" u="none" strike="noStrike" cap="none" normalizeH="0" baseline="0" dirty="0" smtClean="0">
                <a:ln>
                  <a:noFill/>
                </a:ln>
                <a:solidFill>
                  <a:schemeClr val="tx1"/>
                </a:solidFill>
                <a:effectLst/>
                <a:ea typeface="Times New Roman" pitchFamily="18" charset="0"/>
                <a:cs typeface="Arial" pitchFamily="34" charset="0"/>
              </a:rPr>
              <a:t>Порядок передачі рекультивованих земель землевласнику та контроль якості рекультивації.</a:t>
            </a:r>
            <a:endParaRPr kumimoji="0" lang="uk-UA"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0" y="215503"/>
            <a:ext cx="9144000" cy="6457831"/>
          </a:xfrm>
          <a:prstGeom prst="rect">
            <a:avLst/>
          </a:prstGeom>
          <a:noFill/>
          <a:ln w="9525">
            <a:noFill/>
            <a:miter lim="800000"/>
            <a:headEnd/>
            <a:tailEnd/>
          </a:ln>
          <a:effectLst/>
        </p:spPr>
        <p:txBody>
          <a:bodyPr vert="horz" wrap="square" lIns="825240" tIns="482448" rIns="469752" bIns="609408" numCol="1" anchor="ctr" anchorCtr="0" compatLnSpc="1">
            <a:prstTxWarp prst="textNoShape">
              <a:avLst/>
            </a:prstTxWarp>
            <a:spAutoFit/>
          </a:bodyPr>
          <a:lstStyle/>
          <a:p>
            <a:pPr marL="228600" marR="0" lvl="0" indent="-228600" algn="just" defTabSz="914400" rtl="0" eaLnBrk="1" fontAlgn="base" latinLnBrk="0" hangingPunct="1">
              <a:lnSpc>
                <a:spcPct val="100000"/>
              </a:lnSpc>
              <a:spcBef>
                <a:spcPct val="0"/>
              </a:spcBef>
              <a:spcAft>
                <a:spcPct val="0"/>
              </a:spcAft>
              <a:buClrTx/>
              <a:buSzTx/>
              <a:buFontTx/>
              <a:buAutoNum type="arabicPeriod"/>
              <a:tabLst/>
            </a:pPr>
            <a:r>
              <a:rPr kumimoji="0" lang="uk-UA"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Загальна характеристика рекультивації земель.</a:t>
            </a:r>
          </a:p>
          <a:p>
            <a:pPr marL="228600" marR="0" lvl="0" indent="-228600" algn="just" defTabSz="914400" rtl="0" eaLnBrk="1" fontAlgn="base" latinLnBrk="0" hangingPunct="1">
              <a:lnSpc>
                <a:spcPct val="100000"/>
              </a:lnSpc>
              <a:spcBef>
                <a:spcPct val="0"/>
              </a:spcBef>
              <a:spcAft>
                <a:spcPct val="0"/>
              </a:spcAft>
              <a:buClrTx/>
              <a:buSzTx/>
              <a:buFontTx/>
              <a:buAutoNum type="arabicPeriod"/>
              <a:tabLst/>
            </a:pP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algn="just" defTabSz="914400" rtl="0" eaLnBrk="0" fontAlgn="base" latinLnBrk="0" hangingPunct="0">
              <a:lnSpc>
                <a:spcPct val="100000"/>
              </a:lnSpc>
              <a:spcBef>
                <a:spcPct val="0"/>
              </a:spcBef>
              <a:spcAft>
                <a:spcPct val="0"/>
              </a:spcAft>
              <a:buClrTx/>
              <a:buSzTx/>
              <a:buFontTx/>
              <a:buNone/>
              <a:tabLst/>
            </a:pPr>
            <a:r>
              <a:rPr kumimoji="0" lang="uk-UA"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Рекультивація земель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(від латин.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cultus</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оброблення, введення) повне або часткове відновлення земель, порушених попередньою господарською діяльністю; комплекс робіт щодо відновлення продуктивності і господарської цінності земель, поліпшення умов навколишнього середовища. Термін</a:t>
            </a:r>
            <a:r>
              <a:rPr lang="ru-RU" sz="1200" dirty="0">
                <a:latin typeface="Arial" pitchFamily="34"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«рекультивація» одержав поширення з розвитком відкритого способу видобування корисних копалин, зокрема, кам'яного вугілля в провінції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Рейнладс</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(Німеччина)</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Багато авторів під </a:t>
            </a: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рекультивацією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розуміють усі заходи, за допомогою яких матеріал, «вивантажений» після гірничих розробок, шляхом цілеспрямованого підвищення родючості перетворюється у ґрунт.</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algn="just" defTabSz="914400" rtl="0" eaLnBrk="0" fontAlgn="base" latinLnBrk="0" hangingPunct="0">
              <a:lnSpc>
                <a:spcPct val="100000"/>
              </a:lnSpc>
              <a:spcBef>
                <a:spcPct val="0"/>
              </a:spcBef>
              <a:spcAft>
                <a:spcPct val="0"/>
              </a:spcAft>
              <a:buClrTx/>
              <a:buSzTx/>
              <a:buFontTx/>
              <a:buNone/>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Рекультивація земель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це комплекс інженерних, гірничотехнічних, меліоративних, біологічних, санітарно-гігієнічних та інших заходів, спрямованих на відновлення продуктивності порушених територій та приведення їх у різні види використання.</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Порушення земель відбувається при розробці родовищ корисних копалин, виконанні геологорозвідувальних, дослідницьких, будівельних та ін. робіт. При цьому порушується або знищується ґрунтовий покрив, змінюється гідрологічний режим, утворюється техногенний рельєф тощо. В результаті рекультивації земель на порушених землях створюються сільськогосподарські та лісові угіддя, водойми різного призначення, рекреаційні зони, площі для забудови.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Рекультивація порушених земель, площа яких в Україні становить понад 190 тис. гектарів, відновлення їх ґрунтового покриву і повернення у сферу народного господарства, є однією з найважливіших проблем.</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algn="just" defTabSz="914400" rtl="0" eaLnBrk="0" fontAlgn="base" latinLnBrk="0" hangingPunct="0">
              <a:lnSpc>
                <a:spcPct val="100000"/>
              </a:lnSpc>
              <a:spcBef>
                <a:spcPct val="0"/>
              </a:spcBef>
              <a:spcAft>
                <a:spcPct val="0"/>
              </a:spcAft>
              <a:buClrTx/>
              <a:buSzTx/>
              <a:buFontTx/>
              <a:buNone/>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Мета рекультивації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не тільки часткове перетворення порушених природних територіальних комплексів, але і створення на їхньому місці продуктивніших і раціонально організованих антропогенних ландшафтів.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algn="just" defTabSz="914400" rtl="0" eaLnBrk="0" fontAlgn="base" latinLnBrk="0" hangingPunct="0">
              <a:lnSpc>
                <a:spcPct val="100000"/>
              </a:lnSpc>
              <a:spcBef>
                <a:spcPct val="0"/>
              </a:spcBef>
              <a:spcAft>
                <a:spcPct val="0"/>
              </a:spcAft>
              <a:buClrTx/>
              <a:buSzTx/>
              <a:buFontTx/>
              <a:buNone/>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 зв'язку зі збільшенням порушених земель рекультивація стала невід'ємною частиною охорони і відтворення земельних ресурсів.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algn="just" defTabSz="914400" rtl="0" eaLnBrk="0" fontAlgn="base" latinLnBrk="0" hangingPunct="0">
              <a:lnSpc>
                <a:spcPct val="100000"/>
              </a:lnSpc>
              <a:spcBef>
                <a:spcPct val="0"/>
              </a:spcBef>
              <a:spcAft>
                <a:spcPct val="0"/>
              </a:spcAft>
              <a:buClrTx/>
              <a:buSzTx/>
              <a:buFontTx/>
              <a:buNone/>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Деградація ґрунтів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погіршення якості ґрунту та корисних властивостей у результаті зниження родючості. Деградація і повне руйнування ґрунту можуть відбуватися внаслідок впливу природних (природна зміна умов ґрунтоутворення, виверження вулканів, урагани) чи антропогенних факторів.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algn="just" defTabSz="914400" rtl="0" eaLnBrk="0" fontAlgn="base" latinLnBrk="0" hangingPunct="0">
              <a:lnSpc>
                <a:spcPct val="100000"/>
              </a:lnSpc>
              <a:spcBef>
                <a:spcPct val="0"/>
              </a:spcBef>
              <a:spcAft>
                <a:spcPct val="0"/>
              </a:spcAft>
              <a:buClrTx/>
              <a:buSzTx/>
              <a:buFontTx/>
              <a:buNone/>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Деградація земель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природне або антропогенне спрощення ландшафту,</a:t>
            </a:r>
            <a:r>
              <a:rPr kumimoji="0" lang="uk-UA" sz="12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погіршення стану, складу, корисних властивостей та функцій земель та інших органічно пов'язаних із землею природних компонентів.</a:t>
            </a:r>
            <a:endParaRPr kumimoji="0" lang="uk-UA"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ChangeArrowheads="1"/>
          </p:cNvSpPr>
          <p:nvPr/>
        </p:nvSpPr>
        <p:spPr bwMode="auto">
          <a:xfrm>
            <a:off x="0" y="0"/>
            <a:ext cx="9144000" cy="655564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tab pos="595313"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До деградованих земель належать:</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tab pos="595313"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а) земельні ділянки, поверхня яких порушена внаслідок землетрусу, зсувів, карстоутворення, повеней, добування корисних копалин тощо;</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tab pos="595313"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б) земельні ділянки з еродованими, перезволоженими, з підвищеною кислотністю або засоленістю, забрудненими хімічними речовинами ґрунтами та інші.</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tab pos="595313"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Явища деградації і повне руйнування ґрунту можна розділити на кілька основних груп.</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tabLst>
                <a:tab pos="595313"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Порушення біоенергетичного режиму ґрунтів і екосистем:</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595313" algn="l"/>
              </a:tabLst>
            </a:pPr>
            <a:r>
              <a:rPr kumimoji="0" lang="uk-UA" sz="1200" b="0" i="0" u="none" strike="noStrike" cap="none" normalizeH="0" baseline="0" dirty="0" err="1" smtClean="0">
                <a:ln>
                  <a:noFill/>
                </a:ln>
                <a:solidFill>
                  <a:schemeClr val="tx1"/>
                </a:solidFill>
                <a:effectLst/>
                <a:ea typeface="Times New Roman" pitchFamily="18" charset="0"/>
                <a:cs typeface="Arial" pitchFamily="34" charset="0"/>
              </a:rPr>
              <a:t>девегетація</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595313" algn="l"/>
              </a:tabLst>
            </a:pPr>
            <a:r>
              <a:rPr kumimoji="0" lang="uk-UA" sz="1200" b="0" i="0" u="none" strike="noStrike" cap="none" normalizeH="0" baseline="0" dirty="0" err="1" smtClean="0">
                <a:ln>
                  <a:noFill/>
                </a:ln>
                <a:solidFill>
                  <a:schemeClr val="tx1"/>
                </a:solidFill>
                <a:effectLst/>
                <a:ea typeface="Times New Roman" pitchFamily="18" charset="0"/>
                <a:cs typeface="Arial" pitchFamily="34" charset="0"/>
              </a:rPr>
              <a:t>дегуміфікація</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 ґрунтів;</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595313"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ґрунтовтома і виснаження ґрунтів.</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tabLst>
                <a:tab pos="595313"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Патологічний стан фунтових площ та профілів:</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595313"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відчуження і вилучення ґрунтів з діючих екосистем (промислова ерозія ґрунтів);</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595313"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водна і вітрова ерозія (дефляція) ґрунтів ;</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595313"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утворення безструктурного шару переущільнених площ;</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595313"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втрата ґрунтом структури.</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tabLst>
                <a:tab pos="595313"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Порушення водного і хімічного режиму ґрунтів:</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595313" algn="l"/>
              </a:tabLst>
            </a:pPr>
            <a:r>
              <a:rPr kumimoji="0" lang="uk-UA" sz="1200" b="0" i="0" u="none" strike="noStrike" cap="none" normalizeH="0" baseline="0" dirty="0" err="1" smtClean="0">
                <a:ln>
                  <a:noFill/>
                </a:ln>
                <a:solidFill>
                  <a:schemeClr val="tx1"/>
                </a:solidFill>
                <a:effectLst/>
                <a:ea typeface="Times New Roman" pitchFamily="18" charset="0"/>
                <a:cs typeface="Arial" pitchFamily="34" charset="0"/>
              </a:rPr>
              <a:t>опустелювання</a:t>
            </a:r>
            <a:r>
              <a:rPr kumimoji="0" lang="uk-UA" sz="1200" b="0" i="0" u="none" strike="noStrike" cap="none" normalizeH="0" baseline="0" dirty="0" smtClean="0">
                <a:ln>
                  <a:noFill/>
                </a:ln>
                <a:solidFill>
                  <a:schemeClr val="tx1"/>
                </a:solidFill>
                <a:effectLst/>
                <a:ea typeface="Times New Roman" pitchFamily="18" charset="0"/>
                <a:cs typeface="Arial" pitchFamily="34" charset="0"/>
              </a:rPr>
              <a:t> ґрунтів;</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595313"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селеві потоки і зсуви ґрунту;</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595313"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вторинне засолення ґрунтів;</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595313"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природна і вторинна кислотність ґрунтів; пересушення ґрунтів.</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tabLst>
                <a:tab pos="595313"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Затоплення, руйнування і засолення ґрунтів водами водосховищ. Створення водоймищ супроводжується розвитком комплексу негативних процесів, що призводять до деградації ґрунтового покриву:</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595313"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затоплення заплавних і надзаплавних терас;</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595313"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підйом рівня ґрунтових вод і підтоплення ґрунтів;</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595313"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абразія берегів і засолення дельт;</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595313"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розмив і знищення ґрунтів приморських дельт;</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595313"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забруднення і содове (лужне) засолення вод і ґрунтів тощо.</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tabLst>
                <a:tab pos="595313"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Хімічне забруднення ґрунтів:</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595313"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промислове;</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595313"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сільськогосподарське;</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595313"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радіоактивне.</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tabLst>
                <a:tab pos="595313"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Руйнування ґрунтів воєнними діями.</a:t>
            </a:r>
            <a:endParaRPr kumimoji="0" lang="ru-RU" sz="1200" b="0" i="0" u="none" strike="noStrike" cap="none" normalizeH="0" baseline="0" dirty="0" smtClean="0">
              <a:ln>
                <a:noFill/>
              </a:ln>
              <a:solidFill>
                <a:schemeClr val="tx1"/>
              </a:solidFill>
              <a:effectLst/>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tab pos="595313" algn="l"/>
              </a:tabLst>
            </a:pPr>
            <a:r>
              <a:rPr kumimoji="0" lang="uk-UA" sz="1200" b="0" i="0" u="none" strike="noStrike" cap="none" normalizeH="0" baseline="0" dirty="0" smtClean="0">
                <a:ln>
                  <a:noFill/>
                </a:ln>
                <a:solidFill>
                  <a:schemeClr val="tx1"/>
                </a:solidFill>
                <a:effectLst/>
                <a:ea typeface="Times New Roman" pitchFamily="18" charset="0"/>
                <a:cs typeface="Arial" pitchFamily="34" charset="0"/>
              </a:rPr>
              <a:t>До малопродуктивних земель належать сільськогосподарські угіддя, ґрунти яких характеризуються негативними природними властивостями, низькою родючістю, а їх господарське використання за призначенням є економічно неефективним.</a:t>
            </a:r>
            <a:endParaRPr kumimoji="0" lang="uk-UA" sz="12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ChangeArrowheads="1"/>
          </p:cNvSpPr>
          <p:nvPr/>
        </p:nvSpPr>
        <p:spPr bwMode="auto">
          <a:xfrm>
            <a:off x="0" y="146194"/>
            <a:ext cx="9144000" cy="5626834"/>
          </a:xfrm>
          <a:prstGeom prst="rect">
            <a:avLst/>
          </a:prstGeom>
          <a:noFill/>
          <a:ln w="9525">
            <a:noFill/>
            <a:miter lim="800000"/>
            <a:headEnd/>
            <a:tailEnd/>
          </a:ln>
          <a:effectLst/>
        </p:spPr>
        <p:txBody>
          <a:bodyPr vert="horz" wrap="square" lIns="825240" tIns="482448" rIns="469752" bIns="609408"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r>
              <a:rPr kumimoji="0" lang="uk-UA" sz="1400"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Техногеннозабруднені</a:t>
            </a:r>
            <a:r>
              <a:rPr kumimoji="0" lang="uk-UA"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землі </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це землі, забруднені внаслідок господарської діяльності людини, що призвело до деградації земель та її негативного впливу на довкілля і здоров'я людей.</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До </a:t>
            </a:r>
            <a:r>
              <a:rPr kumimoji="0" lang="uk-UA"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техногенно</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забруднених земель належать землі </a:t>
            </a:r>
            <a:r>
              <a:rPr kumimoji="0" lang="uk-UA"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радіаційно</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небезпечні</a:t>
            </a:r>
            <a:r>
              <a:rPr lang="uk-UA" sz="1100" dirty="0">
                <a:latin typeface="Arial" pitchFamily="34" charset="0"/>
                <a:ea typeface="Times New Roman" pitchFamily="18" charset="0"/>
                <a:cs typeface="Arial" pitchFamily="34" charset="0"/>
              </a:rPr>
              <a:t> </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та радіоактивно забруднені, </a:t>
            </a:r>
            <a:r>
              <a:rPr kumimoji="0" lang="uk-UA"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забруднені</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важкими металами, іншими хімічними елементами тощо. При використанні </a:t>
            </a:r>
            <a:r>
              <a:rPr kumimoji="0" lang="uk-UA"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техногенно</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забруднених земель враховуються особливості режиму їх використання.</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Особливості режиму і порядку використання </a:t>
            </a:r>
            <a:r>
              <a:rPr kumimoji="0" lang="uk-UA"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техногенно</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забруднених земель встановлюються законодавством України – </a:t>
            </a:r>
            <a:r>
              <a:rPr kumimoji="0" lang="uk-UA"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техногенно</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забруднені землі сільськогосподарського призначення, на яких не забезпечується одержання продукції, що відповідає встановленим вимогам (нормам, правилам, нормативам), підлягають вилученню із сільськогосподарського обігу та консервації.</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Техногенно</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порушені землі, що забруднюють навколишнє середовище та рекультивація яких для господарського використання є економічно не ефективна, підлягають </a:t>
            </a:r>
            <a:r>
              <a:rPr kumimoji="0" lang="uk-UA"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консервації біологічними, технічними або хімічними методами.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Консервації підлягають деградовані і малопродуктивні землі, господарське використання яких є екологічно небезпечним та економічно неефективним. Консервації підлягають також </a:t>
            </a:r>
            <a:r>
              <a:rPr kumimoji="0" lang="uk-UA" sz="1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техногенно</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забруднені земельні ділянки, на яких неможливо одержати екологічно чисту продукцію, а перебування людей на цих земельних ділянках є небезпечним для їх здоров'я. Консервація земель здійснюється шляхом припинення їх господарського використання на визначений термін та залуження або заліснення.</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ChangeArrowheads="1"/>
          </p:cNvSpPr>
          <p:nvPr/>
        </p:nvSpPr>
        <p:spPr bwMode="auto">
          <a:xfrm>
            <a:off x="0" y="184666"/>
            <a:ext cx="9144000" cy="6457831"/>
          </a:xfrm>
          <a:prstGeom prst="rect">
            <a:avLst/>
          </a:prstGeom>
          <a:noFill/>
          <a:ln w="9525">
            <a:noFill/>
            <a:miter lim="800000"/>
            <a:headEnd/>
            <a:tailEnd/>
          </a:ln>
          <a:effectLst/>
        </p:spPr>
        <p:txBody>
          <a:bodyPr vert="horz" wrap="square" lIns="825240" tIns="482448" rIns="469752" bIns="609408"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tab pos="646113" algn="l"/>
              </a:tabLst>
            </a:pPr>
            <a:r>
              <a:rPr kumimoji="0" lang="uk-UA"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Порушені землі як об’єкт рекультивації.</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tab pos="6461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Зростаючий вплив людини на природні ресурси призводить до порушення ландшафтів. Це відбувається внаслідок вилучення мінеральної сировини, при проведенні будівельних робіт, прокладенні великих магістральних шляхів, трубопроводів, виконанні геологорозвідувальних, дослідницьких, будівельних та інших робіт, що призводить до порушення ґрунтового покриву, гідрологічного режиму місцевості, утворення техногенного рельєфу й інших якісних змін тощо. Внаслідок цього виникають нові техногенні форми поверхні</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6461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кар‘єри, торфові виробки, відвали, траншеї, відстійники, траси трубопроводів, канали, майданчики бурових свердловин, деформовані ділянки на територіях розташування шахт тощо. Такі території називають </a:t>
            </a: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порушеними землями</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tab pos="646113" algn="l"/>
              </a:tabLst>
            </a:pPr>
            <a:r>
              <a:rPr kumimoji="0" lang="uk-UA"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Порушені землі --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це землі, що втратили первісну господарську та екологічну цінність через порушення ґрунтового покриву внаслідок виробничої діяльності людини або дії природних явищ і є джерелом негативного впливу на навколишнє середовище.</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tab pos="6461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Розрізняють </a:t>
            </a: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чотири групи чинників, які спричиняють утворення порушених земель:</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6461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підземне добування корисних копалин або вилучення їх за допомогою буріння;</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6461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наземне (відкрите) добування корисних копалин;</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Char char="•"/>
              <a:tabLst>
                <a:tab pos="6461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збагачення корисних копалин; різні види промислової та транспортної діяльності.</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tab pos="6461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Крім названих, розрізняють й інші види порушених земель, що стають об'єктами рекультивації:</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Pct val="100000"/>
              <a:buFontTx/>
              <a:buChar char="-"/>
              <a:tabLst>
                <a:tab pos="6461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території	складування	міських	і	промислових	відходів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золо-</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і</a:t>
            </a:r>
            <a:r>
              <a:rPr kumimoji="0" lang="uk-UA" sz="12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шлаковідвали</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та ін.;</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Pct val="100000"/>
              <a:buFontTx/>
              <a:buChar char="-"/>
              <a:tabLst>
                <a:tab pos="6461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насип при ліквідації транспортних шляхів;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Pct val="100000"/>
              <a:buFontTx/>
              <a:buChar char="-"/>
              <a:tabLst>
                <a:tab pos="6461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дамби при ліквідації гідроспоруд;</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Pct val="100000"/>
              <a:buFontTx/>
              <a:buChar char="-"/>
              <a:tabLst>
                <a:tab pos="6461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кавальєри уздовж осушувальної і водопровідної мережі каналів та русел рік, що виправляються;</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just" defTabSz="914400" rtl="0" eaLnBrk="0" fontAlgn="base" latinLnBrk="0" hangingPunct="0">
              <a:lnSpc>
                <a:spcPct val="100000"/>
              </a:lnSpc>
              <a:spcBef>
                <a:spcPct val="0"/>
              </a:spcBef>
              <a:spcAft>
                <a:spcPct val="0"/>
              </a:spcAft>
              <a:buClrTx/>
              <a:buSzPct val="100000"/>
              <a:buFontTx/>
              <a:buChar char="-"/>
              <a:tabLst>
                <a:tab pos="6461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траншеї при проведенні різного роду будівельних робіт.</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tab pos="6461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До об'єктів рекультивації належать також окремі споруди підприємств, що ліквідуються, — відстійники, поля фільтрації, польові гаражі та ін.</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just" defTabSz="914400" rtl="0" eaLnBrk="0" fontAlgn="base" latinLnBrk="0" hangingPunct="0">
              <a:lnSpc>
                <a:spcPct val="100000"/>
              </a:lnSpc>
              <a:spcBef>
                <a:spcPct val="0"/>
              </a:spcBef>
              <a:spcAft>
                <a:spcPct val="0"/>
              </a:spcAft>
              <a:buClrTx/>
              <a:buSzTx/>
              <a:buFontTx/>
              <a:buNone/>
              <a:tabLst>
                <a:tab pos="6461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Головним чинником утворення порушених земель є розробки корисних копалин. Все різноманіття способів видобування корисних копалин можна представити у вигляді одного головного процесу - </a:t>
            </a: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вилучення корисних копалин з підземних горизонтів або з поверхні.</a:t>
            </a:r>
            <a:endParaRPr kumimoji="0" lang="uk-UA"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ChangeArrowheads="1"/>
          </p:cNvSpPr>
          <p:nvPr/>
        </p:nvSpPr>
        <p:spPr bwMode="auto">
          <a:xfrm>
            <a:off x="0" y="-338495"/>
            <a:ext cx="9144000" cy="7011829"/>
          </a:xfrm>
          <a:prstGeom prst="rect">
            <a:avLst/>
          </a:prstGeom>
          <a:noFill/>
          <a:ln w="9525">
            <a:noFill/>
            <a:miter lim="800000"/>
            <a:headEnd/>
            <a:tailEnd/>
          </a:ln>
          <a:effectLst/>
        </p:spPr>
        <p:txBody>
          <a:bodyPr vert="horz" wrap="square" lIns="825240" tIns="482448" rIns="469752" bIns="609408" numCol="1" anchor="ctr" anchorCtr="0" compatLnSpc="1">
            <a:prstTxWarp prst="textNoShape">
              <a:avLst/>
            </a:prstTxWarp>
            <a:spAutoFit/>
          </a:bodyPr>
          <a:lstStyle/>
          <a:p>
            <a:pPr marL="0" marR="0" lvl="0" indent="342900" algn="l" defTabSz="914400" rtl="0" eaLnBrk="1" fontAlgn="base" latinLnBrk="0" hangingPunct="1">
              <a:lnSpc>
                <a:spcPct val="100000"/>
              </a:lnSpc>
              <a:spcBef>
                <a:spcPct val="0"/>
              </a:spcBef>
              <a:spcAft>
                <a:spcPct val="0"/>
              </a:spcAft>
              <a:buClrTx/>
              <a:buSzTx/>
              <a:buFontTx/>
              <a:buNone/>
              <a:tabLst>
                <a:tab pos="758825" algn="l"/>
                <a:tab pos="7604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Глибина, на якій ведеться розробка, змінюється залежно від рівня розвитку технології видобування та геологічної будови родовища, що експлуатується, та техніко-економічних чинників.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342900" algn="l" defTabSz="914400" rtl="0" eaLnBrk="0" fontAlgn="base" latinLnBrk="0" hangingPunct="0">
              <a:lnSpc>
                <a:spcPct val="100000"/>
              </a:lnSpc>
              <a:spcBef>
                <a:spcPct val="0"/>
              </a:spcBef>
              <a:spcAft>
                <a:spcPct val="0"/>
              </a:spcAft>
              <a:buClrTx/>
              <a:buSzTx/>
              <a:buFontTx/>
              <a:buNone/>
              <a:tabLst>
                <a:tab pos="758825" algn="l"/>
                <a:tab pos="760413" algn="l"/>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Порушені землі класифікують за такими ознаками: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Pct val="100000"/>
              <a:buFontTx/>
              <a:buChar char="-"/>
              <a:tabLst>
                <a:tab pos="758825" algn="l"/>
                <a:tab pos="7604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 джерелом порушення;</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Pct val="100000"/>
              <a:buFontTx/>
              <a:buChar char="-"/>
              <a:tabLst>
                <a:tab pos="758825" algn="l"/>
                <a:tab pos="7604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 формою порушень;</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Pct val="100000"/>
              <a:buFontTx/>
              <a:buChar char="-"/>
              <a:tabLst>
                <a:tab pos="758825" algn="l"/>
                <a:tab pos="7604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морфометричними</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ознаками;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Pct val="100000"/>
              <a:buFontTx/>
              <a:buChar char="-"/>
              <a:tabLst>
                <a:tab pos="758825" algn="l"/>
                <a:tab pos="7604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 характером поверхні та рослинного покриву;</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Pct val="100000"/>
              <a:buFontTx/>
              <a:buChar char="-"/>
              <a:tabLst>
                <a:tab pos="758825" algn="l"/>
                <a:tab pos="7604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 імовірністю проведення рекультивації.</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758825" algn="l"/>
                <a:tab pos="7604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 шахтному способі видобування корисних копалин розрізняють два</a:t>
            </a:r>
            <a:r>
              <a:rPr lang="ru-RU" sz="1200" dirty="0">
                <a:latin typeface="Arial" pitchFamily="34" charset="0"/>
                <a:cs typeface="Arial" pitchFamily="34" charset="0"/>
              </a:rPr>
              <a:t> </a:t>
            </a: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типи порушення земель:</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758825" algn="l"/>
                <a:tab pos="7604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просідання денної поверхні землі над підземними виробками (провали, прогини):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758825" algn="l"/>
                <a:tab pos="7604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розміщення на денній поверхні відвалів твердих відходів, які утворюються при видобуванні та первинній обробці сировини.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758825" algn="l"/>
                <a:tab pos="7604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При </a:t>
            </a: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відкритому способі видобутку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нерудних будівельних матеріалів і торфу утворюються денудаційні форми рельєфу. ДЕСТ 17.5.1.02-85 класифікує їх як </a:t>
            </a: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кар’єрні виїмки</a:t>
            </a:r>
            <a:r>
              <a:rPr kumimoji="0" lang="uk-UA"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758825" algn="l"/>
                <a:tab pos="760413" algn="l"/>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Кар’єрні виїмки при видобутку торфу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поділяють на:</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Pct val="100000"/>
              <a:buFontTx/>
              <a:buChar char="-"/>
              <a:tabLst>
                <a:tab pos="758825" algn="l"/>
                <a:tab pos="7604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фрезерні поля;</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Pct val="100000"/>
              <a:buFontTx/>
              <a:buChar char="-"/>
              <a:tabLst>
                <a:tab pos="758825" algn="l"/>
                <a:tab pos="7604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кар’єри гідроторфу;</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Pct val="100000"/>
              <a:buFontTx/>
              <a:buChar char="-"/>
              <a:tabLst>
                <a:tab pos="758825" algn="l"/>
                <a:tab pos="7604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кар’єри </a:t>
            </a:r>
            <a:r>
              <a:rPr kumimoji="0" lang="uk-UA" sz="1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машиноформуючого</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та різаного (ручного) видобутку торфу.</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758825" algn="l"/>
                <a:tab pos="760413" algn="l"/>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Кар’єрні виїмки при видобутку нерудних будівельних матеріалів поділяють</a:t>
            </a:r>
            <a:r>
              <a:rPr lang="uk-UA" sz="1200" dirty="0">
                <a:latin typeface="Arial" pitchFamily="34" charset="0"/>
                <a:ea typeface="Times New Roman" pitchFamily="18" charset="0"/>
                <a:cs typeface="Arial" pitchFamily="34" charset="0"/>
              </a:rPr>
              <a:t> </a:t>
            </a: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на:</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758825" algn="l"/>
                <a:tab pos="7604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кар’єри піску;</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758825" algn="l"/>
                <a:tab pos="7604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кар’єри піщано-гравійних матеріалів;</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758825" algn="l"/>
                <a:tab pos="7604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кар’єри карбонатної сировини;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758825" algn="l"/>
                <a:tab pos="7604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кар’єри глини.</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758825" algn="l"/>
                <a:tab pos="760413" algn="l"/>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Кар’єри нерудних будівел</a:t>
            </a:r>
            <a:r>
              <a:rPr kumimoji="0" lang="uk-UA"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ь</a:t>
            </a: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них матеріалів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мають складну конфігурацію,</a:t>
            </a:r>
            <a:r>
              <a:rPr lang="ru-RU" sz="1200" dirty="0">
                <a:latin typeface="Arial" pitchFamily="34" charset="0"/>
                <a:cs typeface="Arial" pitchFamily="34" charset="0"/>
              </a:rPr>
              <a:t>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великі коливання по площі, значні глибини, круті схили, нерівне дно.</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758825" algn="l"/>
                <a:tab pos="760413" algn="l"/>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Відвали	розкривної	породи,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розташовані	поза	контуром	кар'єру	або усередині його, невеликі.</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758825" algn="l"/>
                <a:tab pos="760413" algn="l"/>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Родовища глини. </a:t>
            </a: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Глибина кар'єрів глини зазвичай невелика, але іноді досягає 20-25 м. Багато кар'єрів глини залиті водою.</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758825" algn="l"/>
                <a:tab pos="760413" algn="l"/>
              </a:tabLst>
            </a:pPr>
            <a:r>
              <a:rPr kumimoji="0" lang="uk-UA"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Кар'єри, провали і траншеї поділяють:</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Pct val="100000"/>
              <a:buFontTx/>
              <a:buChar char="—"/>
              <a:tabLst>
                <a:tab pos="758825" algn="l"/>
                <a:tab pos="760413" algn="l"/>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 глибиною;</a:t>
            </a:r>
            <a:endParaRPr kumimoji="0" lang="ru-RU" sz="1200" b="0" i="0" u="none" strike="noStrike" cap="none" normalizeH="0" baseline="0" dirty="0" smtClean="0">
              <a:ln>
                <a:noFill/>
              </a:ln>
              <a:solidFill>
                <a:schemeClr val="tx1"/>
              </a:solidFill>
              <a:effectLst/>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Pct val="100000"/>
              <a:buFontTx/>
              <a:buChar char="—"/>
              <a:tabLst>
                <a:tab pos="758825" algn="l"/>
                <a:tab pos="760413" algn="l"/>
              </a:tabLst>
            </a:pPr>
            <a:r>
              <a:rPr kumimoji="0" lang="uk-UA"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крутістю схилів.</a:t>
            </a:r>
            <a:endParaRPr kumimoji="0" lang="uk-UA"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ChangeArrowheads="1"/>
          </p:cNvSpPr>
          <p:nvPr/>
        </p:nvSpPr>
        <p:spPr bwMode="auto">
          <a:xfrm>
            <a:off x="0" y="0"/>
            <a:ext cx="9144000" cy="461664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l" defTabSz="914400" rtl="0" eaLnBrk="1" fontAlgn="base" latinLnBrk="0" hangingPunct="1">
              <a:lnSpc>
                <a:spcPct val="100000"/>
              </a:lnSpc>
              <a:spcBef>
                <a:spcPct val="0"/>
              </a:spcBef>
              <a:spcAft>
                <a:spcPct val="0"/>
              </a:spcAft>
              <a:buClrTx/>
              <a:buSzTx/>
              <a:buFontTx/>
              <a:buNone/>
              <a:tabLst>
                <a:tab pos="550863" algn="l"/>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Відвали, насипи, дамби і кавальєри розрізняють </a:t>
            </a:r>
            <a:r>
              <a:rPr kumimoji="0" lang="uk-UA"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 висотою. </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Порушені землі класифікують також </a:t>
            </a:r>
            <a:r>
              <a:rPr kumimoji="0" lang="uk-UA"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залежно від стану на них родючого шару </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ґрунту:</a:t>
            </a:r>
            <a:endParaRPr lang="ru-RU" sz="800" dirty="0" smtClean="0">
              <a:latin typeface="Arial" pitchFamily="34" charset="0"/>
              <a:cs typeface="Arial" pitchFamily="34" charset="0"/>
            </a:endParaRPr>
          </a:p>
          <a:p>
            <a:pPr marL="0" marR="0" lvl="0" indent="342900" algn="l" defTabSz="914400" rtl="0" eaLnBrk="1" fontAlgn="base" latinLnBrk="0" hangingPunct="1">
              <a:lnSpc>
                <a:spcPct val="100000"/>
              </a:lnSpc>
              <a:spcBef>
                <a:spcPct val="0"/>
              </a:spcBef>
              <a:spcAft>
                <a:spcPct val="0"/>
              </a:spcAft>
              <a:buClrTx/>
              <a:buSzTx/>
              <a:buFontTx/>
              <a:buNone/>
              <a:tabLst>
                <a:tab pos="550863" algn="l"/>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знятий повністю;</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50863" algn="l"/>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знятий на 50% і більш товщини та перемішаний з неродючою породою яка залягає нижче;</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50863" algn="l"/>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похований під неродючою породою на глибину 20 см і більше;</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50863" algn="l"/>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забруднений нафтопродуктами.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50863" algn="l"/>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Усі порушені землі розрізняють </a:t>
            </a:r>
            <a:r>
              <a:rPr kumimoji="0" lang="uk-UA"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 площею. </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До порушених земель також можна віднести: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50863" algn="l"/>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землі, які частково або повністю порушені внаслідок діяльності гірничодобувної, переробної промисловості або будівництва;</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50863" algn="l"/>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землі, які можуть перейти до категорії порушених внаслідок використання на сучасному етапі, якщо на них не буде проведено необхідні меліоративні заходи;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50863" algn="l"/>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звільнені землі,   які   тимчасово   використовуються   для   різних потреб, але на них не була проведена рекультивація.</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50863" algn="l"/>
              </a:tabLst>
            </a:pP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За характером умов, що спричиняють формування порушених земель, розрізняють наступні типи техногенних </a:t>
            </a:r>
            <a:r>
              <a:rPr kumimoji="0" lang="uk-UA"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ландшафтів </a:t>
            </a:r>
            <a:r>
              <a:rPr kumimoji="0" lang="uk-UA"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(комплексів):</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50863" algn="l"/>
              </a:tabLst>
            </a:pPr>
            <a:r>
              <a:rPr kumimoji="0" lang="uk-UA"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Кар’єрно-відвальні комплекси (ландшафти).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50863" algn="l"/>
              </a:tabLst>
            </a:pPr>
            <a:r>
              <a:rPr kumimoji="0" lang="uk-UA"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Торфово-кар’єрні ландшафти.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50863" algn="l"/>
              </a:tabLst>
            </a:pPr>
            <a:r>
              <a:rPr kumimoji="0" lang="uk-UA"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Дражно-відвальні ландшафти.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50863" algn="l"/>
              </a:tabLst>
            </a:pPr>
            <a:r>
              <a:rPr kumimoji="0" lang="uk-UA"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Шахтні </a:t>
            </a:r>
            <a:r>
              <a:rPr kumimoji="0" lang="uk-UA" sz="1400"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провально-териконникові</a:t>
            </a:r>
            <a:r>
              <a:rPr kumimoji="0" lang="uk-UA"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комплекси.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50863" algn="l"/>
              </a:tabLst>
            </a:pPr>
            <a:r>
              <a:rPr kumimoji="0" lang="uk-UA"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Екстрактивні ландшафти.</a:t>
            </a:r>
            <a:endParaRPr kumimoji="0" lang="ru-RU"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tab pos="550863" algn="l"/>
              </a:tabLst>
            </a:pPr>
            <a:r>
              <a:rPr kumimoji="0" lang="uk-UA" sz="14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Сільськогосподарські антропогенні ландшафти.</a:t>
            </a:r>
            <a:endParaRPr kumimoji="0" lang="uk-UA"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0" y="-315416"/>
            <a:ext cx="9144000" cy="7704326"/>
          </a:xfrm>
          <a:prstGeom prst="rect">
            <a:avLst/>
          </a:prstGeom>
          <a:noFill/>
          <a:ln w="9525">
            <a:noFill/>
            <a:miter lim="800000"/>
            <a:headEnd/>
            <a:tailEnd/>
          </a:ln>
          <a:effectLst/>
        </p:spPr>
        <p:txBody>
          <a:bodyPr vert="horz" wrap="square" lIns="825240" tIns="482448" rIns="469752" bIns="609408"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tabLst>
                <a:tab pos="646113" algn="l"/>
                <a:tab pos="892175" algn="l"/>
                <a:tab pos="1546225" algn="l"/>
                <a:tab pos="1668463" algn="l"/>
                <a:tab pos="1882775" algn="l"/>
                <a:tab pos="2024063" algn="l"/>
                <a:tab pos="2405063" algn="l"/>
                <a:tab pos="2511425" algn="l"/>
                <a:tab pos="3181350" algn="l"/>
                <a:tab pos="3359150" algn="l"/>
                <a:tab pos="3625850" algn="l"/>
                <a:tab pos="4397375" algn="l"/>
                <a:tab pos="4659313" algn="l"/>
                <a:tab pos="4772025" algn="l"/>
                <a:tab pos="4862513" algn="l"/>
                <a:tab pos="5273675" algn="l"/>
                <a:tab pos="5346700" algn="l"/>
              </a:tabLst>
            </a:pPr>
            <a:r>
              <a:rPr kumimoji="0" lang="uk-UA" sz="1100" b="1" i="0" u="none" strike="noStrike" cap="none" normalizeH="0" baseline="0" dirty="0" smtClean="0">
                <a:ln>
                  <a:noFill/>
                </a:ln>
                <a:solidFill>
                  <a:schemeClr val="tx1"/>
                </a:solidFill>
                <a:effectLst/>
                <a:ea typeface="Times New Roman" pitchFamily="18" charset="0"/>
                <a:cs typeface="Arial" pitchFamily="34" charset="0"/>
              </a:rPr>
              <a:t>Види напрямів рекультивації.</a:t>
            </a:r>
            <a:endParaRPr kumimoji="0" lang="ru-RU" sz="11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46113" algn="l"/>
                <a:tab pos="892175" algn="l"/>
                <a:tab pos="1546225" algn="l"/>
                <a:tab pos="1668463" algn="l"/>
                <a:tab pos="1882775" algn="l"/>
                <a:tab pos="2024063" algn="l"/>
                <a:tab pos="2405063" algn="l"/>
                <a:tab pos="2511425" algn="l"/>
                <a:tab pos="3181350" algn="l"/>
                <a:tab pos="3359150" algn="l"/>
                <a:tab pos="3625850" algn="l"/>
                <a:tab pos="4397375" algn="l"/>
                <a:tab pos="4659313" algn="l"/>
                <a:tab pos="4772025" algn="l"/>
                <a:tab pos="4862513" algn="l"/>
                <a:tab pos="5273675" algn="l"/>
                <a:tab pos="5346700" algn="l"/>
              </a:tabLst>
            </a:pPr>
            <a:r>
              <a:rPr kumimoji="0" lang="uk-UA" sz="1100" b="1" i="0" u="none" strike="noStrike" cap="none" normalizeH="0" baseline="0" dirty="0" smtClean="0">
                <a:ln>
                  <a:noFill/>
                </a:ln>
                <a:solidFill>
                  <a:schemeClr val="tx1"/>
                </a:solidFill>
                <a:effectLst/>
                <a:ea typeface="Times New Roman" pitchFamily="18" charset="0"/>
                <a:cs typeface="Arial" pitchFamily="34" charset="0"/>
              </a:rPr>
              <a:t>Напрям	рекультивації	–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це	відновлення	порушених	земель	для визначеного цільового використання. Розрізняють наступні напрями:</a:t>
            </a:r>
            <a:endParaRPr kumimoji="0" lang="ru-RU" sz="11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646113" algn="l"/>
                <a:tab pos="892175" algn="l"/>
                <a:tab pos="1546225" algn="l"/>
                <a:tab pos="1668463" algn="l"/>
                <a:tab pos="1882775" algn="l"/>
                <a:tab pos="2024063" algn="l"/>
                <a:tab pos="2405063" algn="l"/>
                <a:tab pos="2511425" algn="l"/>
                <a:tab pos="3181350" algn="l"/>
                <a:tab pos="3359150" algn="l"/>
                <a:tab pos="3625850" algn="l"/>
                <a:tab pos="4397375" algn="l"/>
                <a:tab pos="4659313" algn="l"/>
                <a:tab pos="4772025" algn="l"/>
                <a:tab pos="4862513" algn="l"/>
                <a:tab pos="5273675" algn="l"/>
                <a:tab pos="5346700" algn="l"/>
              </a:tabLst>
            </a:pPr>
            <a:r>
              <a:rPr kumimoji="0" lang="uk-UA" sz="1100" b="0" i="1" u="none" strike="noStrike" cap="none" normalizeH="0" baseline="0" dirty="0" smtClean="0">
                <a:ln>
                  <a:noFill/>
                </a:ln>
                <a:solidFill>
                  <a:schemeClr val="tx1"/>
                </a:solidFill>
                <a:effectLst/>
                <a:ea typeface="Times New Roman" pitchFamily="18" charset="0"/>
                <a:cs typeface="Arial" pitchFamily="34" charset="0"/>
              </a:rPr>
              <a:t>сільськогосподарський;</a:t>
            </a:r>
            <a:endParaRPr kumimoji="0" lang="ru-RU" sz="11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646113" algn="l"/>
                <a:tab pos="892175" algn="l"/>
                <a:tab pos="1546225" algn="l"/>
                <a:tab pos="1668463" algn="l"/>
                <a:tab pos="1882775" algn="l"/>
                <a:tab pos="2024063" algn="l"/>
                <a:tab pos="2405063" algn="l"/>
                <a:tab pos="2511425" algn="l"/>
                <a:tab pos="3181350" algn="l"/>
                <a:tab pos="3359150" algn="l"/>
                <a:tab pos="3625850" algn="l"/>
                <a:tab pos="4397375" algn="l"/>
                <a:tab pos="4659313" algn="l"/>
                <a:tab pos="4772025" algn="l"/>
                <a:tab pos="4862513" algn="l"/>
                <a:tab pos="5273675" algn="l"/>
                <a:tab pos="5346700" algn="l"/>
              </a:tabLst>
            </a:pPr>
            <a:r>
              <a:rPr kumimoji="0" lang="uk-UA" sz="1100" b="0" i="1" u="none" strike="noStrike" cap="none" normalizeH="0" baseline="0" dirty="0" smtClean="0">
                <a:ln>
                  <a:noFill/>
                </a:ln>
                <a:solidFill>
                  <a:schemeClr val="tx1"/>
                </a:solidFill>
                <a:effectLst/>
                <a:ea typeface="Times New Roman" pitchFamily="18" charset="0"/>
                <a:cs typeface="Arial" pitchFamily="34" charset="0"/>
              </a:rPr>
              <a:t>лісогосподарський;</a:t>
            </a:r>
            <a:endParaRPr kumimoji="0" lang="ru-RU" sz="11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646113" algn="l"/>
                <a:tab pos="892175" algn="l"/>
                <a:tab pos="1546225" algn="l"/>
                <a:tab pos="1668463" algn="l"/>
                <a:tab pos="1882775" algn="l"/>
                <a:tab pos="2024063" algn="l"/>
                <a:tab pos="2405063" algn="l"/>
                <a:tab pos="2511425" algn="l"/>
                <a:tab pos="3181350" algn="l"/>
                <a:tab pos="3359150" algn="l"/>
                <a:tab pos="3625850" algn="l"/>
                <a:tab pos="4397375" algn="l"/>
                <a:tab pos="4659313" algn="l"/>
                <a:tab pos="4772025" algn="l"/>
                <a:tab pos="4862513" algn="l"/>
                <a:tab pos="5273675" algn="l"/>
                <a:tab pos="5346700" algn="l"/>
              </a:tabLst>
            </a:pPr>
            <a:r>
              <a:rPr kumimoji="0" lang="uk-UA" sz="1100" b="0" i="1" u="none" strike="noStrike" cap="none" normalizeH="0" baseline="0" dirty="0" smtClean="0">
                <a:ln>
                  <a:noFill/>
                </a:ln>
                <a:solidFill>
                  <a:schemeClr val="tx1"/>
                </a:solidFill>
                <a:effectLst/>
                <a:ea typeface="Times New Roman" pitchFamily="18" charset="0"/>
                <a:cs typeface="Arial" pitchFamily="34" charset="0"/>
              </a:rPr>
              <a:t>водогосподарський;</a:t>
            </a:r>
            <a:endParaRPr kumimoji="0" lang="ru-RU" sz="11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646113" algn="l"/>
                <a:tab pos="892175" algn="l"/>
                <a:tab pos="1546225" algn="l"/>
                <a:tab pos="1668463" algn="l"/>
                <a:tab pos="1882775" algn="l"/>
                <a:tab pos="2024063" algn="l"/>
                <a:tab pos="2405063" algn="l"/>
                <a:tab pos="2511425" algn="l"/>
                <a:tab pos="3181350" algn="l"/>
                <a:tab pos="3359150" algn="l"/>
                <a:tab pos="3625850" algn="l"/>
                <a:tab pos="4397375" algn="l"/>
                <a:tab pos="4659313" algn="l"/>
                <a:tab pos="4772025" algn="l"/>
                <a:tab pos="4862513" algn="l"/>
                <a:tab pos="5273675" algn="l"/>
                <a:tab pos="5346700" algn="l"/>
              </a:tabLst>
            </a:pPr>
            <a:r>
              <a:rPr kumimoji="0" lang="uk-UA" sz="1100" b="0" i="1" u="none" strike="noStrike" cap="none" normalizeH="0" baseline="0" dirty="0" smtClean="0">
                <a:ln>
                  <a:noFill/>
                </a:ln>
                <a:solidFill>
                  <a:schemeClr val="tx1"/>
                </a:solidFill>
                <a:effectLst/>
                <a:ea typeface="Times New Roman" pitchFamily="18" charset="0"/>
                <a:cs typeface="Arial" pitchFamily="34" charset="0"/>
              </a:rPr>
              <a:t>рекреаційний;</a:t>
            </a:r>
            <a:endParaRPr kumimoji="0" lang="ru-RU" sz="11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646113" algn="l"/>
                <a:tab pos="892175" algn="l"/>
                <a:tab pos="1546225" algn="l"/>
                <a:tab pos="1668463" algn="l"/>
                <a:tab pos="1882775" algn="l"/>
                <a:tab pos="2024063" algn="l"/>
                <a:tab pos="2405063" algn="l"/>
                <a:tab pos="2511425" algn="l"/>
                <a:tab pos="3181350" algn="l"/>
                <a:tab pos="3359150" algn="l"/>
                <a:tab pos="3625850" algn="l"/>
                <a:tab pos="4397375" algn="l"/>
                <a:tab pos="4659313" algn="l"/>
                <a:tab pos="4772025" algn="l"/>
                <a:tab pos="4862513" algn="l"/>
                <a:tab pos="5273675" algn="l"/>
                <a:tab pos="5346700" algn="l"/>
              </a:tabLst>
            </a:pPr>
            <a:r>
              <a:rPr kumimoji="0" lang="uk-UA" sz="1100" b="0" i="1" u="none" strike="noStrike" cap="none" normalizeH="0" baseline="0" dirty="0" smtClean="0">
                <a:ln>
                  <a:noFill/>
                </a:ln>
                <a:solidFill>
                  <a:schemeClr val="tx1"/>
                </a:solidFill>
                <a:effectLst/>
                <a:ea typeface="Times New Roman" pitchFamily="18" charset="0"/>
                <a:cs typeface="Arial" pitchFamily="34" charset="0"/>
              </a:rPr>
              <a:t>будівельний;;</a:t>
            </a:r>
            <a:endParaRPr kumimoji="0" lang="ru-RU" sz="11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Char char="•"/>
              <a:tabLst>
                <a:tab pos="646113" algn="l"/>
                <a:tab pos="892175" algn="l"/>
                <a:tab pos="1546225" algn="l"/>
                <a:tab pos="1668463" algn="l"/>
                <a:tab pos="1882775" algn="l"/>
                <a:tab pos="2024063" algn="l"/>
                <a:tab pos="2405063" algn="l"/>
                <a:tab pos="2511425" algn="l"/>
                <a:tab pos="3181350" algn="l"/>
                <a:tab pos="3359150" algn="l"/>
                <a:tab pos="3625850" algn="l"/>
                <a:tab pos="4397375" algn="l"/>
                <a:tab pos="4659313" algn="l"/>
                <a:tab pos="4772025" algn="l"/>
                <a:tab pos="4862513" algn="l"/>
                <a:tab pos="5273675" algn="l"/>
                <a:tab pos="5346700" algn="l"/>
              </a:tabLst>
            </a:pPr>
            <a:r>
              <a:rPr kumimoji="0" lang="uk-UA" sz="1100" b="0" i="1" u="none" strike="noStrike" cap="none" normalizeH="0" baseline="0" dirty="0" smtClean="0">
                <a:ln>
                  <a:noFill/>
                </a:ln>
                <a:solidFill>
                  <a:schemeClr val="tx1"/>
                </a:solidFill>
                <a:effectLst/>
                <a:ea typeface="Times New Roman" pitchFamily="18" charset="0"/>
                <a:cs typeface="Arial" pitchFamily="34" charset="0"/>
              </a:rPr>
              <a:t>санітарно-гігієнічний.</a:t>
            </a:r>
            <a:endParaRPr kumimoji="0" lang="ru-RU" sz="11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46113" algn="l"/>
                <a:tab pos="892175" algn="l"/>
                <a:tab pos="1546225" algn="l"/>
                <a:tab pos="1668463" algn="l"/>
                <a:tab pos="1882775" algn="l"/>
                <a:tab pos="2024063" algn="l"/>
                <a:tab pos="2405063" algn="l"/>
                <a:tab pos="2511425" algn="l"/>
                <a:tab pos="3181350" algn="l"/>
                <a:tab pos="3359150" algn="l"/>
                <a:tab pos="3625850" algn="l"/>
                <a:tab pos="4397375" algn="l"/>
                <a:tab pos="4659313" algn="l"/>
                <a:tab pos="4772025" algn="l"/>
                <a:tab pos="4862513" algn="l"/>
                <a:tab pos="5273675" algn="l"/>
                <a:tab pos="5346700" algn="l"/>
              </a:tabLst>
            </a:pPr>
            <a:r>
              <a:rPr kumimoji="0" lang="uk-UA" sz="1100" b="0" i="1" u="none" strike="noStrike" cap="none" normalizeH="0" baseline="0" dirty="0" smtClean="0">
                <a:ln>
                  <a:noFill/>
                </a:ln>
                <a:solidFill>
                  <a:schemeClr val="tx1"/>
                </a:solidFill>
                <a:effectLst/>
                <a:ea typeface="Times New Roman" pitchFamily="18" charset="0"/>
                <a:cs typeface="Arial" pitchFamily="34" charset="0"/>
              </a:rPr>
              <a:t>Сільськогосподарська рекультивація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здійснюється в районах розвиненого сільського господарства, на великих за площею відвалах чи кар'єрах. Це найдорожчий вид рекультивації, бо до земель, де мають вирощуватися сільськогосподарські культури, ставляться найвищі вимоги. Зокрема, кут нахилу місцевості не може перевищувати 3°.</a:t>
            </a:r>
            <a:endParaRPr kumimoji="0" lang="ru-RU" sz="11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46113" algn="l"/>
                <a:tab pos="892175" algn="l"/>
                <a:tab pos="1546225" algn="l"/>
                <a:tab pos="1668463" algn="l"/>
                <a:tab pos="1882775" algn="l"/>
                <a:tab pos="2024063" algn="l"/>
                <a:tab pos="2405063" algn="l"/>
                <a:tab pos="2511425" algn="l"/>
                <a:tab pos="3181350" algn="l"/>
                <a:tab pos="3359150" algn="l"/>
                <a:tab pos="3625850" algn="l"/>
                <a:tab pos="4397375" algn="l"/>
                <a:tab pos="4659313" algn="l"/>
                <a:tab pos="4772025" algn="l"/>
                <a:tab pos="4862513" algn="l"/>
                <a:tab pos="5273675" algn="l"/>
                <a:tab pos="5346700" algn="l"/>
              </a:tabLst>
            </a:pPr>
            <a:r>
              <a:rPr kumimoji="0" lang="uk-UA" sz="1100" b="0" i="1" u="none" strike="noStrike" cap="none" normalizeH="0" baseline="0" dirty="0" smtClean="0">
                <a:ln>
                  <a:noFill/>
                </a:ln>
                <a:solidFill>
                  <a:schemeClr val="tx1"/>
                </a:solidFill>
                <a:effectLst/>
                <a:ea typeface="Times New Roman" pitchFamily="18" charset="0"/>
                <a:cs typeface="Arial" pitchFamily="34" charset="0"/>
              </a:rPr>
              <a:t>Лісогосподарська рекультивація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проводиться там, де є можливість відновити ділянки лісу з цінними сортами дерев, її вартість і вимоги до агрохімічних характеристик ґрунту нижчі, ніж за сільськогосподарської рекультивації.</a:t>
            </a:r>
            <a:endParaRPr kumimoji="0" lang="ru-RU" sz="11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46113" algn="l"/>
                <a:tab pos="892175" algn="l"/>
                <a:tab pos="1546225" algn="l"/>
                <a:tab pos="1668463" algn="l"/>
                <a:tab pos="1882775" algn="l"/>
                <a:tab pos="2024063" algn="l"/>
                <a:tab pos="2405063" algn="l"/>
                <a:tab pos="2511425" algn="l"/>
                <a:tab pos="3181350" algn="l"/>
                <a:tab pos="3359150" algn="l"/>
                <a:tab pos="3625850" algn="l"/>
                <a:tab pos="4397375" algn="l"/>
                <a:tab pos="4659313" algn="l"/>
                <a:tab pos="4772025" algn="l"/>
                <a:tab pos="4862513" algn="l"/>
                <a:tab pos="5273675" algn="l"/>
                <a:tab pos="5346700" algn="l"/>
              </a:tabLst>
            </a:pPr>
            <a:r>
              <a:rPr kumimoji="0" lang="uk-UA" sz="1100" b="0" i="1" u="none" strike="noStrike" cap="none" normalizeH="0" baseline="0" dirty="0" smtClean="0">
                <a:ln>
                  <a:noFill/>
                </a:ln>
                <a:solidFill>
                  <a:schemeClr val="tx1"/>
                </a:solidFill>
                <a:effectLst/>
                <a:ea typeface="Times New Roman" pitchFamily="18" charset="0"/>
                <a:cs typeface="Arial" pitchFamily="34" charset="0"/>
              </a:rPr>
              <a:t>Водогосподарська рекультивація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стосується здебільшого тих кар'єрів, які після відпрацювання заповнюються ґрунтовими й дощовими водами. Такі штучні озера впорядковуються, в них запускається риба, їхні береги озеленюються тощо.</a:t>
            </a:r>
            <a:endParaRPr kumimoji="0" lang="ru-RU" sz="11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46113" algn="l"/>
                <a:tab pos="892175" algn="l"/>
                <a:tab pos="1546225" algn="l"/>
                <a:tab pos="1668463" algn="l"/>
                <a:tab pos="1882775" algn="l"/>
                <a:tab pos="2024063" algn="l"/>
                <a:tab pos="2405063" algn="l"/>
                <a:tab pos="2511425" algn="l"/>
                <a:tab pos="3181350" algn="l"/>
                <a:tab pos="3359150" algn="l"/>
                <a:tab pos="3625850" algn="l"/>
                <a:tab pos="4397375" algn="l"/>
                <a:tab pos="4659313" algn="l"/>
                <a:tab pos="4772025" algn="l"/>
                <a:tab pos="4862513" algn="l"/>
                <a:tab pos="5273675" algn="l"/>
                <a:tab pos="5346700" algn="l"/>
              </a:tabLst>
            </a:pPr>
            <a:r>
              <a:rPr kumimoji="0" lang="uk-UA" sz="1100" b="0" i="1" u="none" strike="noStrike" cap="none" normalizeH="0" baseline="0" dirty="0" smtClean="0">
                <a:ln>
                  <a:noFill/>
                </a:ln>
                <a:solidFill>
                  <a:schemeClr val="tx1"/>
                </a:solidFill>
                <a:effectLst/>
                <a:ea typeface="Times New Roman" pitchFamily="18" charset="0"/>
                <a:cs typeface="Arial" pitchFamily="34" charset="0"/>
              </a:rPr>
              <a:t>Рекреаційна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(від		лат.		</a:t>
            </a:r>
            <a:r>
              <a:rPr kumimoji="0" lang="uk-UA" sz="1100" b="0" i="1" u="none" strike="noStrike" cap="none" normalizeH="0" baseline="0" dirty="0" err="1" smtClean="0">
                <a:ln>
                  <a:noFill/>
                </a:ln>
                <a:solidFill>
                  <a:schemeClr val="tx1"/>
                </a:solidFill>
                <a:effectLst/>
                <a:ea typeface="Times New Roman" pitchFamily="18" charset="0"/>
                <a:cs typeface="Arial" pitchFamily="34" charset="0"/>
              </a:rPr>
              <a:t>recreatio</a:t>
            </a:r>
            <a:r>
              <a:rPr kumimoji="0" lang="uk-UA" sz="1100" b="0" i="1" u="none" strike="noStrike" cap="none" normalizeH="0" baseline="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	відновлення		сил,	відпочинок) </a:t>
            </a:r>
            <a:r>
              <a:rPr kumimoji="0" lang="uk-UA" sz="1100" b="0" i="1" u="none" strike="noStrike" cap="none" normalizeH="0" baseline="0" dirty="0" smtClean="0">
                <a:ln>
                  <a:noFill/>
                </a:ln>
                <a:solidFill>
                  <a:schemeClr val="tx1"/>
                </a:solidFill>
                <a:effectLst/>
                <a:ea typeface="Times New Roman" pitchFamily="18" charset="0"/>
                <a:cs typeface="Arial" pitchFamily="34" charset="0"/>
              </a:rPr>
              <a:t>рекультивація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виконується неподалік міст і великих населених пунктів з метою створення зон відпочинку. Здебільшого вона поєднується з водогосподарською й лісогосподарською рекультивацією (озера в кар'єрах упорядковують, на їхніх берегах споруджують пляжі, бази відпочинку, висаджують дерева, кущі й т. д.). </a:t>
            </a:r>
            <a:r>
              <a:rPr kumimoji="0" lang="uk-UA" sz="1100" b="0" i="1" u="none" strike="noStrike" cap="none" normalizeH="0" baseline="0" dirty="0" smtClean="0">
                <a:ln>
                  <a:noFill/>
                </a:ln>
                <a:solidFill>
                  <a:schemeClr val="tx1"/>
                </a:solidFill>
                <a:effectLst/>
                <a:ea typeface="Times New Roman" pitchFamily="18" charset="0"/>
                <a:cs typeface="Arial" pitchFamily="34" charset="0"/>
              </a:rPr>
              <a:t>Санітарно-гігієнічна	рекультивація</a:t>
            </a:r>
            <a:r>
              <a:rPr kumimoji="0" lang="uk-UA" sz="1100" b="0" i="1" u="none" strike="noStrike" cap="none" normalizeH="0" dirty="0" smtClean="0">
                <a:ln>
                  <a:noFill/>
                </a:ln>
                <a:solidFill>
                  <a:schemeClr val="tx1"/>
                </a:solidFill>
                <a:effectLst/>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здійснюється	для</a:t>
            </a:r>
            <a:r>
              <a:rPr lang="uk-UA" sz="1100" dirty="0">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консервації порушених земель, припинення шкідливої дії кар'єрів, відвалів на природне середовище (скажімо, аби звалище не забруднювало повітря й підземні води), якщо	з	якихось		причин	використання</a:t>
            </a:r>
            <a:r>
              <a:rPr lang="uk-UA" sz="1100" dirty="0">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порушених	земель</a:t>
            </a:r>
            <a:r>
              <a:rPr lang="uk-UA" sz="1100" dirty="0" smtClean="0">
                <a:ea typeface="Times New Roman" pitchFamily="18" charset="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вважається</a:t>
            </a:r>
            <a:r>
              <a:rPr lang="ru-RU" sz="1100" dirty="0">
                <a:cs typeface="Arial" pitchFamily="34" charset="0"/>
              </a:rPr>
              <a:t>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недоцільним.</a:t>
            </a:r>
            <a:endParaRPr kumimoji="0" lang="ru-RU" sz="11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46113" algn="l"/>
                <a:tab pos="892175" algn="l"/>
                <a:tab pos="1546225" algn="l"/>
                <a:tab pos="1668463" algn="l"/>
                <a:tab pos="1882775" algn="l"/>
                <a:tab pos="2024063" algn="l"/>
                <a:tab pos="2405063" algn="l"/>
                <a:tab pos="2511425" algn="l"/>
                <a:tab pos="3181350" algn="l"/>
                <a:tab pos="3359150" algn="l"/>
                <a:tab pos="3625850" algn="l"/>
                <a:tab pos="4397375" algn="l"/>
                <a:tab pos="4659313" algn="l"/>
                <a:tab pos="4772025" algn="l"/>
                <a:tab pos="4862513" algn="l"/>
                <a:tab pos="5273675" algn="l"/>
                <a:tab pos="5346700" algn="l"/>
              </a:tabLst>
            </a:pPr>
            <a:r>
              <a:rPr kumimoji="0" lang="uk-UA" sz="1100" b="0" i="1" u="none" strike="noStrike" cap="none" normalizeH="0" baseline="0" dirty="0" smtClean="0">
                <a:ln>
                  <a:noFill/>
                </a:ln>
                <a:solidFill>
                  <a:schemeClr val="tx1"/>
                </a:solidFill>
                <a:effectLst/>
                <a:ea typeface="Times New Roman" pitchFamily="18" charset="0"/>
                <a:cs typeface="Arial" pitchFamily="34" charset="0"/>
              </a:rPr>
              <a:t>Будівельна рекультивація </a:t>
            </a:r>
            <a:r>
              <a:rPr kumimoji="0" lang="uk-UA" sz="1100" b="0" i="0" u="none" strike="noStrike" cap="none" normalizeH="0" baseline="0" dirty="0" smtClean="0">
                <a:ln>
                  <a:noFill/>
                </a:ln>
                <a:solidFill>
                  <a:schemeClr val="tx1"/>
                </a:solidFill>
                <a:effectLst/>
                <a:ea typeface="Times New Roman" pitchFamily="18" charset="0"/>
                <a:cs typeface="Arial" pitchFamily="34" charset="0"/>
              </a:rPr>
              <a:t>– це підготовка порушених земель під спорудження житлових будинків, спортивних майданчиків, промислових підприємств, складів і т. д. Кар'єри при цьому засипаються відвальними породами, їхні стінки викладаються, підводяться дороги, теплотраси, виконуються меліоративні роботи (дренаж тощо).</a:t>
            </a:r>
            <a:endParaRPr kumimoji="0" lang="ru-RU" sz="11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46113" algn="l"/>
                <a:tab pos="892175" algn="l"/>
                <a:tab pos="1546225" algn="l"/>
                <a:tab pos="1668463" algn="l"/>
                <a:tab pos="1882775" algn="l"/>
                <a:tab pos="2024063" algn="l"/>
                <a:tab pos="2405063" algn="l"/>
                <a:tab pos="2511425" algn="l"/>
                <a:tab pos="3181350" algn="l"/>
                <a:tab pos="3359150" algn="l"/>
                <a:tab pos="3625850" algn="l"/>
                <a:tab pos="4397375" algn="l"/>
                <a:tab pos="4659313" algn="l"/>
                <a:tab pos="4772025" algn="l"/>
                <a:tab pos="4862513" algn="l"/>
                <a:tab pos="5273675" algn="l"/>
                <a:tab pos="5346700" algn="l"/>
              </a:tabLst>
            </a:pPr>
            <a:r>
              <a:rPr kumimoji="0" lang="uk-UA" sz="1100" b="0" i="0" u="none" strike="noStrike" cap="none" normalizeH="0" baseline="0" dirty="0" smtClean="0">
                <a:ln>
                  <a:noFill/>
                </a:ln>
                <a:solidFill>
                  <a:schemeClr val="tx1"/>
                </a:solidFill>
                <a:effectLst/>
                <a:ea typeface="Times New Roman" pitchFamily="18" charset="0"/>
                <a:cs typeface="Arial" pitchFamily="34" charset="0"/>
              </a:rPr>
              <a:t>Крім того, виділяють таки види рекультивації:</a:t>
            </a:r>
            <a:endParaRPr kumimoji="0" lang="ru-RU" sz="11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46113" algn="l"/>
                <a:tab pos="892175" algn="l"/>
                <a:tab pos="1546225" algn="l"/>
                <a:tab pos="1668463" algn="l"/>
                <a:tab pos="1882775" algn="l"/>
                <a:tab pos="2024063" algn="l"/>
                <a:tab pos="2405063" algn="l"/>
                <a:tab pos="2511425" algn="l"/>
                <a:tab pos="3181350" algn="l"/>
                <a:tab pos="3359150" algn="l"/>
                <a:tab pos="3625850" algn="l"/>
                <a:tab pos="4397375" algn="l"/>
                <a:tab pos="4659313" algn="l"/>
                <a:tab pos="4772025" algn="l"/>
                <a:tab pos="4862513" algn="l"/>
                <a:tab pos="5273675" algn="l"/>
                <a:tab pos="5346700" algn="l"/>
              </a:tabLst>
            </a:pP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a:t>
            </a:r>
            <a:r>
              <a:rPr kumimoji="0" lang="uk-UA" sz="1100" b="0" i="1" u="none" strike="noStrike" cap="none" normalizeH="0" baseline="0" dirty="0" err="1" smtClean="0">
                <a:ln>
                  <a:noFill/>
                </a:ln>
                <a:solidFill>
                  <a:schemeClr val="tx1"/>
                </a:solidFill>
                <a:effectLst/>
                <a:ea typeface="Times New Roman" pitchFamily="18" charset="0"/>
                <a:cs typeface="Arial" pitchFamily="34" charset="0"/>
              </a:rPr>
              <a:t>рекультивація</a:t>
            </a:r>
            <a:r>
              <a:rPr kumimoji="0" lang="uk-UA" sz="1100" b="0" i="1" u="none" strike="noStrike" cap="none" normalizeH="0" baseline="0" dirty="0" smtClean="0">
                <a:ln>
                  <a:noFill/>
                </a:ln>
                <a:solidFill>
                  <a:schemeClr val="tx1"/>
                </a:solidFill>
                <a:effectLst/>
                <a:ea typeface="Times New Roman" pitchFamily="18" charset="0"/>
                <a:cs typeface="Arial" pitchFamily="34" charset="0"/>
              </a:rPr>
              <a:t> ландшафтів;</a:t>
            </a:r>
            <a:endParaRPr kumimoji="0" lang="ru-RU" sz="11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46113" algn="l"/>
                <a:tab pos="892175" algn="l"/>
                <a:tab pos="1546225" algn="l"/>
                <a:tab pos="1668463" algn="l"/>
                <a:tab pos="1882775" algn="l"/>
                <a:tab pos="2024063" algn="l"/>
                <a:tab pos="2405063" algn="l"/>
                <a:tab pos="2511425" algn="l"/>
                <a:tab pos="3181350" algn="l"/>
                <a:tab pos="3359150" algn="l"/>
                <a:tab pos="3625850" algn="l"/>
                <a:tab pos="4397375" algn="l"/>
                <a:tab pos="4659313" algn="l"/>
                <a:tab pos="4772025" algn="l"/>
                <a:tab pos="4862513" algn="l"/>
                <a:tab pos="5273675" algn="l"/>
                <a:tab pos="5346700" algn="l"/>
              </a:tabLst>
            </a:pP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a:t>
            </a:r>
            <a:r>
              <a:rPr kumimoji="0" lang="uk-UA" sz="1100" b="0" i="1" u="none" strike="noStrike" cap="none" normalizeH="0" baseline="0" dirty="0" err="1" smtClean="0">
                <a:ln>
                  <a:noFill/>
                </a:ln>
                <a:solidFill>
                  <a:schemeClr val="tx1"/>
                </a:solidFill>
                <a:effectLst/>
                <a:ea typeface="Times New Roman" pitchFamily="18" charset="0"/>
                <a:cs typeface="Arial" pitchFamily="34" charset="0"/>
              </a:rPr>
              <a:t>рекультивація</a:t>
            </a:r>
            <a:r>
              <a:rPr kumimoji="0" lang="uk-UA" sz="1100" b="0" i="1" u="none" strike="noStrike" cap="none" normalizeH="0" baseline="0" dirty="0" smtClean="0">
                <a:ln>
                  <a:noFill/>
                </a:ln>
                <a:solidFill>
                  <a:schemeClr val="tx1"/>
                </a:solidFill>
                <a:effectLst/>
                <a:ea typeface="Times New Roman" pitchFamily="18" charset="0"/>
                <a:cs typeface="Arial" pitchFamily="34" charset="0"/>
              </a:rPr>
              <a:t> повна;</a:t>
            </a:r>
            <a:endParaRPr kumimoji="0" lang="ru-RU" sz="11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46113" algn="l"/>
                <a:tab pos="892175" algn="l"/>
                <a:tab pos="1546225" algn="l"/>
                <a:tab pos="1668463" algn="l"/>
                <a:tab pos="1882775" algn="l"/>
                <a:tab pos="2024063" algn="l"/>
                <a:tab pos="2405063" algn="l"/>
                <a:tab pos="2511425" algn="l"/>
                <a:tab pos="3181350" algn="l"/>
                <a:tab pos="3359150" algn="l"/>
                <a:tab pos="3625850" algn="l"/>
                <a:tab pos="4397375" algn="l"/>
                <a:tab pos="4659313" algn="l"/>
                <a:tab pos="4772025" algn="l"/>
                <a:tab pos="4862513" algn="l"/>
                <a:tab pos="5273675" algn="l"/>
                <a:tab pos="5346700" algn="l"/>
              </a:tabLst>
            </a:pP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a:t>
            </a:r>
            <a:r>
              <a:rPr kumimoji="0" lang="uk-UA" sz="1100" b="0" i="1" u="none" strike="noStrike" cap="none" normalizeH="0" baseline="0" dirty="0" err="1" smtClean="0">
                <a:ln>
                  <a:noFill/>
                </a:ln>
                <a:solidFill>
                  <a:schemeClr val="tx1"/>
                </a:solidFill>
                <a:effectLst/>
                <a:ea typeface="Times New Roman" pitchFamily="18" charset="0"/>
                <a:cs typeface="Arial" pitchFamily="34" charset="0"/>
              </a:rPr>
              <a:t>рекультивація</a:t>
            </a:r>
            <a:r>
              <a:rPr kumimoji="0" lang="uk-UA" sz="1100" b="0" i="1" u="none" strike="noStrike" cap="none" normalizeH="0" baseline="0" dirty="0" smtClean="0">
                <a:ln>
                  <a:noFill/>
                </a:ln>
                <a:solidFill>
                  <a:schemeClr val="tx1"/>
                </a:solidFill>
                <a:effectLst/>
                <a:ea typeface="Times New Roman" pitchFamily="18" charset="0"/>
                <a:cs typeface="Arial" pitchFamily="34" charset="0"/>
              </a:rPr>
              <a:t> постійна;</a:t>
            </a:r>
            <a:endParaRPr kumimoji="0" lang="ru-RU" sz="11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46113" algn="l"/>
                <a:tab pos="892175" algn="l"/>
                <a:tab pos="1546225" algn="l"/>
                <a:tab pos="1668463" algn="l"/>
                <a:tab pos="1882775" algn="l"/>
                <a:tab pos="2024063" algn="l"/>
                <a:tab pos="2405063" algn="l"/>
                <a:tab pos="2511425" algn="l"/>
                <a:tab pos="3181350" algn="l"/>
                <a:tab pos="3359150" algn="l"/>
                <a:tab pos="3625850" algn="l"/>
                <a:tab pos="4397375" algn="l"/>
                <a:tab pos="4659313" algn="l"/>
                <a:tab pos="4772025" algn="l"/>
                <a:tab pos="4862513" algn="l"/>
                <a:tab pos="5273675" algn="l"/>
                <a:tab pos="5346700" algn="l"/>
              </a:tabLst>
            </a:pP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a:t>
            </a:r>
            <a:r>
              <a:rPr kumimoji="0" lang="uk-UA" sz="1100" b="0" i="1" u="none" strike="noStrike" cap="none" normalizeH="0" baseline="0" dirty="0" err="1" smtClean="0">
                <a:ln>
                  <a:noFill/>
                </a:ln>
                <a:solidFill>
                  <a:schemeClr val="tx1"/>
                </a:solidFill>
                <a:effectLst/>
                <a:ea typeface="Times New Roman" pitchFamily="18" charset="0"/>
                <a:cs typeface="Arial" pitchFamily="34" charset="0"/>
              </a:rPr>
              <a:t>рекультивація</a:t>
            </a:r>
            <a:r>
              <a:rPr kumimoji="0" lang="uk-UA" sz="1100" b="0" i="1" u="none" strike="noStrike" cap="none" normalizeH="0" baseline="0" dirty="0" smtClean="0">
                <a:ln>
                  <a:noFill/>
                </a:ln>
                <a:solidFill>
                  <a:schemeClr val="tx1"/>
                </a:solidFill>
                <a:effectLst/>
                <a:ea typeface="Times New Roman" pitchFamily="18" charset="0"/>
                <a:cs typeface="Arial" pitchFamily="34" charset="0"/>
              </a:rPr>
              <a:t> тимчасова;</a:t>
            </a:r>
            <a:endParaRPr kumimoji="0" lang="ru-RU" sz="11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46113" algn="l"/>
                <a:tab pos="892175" algn="l"/>
                <a:tab pos="1546225" algn="l"/>
                <a:tab pos="1668463" algn="l"/>
                <a:tab pos="1882775" algn="l"/>
                <a:tab pos="2024063" algn="l"/>
                <a:tab pos="2405063" algn="l"/>
                <a:tab pos="2511425" algn="l"/>
                <a:tab pos="3181350" algn="l"/>
                <a:tab pos="3359150" algn="l"/>
                <a:tab pos="3625850" algn="l"/>
                <a:tab pos="4397375" algn="l"/>
                <a:tab pos="4659313" algn="l"/>
                <a:tab pos="4772025" algn="l"/>
                <a:tab pos="4862513" algn="l"/>
                <a:tab pos="5273675" algn="l"/>
                <a:tab pos="5346700" algn="l"/>
              </a:tabLst>
            </a:pPr>
            <a:r>
              <a:rPr kumimoji="0" lang="uk-UA" sz="1100" b="0" i="0" u="none" strike="noStrike" cap="none" normalizeH="0" baseline="0" dirty="0" err="1" smtClean="0">
                <a:ln>
                  <a:noFill/>
                </a:ln>
                <a:solidFill>
                  <a:schemeClr val="tx1"/>
                </a:solidFill>
                <a:effectLst/>
                <a:ea typeface="Times New Roman" pitchFamily="18" charset="0"/>
                <a:cs typeface="Arial" pitchFamily="34" charset="0"/>
              </a:rPr>
              <a:t>—</a:t>
            </a:r>
            <a:r>
              <a:rPr kumimoji="0" lang="uk-UA" sz="1100" b="0" i="1" u="none" strike="noStrike" cap="none" normalizeH="0" baseline="0" dirty="0" err="1" smtClean="0">
                <a:ln>
                  <a:noFill/>
                </a:ln>
                <a:solidFill>
                  <a:schemeClr val="tx1"/>
                </a:solidFill>
                <a:effectLst/>
                <a:ea typeface="Times New Roman" pitchFamily="18" charset="0"/>
                <a:cs typeface="Arial" pitchFamily="34" charset="0"/>
              </a:rPr>
              <a:t>рекультивація</a:t>
            </a:r>
            <a:r>
              <a:rPr kumimoji="0" lang="uk-UA" sz="1100" b="0" i="1" u="none" strike="noStrike" cap="none" normalizeH="0" baseline="0" dirty="0" smtClean="0">
                <a:ln>
                  <a:noFill/>
                </a:ln>
                <a:solidFill>
                  <a:schemeClr val="tx1"/>
                </a:solidFill>
                <a:effectLst/>
                <a:ea typeface="Times New Roman" pitchFamily="18" charset="0"/>
                <a:cs typeface="Arial" pitchFamily="34" charset="0"/>
              </a:rPr>
              <a:t> комбінованого напряму.</a:t>
            </a:r>
            <a:endParaRPr kumimoji="0" lang="ru-RU" sz="11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46113" algn="l"/>
                <a:tab pos="892175" algn="l"/>
                <a:tab pos="1546225" algn="l"/>
                <a:tab pos="1668463" algn="l"/>
                <a:tab pos="1882775" algn="l"/>
                <a:tab pos="2024063" algn="l"/>
                <a:tab pos="2405063" algn="l"/>
                <a:tab pos="2511425" algn="l"/>
                <a:tab pos="3181350" algn="l"/>
                <a:tab pos="3359150" algn="l"/>
                <a:tab pos="3625850" algn="l"/>
                <a:tab pos="4397375" algn="l"/>
                <a:tab pos="4659313" algn="l"/>
                <a:tab pos="4772025" algn="l"/>
                <a:tab pos="4862513" algn="l"/>
                <a:tab pos="5273675" algn="l"/>
                <a:tab pos="5346700" algn="l"/>
              </a:tabLst>
            </a:pPr>
            <a:r>
              <a:rPr kumimoji="0" lang="uk-UA" sz="1100" b="0" i="0" u="none" strike="noStrike" cap="none" normalizeH="0" baseline="0" dirty="0" smtClean="0">
                <a:ln>
                  <a:noFill/>
                </a:ln>
                <a:solidFill>
                  <a:schemeClr val="tx1"/>
                </a:solidFill>
                <a:effectLst/>
                <a:ea typeface="Times New Roman" pitchFamily="18" charset="0"/>
                <a:cs typeface="Arial" pitchFamily="34" charset="0"/>
              </a:rPr>
              <a:t>Напрям рекультивації необхідно обирати до початку гірничих розробок з урахуванням комплексу регіональних фізико-географічних, геологічних та соціально-економічних факторів.</a:t>
            </a:r>
            <a:endParaRPr kumimoji="0" lang="ru-RU" sz="1100" b="0" i="0" u="none" strike="noStrike" cap="none" normalizeH="0" baseline="0" dirty="0" smtClean="0">
              <a:ln>
                <a:noFill/>
              </a:ln>
              <a:solidFill>
                <a:schemeClr val="tx1"/>
              </a:solidFill>
              <a:effectLst/>
              <a:cs typeface="Arial" pitchFamily="34" charset="0"/>
            </a:endParaRPr>
          </a:p>
          <a:p>
            <a:pPr marL="0" marR="0" lvl="0" indent="457200" algn="just" defTabSz="914400" rtl="0" eaLnBrk="0" fontAlgn="base" latinLnBrk="0" hangingPunct="0">
              <a:lnSpc>
                <a:spcPct val="100000"/>
              </a:lnSpc>
              <a:spcBef>
                <a:spcPct val="0"/>
              </a:spcBef>
              <a:spcAft>
                <a:spcPct val="0"/>
              </a:spcAft>
              <a:buClrTx/>
              <a:buSzTx/>
              <a:buFontTx/>
              <a:buNone/>
              <a:tabLst>
                <a:tab pos="646113" algn="l"/>
                <a:tab pos="892175" algn="l"/>
                <a:tab pos="1546225" algn="l"/>
                <a:tab pos="1668463" algn="l"/>
                <a:tab pos="1882775" algn="l"/>
                <a:tab pos="2024063" algn="l"/>
                <a:tab pos="2405063" algn="l"/>
                <a:tab pos="2511425" algn="l"/>
                <a:tab pos="3181350" algn="l"/>
                <a:tab pos="3359150" algn="l"/>
                <a:tab pos="3625850" algn="l"/>
                <a:tab pos="4397375" algn="l"/>
                <a:tab pos="4659313" algn="l"/>
                <a:tab pos="4772025" algn="l"/>
                <a:tab pos="4862513" algn="l"/>
                <a:tab pos="5273675" algn="l"/>
                <a:tab pos="5346700" algn="l"/>
              </a:tabLst>
            </a:pPr>
            <a:r>
              <a:rPr kumimoji="0" lang="uk-UA" sz="1100" b="0" i="0" u="none" strike="noStrike" cap="none" normalizeH="0" baseline="0" dirty="0" smtClean="0">
                <a:ln>
                  <a:noFill/>
                </a:ln>
                <a:solidFill>
                  <a:schemeClr val="tx1"/>
                </a:solidFill>
                <a:effectLst/>
                <a:ea typeface="Times New Roman" pitchFamily="18" charset="0"/>
                <a:cs typeface="Arial" pitchFamily="34" charset="0"/>
              </a:rPr>
              <a:t>Рекультивація земель має здійснюватися за ландшафтно-екологічними принципами, що передбачають оптимальне співвідношення різних напрямів відновлення порушених територій, створення високопродуктивних ценозів, підвищення і відтворення родючості рекультивованих ґрунтів і запобігання негативному впливу техногенних утворень на довкілля.</a:t>
            </a:r>
            <a:endParaRPr kumimoji="0" lang="uk-UA" sz="1100" b="0" i="0" u="none" strike="noStrike" cap="none" normalizeH="0" baseline="0" dirty="0" smtClean="0">
              <a:ln>
                <a:noFill/>
              </a:ln>
              <a:solidFill>
                <a:schemeClr val="tx1"/>
              </a:solidFill>
              <a:effectLst/>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34</TotalTime>
  <Words>3228</Words>
  <Application>Microsoft Office PowerPoint</Application>
  <PresentationFormat>Экран (4:3)</PresentationFormat>
  <Paragraphs>241</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Бумажная</vt:lpstr>
      <vt:lpstr>Лекція 6</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6</dc:title>
  <dc:creator>Руслан Аминов</dc:creator>
  <cp:lastModifiedBy>Руслан Аминов</cp:lastModifiedBy>
  <cp:revision>6</cp:revision>
  <dcterms:created xsi:type="dcterms:W3CDTF">2024-04-29T19:15:37Z</dcterms:created>
  <dcterms:modified xsi:type="dcterms:W3CDTF">2024-04-29T19:50:33Z</dcterms:modified>
</cp:coreProperties>
</file>