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8" r:id="rId4"/>
    <p:sldId id="296" r:id="rId5"/>
    <p:sldId id="314" r:id="rId6"/>
    <p:sldId id="315" r:id="rId7"/>
    <p:sldId id="294" r:id="rId8"/>
    <p:sldId id="270" r:id="rId9"/>
    <p:sldId id="326" r:id="rId10"/>
    <p:sldId id="321" r:id="rId11"/>
    <p:sldId id="267" r:id="rId12"/>
    <p:sldId id="327" r:id="rId13"/>
    <p:sldId id="329" r:id="rId14"/>
    <p:sldId id="333" r:id="rId15"/>
    <p:sldId id="334" r:id="rId16"/>
    <p:sldId id="328" r:id="rId17"/>
    <p:sldId id="331" r:id="rId18"/>
    <p:sldId id="332" r:id="rId19"/>
    <p:sldId id="330" r:id="rId20"/>
    <p:sldId id="33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354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000314-4CA4-476B-983D-8F1914D8A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595C00-B85E-47E0-82BA-F7A10431B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C4E546-74B9-4A64-B941-90133776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F41D-0250-472B-91A4-AC7565CEBCC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F8FA89-6FDB-4287-9CBC-694D16105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3567BE-83ED-473A-9ABC-63CF09121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BF8A-9F50-4350-9E1D-7400EE45E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51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0EEF79-C040-4FEC-B5F0-8E512E67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854D4F-F93F-455B-8755-D4160CBF4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773E9D-B01F-4340-B89C-D46439621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F41D-0250-472B-91A4-AC7565CEBCC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207896-4759-4A5D-8B46-EDC7706A8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FA9F17-F874-41DB-B09C-BBD2C1D55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BF8A-9F50-4350-9E1D-7400EE45E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42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362220-2031-4A56-9764-E5E3E9862F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9BCCAB-0706-44A0-B421-2BEC03BAC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3C5439-5041-4A56-901B-D819C122F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F41D-0250-472B-91A4-AC7565CEBCC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B8FF1-DD86-4358-9456-A5600EF61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A3A9B8-35F6-4899-BFED-A83FB960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BF8A-9F50-4350-9E1D-7400EE45E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540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CF976-D068-4C48-808C-46EF2E6E7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69A261-7031-4D33-ACDE-0AC02C42B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CE3F8E-5F61-4DAA-AE25-B264E3C81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077164-0E02-4C67-A5B2-94BAFFC04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4EDD8A-0FD5-4461-91C4-7D6F30990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90936-6F2F-4E83-BD59-B37C09BA91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9419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97017-6DEC-46BF-B5DA-9BDD7A108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33185D-958F-43D4-9470-81634C6E9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A78BC-5887-4C6B-94FD-067D0B936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298476-C289-449D-8218-4AA51D96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DEFFBC-B390-40C6-98C9-3AF653855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3C27F-10F3-471A-B9FC-979B15F90E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402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B230B-6BD7-487B-BB34-0A747F53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17721D-EED6-4567-A42E-8E7820167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6C9147-E877-47FE-9EB9-6E209F64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5C0310-52B4-49BA-A832-A11F73BA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A7FA2E-D11A-4C26-8BF3-728BCDC7B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40F15-E064-4FCA-8F49-4484236CBD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0267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ABE33-2705-4EA9-8740-EEFCFC0A2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CF0032-BFE0-4532-8B18-F4F5D23A0D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B102C7-3105-41CD-A855-DB64A3877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66EA55-9C10-4C12-88FF-AD18D2C61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6AF9C9-5274-4C45-9711-7D350F03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C76981-E819-42A5-A758-5518A622E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F1EBD-589F-4AE9-8739-958A1F8DF3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7077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42FC7-0822-4C1E-AA61-A37AAB0C0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85CCCF-02EB-4458-87CF-8C6B1A488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B82D28-0839-4932-A0EB-5E78C81F4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BC2472D-C158-4642-9AA6-12A77F1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66B6AB-ADCA-44DD-B578-8004997396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942EFA-3887-4820-B6A9-69A4754E0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88855B-7C66-43BD-A773-FEA88EE3C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452BF25-5AF2-40C3-A7BD-0A4669E92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15B1A-0BD9-40F3-BF5F-131921B037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4299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2FEF5-5861-4AF7-856A-115FFBF21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100617-8C4C-49C1-9EB1-273B74636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59541A8-50ED-4FA7-844A-9FE7D63CD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BFC79B-5644-480F-A9B5-6168CFF54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D91587-CEA0-4BF3-9EBC-F4697ADDE8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136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1426968-D562-4E1A-97FC-32A287245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2C0CBCB-084B-4F2F-A175-720775929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F5C873-065E-40C1-8FBD-7EDE6DA7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81B22-CF45-4657-B154-DCB2D76F3B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9795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49C02E-3B6C-4EC1-A658-79624B429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D4A9DB-2AF9-4BDF-B492-C5CC4B2A1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DCDEE5-F531-4834-BF20-643C62467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DACB06-87A6-441A-9406-9ACD35919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E49C94-281A-4CEA-8F69-B2916550F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F15905-0D50-4CDB-AE74-3DB3B5A7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FD285-3B0A-4804-8F62-B23716C908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0867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0C9F8-3EEE-43A1-8878-7E17911FB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9B47C7-6570-42C0-BD7E-DA5D168F0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4C82D1-32E1-47BC-8AE0-A9500AC66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F41D-0250-472B-91A4-AC7565CEBCC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505EB7-E634-4527-81AB-E112702E1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F9E3E8-F067-4E46-8283-BF5F77193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BF8A-9F50-4350-9E1D-7400EE45E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333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A1FD3-AC30-4322-828F-0E6447562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3C9CCF-1227-4945-9AFF-4B76CABEF7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8BBDD6-7040-45DC-B7A0-D116DD008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14291A-E5AE-45C7-830E-0FCFB713F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35DFFE-8196-47E5-A79B-C70C56E6B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E53054-D42E-4711-A047-9CE659856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2CA76-C4EC-4D67-949D-5CDA6B00E5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345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0161FF-0092-46AE-A4F3-20EEB0EDD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015DFA-1B28-4C32-B7C7-67CE51E82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218BF8-D1DD-42CA-9314-C230FEE64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B38BDB-36D4-415C-90ED-1338F28B4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348043-D612-4907-8FAC-3479CBFF3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F6351-C680-4454-8027-CE1C9D4686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9981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E7E59D-5F10-44A5-920C-DF2DA52E03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46A538A-D782-498D-B895-2249ECB21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D1E1A6-A31D-4789-AE38-768DD89B1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6801EB-DAFD-4F53-829B-33EB7F073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E4C3D0-D800-43E4-9A45-1DD180B57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C9ED9-62BD-41E9-B3D6-CB0FB6B8A4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959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61A1FD-A9C1-4954-8017-107E1BF37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B56917-480D-4B82-8D23-4A425047F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0CDE74-A1A1-4B27-8EB9-DBF95866F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F41D-0250-472B-91A4-AC7565CEBCC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8EF70-281A-4469-80F2-4609B80AF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E79D39-5EF4-4D4E-ADBE-2951FC861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BF8A-9F50-4350-9E1D-7400EE45E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33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605E3E-4C02-4435-BB99-F144E957F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38524B-2C82-4454-AEF5-0F7F96217C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A7A962-B8D1-4A06-AE37-C37D69670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8F1999-C702-4302-A051-34F55CE61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F41D-0250-472B-91A4-AC7565CEBCC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FEF28A-9190-4D2D-BC7F-FDDD1C08D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5705E1-7D15-44C2-BFEC-4B7E83D24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BF8A-9F50-4350-9E1D-7400EE45E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527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68A89-D3B6-47F5-B224-31E67D13E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7130C5-681F-4C86-935C-C8B16942A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86EBEA7-3579-40D0-80D5-80241A2A3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BF25A4-3D40-448C-91AE-9ABA21488F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12421F-10DD-43E2-BAF4-D2505D49A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87944C-F77F-45B6-9A11-A1BC3A1BB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F41D-0250-472B-91A4-AC7565CEBCC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3DE6261-2BE2-49F0-86F1-E7D7A7B04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B23312-6F63-4409-B776-9D90DD5FD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BF8A-9F50-4350-9E1D-7400EE45E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13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DF9FB-692E-4193-AE86-84C8C708B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7E96A4-AA1F-452D-87DE-562CAA482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F41D-0250-472B-91A4-AC7565CEBCC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E529BA-D406-4454-8DEA-541BD48D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78FF31D-5608-4374-AE22-CCDFA2492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BF8A-9F50-4350-9E1D-7400EE45E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769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5713C4-0D11-488A-9D59-5F5EFB603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F41D-0250-472B-91A4-AC7565CEBCC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F3F0EF-0676-46D1-95DC-1BF40A90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C151C1-CE4B-4ED2-9415-03B5C91FF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BF8A-9F50-4350-9E1D-7400EE45E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30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C8BBFB-0266-47BD-8181-3C758DE85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689883-FC84-4430-BE88-8B87F5CED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A31449-95D6-423D-ABE8-71930E06B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64DFFA-E3BF-4F64-9100-3A5D1762E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F41D-0250-472B-91A4-AC7565CEBCC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D8A207-3E5D-4C85-B714-626BCEE68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EE0C03-6836-453A-8E20-4164413C6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BF8A-9F50-4350-9E1D-7400EE45E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05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1D97A-92BE-40C6-A164-DF21DBAE2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2FF75D-731A-44CB-8735-BB8B0508DC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A0ABA4-AB4C-4606-9C74-EE2982244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59B76F-F499-436D-AB4A-4C3F82D5D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F41D-0250-472B-91A4-AC7565CEBCC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BE0FDF-3046-49DB-AF1B-97631EBA5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F8BD63-83AB-427A-82EC-C2E25C9A3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4BF8A-9F50-4350-9E1D-7400EE45E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047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672BE-F370-4F4C-AE24-718824AA1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8C7324-55E3-4E4D-9401-55B780D21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74018F-2D53-4843-BEC2-F2E6D638BC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8F41D-0250-472B-91A4-AC7565CEBCC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9FE320-6B55-4BC7-B4D7-B84B3879B9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FFF300-4ECA-4D9C-A1C7-2163D95A6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4BF8A-9F50-4350-9E1D-7400EE45E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02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42A47F4-4BA0-4191-88FB-A3FC5EBB6C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8D11BE0-1CE1-4DEF-B523-76F22FB3B0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7EC262C-B23A-4B61-8772-412853E4F7F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51592D1-5FD0-446C-BCD4-BFA9F831041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8CD8659-1C09-4D04-9FB7-F1CEA8F092D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6C9DB93-A447-4F15-91BA-E6365B9F60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924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B71E92-1D5E-4319-8937-E32DBF5FA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22363"/>
          </a:xfrm>
        </p:spPr>
        <p:txBody>
          <a:bodyPr>
            <a:normAutofit/>
          </a:bodyPr>
          <a:lstStyle/>
          <a:p>
            <a:r>
              <a:rPr lang="uk-UA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 робота № 9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48DB51-C589-42A5-B0D3-72FC2E744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9341" y="3385394"/>
            <a:ext cx="9833317" cy="1655762"/>
          </a:xfrm>
        </p:spPr>
        <p:txBody>
          <a:bodyPr>
            <a:normAutofit/>
          </a:bodyPr>
          <a:lstStyle/>
          <a:p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Обмін речовин у мікроорганізмів. </a:t>
            </a:r>
          </a:p>
          <a:p>
            <a:r>
              <a:rPr lang="uk-UA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 бродіння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351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B2B51AB-6841-45BF-8C4D-C5E093D6BC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71800" y="1295400"/>
            <a:ext cx="2438400" cy="609600"/>
          </a:xfrm>
        </p:spPr>
        <p:txBody>
          <a:bodyPr/>
          <a:lstStyle/>
          <a:p>
            <a:pPr algn="l"/>
            <a:r>
              <a:rPr lang="en-US" altLang="ru-RU" sz="2000" b="1" i="1">
                <a:latin typeface="Times New Roman" panose="02020603050405020304" pitchFamily="18" charset="0"/>
              </a:rPr>
              <a:t>Acetobacter aceti</a:t>
            </a:r>
            <a:br>
              <a:rPr lang="uk-UA" altLang="ru-RU" sz="2000" b="1">
                <a:latin typeface="Times New Roman" panose="02020603050405020304" pitchFamily="18" charset="0"/>
              </a:rPr>
            </a:br>
            <a:endParaRPr lang="ru-RU" altLang="ru-RU" sz="2000" b="1">
              <a:latin typeface="Times New Roman" panose="02020603050405020304" pitchFamily="18" charset="0"/>
            </a:endParaRPr>
          </a:p>
        </p:txBody>
      </p:sp>
      <p:pic>
        <p:nvPicPr>
          <p:cNvPr id="18436" name="Picture 2" descr="silos04">
            <a:extLst>
              <a:ext uri="{FF2B5EF4-FFF2-40B4-BE49-F238E27FC236}">
                <a16:creationId xmlns:a16="http://schemas.microsoft.com/office/drawing/2014/main" id="{F166CA4E-B939-46FB-BAD3-06EF5C984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19275"/>
            <a:ext cx="365760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5">
            <a:extLst>
              <a:ext uri="{FF2B5EF4-FFF2-40B4-BE49-F238E27FC236}">
                <a16:creationId xmlns:a16="http://schemas.microsoft.com/office/drawing/2014/main" id="{380A2C9B-68AD-45BE-9C7B-81C774096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685800"/>
            <a:ext cx="7848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400" b="1">
                <a:solidFill>
                  <a:srgbClr val="000000"/>
                </a:solidFill>
              </a:rPr>
              <a:t>Оцтовокисле бродіння</a:t>
            </a:r>
            <a:br>
              <a:rPr lang="uk-UA" altLang="ru-RU" sz="2400" b="1">
                <a:solidFill>
                  <a:srgbClr val="000000"/>
                </a:solidFill>
              </a:rPr>
            </a:br>
            <a:endParaRPr lang="ru-RU" altLang="ru-RU" sz="1800" b="1">
              <a:solidFill>
                <a:srgbClr val="000000"/>
              </a:solidFill>
            </a:endParaRPr>
          </a:p>
        </p:txBody>
      </p:sp>
      <p:pic>
        <p:nvPicPr>
          <p:cNvPr id="18438" name="Picture 2" descr="image1">
            <a:extLst>
              <a:ext uri="{FF2B5EF4-FFF2-40B4-BE49-F238E27FC236}">
                <a16:creationId xmlns:a16="http://schemas.microsoft.com/office/drawing/2014/main" id="{651B0213-7DC5-4F0F-BFD0-FFF078761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14" y="4038600"/>
            <a:ext cx="934094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7">
            <a:extLst>
              <a:ext uri="{FF2B5EF4-FFF2-40B4-BE49-F238E27FC236}">
                <a16:creationId xmlns:a16="http://schemas.microsoft.com/office/drawing/2014/main" id="{9DA6F639-BB1A-4FE3-AB11-A610C01B5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276601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5542" name="Picture 6" descr="ÐÐ¾ÑÐ¾Ð¶ÐµÐµ Ð¸Ð·Ð¾Ð±ÑÐ°Ð¶ÐµÐ½Ð¸Ðµ">
            <a:extLst>
              <a:ext uri="{FF2B5EF4-FFF2-40B4-BE49-F238E27FC236}">
                <a16:creationId xmlns:a16="http://schemas.microsoft.com/office/drawing/2014/main" id="{27A90517-6F92-4CB2-B4EE-81714393E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981200"/>
            <a:ext cx="3657600" cy="2039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002F1CC-512F-4456-82BF-61256856C557}"/>
              </a:ext>
            </a:extLst>
          </p:cNvPr>
          <p:cNvSpPr/>
          <p:nvPr/>
        </p:nvSpPr>
        <p:spPr>
          <a:xfrm>
            <a:off x="7145968" y="1245770"/>
            <a:ext cx="2604116" cy="33855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1600" b="1" i="1" dirty="0" err="1">
                <a:solidFill>
                  <a:schemeClr val="bg1"/>
                </a:solidFill>
              </a:rPr>
              <a:t>Acetobacter</a:t>
            </a:r>
            <a:r>
              <a:rPr lang="uk-UA" altLang="ru-RU" sz="1600" b="1" i="1" dirty="0">
                <a:solidFill>
                  <a:schemeClr val="bg1"/>
                </a:solidFill>
              </a:rPr>
              <a:t> </a:t>
            </a:r>
            <a:r>
              <a:rPr lang="uk-UA" altLang="ru-RU" sz="1600" b="1" i="1" dirty="0" err="1">
                <a:solidFill>
                  <a:schemeClr val="bg1"/>
                </a:solidFill>
              </a:rPr>
              <a:t>xylinum</a:t>
            </a:r>
            <a:endParaRPr lang="ru-RU" alt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76D25ED-AA10-4F6B-8CBC-4CD3A133C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62" y="1181686"/>
            <a:ext cx="10509738" cy="4995277"/>
          </a:xfrm>
        </p:spPr>
        <p:txBody>
          <a:bodyPr>
            <a:normAutofit fontScale="77500" lnSpcReduction="20000"/>
          </a:bodyPr>
          <a:lstStyle/>
          <a:p>
            <a:pPr marR="12065" indent="457200" algn="just">
              <a:lnSpc>
                <a:spcPct val="175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Мета роботи: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вивчити морфологію мікроорганізмів збудників молочнокислого, оцтовокислого та спиртового бродіння. </a:t>
            </a:r>
            <a:endParaRPr lang="ru-RU" sz="3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12065" indent="457200" algn="just">
              <a:lnSpc>
                <a:spcPct val="175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Матеріали, реактиви, обладнання: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мікроскоп, бактеріологічна петля, предметні скельця, прилад для фарбування і промивання мазків, смужки фільтрувального паперу, реактиви для забарвлення мікробіологічних препаратів (фуксин водний, метиленовий синій, 10 % розчин аміаку), огірковий і капустяний розсіл, молочнокислі продукти, готові препарати мікроорганізмів-збудників молочнокислого, оцтовокислого та спиртового бродіння.</a:t>
            </a:r>
            <a:endParaRPr lang="ru-RU" sz="3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32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C8949B1-941A-4C34-9EDA-2D8B9599E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94" y="703385"/>
            <a:ext cx="10523806" cy="5473578"/>
          </a:xfrm>
        </p:spPr>
        <p:txBody>
          <a:bodyPr>
            <a:normAutofit/>
          </a:bodyPr>
          <a:lstStyle/>
          <a:p>
            <a:pPr marR="12065" indent="457200" algn="just">
              <a:lnSpc>
                <a:spcPct val="175000"/>
              </a:lnSpc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 1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Вивчити морфологію мікрофлори огіркового та капустяного розсолів</a:t>
            </a:r>
            <a:endParaRPr lang="ru-RU" sz="3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12065" lvl="0" indent="-342900" algn="just">
              <a:lnSpc>
                <a:spcPct val="17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Приготувати мазки з огіркового і капустяного розсолів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Препарат зафарбувати водним фуксином, висушити і вивчати під імерсійною системою. </a:t>
            </a:r>
          </a:p>
          <a:p>
            <a:pPr marL="0" marR="12065" lvl="0" indent="0" algn="just">
              <a:lnSpc>
                <a:spcPct val="175000"/>
              </a:lnSpc>
              <a:spcAft>
                <a:spcPts val="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Результати замалювати і підписати (</a:t>
            </a:r>
            <a:r>
              <a:rPr lang="uk-UA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див. фото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3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667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92BC7-7445-4BE2-9A17-DD9152E02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406662" cy="605546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Мікрофлора капустяного розсолу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25FE72E-7C3C-4A26-9C47-7E0BD2F722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0992" y="1458246"/>
            <a:ext cx="5257024" cy="48495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07C77F-1798-4350-A191-9EE68DDD7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923" y="334850"/>
            <a:ext cx="3135373" cy="30046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90C1D6-6211-4711-8DE6-CF90165F4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923" y="3428999"/>
            <a:ext cx="3249637" cy="309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56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D5F79-91A4-4CD1-B73D-4CDAFCBFA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1478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Мікрофлора огіркового розсолу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58944E-1D93-4F5A-861F-62210FE5B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966" y="1466570"/>
            <a:ext cx="4471183" cy="44711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C5E211-4ACD-4839-9994-C02DD28BD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852" y="1602079"/>
            <a:ext cx="4698609" cy="417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75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60949A8-DAA9-4950-9BC6-C22298E8F7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693586"/>
              </p:ext>
            </p:extLst>
          </p:nvPr>
        </p:nvGraphicFramePr>
        <p:xfrm>
          <a:off x="1406769" y="2250830"/>
          <a:ext cx="9636371" cy="343251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11471">
                  <a:extLst>
                    <a:ext uri="{9D8B030D-6E8A-4147-A177-3AD203B41FA5}">
                      <a16:colId xmlns:a16="http://schemas.microsoft.com/office/drawing/2014/main" val="2326794491"/>
                    </a:ext>
                  </a:extLst>
                </a:gridCol>
                <a:gridCol w="3212450">
                  <a:extLst>
                    <a:ext uri="{9D8B030D-6E8A-4147-A177-3AD203B41FA5}">
                      <a16:colId xmlns:a16="http://schemas.microsoft.com/office/drawing/2014/main" val="2320374166"/>
                    </a:ext>
                  </a:extLst>
                </a:gridCol>
                <a:gridCol w="3212450">
                  <a:extLst>
                    <a:ext uri="{9D8B030D-6E8A-4147-A177-3AD203B41FA5}">
                      <a16:colId xmlns:a16="http://schemas.microsoft.com/office/drawing/2014/main" val="128635322"/>
                    </a:ext>
                  </a:extLst>
                </a:gridCol>
              </a:tblGrid>
              <a:tr h="858129"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Назва продукт</a:t>
                      </a:r>
                      <a:r>
                        <a:rPr lang="uk-UA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Морфологія мікроорганізмів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Представники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140139"/>
                  </a:ext>
                </a:extLst>
              </a:tr>
              <a:tr h="858129"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3332971"/>
                  </a:ext>
                </a:extLst>
              </a:tr>
              <a:tr h="858129"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429253"/>
                  </a:ext>
                </a:extLst>
              </a:tr>
              <a:tr h="858129"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06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92967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423B212-E25A-4F62-8C49-2661246F2465}"/>
              </a:ext>
            </a:extLst>
          </p:cNvPr>
          <p:cNvSpPr/>
          <p:nvPr/>
        </p:nvSpPr>
        <p:spPr>
          <a:xfrm>
            <a:off x="1139482" y="492369"/>
            <a:ext cx="10100603" cy="1579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795" indent="457200" algn="just">
              <a:lnSpc>
                <a:spcPct val="175000"/>
              </a:lnSpc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Результати досліджень занести до таблиці 1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10795" indent="457200" algn="r">
              <a:lnSpc>
                <a:spcPct val="175000"/>
              </a:lnSpc>
              <a:spcAft>
                <a:spcPts val="0"/>
              </a:spcAft>
            </a:pP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Таблиця 1</a:t>
            </a:r>
            <a:endParaRPr lang="ru-RU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10795" indent="457200" algn="ctr">
              <a:lnSpc>
                <a:spcPct val="175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Морфологія мікроорганізмів капустяного і огіркового розсолів 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789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89D6395-9142-4F95-A0A3-5F0CF18693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72854"/>
              </p:ext>
            </p:extLst>
          </p:nvPr>
        </p:nvGraphicFramePr>
        <p:xfrm>
          <a:off x="1153550" y="2349305"/>
          <a:ext cx="10200248" cy="322150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123028">
                  <a:extLst>
                    <a:ext uri="{9D8B030D-6E8A-4147-A177-3AD203B41FA5}">
                      <a16:colId xmlns:a16="http://schemas.microsoft.com/office/drawing/2014/main" val="1801674217"/>
                    </a:ext>
                  </a:extLst>
                </a:gridCol>
                <a:gridCol w="3882684">
                  <a:extLst>
                    <a:ext uri="{9D8B030D-6E8A-4147-A177-3AD203B41FA5}">
                      <a16:colId xmlns:a16="http://schemas.microsoft.com/office/drawing/2014/main" val="2380216961"/>
                    </a:ext>
                  </a:extLst>
                </a:gridCol>
                <a:gridCol w="3194536">
                  <a:extLst>
                    <a:ext uri="{9D8B030D-6E8A-4147-A177-3AD203B41FA5}">
                      <a16:colId xmlns:a16="http://schemas.microsoft.com/office/drawing/2014/main" val="621952270"/>
                    </a:ext>
                  </a:extLst>
                </a:gridCol>
              </a:tblGrid>
              <a:tr h="1349099">
                <a:tc>
                  <a:txBody>
                    <a:bodyPr/>
                    <a:lstStyle/>
                    <a:p>
                      <a:pPr marR="10795" indent="342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Молочнокислий продукт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" indent="342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Морфологія мікроорганізмів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Представники</a:t>
                      </a:r>
                      <a:endParaRPr lang="ru-RU" sz="2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274868"/>
                  </a:ext>
                </a:extLst>
              </a:tr>
              <a:tr h="624134">
                <a:tc>
                  <a:txBody>
                    <a:bodyPr/>
                    <a:lstStyle/>
                    <a:p>
                      <a:pPr marR="1079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281866"/>
                  </a:ext>
                </a:extLst>
              </a:tr>
              <a:tr h="624134">
                <a:tc>
                  <a:txBody>
                    <a:bodyPr/>
                    <a:lstStyle/>
                    <a:p>
                      <a:pPr marR="1079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027056"/>
                  </a:ext>
                </a:extLst>
              </a:tr>
              <a:tr h="624134">
                <a:tc>
                  <a:txBody>
                    <a:bodyPr/>
                    <a:lstStyle/>
                    <a:p>
                      <a:pPr marR="1079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0795" indent="342900" algn="ctr">
                        <a:lnSpc>
                          <a:spcPct val="17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5129966"/>
                  </a:ext>
                </a:extLst>
              </a:tr>
            </a:tbl>
          </a:graphicData>
        </a:graphic>
      </p:graphicFrame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8BC9850-2AD9-45D4-9C92-B959A78ED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2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Ознайомитись з основними видами мікроорганізмів, що здійснюють молочнокисле бродіння. Ознайомитись з морфологією мікрофлори молочнокислих продуктів (див. фото)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623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E6C4B2-F5A0-45F7-BCBD-FF661A9A6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2" y="5162843"/>
            <a:ext cx="2853183" cy="436099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Ряжанка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3" name="Рисунок 6">
            <a:extLst>
              <a:ext uri="{FF2B5EF4-FFF2-40B4-BE49-F238E27FC236}">
                <a16:creationId xmlns:a16="http://schemas.microsoft.com/office/drawing/2014/main" id="{C1D412E6-0BDA-4363-B689-A7DF6164C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4" t="3786" r="6056" b="32198"/>
          <a:stretch>
            <a:fillRect/>
          </a:stretch>
        </p:blipFill>
        <p:spPr bwMode="auto">
          <a:xfrm>
            <a:off x="522267" y="1352271"/>
            <a:ext cx="3446781" cy="336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5DCEBF-DC74-464E-89D2-AAD9AF478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509" y="1421707"/>
            <a:ext cx="3602598" cy="3360406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745500EB-D28F-4705-A385-CBA51323AB33}"/>
              </a:ext>
            </a:extLst>
          </p:cNvPr>
          <p:cNvSpPr txBox="1">
            <a:spLocks/>
          </p:cNvSpPr>
          <p:nvPr/>
        </p:nvSpPr>
        <p:spPr>
          <a:xfrm flipH="1">
            <a:off x="4904827" y="5373785"/>
            <a:ext cx="2382343" cy="436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Кисле молоко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43A8263-49C0-40E9-BA55-31A27AE117D5}"/>
              </a:ext>
            </a:extLst>
          </p:cNvPr>
          <p:cNvSpPr txBox="1">
            <a:spLocks/>
          </p:cNvSpPr>
          <p:nvPr/>
        </p:nvSpPr>
        <p:spPr>
          <a:xfrm flipH="1">
            <a:off x="9288701" y="5323104"/>
            <a:ext cx="1726302" cy="385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Кефір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7B42BF-DE88-44AD-96DC-A9DAFDF16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351" y="1421707"/>
            <a:ext cx="3484866" cy="336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070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71FE4AFC-CFA8-40F0-BB55-BDD36F6B5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1" y="1097281"/>
            <a:ext cx="10931769" cy="2475913"/>
          </a:xfrm>
        </p:spPr>
        <p:txBody>
          <a:bodyPr>
            <a:normAutofit/>
          </a:bodyPr>
          <a:lstStyle/>
          <a:p>
            <a:pPr marR="12065" indent="457200" algn="just">
              <a:lnSpc>
                <a:spcPct val="100000"/>
              </a:lnSpc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 3.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Вивчити морфологію мікроорганізмів збудників спиртового бродіння. </a:t>
            </a:r>
            <a:endParaRPr lang="ru-RU" sz="3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12065" lvl="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виготовлених і пофарбованих фуксином тимчасових препаратах  вивчити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збудніків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спиртового бродіння – дріжджі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сахароміцети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роду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Saccharomyces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Saccharomyces cerevisiae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vini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32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D070CD2-2E09-4413-8428-8CB008837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403" y="3672506"/>
            <a:ext cx="3356904" cy="281860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A4237D-62D8-4482-B80F-9987955DA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097" y="3672506"/>
            <a:ext cx="3356905" cy="262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61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40C1FF2-9E6A-4F05-823C-D870386ED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37" y="1080038"/>
            <a:ext cx="11197883" cy="4351338"/>
          </a:xfrm>
        </p:spPr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Зробити висновки щодо морфології і родового складу мікроорганізмів, що здійснюють різні типи бродіння</a:t>
            </a:r>
          </a:p>
          <a:p>
            <a:r>
              <a:rPr lang="uk-UA" sz="2400" b="1" i="1" dirty="0">
                <a:highlight>
                  <a:srgbClr val="FFFF00"/>
                </a:highlight>
                <a:latin typeface="Times New Roman" panose="02020603050405020304" pitchFamily="18" charset="0"/>
              </a:rPr>
              <a:t>Примітка: проаналізувати морфологію мікроорганізмів на тимчасових препаратах (палички, </a:t>
            </a:r>
            <a:r>
              <a:rPr lang="uk-UA" sz="2400" b="1" i="1" dirty="0" err="1">
                <a:highlight>
                  <a:srgbClr val="FFFF00"/>
                </a:highlight>
                <a:latin typeface="Times New Roman" panose="02020603050405020304" pitchFamily="18" charset="0"/>
              </a:rPr>
              <a:t>стрептобактерії</a:t>
            </a:r>
            <a:r>
              <a:rPr lang="uk-UA" sz="2400" b="1" i="1" dirty="0">
                <a:highlight>
                  <a:srgbClr val="FFFF00"/>
                </a:highlight>
                <a:latin typeface="Times New Roman" panose="02020603050405020304" pitchFamily="18" charset="0"/>
              </a:rPr>
              <a:t>, стрептококи, </a:t>
            </a:r>
            <a:r>
              <a:rPr lang="uk-UA" sz="2400" b="1" i="1" dirty="0" err="1">
                <a:highlight>
                  <a:srgbClr val="FFFF00"/>
                </a:highlight>
                <a:latin typeface="Times New Roman" panose="02020603050405020304" pitchFamily="18" charset="0"/>
              </a:rPr>
              <a:t>бацили</a:t>
            </a:r>
            <a:r>
              <a:rPr lang="uk-UA" sz="2400" b="1" i="1" dirty="0">
                <a:highlight>
                  <a:srgbClr val="FFFF00"/>
                </a:highlight>
                <a:latin typeface="Times New Roman" panose="02020603050405020304" pitchFamily="18" charset="0"/>
              </a:rPr>
              <a:t>, стрептобацилі тощо), що представлені на фото. Порівняти мікрофлору різних продуктів. Чим вона відрізняється? Збудниками якого типу бродіння(</a:t>
            </a:r>
            <a:r>
              <a:rPr lang="uk-UA" sz="2400" b="1" i="1" dirty="0" err="1">
                <a:highlight>
                  <a:srgbClr val="FFFF00"/>
                </a:highlight>
                <a:latin typeface="Times New Roman" panose="02020603050405020304" pitchFamily="18" charset="0"/>
              </a:rPr>
              <a:t>гомо</a:t>
            </a:r>
            <a:r>
              <a:rPr lang="uk-UA" sz="2400" b="1" i="1" dirty="0">
                <a:highlight>
                  <a:srgbClr val="FFFF00"/>
                </a:highlight>
                <a:latin typeface="Times New Roman" panose="02020603050405020304" pitchFamily="18" charset="0"/>
              </a:rPr>
              <a:t>- або </a:t>
            </a:r>
            <a:r>
              <a:rPr lang="uk-UA" sz="2400" b="1" i="1" dirty="0" err="1">
                <a:highlight>
                  <a:srgbClr val="FFFF00"/>
                </a:highlight>
                <a:latin typeface="Times New Roman" panose="02020603050405020304" pitchFamily="18" charset="0"/>
              </a:rPr>
              <a:t>гетероферментативне</a:t>
            </a:r>
            <a:r>
              <a:rPr lang="uk-UA" sz="2400" b="1" i="1" dirty="0">
                <a:highlight>
                  <a:srgbClr val="FFFF00"/>
                </a:highlight>
                <a:latin typeface="Times New Roman" panose="02020603050405020304" pitchFamily="18" charset="0"/>
              </a:rPr>
              <a:t>, оцтовокисле, спиртове або змішаного типу) є бактерії, що зафіксовані на мікропрепаратах</a:t>
            </a:r>
            <a:r>
              <a:rPr lang="uk-UA" sz="2000" b="1" i="1" dirty="0">
                <a:latin typeface="Times New Roman" panose="02020603050405020304" pitchFamily="18" charset="0"/>
              </a:rPr>
              <a:t>?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132174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0E4427-4CEE-411B-8005-20F89C8E5E77}"/>
              </a:ext>
            </a:extLst>
          </p:cNvPr>
          <p:cNvSpPr/>
          <p:nvPr/>
        </p:nvSpPr>
        <p:spPr>
          <a:xfrm>
            <a:off x="2819400" y="304800"/>
            <a:ext cx="7056438" cy="503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400" b="1">
                <a:solidFill>
                  <a:srgbClr val="000000"/>
                </a:solidFill>
                <a:latin typeface="Cambria" panose="02040503050406030204" pitchFamily="18" charset="0"/>
              </a:rPr>
              <a:t>Типи бродіння</a:t>
            </a:r>
            <a:endParaRPr lang="ru-RU" altLang="ru-RU" sz="2400" b="1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45D0BE16-F990-46A8-9323-2F4B21E465C4}"/>
              </a:ext>
            </a:extLst>
          </p:cNvPr>
          <p:cNvCxnSpPr/>
          <p:nvPr/>
        </p:nvCxnSpPr>
        <p:spPr>
          <a:xfrm>
            <a:off x="2135189" y="981075"/>
            <a:ext cx="81375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AED34A8B-C4FF-44CD-8ECD-9DCACDFE5152}"/>
              </a:ext>
            </a:extLst>
          </p:cNvPr>
          <p:cNvCxnSpPr/>
          <p:nvPr/>
        </p:nvCxnSpPr>
        <p:spPr>
          <a:xfrm>
            <a:off x="2135188" y="981075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EF875620-A79A-46DD-97F4-4381F4E874FE}"/>
              </a:ext>
            </a:extLst>
          </p:cNvPr>
          <p:cNvCxnSpPr/>
          <p:nvPr/>
        </p:nvCxnSpPr>
        <p:spPr>
          <a:xfrm>
            <a:off x="3906495" y="1052513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96DA05B9-B30D-442A-9465-C1DBF28EBC84}"/>
              </a:ext>
            </a:extLst>
          </p:cNvPr>
          <p:cNvCxnSpPr/>
          <p:nvPr/>
        </p:nvCxnSpPr>
        <p:spPr>
          <a:xfrm>
            <a:off x="6167438" y="981075"/>
            <a:ext cx="0" cy="287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DBC2B5FE-4F41-4C61-8328-8BBDC1F4E729}"/>
              </a:ext>
            </a:extLst>
          </p:cNvPr>
          <p:cNvCxnSpPr/>
          <p:nvPr/>
        </p:nvCxnSpPr>
        <p:spPr>
          <a:xfrm>
            <a:off x="7824788" y="981075"/>
            <a:ext cx="0" cy="287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B1AA30AB-11D9-4085-B776-D13DB7125138}"/>
              </a:ext>
            </a:extLst>
          </p:cNvPr>
          <p:cNvCxnSpPr/>
          <p:nvPr/>
        </p:nvCxnSpPr>
        <p:spPr>
          <a:xfrm>
            <a:off x="10272713" y="981075"/>
            <a:ext cx="0" cy="2873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13D81A7A-2C20-44A9-8AED-7052E8BDF424}"/>
              </a:ext>
            </a:extLst>
          </p:cNvPr>
          <p:cNvCxnSpPr/>
          <p:nvPr/>
        </p:nvCxnSpPr>
        <p:spPr>
          <a:xfrm>
            <a:off x="6167438" y="836613"/>
            <a:ext cx="0" cy="144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B616406E-243A-41AA-A5FB-5DE2EEDF7FD1}"/>
              </a:ext>
            </a:extLst>
          </p:cNvPr>
          <p:cNvSpPr/>
          <p:nvPr/>
        </p:nvSpPr>
        <p:spPr>
          <a:xfrm>
            <a:off x="1674055" y="1300161"/>
            <a:ext cx="3886200" cy="431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>
                <a:solidFill>
                  <a:srgbClr val="000000"/>
                </a:solidFill>
                <a:latin typeface="Cambria" panose="02040503050406030204" pitchFamily="18" charset="0"/>
              </a:rPr>
              <a:t>Процеси повного окиснення</a:t>
            </a:r>
            <a:endParaRPr lang="ru-RU" altLang="ru-RU" b="1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EEE67993-8C55-4393-AB64-84919C039D49}"/>
              </a:ext>
            </a:extLst>
          </p:cNvPr>
          <p:cNvSpPr/>
          <p:nvPr/>
        </p:nvSpPr>
        <p:spPr>
          <a:xfrm>
            <a:off x="6934201" y="1371600"/>
            <a:ext cx="1597025" cy="609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>
                <a:solidFill>
                  <a:srgbClr val="000000"/>
                </a:solidFill>
                <a:latin typeface="Cambria" panose="02040503050406030204" pitchFamily="18" charset="0"/>
              </a:rPr>
              <a:t>Неповне окиснення</a:t>
            </a:r>
            <a:endParaRPr lang="ru-RU" altLang="ru-RU" b="1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8C5F7F6-32B3-4098-9F43-04FA14EBEC58}"/>
              </a:ext>
            </a:extLst>
          </p:cNvPr>
          <p:cNvSpPr/>
          <p:nvPr/>
        </p:nvSpPr>
        <p:spPr>
          <a:xfrm>
            <a:off x="8686800" y="1295400"/>
            <a:ext cx="1741488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>
                <a:solidFill>
                  <a:srgbClr val="000000"/>
                </a:solidFill>
                <a:latin typeface="Cambria" panose="02040503050406030204" pitchFamily="18" charset="0"/>
              </a:rPr>
              <a:t>Змішаного типу</a:t>
            </a:r>
            <a:endParaRPr lang="ru-RU" altLang="ru-RU" b="1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379FFB0-E912-4D39-B12B-88DFD0042C4F}"/>
              </a:ext>
            </a:extLst>
          </p:cNvPr>
          <p:cNvSpPr/>
          <p:nvPr/>
        </p:nvSpPr>
        <p:spPr>
          <a:xfrm>
            <a:off x="4074947" y="2408299"/>
            <a:ext cx="2382484" cy="1447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Спиртове</a:t>
            </a:r>
            <a:endParaRPr lang="ru-RU" altLang="ru-RU" sz="20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C3A3E75-377B-4E53-8A9D-7956F020801C}"/>
              </a:ext>
            </a:extLst>
          </p:cNvPr>
          <p:cNvSpPr/>
          <p:nvPr/>
        </p:nvSpPr>
        <p:spPr>
          <a:xfrm>
            <a:off x="503336" y="2492448"/>
            <a:ext cx="2910084" cy="1447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Молочнокисле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altLang="ru-RU" b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гомоферментативне</a:t>
            </a:r>
            <a:endParaRPr lang="uk-UA" altLang="ru-RU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 i="1" dirty="0" err="1">
                <a:solidFill>
                  <a:srgbClr val="000000"/>
                </a:solidFill>
                <a:latin typeface="Cambria" panose="02040503050406030204" pitchFamily="18" charset="0"/>
              </a:rPr>
              <a:t>гетероферментативне</a:t>
            </a:r>
            <a:endParaRPr lang="ru-RU" altLang="ru-RU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6CFE52E-431B-4BF9-9292-A8AA0DFEC4FC}"/>
              </a:ext>
            </a:extLst>
          </p:cNvPr>
          <p:cNvSpPr/>
          <p:nvPr/>
        </p:nvSpPr>
        <p:spPr>
          <a:xfrm>
            <a:off x="818678" y="4221163"/>
            <a:ext cx="2910084" cy="133667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Маслянокисле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Ацето-бутилове</a:t>
            </a:r>
            <a:endParaRPr lang="ru-RU" altLang="ru-RU" sz="20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84B397F-52A9-4F56-9D56-83937D5FE0F0}"/>
              </a:ext>
            </a:extLst>
          </p:cNvPr>
          <p:cNvSpPr/>
          <p:nvPr/>
        </p:nvSpPr>
        <p:spPr>
          <a:xfrm>
            <a:off x="6730133" y="2492448"/>
            <a:ext cx="2292497" cy="127950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Оцтовокисле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лимоннокисле</a:t>
            </a:r>
            <a:endParaRPr lang="ru-RU" altLang="ru-RU" sz="20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406DD00-A34F-46D2-A16E-DEAE9BBBEFE7}"/>
              </a:ext>
            </a:extLst>
          </p:cNvPr>
          <p:cNvSpPr/>
          <p:nvPr/>
        </p:nvSpPr>
        <p:spPr>
          <a:xfrm>
            <a:off x="9197066" y="2343551"/>
            <a:ext cx="2292497" cy="109915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Мурашине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бутандіолове</a:t>
            </a:r>
            <a:endParaRPr lang="ru-RU" altLang="ru-RU" sz="20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Стрелка вниз 27">
            <a:extLst>
              <a:ext uri="{FF2B5EF4-FFF2-40B4-BE49-F238E27FC236}">
                <a16:creationId xmlns:a16="http://schemas.microsoft.com/office/drawing/2014/main" id="{FB1163F8-5231-43C9-ACE0-908212B4287A}"/>
              </a:ext>
            </a:extLst>
          </p:cNvPr>
          <p:cNvSpPr/>
          <p:nvPr/>
        </p:nvSpPr>
        <p:spPr>
          <a:xfrm>
            <a:off x="1739073" y="1758582"/>
            <a:ext cx="360363" cy="74136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Стрелка вниз 28">
            <a:extLst>
              <a:ext uri="{FF2B5EF4-FFF2-40B4-BE49-F238E27FC236}">
                <a16:creationId xmlns:a16="http://schemas.microsoft.com/office/drawing/2014/main" id="{F314907B-EEE8-45C8-A72D-420E37AED821}"/>
              </a:ext>
            </a:extLst>
          </p:cNvPr>
          <p:cNvSpPr/>
          <p:nvPr/>
        </p:nvSpPr>
        <p:spPr>
          <a:xfrm>
            <a:off x="3559092" y="1822173"/>
            <a:ext cx="304800" cy="216056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Стрелка вниз 30">
            <a:extLst>
              <a:ext uri="{FF2B5EF4-FFF2-40B4-BE49-F238E27FC236}">
                <a16:creationId xmlns:a16="http://schemas.microsoft.com/office/drawing/2014/main" id="{66AE613C-D8D1-470F-9CD9-1DB86EB2D1FB}"/>
              </a:ext>
            </a:extLst>
          </p:cNvPr>
          <p:cNvSpPr/>
          <p:nvPr/>
        </p:nvSpPr>
        <p:spPr>
          <a:xfrm>
            <a:off x="7696201" y="2057400"/>
            <a:ext cx="360363" cy="6096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2" name="Стрелка вниз 31">
            <a:extLst>
              <a:ext uri="{FF2B5EF4-FFF2-40B4-BE49-F238E27FC236}">
                <a16:creationId xmlns:a16="http://schemas.microsoft.com/office/drawing/2014/main" id="{12514DEA-A27C-4E0C-8086-A7FB35DEE8FE}"/>
              </a:ext>
            </a:extLst>
          </p:cNvPr>
          <p:cNvSpPr/>
          <p:nvPr/>
        </p:nvSpPr>
        <p:spPr>
          <a:xfrm>
            <a:off x="9874665" y="2029618"/>
            <a:ext cx="360363" cy="360363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Прямоугольник 22">
            <a:extLst>
              <a:ext uri="{FF2B5EF4-FFF2-40B4-BE49-F238E27FC236}">
                <a16:creationId xmlns:a16="http://schemas.microsoft.com/office/drawing/2014/main" id="{6A137E54-C562-450F-A7C4-D2E18363E99E}"/>
              </a:ext>
            </a:extLst>
          </p:cNvPr>
          <p:cNvSpPr/>
          <p:nvPr/>
        </p:nvSpPr>
        <p:spPr>
          <a:xfrm>
            <a:off x="3906495" y="4206890"/>
            <a:ext cx="2719388" cy="13509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Пропіоновокисле</a:t>
            </a:r>
            <a:endParaRPr lang="ru-RU" altLang="ru-RU" sz="2000" b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Стрелка вниз 31">
            <a:extLst>
              <a:ext uri="{FF2B5EF4-FFF2-40B4-BE49-F238E27FC236}">
                <a16:creationId xmlns:a16="http://schemas.microsoft.com/office/drawing/2014/main" id="{CB8A008F-D714-44BC-A28E-D10F37B47FD6}"/>
              </a:ext>
            </a:extLst>
          </p:cNvPr>
          <p:cNvSpPr/>
          <p:nvPr/>
        </p:nvSpPr>
        <p:spPr>
          <a:xfrm>
            <a:off x="4800601" y="1828800"/>
            <a:ext cx="360363" cy="5334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87DA6EDA-D788-4BD3-970D-851CF2F787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/>
          <a:lstStyle/>
          <a:p>
            <a:r>
              <a:rPr lang="uk-UA" altLang="ru-RU" sz="2400" b="1" dirty="0"/>
              <a:t>Спиртове бродіння</a:t>
            </a:r>
            <a:endParaRPr lang="ru-RU" altLang="ru-RU" sz="2400" b="1" dirty="0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702CC3D1-74FA-42A3-AFA1-45D0E1E3D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08295" y="914401"/>
            <a:ext cx="6235505" cy="52117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uk-UA" altLang="ru-RU" sz="1400" dirty="0"/>
              <a:t>При спиртовому бродінні мікроорганізми зброджують вуглеводи з утворенням </a:t>
            </a:r>
            <a:r>
              <a:rPr lang="uk-UA" altLang="ru-RU" sz="1400" b="1" i="1" dirty="0"/>
              <a:t>етилового спирту</a:t>
            </a:r>
            <a:r>
              <a:rPr lang="uk-UA" altLang="ru-RU" sz="1400" dirty="0"/>
              <a:t>, як основного продукту бродіння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1400" b="1" dirty="0"/>
              <a:t>Джерелом вуглецю</a:t>
            </a:r>
            <a:r>
              <a:rPr lang="uk-UA" altLang="ru-RU" sz="1400" i="1" dirty="0"/>
              <a:t> </a:t>
            </a:r>
            <a:r>
              <a:rPr lang="uk-UA" altLang="ru-RU" sz="1400" dirty="0"/>
              <a:t>можуть бути</a:t>
            </a:r>
            <a:r>
              <a:rPr lang="uk-UA" altLang="ru-RU" sz="1400" i="1" dirty="0"/>
              <a:t>: цукри, гліцерин, вуглеводні</a:t>
            </a:r>
            <a:endParaRPr lang="uk-UA" altLang="ru-RU" sz="1400" dirty="0"/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1400" dirty="0"/>
              <a:t>Процес спиртового бродіння проходить за </a:t>
            </a:r>
            <a:r>
              <a:rPr lang="uk-UA" altLang="ru-RU" sz="1400" b="1" i="1" dirty="0" err="1"/>
              <a:t>гліколітичним</a:t>
            </a:r>
            <a:r>
              <a:rPr lang="uk-UA" altLang="ru-RU" sz="1400" b="1" i="1" dirty="0"/>
              <a:t> шляхом</a:t>
            </a:r>
            <a:r>
              <a:rPr lang="uk-UA" altLang="ru-RU" sz="1400" dirty="0"/>
              <a:t> до утворення </a:t>
            </a:r>
            <a:r>
              <a:rPr lang="uk-UA" altLang="ru-RU" sz="1400" dirty="0" err="1"/>
              <a:t>піровиноградної</a:t>
            </a:r>
            <a:r>
              <a:rPr lang="uk-UA" altLang="ru-RU" sz="1400" dirty="0"/>
              <a:t> кислоти</a:t>
            </a:r>
            <a:r>
              <a:rPr lang="ru-RU" altLang="ru-RU" sz="1400" dirty="0"/>
              <a:t>  </a:t>
            </a:r>
            <a:endParaRPr lang="uk-UA" altLang="ru-RU" sz="1400" dirty="0"/>
          </a:p>
          <a:p>
            <a:pPr>
              <a:lnSpc>
                <a:spcPct val="80000"/>
              </a:lnSpc>
            </a:pPr>
            <a:r>
              <a:rPr lang="uk-UA" altLang="ru-RU" sz="1400" b="1" u="sng" dirty="0"/>
              <a:t>Сумарне рівняння процесу спиртового бродіння</a:t>
            </a:r>
            <a:r>
              <a:rPr lang="uk-UA" altLang="ru-RU" sz="1400" b="1" dirty="0"/>
              <a:t>:</a:t>
            </a:r>
          </a:p>
          <a:p>
            <a:pPr>
              <a:lnSpc>
                <a:spcPct val="80000"/>
              </a:lnSpc>
            </a:pPr>
            <a:r>
              <a:rPr lang="uk-UA" altLang="ru-RU" sz="1400" dirty="0"/>
              <a:t>С6Н12 О6 + 2Фн + 2АДФ→ 2СН3СН2ОН  + 2О2 + 2АТФ +2Н2 О</a:t>
            </a:r>
          </a:p>
          <a:p>
            <a:pPr>
              <a:lnSpc>
                <a:spcPct val="80000"/>
              </a:lnSpc>
            </a:pPr>
            <a:r>
              <a:rPr lang="uk-UA" altLang="ru-RU" sz="1400" b="1" dirty="0"/>
              <a:t>Енергетичний вихід процесу</a:t>
            </a:r>
            <a:r>
              <a:rPr lang="uk-UA" altLang="ru-RU" sz="1400" dirty="0"/>
              <a:t> становить 2 молекули АТФ на 1 молекулу </a:t>
            </a:r>
            <a:r>
              <a:rPr lang="uk-UA" altLang="ru-RU" sz="1400" dirty="0" err="1"/>
              <a:t>збродженої</a:t>
            </a:r>
            <a:r>
              <a:rPr lang="uk-UA" altLang="ru-RU" sz="1400" dirty="0"/>
              <a:t> глюкози.</a:t>
            </a:r>
          </a:p>
          <a:p>
            <a:pPr>
              <a:lnSpc>
                <a:spcPct val="80000"/>
              </a:lnSpc>
            </a:pPr>
            <a:endParaRPr lang="uk-UA" altLang="ru-RU" sz="1400" dirty="0"/>
          </a:p>
          <a:p>
            <a:pPr>
              <a:lnSpc>
                <a:spcPct val="80000"/>
              </a:lnSpc>
            </a:pPr>
            <a:r>
              <a:rPr lang="uk-UA" altLang="ru-RU" sz="1400" b="1" dirty="0"/>
              <a:t>Мікроорганізми збудники спиртового бродіння</a:t>
            </a:r>
            <a:r>
              <a:rPr lang="uk-UA" altLang="ru-RU" sz="1400" dirty="0"/>
              <a:t>:</a:t>
            </a:r>
          </a:p>
          <a:p>
            <a:pPr>
              <a:lnSpc>
                <a:spcPct val="80000"/>
              </a:lnSpc>
            </a:pPr>
            <a:r>
              <a:rPr lang="uk-UA" altLang="ru-RU" sz="1400" b="1" u="sng" dirty="0"/>
              <a:t>Дріждж</a:t>
            </a:r>
            <a:r>
              <a:rPr lang="uk-UA" altLang="ru-RU" sz="1400" b="1" dirty="0"/>
              <a:t>і: </a:t>
            </a:r>
            <a:r>
              <a:rPr lang="uk-UA" altLang="ru-RU" sz="1400" b="1" i="1" dirty="0" err="1"/>
              <a:t>Saccharomyces</a:t>
            </a:r>
            <a:r>
              <a:rPr lang="uk-UA" altLang="ru-RU" sz="1400" b="1" i="1" dirty="0"/>
              <a:t> </a:t>
            </a:r>
            <a:r>
              <a:rPr lang="uk-UA" altLang="ru-RU" sz="1400" b="1" i="1" dirty="0" err="1"/>
              <a:t>cerevisiae</a:t>
            </a:r>
            <a:r>
              <a:rPr lang="uk-UA" altLang="ru-RU" sz="1400" b="1" i="1" dirty="0"/>
              <a:t>, </a:t>
            </a:r>
            <a:r>
              <a:rPr lang="uk-UA" altLang="ru-RU" sz="1400" b="1" i="1" dirty="0" err="1"/>
              <a:t>Sac</a:t>
            </a:r>
            <a:r>
              <a:rPr lang="uk-UA" altLang="ru-RU" sz="1400" b="1" i="1" dirty="0"/>
              <a:t>. </a:t>
            </a:r>
            <a:r>
              <a:rPr lang="uk-UA" altLang="ru-RU" sz="1400" b="1" i="1" dirty="0" err="1"/>
              <a:t>globоsus</a:t>
            </a:r>
            <a:r>
              <a:rPr lang="uk-UA" altLang="ru-RU" sz="1400" b="1" i="1" dirty="0"/>
              <a:t>, </a:t>
            </a:r>
            <a:r>
              <a:rPr lang="uk-UA" altLang="ru-RU" sz="1400" b="1" i="1" dirty="0" err="1"/>
              <a:t>Sac</a:t>
            </a:r>
            <a:r>
              <a:rPr lang="uk-UA" altLang="ru-RU" sz="1400" b="1" i="1" dirty="0"/>
              <a:t>. </a:t>
            </a:r>
            <a:r>
              <a:rPr lang="en-US" altLang="ru-RU" sz="1400" b="1" i="1" dirty="0"/>
              <a:t>v</a:t>
            </a:r>
            <a:r>
              <a:rPr lang="uk-UA" altLang="ru-RU" sz="1400" b="1" i="1" dirty="0" err="1"/>
              <a:t>ini</a:t>
            </a:r>
            <a:endParaRPr lang="uk-UA" altLang="ru-RU" sz="1400" b="1" i="1" dirty="0"/>
          </a:p>
          <a:p>
            <a:pPr>
              <a:lnSpc>
                <a:spcPct val="80000"/>
              </a:lnSpc>
            </a:pPr>
            <a:r>
              <a:rPr lang="uk-UA" altLang="ru-RU" sz="1400" b="1" u="sng" dirty="0"/>
              <a:t>гриби</a:t>
            </a:r>
            <a:r>
              <a:rPr lang="uk-UA" altLang="ru-RU" sz="1400" b="1" dirty="0"/>
              <a:t>: </a:t>
            </a:r>
            <a:r>
              <a:rPr lang="uk-UA" altLang="ru-RU" sz="1400" b="1" i="1" dirty="0" err="1"/>
              <a:t>Mucor</a:t>
            </a:r>
            <a:r>
              <a:rPr lang="uk-UA" altLang="ru-RU" sz="1400" b="1" i="1" dirty="0"/>
              <a:t>, </a:t>
            </a:r>
            <a:r>
              <a:rPr lang="uk-UA" altLang="ru-RU" sz="1400" b="1" i="1" dirty="0" err="1"/>
              <a:t>Fusarium</a:t>
            </a:r>
            <a:r>
              <a:rPr lang="uk-UA" altLang="ru-RU" sz="1400" b="1" i="1" dirty="0"/>
              <a:t>,  </a:t>
            </a:r>
            <a:r>
              <a:rPr lang="uk-UA" altLang="ru-RU" sz="1400" b="1" i="1" dirty="0" err="1"/>
              <a:t>Oidium</a:t>
            </a:r>
            <a:r>
              <a:rPr lang="uk-UA" altLang="ru-RU" sz="1400" b="1" i="1" dirty="0"/>
              <a:t>; </a:t>
            </a:r>
          </a:p>
          <a:p>
            <a:pPr>
              <a:lnSpc>
                <a:spcPct val="80000"/>
              </a:lnSpc>
            </a:pPr>
            <a:r>
              <a:rPr lang="uk-UA" altLang="ru-RU" sz="1400" b="1" u="sng" dirty="0"/>
              <a:t>бактерії:</a:t>
            </a:r>
            <a:r>
              <a:rPr lang="uk-UA" altLang="ru-RU" sz="1400" b="1" dirty="0"/>
              <a:t> </a:t>
            </a:r>
            <a:r>
              <a:rPr lang="uk-UA" altLang="ru-RU" sz="1400" b="1" i="1" dirty="0" err="1"/>
              <a:t>Sarcina</a:t>
            </a:r>
            <a:r>
              <a:rPr lang="uk-UA" altLang="ru-RU" sz="1400" b="1" i="1" dirty="0"/>
              <a:t> </a:t>
            </a:r>
            <a:r>
              <a:rPr lang="uk-UA" altLang="ru-RU" sz="1400" b="1" i="1" dirty="0" err="1"/>
              <a:t>ventriculi</a:t>
            </a:r>
            <a:r>
              <a:rPr lang="uk-UA" altLang="ru-RU" sz="1400" b="1" i="1" dirty="0"/>
              <a:t>, </a:t>
            </a:r>
            <a:r>
              <a:rPr lang="uk-UA" altLang="ru-RU" sz="1400" b="1" i="1" dirty="0" err="1"/>
              <a:t>Erwinia</a:t>
            </a:r>
            <a:r>
              <a:rPr lang="uk-UA" altLang="ru-RU" sz="1400" b="1" i="1" dirty="0"/>
              <a:t> </a:t>
            </a:r>
            <a:r>
              <a:rPr lang="uk-UA" altLang="ru-RU" sz="1400" b="1" i="1" dirty="0" err="1"/>
              <a:t>amylovora</a:t>
            </a:r>
            <a:r>
              <a:rPr lang="uk-UA" altLang="ru-RU" sz="1400" b="1" i="1" dirty="0"/>
              <a:t>, </a:t>
            </a:r>
            <a:r>
              <a:rPr lang="uk-UA" altLang="ru-RU" sz="1400" b="1" i="1" dirty="0" err="1"/>
              <a:t>Zymomonas</a:t>
            </a:r>
            <a:r>
              <a:rPr lang="uk-UA" altLang="ru-RU" sz="1400" b="1" i="1" dirty="0"/>
              <a:t> </a:t>
            </a:r>
            <a:r>
              <a:rPr lang="uk-UA" altLang="ru-RU" sz="1400" b="1" i="1" dirty="0" err="1"/>
              <a:t>mobilis</a:t>
            </a:r>
            <a:r>
              <a:rPr lang="uk-UA" altLang="ru-RU" sz="1400" b="1" i="1" dirty="0"/>
              <a:t>,</a:t>
            </a:r>
            <a:r>
              <a:rPr lang="uk-UA" altLang="ru-RU" sz="1400" b="1" dirty="0"/>
              <a:t> деякі </a:t>
            </a:r>
            <a:r>
              <a:rPr lang="uk-UA" altLang="ru-RU" sz="1400" b="1" i="1" dirty="0" err="1"/>
              <a:t>Clostridium</a:t>
            </a:r>
            <a:r>
              <a:rPr lang="uk-UA" altLang="ru-RU" sz="1400" i="1" dirty="0"/>
              <a:t>. </a:t>
            </a:r>
          </a:p>
          <a:p>
            <a:pPr>
              <a:lnSpc>
                <a:spcPct val="80000"/>
              </a:lnSpc>
            </a:pPr>
            <a:endParaRPr lang="uk-UA" altLang="ru-RU" sz="1400" i="1" dirty="0"/>
          </a:p>
          <a:p>
            <a:pPr>
              <a:lnSpc>
                <a:spcPct val="80000"/>
              </a:lnSpc>
            </a:pPr>
            <a:r>
              <a:rPr lang="uk-UA" altLang="ru-RU" sz="1400" b="1" dirty="0"/>
              <a:t> Дріжджі </a:t>
            </a:r>
            <a:r>
              <a:rPr lang="uk-UA" altLang="ru-RU" sz="1400" dirty="0"/>
              <a:t>не вибагливі до азоту, краще засвоюють азот з амонійних солей. Амінокислоти здатні синтезувати самі. Необхідними є сполуки фосфору, калій, натрій. Мікроелементи </a:t>
            </a:r>
            <a:r>
              <a:rPr lang="uk-UA" altLang="ru-RU" sz="1400" dirty="0" err="1"/>
              <a:t>Сu</a:t>
            </a:r>
            <a:r>
              <a:rPr lang="uk-UA" altLang="ru-RU" sz="1400" dirty="0"/>
              <a:t>, </a:t>
            </a:r>
            <a:r>
              <a:rPr lang="uk-UA" altLang="ru-RU" sz="1400" dirty="0" err="1"/>
              <a:t>Со</a:t>
            </a:r>
            <a:r>
              <a:rPr lang="uk-UA" altLang="ru-RU" sz="1400" dirty="0"/>
              <a:t>, </a:t>
            </a:r>
            <a:r>
              <a:rPr lang="uk-UA" altLang="ru-RU" sz="1400" dirty="0" err="1"/>
              <a:t>Fe</a:t>
            </a:r>
            <a:r>
              <a:rPr lang="uk-UA" altLang="ru-RU" sz="1400" dirty="0"/>
              <a:t> підвищують активність ферментів. </a:t>
            </a:r>
          </a:p>
          <a:p>
            <a:pPr>
              <a:lnSpc>
                <a:spcPct val="80000"/>
              </a:lnSpc>
            </a:pPr>
            <a:r>
              <a:rPr lang="uk-UA" altLang="ru-RU" sz="1400" b="1" dirty="0"/>
              <a:t>Оптимальна </a:t>
            </a:r>
            <a:r>
              <a:rPr lang="uk-UA" altLang="ru-RU" sz="1400" b="1" dirty="0" err="1"/>
              <a:t>рН</a:t>
            </a:r>
            <a:r>
              <a:rPr lang="uk-UA" altLang="ru-RU" sz="1400" b="1" dirty="0"/>
              <a:t> </a:t>
            </a:r>
            <a:r>
              <a:rPr lang="uk-UA" altLang="ru-RU" sz="1400" b="1" dirty="0" err="1"/>
              <a:t>слабокисла</a:t>
            </a:r>
            <a:r>
              <a:rPr lang="uk-UA" altLang="ru-RU" sz="1400" b="1" dirty="0"/>
              <a:t>, ОВП низький, температура культивування 28–30°С</a:t>
            </a:r>
            <a:r>
              <a:rPr lang="uk-UA" altLang="ru-RU" sz="1400" dirty="0"/>
              <a:t>. </a:t>
            </a:r>
          </a:p>
          <a:p>
            <a:pPr>
              <a:lnSpc>
                <a:spcPct val="80000"/>
              </a:lnSpc>
            </a:pPr>
            <a:r>
              <a:rPr lang="uk-UA" altLang="ru-RU" sz="1400" dirty="0"/>
              <a:t>Середовище мешкання дріжджів: ґрунт, поверхня рослин тощо.</a:t>
            </a:r>
            <a:endParaRPr lang="ru-RU" altLang="ru-RU" sz="1400" dirty="0"/>
          </a:p>
          <a:p>
            <a:pPr>
              <a:lnSpc>
                <a:spcPct val="80000"/>
              </a:lnSpc>
            </a:pPr>
            <a:endParaRPr lang="uk-UA" altLang="ru-RU" sz="1400" dirty="0"/>
          </a:p>
        </p:txBody>
      </p:sp>
      <p:pic>
        <p:nvPicPr>
          <p:cNvPr id="45064" name="Picture 8" descr="ÐÐ°ÑÑÐ¸Ð½ÐºÐ¸ Ð¿Ð¾ Ð·Ð°Ð¿ÑÐ¾ÑÑ Rhizopus">
            <a:extLst>
              <a:ext uri="{FF2B5EF4-FFF2-40B4-BE49-F238E27FC236}">
                <a16:creationId xmlns:a16="http://schemas.microsoft.com/office/drawing/2014/main" id="{13EC751C-D416-40E9-B8C3-18F0E02CE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3962400"/>
            <a:ext cx="25146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0" name="Picture 2" descr="http://imgc.allpostersimages.com/images/P-473-488-90/64/6455/ZAYH100Z/posters/jack-bostrack-yeast-saccharomyces-cerevisiae-lm.jpg">
            <a:extLst>
              <a:ext uri="{FF2B5EF4-FFF2-40B4-BE49-F238E27FC236}">
                <a16:creationId xmlns:a16="http://schemas.microsoft.com/office/drawing/2014/main" id="{AF5482CC-8F4F-4C3D-AF3A-A93A56052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8620" y="1147308"/>
            <a:ext cx="2735489" cy="2298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585C582E-FB41-46FD-BC0C-A1844A75D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55409" y="196948"/>
            <a:ext cx="8255391" cy="641252"/>
          </a:xfrm>
        </p:spPr>
        <p:txBody>
          <a:bodyPr/>
          <a:lstStyle/>
          <a:p>
            <a:r>
              <a:rPr lang="uk-UA" altLang="ru-RU" sz="2400" b="1" dirty="0"/>
              <a:t>Молочнокисле бродіння</a:t>
            </a:r>
            <a:br>
              <a:rPr lang="uk-UA" altLang="ru-RU" sz="2400" b="1" dirty="0"/>
            </a:br>
            <a:endParaRPr lang="ru-RU" altLang="ru-RU" sz="2400" b="1" dirty="0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F80FB068-0D5C-497C-84A9-008DCC6463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990601"/>
            <a:ext cx="9296400" cy="513556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uk-UA" altLang="ru-RU" sz="2400" b="1" i="1" dirty="0" err="1"/>
              <a:t>Гомоферментативне</a:t>
            </a:r>
            <a:r>
              <a:rPr lang="uk-UA" altLang="ru-RU" sz="2400" b="1" i="1" dirty="0"/>
              <a:t> молочнокисле бродіння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altLang="ru-RU" sz="2400" b="1" i="1" dirty="0"/>
              <a:t>(</a:t>
            </a:r>
            <a:r>
              <a:rPr lang="uk-UA" altLang="ru-RU" sz="2400" b="1" i="1" dirty="0" err="1"/>
              <a:t>гліколітичний</a:t>
            </a:r>
            <a:r>
              <a:rPr lang="uk-UA" altLang="ru-RU" sz="2400" b="1" i="1" dirty="0"/>
              <a:t> шлях зброджування </a:t>
            </a:r>
            <a:r>
              <a:rPr lang="uk-UA" altLang="ru-RU" sz="2400" b="1" i="1" dirty="0" err="1"/>
              <a:t>гексоз</a:t>
            </a:r>
            <a:r>
              <a:rPr lang="uk-UA" altLang="ru-RU" sz="2400" b="1" i="1" dirty="0"/>
              <a:t>)</a:t>
            </a:r>
          </a:p>
          <a:p>
            <a:pPr>
              <a:lnSpc>
                <a:spcPct val="90000"/>
              </a:lnSpc>
            </a:pPr>
            <a:r>
              <a:rPr lang="uk-UA" altLang="ru-RU" sz="2400" u="sng" dirty="0"/>
              <a:t>Морфологічно молочнокислі бактерії представлені:</a:t>
            </a:r>
          </a:p>
          <a:p>
            <a:pPr>
              <a:lnSpc>
                <a:spcPct val="90000"/>
              </a:lnSpc>
            </a:pPr>
            <a:r>
              <a:rPr lang="uk-UA" altLang="ru-RU" sz="2400" dirty="0"/>
              <a:t>1) коками, що належать до родів </a:t>
            </a:r>
            <a:r>
              <a:rPr lang="uk-UA" altLang="ru-RU" sz="2400" i="1" dirty="0" err="1"/>
              <a:t>Streptococcus</a:t>
            </a:r>
            <a:r>
              <a:rPr lang="uk-UA" altLang="ru-RU" sz="2400" i="1" dirty="0"/>
              <a:t> </a:t>
            </a:r>
            <a:r>
              <a:rPr lang="uk-UA" altLang="ru-RU" sz="2400" dirty="0"/>
              <a:t>і </a:t>
            </a:r>
            <a:r>
              <a:rPr lang="uk-UA" altLang="ru-RU" sz="2400" i="1" dirty="0" err="1"/>
              <a:t>Pediococcus</a:t>
            </a:r>
            <a:r>
              <a:rPr lang="uk-UA" altLang="ru-RU" sz="2400" i="1" dirty="0"/>
              <a:t>,</a:t>
            </a:r>
          </a:p>
          <a:p>
            <a:pPr>
              <a:lnSpc>
                <a:spcPct val="90000"/>
              </a:lnSpc>
            </a:pPr>
            <a:r>
              <a:rPr lang="uk-UA" altLang="ru-RU" sz="2400" dirty="0"/>
              <a:t>2)  паличкоподібними формами роду </a:t>
            </a:r>
            <a:r>
              <a:rPr lang="uk-UA" altLang="ru-RU" sz="2400" i="1" dirty="0" err="1"/>
              <a:t>Lactobacillus</a:t>
            </a:r>
            <a:r>
              <a:rPr lang="uk-UA" altLang="ru-RU" sz="2400" dirty="0"/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altLang="ru-RU" sz="2400" dirty="0"/>
              <a:t>Усі бактерії цієї групи грампозитивні, неспороносні (за винятком </a:t>
            </a:r>
            <a:r>
              <a:rPr lang="uk-UA" altLang="ru-RU" sz="2400" i="1" dirty="0" err="1"/>
              <a:t>Lactobacillus</a:t>
            </a:r>
            <a:r>
              <a:rPr lang="uk-UA" altLang="ru-RU" sz="2400" i="1" dirty="0"/>
              <a:t> </a:t>
            </a:r>
            <a:r>
              <a:rPr lang="en-US" altLang="ru-RU" sz="2400" i="1" dirty="0" err="1"/>
              <a:t>inulinus</a:t>
            </a:r>
            <a:r>
              <a:rPr lang="uk-UA" altLang="ru-RU" sz="2400" dirty="0"/>
              <a:t>), переважно нерухливі </a:t>
            </a:r>
            <a:r>
              <a:rPr lang="uk-UA" altLang="ru-RU" sz="2400" b="1" i="1" dirty="0"/>
              <a:t>анаероби</a:t>
            </a:r>
            <a:r>
              <a:rPr lang="uk-UA" altLang="ru-RU" sz="2400" i="1" dirty="0"/>
              <a:t> </a:t>
            </a:r>
            <a:r>
              <a:rPr lang="uk-UA" altLang="ru-RU" sz="2400" dirty="0"/>
              <a:t>або </a:t>
            </a:r>
            <a:r>
              <a:rPr lang="uk-UA" altLang="ru-RU" sz="2400" b="1" i="1" dirty="0" err="1"/>
              <a:t>мікроаерофіли</a:t>
            </a:r>
            <a:r>
              <a:rPr lang="uk-UA" altLang="ru-RU" sz="2400" b="1" dirty="0"/>
              <a:t>.</a:t>
            </a:r>
            <a:r>
              <a:rPr lang="uk-UA" altLang="ru-RU" sz="240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altLang="ru-RU" sz="2400" b="1" dirty="0"/>
              <a:t>Джерело вуглецю:</a:t>
            </a:r>
            <a:r>
              <a:rPr lang="uk-UA" altLang="ru-RU" sz="2400" dirty="0"/>
              <a:t> молочні або рослинні цукри й </a:t>
            </a:r>
            <a:r>
              <a:rPr lang="uk-UA" altLang="ru-RU" sz="2400" dirty="0" err="1"/>
              <a:t>рідко</a:t>
            </a:r>
            <a:r>
              <a:rPr lang="uk-UA" altLang="ru-RU" sz="2400" dirty="0"/>
              <a:t> деякі пентози, органічні кислоти.</a:t>
            </a:r>
          </a:p>
          <a:p>
            <a:pPr>
              <a:lnSpc>
                <a:spcPct val="90000"/>
              </a:lnSpc>
            </a:pPr>
            <a:r>
              <a:rPr lang="uk-UA" altLang="ru-RU" sz="2400" b="1" u="sng" dirty="0"/>
              <a:t>Представники</a:t>
            </a:r>
            <a:r>
              <a:rPr lang="uk-UA" altLang="ru-RU" sz="2400" b="1" dirty="0"/>
              <a:t>:</a:t>
            </a:r>
          </a:p>
          <a:p>
            <a:pPr>
              <a:lnSpc>
                <a:spcPct val="90000"/>
              </a:lnSpc>
            </a:pPr>
            <a:r>
              <a:rPr lang="uk-UA" altLang="ru-RU" sz="2400" dirty="0"/>
              <a:t> </a:t>
            </a:r>
            <a:r>
              <a:rPr lang="uk-UA" altLang="ru-RU" sz="2400" i="1" dirty="0" err="1"/>
              <a:t>Streptococcus</a:t>
            </a:r>
            <a:r>
              <a:rPr lang="uk-UA" altLang="ru-RU" sz="2400" i="1" dirty="0"/>
              <a:t> </a:t>
            </a:r>
            <a:r>
              <a:rPr lang="uk-UA" altLang="ru-RU" sz="2400" i="1" dirty="0" err="1"/>
              <a:t>lactis</a:t>
            </a:r>
            <a:r>
              <a:rPr lang="uk-UA" altLang="ru-RU" sz="2400" i="1" dirty="0"/>
              <a:t>, </a:t>
            </a:r>
            <a:r>
              <a:rPr lang="uk-UA" altLang="ru-RU" sz="2400" i="1" dirty="0" err="1"/>
              <a:t>St</a:t>
            </a:r>
            <a:r>
              <a:rPr lang="uk-UA" altLang="ru-RU" sz="2400" i="1" dirty="0"/>
              <a:t>. </a:t>
            </a:r>
            <a:r>
              <a:rPr lang="uk-UA" altLang="ru-RU" sz="2400" i="1" dirty="0" err="1"/>
              <a:t>faecalis</a:t>
            </a:r>
            <a:r>
              <a:rPr lang="uk-UA" altLang="ru-RU" sz="2400" i="1" dirty="0"/>
              <a:t>, </a:t>
            </a:r>
            <a:r>
              <a:rPr lang="uk-UA" altLang="ru-RU" sz="2400" i="1" dirty="0" err="1"/>
              <a:t>St</a:t>
            </a:r>
            <a:r>
              <a:rPr lang="uk-UA" altLang="ru-RU" sz="2400" i="1" dirty="0"/>
              <a:t>. </a:t>
            </a:r>
            <a:r>
              <a:rPr lang="uk-UA" altLang="ru-RU" sz="2400" i="1" dirty="0" err="1"/>
              <a:t>thermophilus</a:t>
            </a:r>
            <a:r>
              <a:rPr lang="uk-UA" altLang="ru-RU" sz="2400" dirty="0"/>
              <a:t>;</a:t>
            </a:r>
          </a:p>
          <a:p>
            <a:pPr>
              <a:lnSpc>
                <a:spcPct val="90000"/>
              </a:lnSpc>
            </a:pPr>
            <a:r>
              <a:rPr lang="uk-UA" altLang="ru-RU" sz="2400" dirty="0"/>
              <a:t> </a:t>
            </a:r>
            <a:r>
              <a:rPr lang="uk-UA" altLang="ru-RU" sz="2400" i="1" dirty="0" err="1"/>
              <a:t>Lactobacillus</a:t>
            </a:r>
            <a:r>
              <a:rPr lang="uk-UA" altLang="ru-RU" sz="2400" i="1" dirty="0"/>
              <a:t>  </a:t>
            </a:r>
            <a:r>
              <a:rPr lang="uk-UA" altLang="ru-RU" sz="2400" i="1" dirty="0" err="1"/>
              <a:t>lactis</a:t>
            </a:r>
            <a:r>
              <a:rPr lang="uk-UA" altLang="ru-RU" sz="2400" i="1" dirty="0"/>
              <a:t>, L. </a:t>
            </a:r>
            <a:r>
              <a:rPr lang="uk-UA" altLang="ru-RU" sz="2400" i="1" dirty="0" err="1"/>
              <a:t>bulgaricus</a:t>
            </a:r>
            <a:r>
              <a:rPr lang="uk-UA" altLang="ru-RU" sz="2400" i="1" dirty="0"/>
              <a:t>, </a:t>
            </a:r>
            <a:r>
              <a:rPr lang="uk-UA" altLang="ru-RU" sz="2400" i="1" dirty="0" err="1"/>
              <a:t>Lactobacillus</a:t>
            </a:r>
            <a:r>
              <a:rPr lang="uk-UA" altLang="ru-RU" sz="2400" i="1" dirty="0"/>
              <a:t> </a:t>
            </a:r>
            <a:r>
              <a:rPr lang="uk-UA" altLang="ru-RU" sz="2400" i="1" dirty="0" err="1"/>
              <a:t>casei</a:t>
            </a:r>
            <a:r>
              <a:rPr lang="uk-UA" altLang="ru-RU" sz="2400" i="1" dirty="0"/>
              <a:t>,</a:t>
            </a:r>
          </a:p>
          <a:p>
            <a:pPr>
              <a:lnSpc>
                <a:spcPct val="90000"/>
              </a:lnSpc>
            </a:pPr>
            <a:r>
              <a:rPr lang="uk-UA" altLang="ru-RU" sz="2400" i="1" dirty="0"/>
              <a:t> L. </a:t>
            </a:r>
            <a:r>
              <a:rPr lang="uk-UA" altLang="ru-RU" sz="2400" i="1" dirty="0" err="1"/>
              <a:t>plantaru</a:t>
            </a:r>
            <a:r>
              <a:rPr lang="en-US" altLang="ru-RU" sz="2400" i="1" dirty="0"/>
              <a:t>m</a:t>
            </a:r>
            <a:r>
              <a:rPr lang="ru-RU" altLang="ru-RU" sz="2400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3ED1F97C-A306-4603-BBC9-BE9868854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r>
              <a:rPr lang="uk-UA" altLang="ru-RU" sz="2400" b="1" i="1" dirty="0" err="1"/>
              <a:t>Гетероферментативне</a:t>
            </a:r>
            <a:r>
              <a:rPr lang="uk-UA" altLang="ru-RU" sz="2400" b="1" i="1" dirty="0"/>
              <a:t> молочнокисле бродіння</a:t>
            </a:r>
            <a:endParaRPr lang="ru-RU" altLang="ru-RU" sz="2400" b="1" i="1" dirty="0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402FE470-4BC0-497B-B325-FDCF006D29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3723" y="1066801"/>
            <a:ext cx="10564837" cy="50593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uk-UA" altLang="ru-RU" sz="500" dirty="0"/>
          </a:p>
          <a:p>
            <a:pPr>
              <a:lnSpc>
                <a:spcPct val="80000"/>
              </a:lnSpc>
            </a:pPr>
            <a:r>
              <a:rPr lang="uk-UA" altLang="ru-RU" sz="1800" dirty="0"/>
              <a:t>У його основі лежить </a:t>
            </a:r>
            <a:r>
              <a:rPr lang="uk-UA" altLang="ru-RU" sz="1800" b="1" i="1" dirty="0" err="1"/>
              <a:t>пентозофосфатний</a:t>
            </a:r>
            <a:r>
              <a:rPr lang="uk-UA" altLang="ru-RU" sz="1800" b="1" i="1" dirty="0"/>
              <a:t> шлях</a:t>
            </a:r>
            <a:r>
              <a:rPr lang="uk-UA" altLang="ru-RU" sz="1800" dirty="0"/>
              <a:t> зброджування </a:t>
            </a:r>
            <a:r>
              <a:rPr lang="uk-UA" altLang="ru-RU" sz="1800" dirty="0" err="1"/>
              <a:t>гексоз</a:t>
            </a:r>
            <a:r>
              <a:rPr lang="uk-UA" altLang="ru-RU" sz="1800" dirty="0"/>
              <a:t> або пентоз із утворенням молочнокислої кислоти й ряду інших продуктів – </a:t>
            </a:r>
            <a:r>
              <a:rPr lang="uk-UA" altLang="ru-RU" sz="1800" i="1" dirty="0"/>
              <a:t>оцтової кислоти, етилового спирту, гліцерину й вуглекислого газу:</a:t>
            </a:r>
          </a:p>
          <a:p>
            <a:pPr>
              <a:lnSpc>
                <a:spcPct val="80000"/>
              </a:lnSpc>
            </a:pPr>
            <a:endParaRPr lang="uk-UA" altLang="ru-RU" sz="1800" i="1" dirty="0"/>
          </a:p>
          <a:p>
            <a:pPr>
              <a:lnSpc>
                <a:spcPct val="80000"/>
              </a:lnSpc>
              <a:buFontTx/>
              <a:buNone/>
            </a:pPr>
            <a:r>
              <a:rPr lang="uk-UA" altLang="ru-RU" sz="1800" dirty="0"/>
              <a:t>С6Н12О6→СН3СНОНСООН+СН3СООН+СН3СН2ОН+СН2ОНСНОНСН2ОН+СО2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altLang="ru-RU" sz="1800" dirty="0"/>
          </a:p>
          <a:p>
            <a:pPr>
              <a:lnSpc>
                <a:spcPct val="80000"/>
              </a:lnSpc>
            </a:pPr>
            <a:r>
              <a:rPr lang="uk-UA" altLang="ru-RU" sz="1800" dirty="0" err="1"/>
              <a:t>Облігатні</a:t>
            </a:r>
            <a:r>
              <a:rPr lang="uk-UA" altLang="ru-RU" sz="1800" dirty="0"/>
              <a:t> гетеротрофні молочнокислі бактерії позбавлені ключових ферментів </a:t>
            </a:r>
            <a:r>
              <a:rPr lang="uk-UA" altLang="ru-RU" sz="1800" dirty="0" err="1"/>
              <a:t>гліколітичного</a:t>
            </a:r>
            <a:r>
              <a:rPr lang="uk-UA" altLang="ru-RU" sz="1800" dirty="0"/>
              <a:t> шляху – </a:t>
            </a:r>
            <a:r>
              <a:rPr lang="uk-UA" altLang="ru-RU" sz="1800" dirty="0" err="1"/>
              <a:t>альдолази</a:t>
            </a:r>
            <a:r>
              <a:rPr lang="uk-UA" altLang="ru-RU" sz="1800" dirty="0"/>
              <a:t> й </a:t>
            </a:r>
            <a:r>
              <a:rPr lang="uk-UA" altLang="ru-RU" sz="1800" dirty="0" err="1"/>
              <a:t>триозофосфатізомерази</a:t>
            </a:r>
            <a:r>
              <a:rPr lang="uk-UA" altLang="ru-RU" sz="1800" dirty="0"/>
              <a:t>. </a:t>
            </a:r>
          </a:p>
          <a:p>
            <a:pPr>
              <a:lnSpc>
                <a:spcPct val="80000"/>
              </a:lnSpc>
            </a:pPr>
            <a:r>
              <a:rPr lang="uk-UA" altLang="ru-RU" sz="1800" dirty="0"/>
              <a:t>Деякі молочнокислі бактерії здатні здійснювати як </a:t>
            </a:r>
            <a:r>
              <a:rPr lang="uk-UA" altLang="ru-RU" sz="1800" dirty="0" err="1"/>
              <a:t>гомо</a:t>
            </a:r>
            <a:r>
              <a:rPr lang="uk-UA" altLang="ru-RU" sz="1800" dirty="0"/>
              <a:t>-, так і </a:t>
            </a:r>
            <a:r>
              <a:rPr lang="uk-UA" altLang="ru-RU" sz="1800" dirty="0" err="1"/>
              <a:t>гетероферментативне</a:t>
            </a:r>
            <a:r>
              <a:rPr lang="uk-UA" altLang="ru-RU" sz="1800" dirty="0"/>
              <a:t> молочнокисле бродіння, зброджуючи </a:t>
            </a:r>
            <a:r>
              <a:rPr lang="uk-UA" altLang="ru-RU" sz="1800" u="sng" dirty="0"/>
              <a:t>гексози</a:t>
            </a:r>
            <a:r>
              <a:rPr lang="uk-UA" altLang="ru-RU" sz="1800" dirty="0"/>
              <a:t> за </a:t>
            </a:r>
            <a:r>
              <a:rPr lang="uk-UA" altLang="ru-RU" sz="1800" i="1" dirty="0" err="1"/>
              <a:t>гліколітичним</a:t>
            </a:r>
            <a:r>
              <a:rPr lang="uk-UA" altLang="ru-RU" sz="1800" dirty="0"/>
              <a:t>, а </a:t>
            </a:r>
            <a:r>
              <a:rPr lang="uk-UA" altLang="ru-RU" sz="1800" u="sng" dirty="0"/>
              <a:t>пентози</a:t>
            </a:r>
            <a:r>
              <a:rPr lang="uk-UA" altLang="ru-RU" sz="1800" dirty="0"/>
              <a:t> за </a:t>
            </a:r>
            <a:r>
              <a:rPr lang="uk-UA" altLang="ru-RU" sz="1800" i="1" dirty="0" err="1"/>
              <a:t>пентозофосфатним</a:t>
            </a:r>
            <a:r>
              <a:rPr lang="uk-UA" altLang="ru-RU" sz="1800" i="1" dirty="0"/>
              <a:t> шляхо</a:t>
            </a:r>
            <a:r>
              <a:rPr lang="uk-UA" altLang="ru-RU" sz="1800" dirty="0"/>
              <a:t>м.</a:t>
            </a:r>
          </a:p>
          <a:p>
            <a:pPr>
              <a:lnSpc>
                <a:spcPct val="80000"/>
              </a:lnSpc>
            </a:pPr>
            <a:endParaRPr lang="uk-UA" altLang="ru-RU" sz="1800" dirty="0"/>
          </a:p>
          <a:p>
            <a:pPr>
              <a:lnSpc>
                <a:spcPct val="80000"/>
              </a:lnSpc>
            </a:pPr>
            <a:r>
              <a:rPr lang="uk-UA" altLang="ru-RU" sz="1800" dirty="0"/>
              <a:t> </a:t>
            </a:r>
            <a:r>
              <a:rPr lang="uk-UA" altLang="ru-RU" sz="1800" b="1" u="sng" dirty="0"/>
              <a:t>Представники</a:t>
            </a:r>
            <a:r>
              <a:rPr lang="uk-UA" altLang="ru-RU" sz="1800" dirty="0"/>
              <a:t>: p. </a:t>
            </a:r>
            <a:r>
              <a:rPr lang="uk-UA" altLang="ru-RU" sz="1800" i="1" dirty="0" err="1"/>
              <a:t>Leuconostoc</a:t>
            </a:r>
            <a:r>
              <a:rPr lang="uk-UA" altLang="ru-RU" sz="1800" i="1" dirty="0"/>
              <a:t>, </a:t>
            </a:r>
            <a:r>
              <a:rPr lang="uk-UA" altLang="ru-RU" sz="1800" dirty="0"/>
              <a:t>p. </a:t>
            </a:r>
            <a:r>
              <a:rPr lang="uk-UA" altLang="ru-RU" sz="1800" i="1" dirty="0" err="1"/>
              <a:t>Bifidobacterium</a:t>
            </a:r>
            <a:r>
              <a:rPr lang="uk-UA" altLang="ru-RU" sz="1800" i="1" dirty="0"/>
              <a:t>, </a:t>
            </a:r>
            <a:r>
              <a:rPr lang="uk-UA" altLang="ru-RU" sz="1800" dirty="0"/>
              <a:t> p. </a:t>
            </a:r>
            <a:r>
              <a:rPr lang="uk-UA" altLang="ru-RU" sz="1800" i="1" dirty="0" err="1"/>
              <a:t>Lactobacillus</a:t>
            </a:r>
            <a:r>
              <a:rPr lang="ru-RU" altLang="ru-RU" sz="1800" dirty="0"/>
              <a:t> </a:t>
            </a:r>
          </a:p>
          <a:p>
            <a:pPr>
              <a:lnSpc>
                <a:spcPct val="80000"/>
              </a:lnSpc>
            </a:pPr>
            <a:endParaRPr lang="ru-RU" altLang="ru-RU" sz="1800" dirty="0"/>
          </a:p>
          <a:p>
            <a:pPr>
              <a:lnSpc>
                <a:spcPct val="80000"/>
              </a:lnSpc>
            </a:pPr>
            <a:r>
              <a:rPr lang="uk-UA" altLang="ru-RU" sz="1800" dirty="0"/>
              <a:t>Усі </a:t>
            </a:r>
            <a:r>
              <a:rPr lang="uk-UA" altLang="ru-RU" sz="1800" b="1" i="1" dirty="0" err="1"/>
              <a:t>біфідобактерії</a:t>
            </a:r>
            <a:r>
              <a:rPr lang="uk-UA" altLang="ru-RU" sz="1800" dirty="0"/>
              <a:t> </a:t>
            </a:r>
            <a:r>
              <a:rPr lang="uk-UA" altLang="ru-RU" sz="1800" dirty="0">
                <a:highlight>
                  <a:srgbClr val="FFFF00"/>
                </a:highlight>
              </a:rPr>
              <a:t>– </a:t>
            </a:r>
            <a:r>
              <a:rPr lang="uk-UA" altLang="ru-RU" sz="1800" i="1" dirty="0" err="1">
                <a:highlight>
                  <a:srgbClr val="FFFF00"/>
                </a:highlight>
              </a:rPr>
              <a:t>облігатні</a:t>
            </a:r>
            <a:r>
              <a:rPr lang="uk-UA" altLang="ru-RU" sz="1800" i="1" dirty="0">
                <a:highlight>
                  <a:srgbClr val="FFFF00"/>
                </a:highlight>
              </a:rPr>
              <a:t> анаероби</a:t>
            </a:r>
            <a:r>
              <a:rPr lang="uk-UA" altLang="ru-RU" sz="1800" dirty="0"/>
              <a:t>, не </a:t>
            </a:r>
            <a:r>
              <a:rPr lang="uk-UA" altLang="ru-RU" sz="1800" dirty="0" err="1"/>
              <a:t>переносять</a:t>
            </a:r>
            <a:r>
              <a:rPr lang="uk-UA" altLang="ru-RU" sz="1800" dirty="0"/>
              <a:t> присутності кисню й для їхнього росту потрібна атмосфера, що містить 10 % вуглекислого газу. </a:t>
            </a:r>
          </a:p>
          <a:p>
            <a:pPr>
              <a:lnSpc>
                <a:spcPct val="80000"/>
              </a:lnSpc>
            </a:pPr>
            <a:r>
              <a:rPr lang="uk-UA" altLang="ru-RU" sz="1800" dirty="0"/>
              <a:t>Ці бактерії були виявлені й у кишечнику дорослих людей і в мулі</a:t>
            </a:r>
            <a:r>
              <a:rPr lang="ru-RU" altLang="ru-RU" sz="1800" dirty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AD205130-A5A3-45E7-AED8-20098043D3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r>
              <a:rPr lang="uk-UA" altLang="ru-RU" sz="2800" b="1" dirty="0">
                <a:latin typeface="Times New Roman" panose="02020603050405020304" pitchFamily="18" charset="0"/>
              </a:rPr>
              <a:t>Отримання молочнокислих продуктів </a:t>
            </a:r>
            <a:endParaRPr lang="ru-RU" altLang="ru-RU" sz="2800" b="1" dirty="0">
              <a:latin typeface="Times New Roman" panose="02020603050405020304" pitchFamily="18" charset="0"/>
            </a:endParaRPr>
          </a:p>
        </p:txBody>
      </p:sp>
      <p:pic>
        <p:nvPicPr>
          <p:cNvPr id="48131" name="Рисунок 5">
            <a:extLst>
              <a:ext uri="{FF2B5EF4-FFF2-40B4-BE49-F238E27FC236}">
                <a16:creationId xmlns:a16="http://schemas.microsoft.com/office/drawing/2014/main" id="{54BC6C3C-6C62-44AD-958C-5622D5A4BD16}"/>
              </a:ext>
            </a:extLst>
          </p:cNvPr>
          <p:cNvPicPr>
            <a:picLocks noGrp="1" noChangeAspect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1038226"/>
            <a:ext cx="3124200" cy="2079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32" name="Рисунок 5">
            <a:extLst>
              <a:ext uri="{FF2B5EF4-FFF2-40B4-BE49-F238E27FC236}">
                <a16:creationId xmlns:a16="http://schemas.microsoft.com/office/drawing/2014/main" id="{5F1C249C-A4AA-404F-BC3F-478F9C905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00400"/>
            <a:ext cx="30480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Рисунок 6">
            <a:extLst>
              <a:ext uri="{FF2B5EF4-FFF2-40B4-BE49-F238E27FC236}">
                <a16:creationId xmlns:a16="http://schemas.microsoft.com/office/drawing/2014/main" id="{F577AD4D-C227-4783-B862-50FC559D5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00400"/>
            <a:ext cx="38100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Rectangle 6">
            <a:extLst>
              <a:ext uri="{FF2B5EF4-FFF2-40B4-BE49-F238E27FC236}">
                <a16:creationId xmlns:a16="http://schemas.microsoft.com/office/drawing/2014/main" id="{921357B4-D95E-47F6-A45C-B00DE22BC8FC}"/>
              </a:ext>
            </a:extLst>
          </p:cNvPr>
          <p:cNvSpPr>
            <a:spLocks noChangeArrowheads="1"/>
          </p:cNvSpPr>
          <p:nvPr/>
        </p:nvSpPr>
        <p:spPr bwMode="auto">
          <a:xfrm rot="10838084" flipV="1">
            <a:off x="6629401" y="5562601"/>
            <a:ext cx="2663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b="1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Penicillium roqueforti</a:t>
            </a:r>
            <a:endParaRPr lang="ru-RU" altLang="ru-RU" b="1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C442DD4A-6346-4962-A1D3-85B61293D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0276" y="1557338"/>
            <a:ext cx="3967163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Lactobacillus delbrueckii</a:t>
            </a:r>
            <a:r>
              <a:rPr lang="uk-UA" altLang="ru-RU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uk-UA" altLang="ru-RU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ru-RU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acidophilus</a:t>
            </a:r>
            <a:r>
              <a:rPr lang="en-US" altLang="ru-RU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ru-RU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bulgaricus, </a:t>
            </a:r>
            <a:endParaRPr lang="uk-UA" altLang="ru-RU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Streptococcus salivarius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St. thermophilus</a:t>
            </a:r>
            <a:endParaRPr lang="ru-RU" altLang="ru-RU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136" name="Picture 2">
            <a:extLst>
              <a:ext uri="{FF2B5EF4-FFF2-40B4-BE49-F238E27FC236}">
                <a16:creationId xmlns:a16="http://schemas.microsoft.com/office/drawing/2014/main" id="{EAD77382-2EA0-4959-AB60-090611640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648200"/>
            <a:ext cx="297180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9BB2F-F52A-4E0D-A81B-FA1B4F547F9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5714" y="3632"/>
            <a:ext cx="8229600" cy="1143000"/>
          </a:xfrm>
          <a:noFill/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21507" name="Объект 2">
            <a:extLst>
              <a:ext uri="{FF2B5EF4-FFF2-40B4-BE49-F238E27FC236}">
                <a16:creationId xmlns:a16="http://schemas.microsoft.com/office/drawing/2014/main" id="{D490025B-5914-47E8-886C-83DB45DD1DB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76400" y="152401"/>
            <a:ext cx="2133600" cy="6296025"/>
          </a:xfrm>
        </p:spPr>
        <p:txBody>
          <a:bodyPr/>
          <a:lstStyle/>
          <a:p>
            <a:pPr marL="136525" indent="0">
              <a:buNone/>
            </a:pPr>
            <a:r>
              <a:rPr lang="uk-UA" altLang="ru-RU"/>
              <a:t>  </a:t>
            </a:r>
            <a:r>
              <a:rPr lang="uk-UA" altLang="ru-RU" sz="1800"/>
              <a:t>Йогурт. </a:t>
            </a:r>
          </a:p>
          <a:p>
            <a:pPr marL="136525" indent="0">
              <a:buNone/>
            </a:pPr>
            <a:endParaRPr lang="uk-UA" altLang="ru-RU" sz="1800"/>
          </a:p>
          <a:p>
            <a:pPr marL="136525" indent="0">
              <a:buNone/>
            </a:pPr>
            <a:endParaRPr lang="uk-UA" altLang="ru-RU" sz="1800"/>
          </a:p>
          <a:p>
            <a:pPr marL="136525" indent="0">
              <a:buNone/>
            </a:pPr>
            <a:endParaRPr lang="uk-UA" altLang="ru-RU" sz="1800"/>
          </a:p>
          <a:p>
            <a:pPr marL="136525" indent="0">
              <a:buNone/>
            </a:pPr>
            <a:endParaRPr lang="uk-UA" altLang="ru-RU" sz="1800"/>
          </a:p>
          <a:p>
            <a:pPr marL="136525" indent="0">
              <a:buNone/>
            </a:pPr>
            <a:endParaRPr lang="uk-UA" altLang="ru-RU" sz="1800"/>
          </a:p>
          <a:p>
            <a:pPr marL="136525" indent="0">
              <a:buNone/>
            </a:pPr>
            <a:endParaRPr lang="uk-UA" altLang="ru-RU" sz="1800"/>
          </a:p>
          <a:p>
            <a:pPr marL="136525" indent="0">
              <a:buNone/>
            </a:pPr>
            <a:r>
              <a:rPr lang="uk-UA" altLang="ru-RU" sz="1800"/>
              <a:t>Біфідопродукти  </a:t>
            </a:r>
          </a:p>
          <a:p>
            <a:pPr marL="136525" indent="0">
              <a:buNone/>
            </a:pPr>
            <a:endParaRPr lang="uk-UA" altLang="ru-RU" sz="1800"/>
          </a:p>
          <a:p>
            <a:pPr marL="136525" indent="0">
              <a:buNone/>
            </a:pPr>
            <a:endParaRPr lang="uk-UA" altLang="ru-RU" sz="1800"/>
          </a:p>
          <a:p>
            <a:pPr marL="136525" indent="0">
              <a:buNone/>
            </a:pPr>
            <a:endParaRPr lang="uk-UA" altLang="ru-RU" sz="1800"/>
          </a:p>
          <a:p>
            <a:pPr marL="136525" indent="0">
              <a:buNone/>
            </a:pPr>
            <a:endParaRPr lang="uk-UA" altLang="ru-RU" sz="1800"/>
          </a:p>
          <a:p>
            <a:pPr marL="136525" indent="0">
              <a:buNone/>
            </a:pPr>
            <a:endParaRPr lang="uk-UA" altLang="ru-RU" sz="1800"/>
          </a:p>
          <a:p>
            <a:pPr marL="136525" indent="0">
              <a:buNone/>
            </a:pPr>
            <a:r>
              <a:rPr lang="uk-UA" altLang="ru-RU" sz="1800"/>
              <a:t>Сири.</a:t>
            </a:r>
            <a:r>
              <a:rPr lang="uk-UA" altLang="ru-RU" sz="2800"/>
              <a:t>                                        </a:t>
            </a:r>
            <a:endParaRPr lang="ru-RU" altLang="ru-RU"/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735E6DD4-FF0B-41EB-8B18-77A616816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228600"/>
            <a:ext cx="28289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3">
            <a:extLst>
              <a:ext uri="{FF2B5EF4-FFF2-40B4-BE49-F238E27FC236}">
                <a16:creationId xmlns:a16="http://schemas.microsoft.com/office/drawing/2014/main" id="{F2A7C27C-5214-4A55-B88D-21E8C71C6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60351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>
                <a:solidFill>
                  <a:srgbClr val="000000"/>
                </a:solidFill>
                <a:latin typeface="Book Antiqua" panose="02040602050305030304" pitchFamily="18" charset="0"/>
              </a:rPr>
              <a:t>Lactobacillus bulgaricus</a:t>
            </a:r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510" name="Picture 3">
            <a:extLst>
              <a:ext uri="{FF2B5EF4-FFF2-40B4-BE49-F238E27FC236}">
                <a16:creationId xmlns:a16="http://schemas.microsoft.com/office/drawing/2014/main" id="{AE192409-1C2D-4237-8B66-0746A504F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057401"/>
            <a:ext cx="28956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Box 4">
            <a:extLst>
              <a:ext uri="{FF2B5EF4-FFF2-40B4-BE49-F238E27FC236}">
                <a16:creationId xmlns:a16="http://schemas.microsoft.com/office/drawing/2014/main" id="{16813A65-17B3-42D1-A7ED-4B20BB923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514601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>
                <a:solidFill>
                  <a:srgbClr val="000000"/>
                </a:solidFill>
                <a:latin typeface="Book Antiqua" panose="02040602050305030304" pitchFamily="18" charset="0"/>
              </a:rPr>
              <a:t>Bifidobacterium bifidum</a:t>
            </a:r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512" name="Picture 4">
            <a:extLst>
              <a:ext uri="{FF2B5EF4-FFF2-40B4-BE49-F238E27FC236}">
                <a16:creationId xmlns:a16="http://schemas.microsoft.com/office/drawing/2014/main" id="{88231D61-63BB-4DC9-9459-068D37B82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3400"/>
            <a:ext cx="2895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Box 5">
            <a:extLst>
              <a:ext uri="{FF2B5EF4-FFF2-40B4-BE49-F238E27FC236}">
                <a16:creationId xmlns:a16="http://schemas.microsoft.com/office/drawing/2014/main" id="{EAE82798-55A9-4725-823B-2931FE532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000626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>
                <a:solidFill>
                  <a:srgbClr val="000000"/>
                </a:solidFill>
                <a:latin typeface="Book Antiqua" panose="02040602050305030304" pitchFamily="18" charset="0"/>
              </a:rPr>
              <a:t>Streptococcus lactis</a:t>
            </a:r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www.plantlifemedicina.ro/web_continut/fisiere/bifidobacterium.jpg">
            <a:extLst>
              <a:ext uri="{FF2B5EF4-FFF2-40B4-BE49-F238E27FC236}">
                <a16:creationId xmlns:a16="http://schemas.microsoft.com/office/drawing/2014/main" id="{9FEC4EBC-0220-4A01-B88D-3417C6998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85801"/>
            <a:ext cx="3886200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TextBox 2">
            <a:extLst>
              <a:ext uri="{FF2B5EF4-FFF2-40B4-BE49-F238E27FC236}">
                <a16:creationId xmlns:a16="http://schemas.microsoft.com/office/drawing/2014/main" id="{918F0985-61CE-4DA0-BECD-7C7C1F64A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85800"/>
            <a:ext cx="441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 err="1">
                <a:latin typeface="Georgia" panose="02040502050405020303" pitchFamily="18" charset="0"/>
              </a:rPr>
              <a:t>біфідубактерин</a:t>
            </a:r>
            <a:r>
              <a:rPr lang="uk-UA" altLang="ru-RU" b="1" dirty="0">
                <a:latin typeface="Georgia" panose="02040502050405020303" pitchFamily="18" charset="0"/>
              </a:rPr>
              <a:t> (на основі </a:t>
            </a:r>
            <a:r>
              <a:rPr lang="uk-UA" altLang="ru-RU" b="1" i="1" dirty="0" err="1">
                <a:latin typeface="Georgia" panose="02040502050405020303" pitchFamily="18" charset="0"/>
              </a:rPr>
              <a:t>Bifidobacterium</a:t>
            </a:r>
            <a:r>
              <a:rPr lang="uk-UA" altLang="ru-RU" b="1" i="1" dirty="0">
                <a:latin typeface="Georgia" panose="02040502050405020303" pitchFamily="18" charset="0"/>
              </a:rPr>
              <a:t> </a:t>
            </a:r>
            <a:r>
              <a:rPr lang="uk-UA" altLang="ru-RU" b="1" i="1" dirty="0" err="1">
                <a:latin typeface="Georgia" panose="02040502050405020303" pitchFamily="18" charset="0"/>
              </a:rPr>
              <a:t>bifidum</a:t>
            </a:r>
            <a:r>
              <a:rPr lang="uk-UA" altLang="ru-RU" b="1" dirty="0">
                <a:latin typeface="Georgia" panose="02040502050405020303" pitchFamily="18" charset="0"/>
              </a:rPr>
              <a:t>)</a:t>
            </a:r>
            <a:endParaRPr lang="ru-RU" altLang="ru-RU" b="1" dirty="0">
              <a:latin typeface="Georgia" panose="02040502050405020303" pitchFamily="18" charset="0"/>
            </a:endParaRPr>
          </a:p>
        </p:txBody>
      </p:sp>
      <p:pic>
        <p:nvPicPr>
          <p:cNvPr id="89092" name="Picture 4" descr="http://www.optimumhealthvitamins.com/Portals/0/lactobacillus-acidophilus02-milos-kalab.jpg">
            <a:extLst>
              <a:ext uri="{FF2B5EF4-FFF2-40B4-BE49-F238E27FC236}">
                <a16:creationId xmlns:a16="http://schemas.microsoft.com/office/drawing/2014/main" id="{FE7E7B6D-80C7-4A8E-B536-0036E8314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1" y="1905000"/>
            <a:ext cx="39846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TextBox 5">
            <a:extLst>
              <a:ext uri="{FF2B5EF4-FFF2-40B4-BE49-F238E27FC236}">
                <a16:creationId xmlns:a16="http://schemas.microsoft.com/office/drawing/2014/main" id="{42F43E2F-86C0-4D66-B824-668FD6739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334001"/>
            <a:ext cx="3657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>
                <a:solidFill>
                  <a:srgbClr val="000000"/>
                </a:solidFill>
                <a:latin typeface="Georgia" panose="02040502050405020303" pitchFamily="18" charset="0"/>
              </a:rPr>
              <a:t>апілак (на основі </a:t>
            </a:r>
            <a:r>
              <a:rPr lang="uk-UA" altLang="ru-RU" sz="2000" b="1" i="1">
                <a:solidFill>
                  <a:srgbClr val="000000"/>
                </a:solidFill>
                <a:latin typeface="Georgia" panose="02040502050405020303" pitchFamily="18" charset="0"/>
              </a:rPr>
              <a:t>Lactobacillis acidophillus</a:t>
            </a:r>
            <a:r>
              <a:rPr lang="uk-UA" altLang="ru-RU" sz="2000" b="1">
                <a:solidFill>
                  <a:srgbClr val="000000"/>
                </a:solidFill>
                <a:latin typeface="Georgia" panose="02040502050405020303" pitchFamily="18" charset="0"/>
              </a:rPr>
              <a:t>)</a:t>
            </a:r>
            <a:endParaRPr lang="ru-RU" altLang="ru-RU" sz="2000" b="1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89096" name="Picture 8" descr="http://lactobacterii.ru/images/lactobacterii.jpg">
            <a:extLst>
              <a:ext uri="{FF2B5EF4-FFF2-40B4-BE49-F238E27FC236}">
                <a16:creationId xmlns:a16="http://schemas.microsoft.com/office/drawing/2014/main" id="{D778D130-0D75-40EC-B8A6-C0DC7BCA8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3352800"/>
            <a:ext cx="38719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7" name="TextBox 9">
            <a:extLst>
              <a:ext uri="{FF2B5EF4-FFF2-40B4-BE49-F238E27FC236}">
                <a16:creationId xmlns:a16="http://schemas.microsoft.com/office/drawing/2014/main" id="{605A2F87-A3F4-46F6-A007-5236165CD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8" y="5867401"/>
            <a:ext cx="39290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altLang="ru-RU" sz="2000" b="1">
                <a:solidFill>
                  <a:srgbClr val="000000"/>
                </a:solidFill>
                <a:latin typeface="Georgia" panose="02040502050405020303" pitchFamily="18" charset="0"/>
              </a:rPr>
              <a:t>лактобактерин (на основі </a:t>
            </a:r>
            <a:r>
              <a:rPr lang="uk-UA" altLang="ru-RU" sz="2000" b="1" i="1">
                <a:solidFill>
                  <a:srgbClr val="000000"/>
                </a:solidFill>
                <a:latin typeface="Georgia" panose="02040502050405020303" pitchFamily="18" charset="0"/>
              </a:rPr>
              <a:t>Lactobacillus plantarum</a:t>
            </a:r>
            <a:r>
              <a:rPr lang="uk-UA" altLang="ru-RU" sz="2000" b="1">
                <a:solidFill>
                  <a:srgbClr val="000000"/>
                </a:solidFill>
                <a:latin typeface="Georgia" panose="02040502050405020303" pitchFamily="18" charset="0"/>
              </a:rPr>
              <a:t>)</a:t>
            </a:r>
            <a:endParaRPr lang="ru-RU" altLang="ru-RU" sz="2000" b="1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C5B076EF-BC9B-4748-A9FD-1E1ACA7815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r>
              <a:rPr lang="uk-UA" altLang="ru-RU" sz="2400" b="1"/>
              <a:t>Неповне окиснення органічних сполук</a:t>
            </a:r>
            <a:r>
              <a:rPr lang="ru-RU" altLang="ru-RU" sz="4000"/>
              <a:t> 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66635EBD-A1F8-4FC5-9E0A-E87AC71C18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7791" y="1219201"/>
            <a:ext cx="10860258" cy="4906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altLang="ru-RU" sz="1600" b="1" dirty="0"/>
              <a:t>Окиснення етилового спирту до оцтової кислоти </a:t>
            </a:r>
            <a:r>
              <a:rPr lang="uk-UA" altLang="ru-RU" sz="1600" dirty="0"/>
              <a:t>(оцтовокисле</a:t>
            </a:r>
            <a:r>
              <a:rPr lang="uk-UA" altLang="ru-RU" sz="1600" i="1" dirty="0"/>
              <a:t> </a:t>
            </a:r>
            <a:r>
              <a:rPr lang="uk-UA" altLang="ru-RU" sz="1600" dirty="0"/>
              <a:t>бродіння)</a:t>
            </a:r>
          </a:p>
          <a:p>
            <a:pPr>
              <a:lnSpc>
                <a:spcPct val="80000"/>
              </a:lnSpc>
            </a:pPr>
            <a:r>
              <a:rPr lang="uk-UA" altLang="ru-RU" sz="1600" dirty="0"/>
              <a:t>Біохімічну природу окиснення етилового спирту до оцтової кислоти, яке донедавна називалось</a:t>
            </a:r>
            <a:r>
              <a:rPr lang="uk-UA" altLang="ru-RU" sz="1600" b="1" dirty="0"/>
              <a:t> </a:t>
            </a:r>
            <a:r>
              <a:rPr lang="uk-UA" altLang="ru-RU" sz="1600" dirty="0"/>
              <a:t>оцтовокислим</a:t>
            </a:r>
            <a:r>
              <a:rPr lang="uk-UA" altLang="ru-RU" sz="1600" i="1" dirty="0"/>
              <a:t> </a:t>
            </a:r>
            <a:r>
              <a:rPr lang="uk-UA" altLang="ru-RU" sz="1600" dirty="0"/>
              <a:t>бродінням, встановив Л. Пастер (1862). За своїм біохімічним механізмом є неповним окисненням. Оцтовокислі бактерії можуть зброджувати тільки ті субстрати, що містять етанол.</a:t>
            </a:r>
          </a:p>
          <a:p>
            <a:pPr>
              <a:lnSpc>
                <a:spcPct val="80000"/>
              </a:lnSpc>
            </a:pPr>
            <a:r>
              <a:rPr lang="uk-UA" altLang="ru-RU" sz="1600" b="1" i="1" dirty="0"/>
              <a:t>Морфологія: </a:t>
            </a:r>
            <a:r>
              <a:rPr lang="uk-UA" altLang="ru-RU" sz="1600" dirty="0"/>
              <a:t> </a:t>
            </a:r>
            <a:r>
              <a:rPr lang="uk-UA" altLang="ru-RU" sz="1600" dirty="0" err="1"/>
              <a:t>грамнегативні</a:t>
            </a:r>
            <a:r>
              <a:rPr lang="uk-UA" altLang="ru-RU" sz="1600" dirty="0"/>
              <a:t>, неспороносні, в основному рухливі палички, </a:t>
            </a:r>
            <a:r>
              <a:rPr lang="uk-UA" altLang="ru-RU" sz="1600" dirty="0" err="1"/>
              <a:t>облігатні</a:t>
            </a:r>
            <a:r>
              <a:rPr lang="uk-UA" altLang="ru-RU" sz="1600" dirty="0"/>
              <a:t> аероби. Кислотостійкі, деякі можуть розвиватися при </a:t>
            </a:r>
            <a:r>
              <a:rPr lang="uk-UA" altLang="ru-RU" sz="1600" dirty="0" err="1"/>
              <a:t>рН</a:t>
            </a:r>
            <a:r>
              <a:rPr lang="uk-UA" altLang="ru-RU" sz="1600" dirty="0"/>
              <a:t>=3.2. Зустрічаються в ґрунті, воді, на поверхні рослин.</a:t>
            </a:r>
          </a:p>
          <a:p>
            <a:pPr>
              <a:lnSpc>
                <a:spcPct val="80000"/>
              </a:lnSpc>
            </a:pPr>
            <a:endParaRPr lang="uk-UA" altLang="ru-RU" sz="1600" dirty="0"/>
          </a:p>
          <a:p>
            <a:pPr>
              <a:lnSpc>
                <a:spcPct val="80000"/>
              </a:lnSpc>
            </a:pPr>
            <a:r>
              <a:rPr lang="uk-UA" altLang="ru-RU" sz="1600" b="1" u="sng" dirty="0"/>
              <a:t>Збудники оцтовокислого бродіння</a:t>
            </a:r>
            <a:r>
              <a:rPr lang="uk-UA" altLang="ru-RU" sz="1600" dirty="0"/>
              <a:t> належать до </a:t>
            </a:r>
            <a:r>
              <a:rPr lang="uk-UA" altLang="ru-RU" sz="1600" u="sng" dirty="0"/>
              <a:t>2 груп</a:t>
            </a:r>
            <a:r>
              <a:rPr lang="uk-UA" altLang="ru-RU" sz="1600" dirty="0"/>
              <a:t>: р.</a:t>
            </a:r>
            <a:r>
              <a:rPr lang="uk-UA" altLang="ru-RU" sz="1600" b="1" dirty="0"/>
              <a:t> </a:t>
            </a:r>
            <a:r>
              <a:rPr lang="uk-UA" altLang="ru-RU" sz="1600" b="1" i="1" dirty="0" err="1"/>
              <a:t>Acetobacter</a:t>
            </a:r>
            <a:r>
              <a:rPr lang="uk-UA" altLang="ru-RU" sz="1600" b="1" i="1" dirty="0"/>
              <a:t>   </a:t>
            </a:r>
            <a:r>
              <a:rPr lang="uk-UA" altLang="ru-RU" sz="1600" dirty="0"/>
              <a:t>і р</a:t>
            </a:r>
            <a:r>
              <a:rPr lang="uk-UA" altLang="ru-RU" sz="1600" i="1" dirty="0"/>
              <a:t>.</a:t>
            </a:r>
            <a:r>
              <a:rPr lang="uk-UA" altLang="ru-RU" sz="1600" dirty="0"/>
              <a:t> </a:t>
            </a:r>
            <a:r>
              <a:rPr lang="uk-UA" altLang="ru-RU" sz="1600" b="1" i="1" dirty="0" err="1"/>
              <a:t>Gluconobacter</a:t>
            </a:r>
            <a:r>
              <a:rPr lang="uk-UA" altLang="ru-RU" sz="1600" i="1" dirty="0"/>
              <a:t>.</a:t>
            </a:r>
            <a:endParaRPr lang="uk-UA" altLang="ru-RU" sz="1600" dirty="0"/>
          </a:p>
          <a:p>
            <a:pPr>
              <a:lnSpc>
                <a:spcPct val="80000"/>
              </a:lnSpc>
            </a:pPr>
            <a:r>
              <a:rPr lang="uk-UA" altLang="ru-RU" sz="1600" dirty="0"/>
              <a:t>1) </a:t>
            </a:r>
            <a:r>
              <a:rPr lang="uk-UA" altLang="ru-RU" sz="1600" dirty="0">
                <a:highlight>
                  <a:srgbClr val="FFFF00"/>
                </a:highlight>
              </a:rPr>
              <a:t>Бактерії роду </a:t>
            </a:r>
            <a:r>
              <a:rPr lang="uk-UA" altLang="ru-RU" sz="1600" i="1" dirty="0" err="1">
                <a:highlight>
                  <a:srgbClr val="FFFF00"/>
                </a:highlight>
              </a:rPr>
              <a:t>Acetobacter</a:t>
            </a:r>
            <a:r>
              <a:rPr lang="uk-UA" altLang="ru-RU" sz="1600" dirty="0">
                <a:highlight>
                  <a:srgbClr val="FFFF00"/>
                </a:highlight>
              </a:rPr>
              <a:t> </a:t>
            </a:r>
            <a:r>
              <a:rPr lang="uk-UA" altLang="ru-RU" sz="1600" dirty="0"/>
              <a:t>перетворюють етиловий спирт в оцтову кислоту. Реакція окиснення проходить у дві стадії: спочатку утворюється оцтовий альдегід, а потім оцтова кислота. </a:t>
            </a:r>
          </a:p>
          <a:p>
            <a:pPr>
              <a:lnSpc>
                <a:spcPct val="80000"/>
              </a:lnSpc>
            </a:pPr>
            <a:r>
              <a:rPr lang="uk-UA" altLang="ru-RU" sz="1600" dirty="0"/>
              <a:t>Оцтовокислі бактерії р.</a:t>
            </a:r>
            <a:r>
              <a:rPr lang="uk-UA" altLang="ru-RU" sz="1600" i="1" dirty="0"/>
              <a:t> </a:t>
            </a:r>
            <a:r>
              <a:rPr lang="uk-UA" altLang="ru-RU" sz="1600" i="1" dirty="0" err="1"/>
              <a:t>Acetobacter</a:t>
            </a:r>
            <a:r>
              <a:rPr lang="uk-UA" altLang="ru-RU" sz="1600" i="1" dirty="0"/>
              <a:t> </a:t>
            </a:r>
            <a:r>
              <a:rPr lang="uk-UA" altLang="ru-RU" sz="1600" dirty="0"/>
              <a:t>можуть </a:t>
            </a:r>
            <a:r>
              <a:rPr lang="uk-UA" altLang="ru-RU" sz="1600" dirty="0" err="1"/>
              <a:t>окиснювати</a:t>
            </a:r>
            <a:r>
              <a:rPr lang="uk-UA" altLang="ru-RU" sz="1600" dirty="0"/>
              <a:t> оцтову кислоту до </a:t>
            </a:r>
            <a:r>
              <a:rPr lang="uk-UA" altLang="ru-RU" sz="1600" u="sng" dirty="0">
                <a:highlight>
                  <a:srgbClr val="FFFF00"/>
                </a:highlight>
              </a:rPr>
              <a:t>кінцевих продуктів</a:t>
            </a:r>
            <a:r>
              <a:rPr lang="uk-UA" altLang="ru-RU" sz="1600" dirty="0">
                <a:highlight>
                  <a:srgbClr val="FFFF00"/>
                </a:highlight>
              </a:rPr>
              <a:t> – СО2  і  Н2О (у циклі Кребса).</a:t>
            </a:r>
          </a:p>
          <a:p>
            <a:pPr>
              <a:lnSpc>
                <a:spcPct val="80000"/>
              </a:lnSpc>
            </a:pPr>
            <a:r>
              <a:rPr lang="uk-UA" altLang="ru-RU" sz="1600" b="1" dirty="0"/>
              <a:t>Основні </a:t>
            </a:r>
            <a:r>
              <a:rPr lang="uk-UA" altLang="ru-RU" sz="1600" b="1" dirty="0" err="1"/>
              <a:t>преставники</a:t>
            </a:r>
            <a:r>
              <a:rPr lang="uk-UA" altLang="ru-RU" sz="1600" dirty="0"/>
              <a:t> р.</a:t>
            </a:r>
            <a:r>
              <a:rPr lang="uk-UA" altLang="ru-RU" sz="1600" i="1" dirty="0"/>
              <a:t> </a:t>
            </a:r>
            <a:r>
              <a:rPr lang="uk-UA" altLang="ru-RU" sz="1600" i="1" dirty="0" err="1"/>
              <a:t>Acetobacter</a:t>
            </a:r>
            <a:r>
              <a:rPr lang="uk-UA" altLang="ru-RU" sz="1600" i="1" dirty="0"/>
              <a:t> (</a:t>
            </a:r>
            <a:r>
              <a:rPr lang="uk-UA" altLang="ru-RU" sz="1600" i="1" dirty="0" err="1"/>
              <a:t>Acetobacter</a:t>
            </a:r>
            <a:r>
              <a:rPr lang="uk-UA" altLang="ru-RU" sz="1600" i="1" dirty="0"/>
              <a:t> </a:t>
            </a:r>
            <a:r>
              <a:rPr lang="uk-UA" altLang="ru-RU" sz="1600" i="1" dirty="0" err="1"/>
              <a:t>acetis</a:t>
            </a:r>
            <a:r>
              <a:rPr lang="uk-UA" altLang="ru-RU" sz="1600" dirty="0"/>
              <a:t>, </a:t>
            </a:r>
            <a:r>
              <a:rPr lang="uk-UA" altLang="ru-RU" sz="1600" i="1" dirty="0" err="1"/>
              <a:t>Acetobacter</a:t>
            </a:r>
            <a:r>
              <a:rPr lang="uk-UA" altLang="ru-RU" sz="1600" dirty="0"/>
              <a:t> </a:t>
            </a:r>
            <a:r>
              <a:rPr lang="uk-UA" altLang="ru-RU" sz="1600" i="1" dirty="0" err="1"/>
              <a:t>pasteurianum</a:t>
            </a:r>
            <a:r>
              <a:rPr lang="uk-UA" altLang="ru-RU" sz="1600" dirty="0"/>
              <a:t>, </a:t>
            </a:r>
            <a:r>
              <a:rPr lang="uk-UA" altLang="ru-RU" sz="1600" i="1" dirty="0" err="1"/>
              <a:t>Acetobacter</a:t>
            </a:r>
            <a:r>
              <a:rPr lang="uk-UA" altLang="ru-RU" sz="1600" dirty="0"/>
              <a:t> </a:t>
            </a:r>
            <a:r>
              <a:rPr lang="uk-UA" altLang="ru-RU" sz="1600" i="1" dirty="0" err="1"/>
              <a:t>xylinum</a:t>
            </a:r>
            <a:r>
              <a:rPr lang="uk-UA" altLang="ru-RU" sz="1600" dirty="0"/>
              <a:t>, </a:t>
            </a:r>
            <a:r>
              <a:rPr lang="uk-UA" altLang="ru-RU" sz="1600" i="1" dirty="0" err="1"/>
              <a:t>Acetobacter</a:t>
            </a:r>
            <a:r>
              <a:rPr lang="uk-UA" altLang="ru-RU" sz="1600" i="1" dirty="0"/>
              <a:t> </a:t>
            </a:r>
            <a:r>
              <a:rPr lang="uk-UA" altLang="ru-RU" sz="1600" i="1" dirty="0" err="1"/>
              <a:t>orleanense</a:t>
            </a:r>
            <a:r>
              <a:rPr lang="uk-UA" altLang="ru-RU" sz="1600" i="1" dirty="0"/>
              <a:t>).</a:t>
            </a:r>
          </a:p>
          <a:p>
            <a:pPr>
              <a:lnSpc>
                <a:spcPct val="80000"/>
              </a:lnSpc>
            </a:pPr>
            <a:endParaRPr lang="uk-UA" altLang="ru-RU" sz="1600" dirty="0"/>
          </a:p>
          <a:p>
            <a:pPr>
              <a:lnSpc>
                <a:spcPct val="80000"/>
              </a:lnSpc>
            </a:pPr>
            <a:r>
              <a:rPr lang="uk-UA" altLang="ru-RU" sz="1600" dirty="0"/>
              <a:t>2) </a:t>
            </a:r>
            <a:r>
              <a:rPr lang="uk-UA" altLang="ru-RU" sz="1600" dirty="0">
                <a:highlight>
                  <a:srgbClr val="FFFF00"/>
                </a:highlight>
              </a:rPr>
              <a:t>У бактерій з роду </a:t>
            </a:r>
            <a:r>
              <a:rPr lang="uk-UA" altLang="ru-RU" sz="1600" i="1" dirty="0" err="1">
                <a:highlight>
                  <a:srgbClr val="FFFF00"/>
                </a:highlight>
              </a:rPr>
              <a:t>Gluconobacter</a:t>
            </a:r>
            <a:r>
              <a:rPr lang="uk-UA" altLang="ru-RU" sz="1600" i="1" dirty="0">
                <a:highlight>
                  <a:srgbClr val="FFFF00"/>
                </a:highlight>
              </a:rPr>
              <a:t> </a:t>
            </a:r>
            <a:r>
              <a:rPr lang="uk-UA" altLang="ru-RU" sz="1600" dirty="0"/>
              <a:t>(</a:t>
            </a:r>
            <a:r>
              <a:rPr lang="uk-UA" altLang="ru-RU" sz="1600" i="1" dirty="0" err="1"/>
              <a:t>Gluconobacter</a:t>
            </a:r>
            <a:r>
              <a:rPr lang="uk-UA" altLang="ru-RU" sz="1600" dirty="0"/>
              <a:t> </a:t>
            </a:r>
            <a:r>
              <a:rPr lang="en-US" altLang="ru-RU" sz="1600" i="1" dirty="0" err="1"/>
              <a:t>suboxydans</a:t>
            </a:r>
            <a:r>
              <a:rPr lang="uk-UA" altLang="ru-RU" sz="1600" dirty="0"/>
              <a:t>),</a:t>
            </a:r>
            <a:r>
              <a:rPr lang="uk-UA" altLang="ru-RU" sz="1600" i="1" dirty="0"/>
              <a:t> </a:t>
            </a:r>
            <a:r>
              <a:rPr lang="uk-UA" altLang="ru-RU" sz="1600" dirty="0"/>
              <a:t>через відсутність циклу Кребса,</a:t>
            </a:r>
            <a:r>
              <a:rPr lang="uk-UA" altLang="ru-RU" sz="1600" i="1" dirty="0"/>
              <a:t> </a:t>
            </a:r>
            <a:r>
              <a:rPr lang="uk-UA" altLang="ru-RU" sz="1600" u="sng" dirty="0">
                <a:highlight>
                  <a:srgbClr val="FFFF00"/>
                </a:highlight>
              </a:rPr>
              <a:t>оцтова кислота є кінцевим продуктом</a:t>
            </a:r>
            <a:r>
              <a:rPr lang="uk-UA" altLang="ru-RU" sz="1600" dirty="0">
                <a:highlight>
                  <a:srgbClr val="FFFF00"/>
                </a:highlight>
              </a:rPr>
              <a:t>,</a:t>
            </a:r>
            <a:r>
              <a:rPr lang="uk-UA" altLang="ru-RU" sz="1600" dirty="0"/>
              <a:t> який накопичується в середовищі культивування.</a:t>
            </a:r>
            <a:endParaRPr lang="ru-RU" altLang="ru-RU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822</Words>
  <Application>Microsoft Office PowerPoint</Application>
  <PresentationFormat>Широкоэкранный</PresentationFormat>
  <Paragraphs>148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Book Antiqua</vt:lpstr>
      <vt:lpstr>Calibri</vt:lpstr>
      <vt:lpstr>Calibri Light</vt:lpstr>
      <vt:lpstr>Cambria</vt:lpstr>
      <vt:lpstr>Georgia</vt:lpstr>
      <vt:lpstr>Times New Roman</vt:lpstr>
      <vt:lpstr>Тема Office</vt:lpstr>
      <vt:lpstr>Оформление по умолчанию</vt:lpstr>
      <vt:lpstr>Лабораторна робота № 9</vt:lpstr>
      <vt:lpstr>Презентация PowerPoint</vt:lpstr>
      <vt:lpstr>Спиртове бродіння</vt:lpstr>
      <vt:lpstr>Молочнокисле бродіння </vt:lpstr>
      <vt:lpstr>Гетероферментативне молочнокисле бродіння</vt:lpstr>
      <vt:lpstr>Отримання молочнокислих продуктів </vt:lpstr>
      <vt:lpstr> </vt:lpstr>
      <vt:lpstr>Презентация PowerPoint</vt:lpstr>
      <vt:lpstr>Неповне окиснення органічних сполук </vt:lpstr>
      <vt:lpstr>Acetobacter aceti </vt:lpstr>
      <vt:lpstr>Презентация PowerPoint</vt:lpstr>
      <vt:lpstr>Презентация PowerPoint</vt:lpstr>
      <vt:lpstr>Мікрофлора капустяного розсолу</vt:lpstr>
      <vt:lpstr>Мікрофлора огіркового розсолу</vt:lpstr>
      <vt:lpstr>Презентация PowerPoint</vt:lpstr>
      <vt:lpstr>Завдання 2. Ознайомитись з основними видами мікроорганізмів, що здійснюють молочнокисле бродіння. Ознайомитись з морфологією мікрофлори молочнокислих продуктів (див. фото)</vt:lpstr>
      <vt:lpstr>Ряжанка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Natalia</dc:creator>
  <cp:lastModifiedBy>Natalia</cp:lastModifiedBy>
  <cp:revision>16</cp:revision>
  <dcterms:created xsi:type="dcterms:W3CDTF">2022-04-19T09:30:04Z</dcterms:created>
  <dcterms:modified xsi:type="dcterms:W3CDTF">2023-04-19T11:18:01Z</dcterms:modified>
</cp:coreProperties>
</file>