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7FC208-34EE-43B4-8D8B-3BF160406285}" type="datetimeFigureOut">
              <a:rPr lang="ru-RU" smtClean="0"/>
              <a:t>29.05.2021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D6E833-6E2D-41BB-820A-F6980AABB86B}" type="slidenum">
              <a:rPr lang="ru-RU" smtClean="0"/>
              <a:t>‹#›</a:t>
            </a:fld>
            <a:endParaRPr lang="ru-RU"/>
          </a:p>
        </p:txBody>
      </p:sp>
    </p:spTree>
    <p:extLst>
      <p:ext uri="{BB962C8B-B14F-4D97-AF65-F5344CB8AC3E}">
        <p14:creationId xmlns:p14="http://schemas.microsoft.com/office/powerpoint/2010/main" val="190786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c2d7aa7a0c_0_4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c2d7aa7a0c_0_4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c2d7aa7a0c_0_4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c2d7aa7a0c_0_4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c2d7aa7a0c_0_4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c2d7aa7a0c_0_4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c2d7aa7a0c_0_4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c2d7aa7a0c_0_4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c2d7aa7a0c_0_4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c2d7aa7a0c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c2d7aa7a0c_0_4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c2d7aa7a0c_0_4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c2d7aa7a0c_0_4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c2d7aa7a0c_0_4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c2d7aa7a0c_0_90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c2d7aa7a0c_0_9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p:nvPr/>
        </p:nvSpPr>
        <p:spPr>
          <a:xfrm>
            <a:off x="0" y="0"/>
            <a:ext cx="9144000" cy="650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3" y="1588342"/>
            <a:ext cx="745763" cy="61101"/>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758200"/>
            <a:ext cx="7688700" cy="7136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771833"/>
            <a:ext cx="7688700" cy="3014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6333135"/>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29.05.2021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29.05.2021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29.05.2021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29.05.2021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ctrTitle"/>
          </p:nvPr>
        </p:nvSpPr>
        <p:spPr>
          <a:xfrm>
            <a:off x="721650" y="991800"/>
            <a:ext cx="3480900" cy="4681544"/>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uk" sz="2500" b="1" dirty="0">
                <a:latin typeface="Times New Roman"/>
                <a:ea typeface="Times New Roman"/>
                <a:cs typeface="Times New Roman"/>
                <a:sym typeface="Times New Roman"/>
              </a:rPr>
              <a:t>Тема </a:t>
            </a:r>
            <a:r>
              <a:rPr lang="uk" sz="2500" dirty="0">
                <a:latin typeface="Times New Roman"/>
                <a:ea typeface="Times New Roman"/>
                <a:cs typeface="Times New Roman"/>
                <a:sym typeface="Times New Roman"/>
              </a:rPr>
              <a:t>3</a:t>
            </a:r>
            <a:r>
              <a:rPr lang="uk" sz="2500" i="1" dirty="0" smtClean="0">
                <a:latin typeface="Times New Roman"/>
                <a:ea typeface="Times New Roman"/>
                <a:cs typeface="Times New Roman"/>
                <a:sym typeface="Times New Roman"/>
              </a:rPr>
              <a:t> </a:t>
            </a:r>
            <a:endParaRPr sz="2500" i="1" dirty="0">
              <a:latin typeface="Times New Roman"/>
              <a:ea typeface="Times New Roman"/>
              <a:cs typeface="Times New Roman"/>
              <a:sym typeface="Times New Roman"/>
            </a:endParaRPr>
          </a:p>
          <a:p>
            <a:pPr marL="0" lvl="0" indent="0" algn="l" rtl="0">
              <a:lnSpc>
                <a:spcPct val="115000"/>
              </a:lnSpc>
              <a:spcBef>
                <a:spcPts val="1600"/>
              </a:spcBef>
              <a:spcAft>
                <a:spcPts val="0"/>
              </a:spcAft>
              <a:buNone/>
            </a:pPr>
            <a:endParaRPr sz="2500" dirty="0">
              <a:latin typeface="Arial"/>
              <a:ea typeface="Arial"/>
              <a:cs typeface="Arial"/>
              <a:sym typeface="Arial"/>
            </a:endParaRPr>
          </a:p>
          <a:p>
            <a:pPr lvl="0">
              <a:lnSpc>
                <a:spcPct val="115000"/>
              </a:lnSpc>
              <a:spcBef>
                <a:spcPts val="1600"/>
              </a:spcBef>
              <a:spcAft>
                <a:spcPts val="1600"/>
              </a:spcAft>
            </a:pPr>
            <a:r>
              <a:rPr lang="ru-RU" sz="2500" dirty="0" smtClean="0">
                <a:solidFill>
                  <a:srgbClr val="000000"/>
                </a:solidFill>
                <a:latin typeface="Arial"/>
                <a:ea typeface="Arial"/>
                <a:cs typeface="Arial"/>
              </a:rPr>
              <a:t>Документ </a:t>
            </a:r>
            <a:r>
              <a:rPr lang="ru-RU" sz="2500" dirty="0">
                <a:solidFill>
                  <a:srgbClr val="000000"/>
                </a:solidFill>
                <a:latin typeface="Arial"/>
                <a:ea typeface="Arial"/>
                <a:cs typeface="Arial"/>
              </a:rPr>
              <a:t>та </a:t>
            </a:r>
            <a:r>
              <a:rPr lang="ru-RU" sz="2500" dirty="0" err="1">
                <a:solidFill>
                  <a:srgbClr val="000000"/>
                </a:solidFill>
                <a:latin typeface="Arial"/>
                <a:ea typeface="Arial"/>
                <a:cs typeface="Arial"/>
              </a:rPr>
              <a:t>уніфікована</a:t>
            </a:r>
            <a:r>
              <a:rPr lang="ru-RU" sz="2500" dirty="0">
                <a:solidFill>
                  <a:srgbClr val="000000"/>
                </a:solidFill>
                <a:latin typeface="Arial"/>
                <a:ea typeface="Arial"/>
                <a:cs typeface="Arial"/>
              </a:rPr>
              <a:t> система </a:t>
            </a:r>
            <a:r>
              <a:rPr lang="ru-RU" sz="2500" dirty="0" err="1">
                <a:solidFill>
                  <a:srgbClr val="000000"/>
                </a:solidFill>
                <a:latin typeface="Arial"/>
                <a:ea typeface="Arial"/>
                <a:cs typeface="Arial"/>
              </a:rPr>
              <a:t>організаційно</a:t>
            </a:r>
            <a:r>
              <a:rPr lang="uk-UA" sz="2500" dirty="0">
                <a:solidFill>
                  <a:srgbClr val="000000"/>
                </a:solidFill>
                <a:latin typeface="Arial"/>
                <a:ea typeface="Arial"/>
                <a:cs typeface="Arial"/>
              </a:rPr>
              <a:t>-</a:t>
            </a:r>
            <a:r>
              <a:rPr lang="ru-RU" sz="2500" dirty="0" err="1">
                <a:solidFill>
                  <a:srgbClr val="000000"/>
                </a:solidFill>
                <a:latin typeface="Arial"/>
                <a:ea typeface="Arial"/>
                <a:cs typeface="Arial"/>
              </a:rPr>
              <a:t>розпорядчої</a:t>
            </a:r>
            <a:r>
              <a:rPr lang="ru-RU" sz="2500" dirty="0">
                <a:solidFill>
                  <a:srgbClr val="000000"/>
                </a:solidFill>
                <a:latin typeface="Arial"/>
                <a:ea typeface="Arial"/>
                <a:cs typeface="Arial"/>
              </a:rPr>
              <a:t> </a:t>
            </a:r>
            <a:r>
              <a:rPr lang="ru-RU" sz="2500" dirty="0" err="1" smtClean="0">
                <a:solidFill>
                  <a:srgbClr val="000000"/>
                </a:solidFill>
                <a:latin typeface="Arial"/>
                <a:ea typeface="Arial"/>
                <a:cs typeface="Arial"/>
              </a:rPr>
              <a:t>документації</a:t>
            </a:r>
            <a:endParaRPr sz="2500" dirty="0">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814350" y="862033"/>
            <a:ext cx="7688700" cy="71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uk" sz="1840">
                <a:latin typeface="Open Sans"/>
                <a:ea typeface="Open Sans"/>
                <a:cs typeface="Open Sans"/>
                <a:sym typeface="Open Sans"/>
              </a:rPr>
              <a:t>Поняття про документи. Класифікація документів</a:t>
            </a:r>
            <a:endParaRPr sz="1840">
              <a:latin typeface="Open Sans"/>
              <a:ea typeface="Open Sans"/>
              <a:cs typeface="Open Sans"/>
              <a:sym typeface="Open Sans"/>
            </a:endParaRPr>
          </a:p>
        </p:txBody>
      </p:sp>
      <p:sp>
        <p:nvSpPr>
          <p:cNvPr id="128" name="Google Shape;128;p20"/>
          <p:cNvSpPr txBox="1">
            <a:spLocks noGrp="1"/>
          </p:cNvSpPr>
          <p:nvPr>
            <p:ph type="body" idx="1"/>
          </p:nvPr>
        </p:nvSpPr>
        <p:spPr>
          <a:xfrm>
            <a:off x="248350" y="2488800"/>
            <a:ext cx="4403700" cy="3014800"/>
          </a:xfrm>
          <a:prstGeom prst="rect">
            <a:avLst/>
          </a:prstGeom>
        </p:spPr>
        <p:txBody>
          <a:bodyPr spcFirstLastPara="1" wrap="square" lIns="91425" tIns="91425" rIns="91425" bIns="91425" anchor="t" anchorCtr="0">
            <a:normAutofit fontScale="55000" lnSpcReduction="20000"/>
          </a:bodyPr>
          <a:lstStyle/>
          <a:p>
            <a:pPr marL="0" lvl="0" indent="0" algn="ctr" rtl="0">
              <a:spcBef>
                <a:spcPts val="0"/>
              </a:spcBef>
              <a:spcAft>
                <a:spcPts val="0"/>
              </a:spcAft>
              <a:buNone/>
            </a:pPr>
            <a:r>
              <a:rPr lang="uk"/>
              <a:t>Документ має </a:t>
            </a:r>
            <a:r>
              <a:rPr lang="uk" i="1"/>
              <a:t>юридичне значення</a:t>
            </a:r>
            <a:r>
              <a:rPr lang="uk"/>
              <a:t>.</a:t>
            </a:r>
            <a:endParaRPr/>
          </a:p>
          <a:p>
            <a:pPr marL="0" lvl="0" indent="0" algn="ctr" rtl="0">
              <a:spcBef>
                <a:spcPts val="1200"/>
              </a:spcBef>
              <a:spcAft>
                <a:spcPts val="0"/>
              </a:spcAft>
              <a:buNone/>
            </a:pPr>
            <a:r>
              <a:rPr lang="uk"/>
              <a:t>У процесі ревізії розглядається та вивчається велика кількість документів, кожна однорідна сукупність яких має свої особливості і потребує специфічних прийомів їх вивчення. </a:t>
            </a:r>
            <a:endParaRPr/>
          </a:p>
          <a:p>
            <a:pPr marL="0" lvl="0" indent="0" algn="l" rtl="0">
              <a:spcBef>
                <a:spcPts val="1200"/>
              </a:spcBef>
              <a:spcAft>
                <a:spcPts val="1200"/>
              </a:spcAft>
              <a:buNone/>
            </a:pPr>
            <a:r>
              <a:rPr lang="uk"/>
              <a:t>З цією метою розробляється класифікація документів за різними ознаками:</a:t>
            </a:r>
            <a:endParaRPr/>
          </a:p>
        </p:txBody>
      </p:sp>
      <p:pic>
        <p:nvPicPr>
          <p:cNvPr id="129" name="Google Shape;129;p20"/>
          <p:cNvPicPr preferRelativeResize="0"/>
          <p:nvPr/>
        </p:nvPicPr>
        <p:blipFill>
          <a:blip r:embed="rId3">
            <a:alphaModFix/>
          </a:blip>
          <a:stretch>
            <a:fillRect/>
          </a:stretch>
        </p:blipFill>
        <p:spPr>
          <a:xfrm>
            <a:off x="4977477" y="1575633"/>
            <a:ext cx="3646700" cy="511283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821425" y="871467"/>
            <a:ext cx="7688700" cy="71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uk" sz="1840">
                <a:latin typeface="Open Sans"/>
                <a:ea typeface="Open Sans"/>
                <a:cs typeface="Open Sans"/>
                <a:sym typeface="Open Sans"/>
              </a:rPr>
              <a:t> Методи дослідження документів</a:t>
            </a:r>
            <a:endParaRPr sz="1840">
              <a:latin typeface="Open Sans"/>
              <a:ea typeface="Open Sans"/>
              <a:cs typeface="Open Sans"/>
              <a:sym typeface="Open Sans"/>
            </a:endParaRPr>
          </a:p>
        </p:txBody>
      </p:sp>
      <p:sp>
        <p:nvSpPr>
          <p:cNvPr id="135" name="Google Shape;135;p21"/>
          <p:cNvSpPr txBox="1">
            <a:spLocks noGrp="1"/>
          </p:cNvSpPr>
          <p:nvPr>
            <p:ph type="body" idx="1"/>
          </p:nvPr>
        </p:nvSpPr>
        <p:spPr>
          <a:xfrm>
            <a:off x="694075" y="1847367"/>
            <a:ext cx="7688700" cy="3718400"/>
          </a:xfrm>
          <a:prstGeom prst="rect">
            <a:avLst/>
          </a:prstGeom>
        </p:spPr>
        <p:txBody>
          <a:bodyPr spcFirstLastPara="1" wrap="square" lIns="91425" tIns="91425" rIns="91425" bIns="91425" anchor="t" anchorCtr="0">
            <a:normAutofit fontScale="62500" lnSpcReduction="20000"/>
          </a:bodyPr>
          <a:lstStyle/>
          <a:p>
            <a:pPr marL="0" lvl="0" indent="0" algn="l" rtl="0">
              <a:spcBef>
                <a:spcPts val="0"/>
              </a:spcBef>
              <a:spcAft>
                <a:spcPts val="0"/>
              </a:spcAft>
              <a:buNone/>
            </a:pPr>
            <a:r>
              <a:rPr lang="uk"/>
              <a:t>Спробуємо підійти до вивчення документального контролю через </a:t>
            </a:r>
            <a:r>
              <a:rPr lang="uk" u="sng"/>
              <a:t>аналіз та порівняння його прийомів</a:t>
            </a:r>
            <a:r>
              <a:rPr lang="uk"/>
              <a:t>. </a:t>
            </a:r>
            <a:endParaRPr/>
          </a:p>
          <a:p>
            <a:pPr marL="0" lvl="0" indent="0" algn="l" rtl="0">
              <a:spcBef>
                <a:spcPts val="1200"/>
              </a:spcBef>
              <a:spcAft>
                <a:spcPts val="0"/>
              </a:spcAft>
              <a:buNone/>
            </a:pPr>
            <a:r>
              <a:rPr lang="uk"/>
              <a:t>Це дає можливість виявити найхарактерніші для певного прийому риси, що відрізняють його від усіх інших. При цьому ряд прийомів проводиться відокремлено. Насамперед потрібно проаналізувати два прийоми, що мають право на відособлене існування, а саме: </a:t>
            </a:r>
            <a:r>
              <a:rPr lang="uk" i="1"/>
              <a:t>зустрічну й взаємну перевірку. </a:t>
            </a:r>
            <a:endParaRPr i="1"/>
          </a:p>
          <a:p>
            <a:pPr marL="0" lvl="0" indent="0" algn="l" rtl="0">
              <a:spcBef>
                <a:spcPts val="1200"/>
              </a:spcBef>
              <a:spcAft>
                <a:spcPts val="0"/>
              </a:spcAft>
              <a:buNone/>
            </a:pPr>
            <a:endParaRPr i="1"/>
          </a:p>
          <a:p>
            <a:pPr marL="0" lvl="0" indent="0" algn="l" rtl="0">
              <a:spcBef>
                <a:spcPts val="1200"/>
              </a:spcBef>
              <a:spcAft>
                <a:spcPts val="0"/>
              </a:spcAft>
              <a:buNone/>
            </a:pPr>
            <a:r>
              <a:rPr lang="uk"/>
              <a:t>Під </a:t>
            </a:r>
            <a:r>
              <a:rPr lang="uk" b="1"/>
              <a:t>зустрічною перевіркою</a:t>
            </a:r>
            <a:r>
              <a:rPr lang="uk"/>
              <a:t> розуміють контроль тотожності окремих реквізитів у різних примірниках того ж документа, а під </a:t>
            </a:r>
            <a:r>
              <a:rPr lang="uk" b="1"/>
              <a:t>взаємною перевіркою</a:t>
            </a:r>
            <a:r>
              <a:rPr lang="uk"/>
              <a:t> – контроль тотожності окремих реквізитів у різних за змістом документах.</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title"/>
          </p:nvPr>
        </p:nvSpPr>
        <p:spPr>
          <a:xfrm>
            <a:off x="821425" y="843167"/>
            <a:ext cx="7688700" cy="71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uk" sz="1840">
                <a:latin typeface="Open Sans"/>
                <a:ea typeface="Open Sans"/>
                <a:cs typeface="Open Sans"/>
                <a:sym typeface="Open Sans"/>
              </a:rPr>
              <a:t>Зустрічна перевірка</a:t>
            </a:r>
            <a:endParaRPr sz="1840">
              <a:latin typeface="Open Sans"/>
              <a:ea typeface="Open Sans"/>
              <a:cs typeface="Open Sans"/>
              <a:sym typeface="Open Sans"/>
            </a:endParaRPr>
          </a:p>
        </p:txBody>
      </p:sp>
      <p:sp>
        <p:nvSpPr>
          <p:cNvPr id="141" name="Google Shape;141;p22"/>
          <p:cNvSpPr txBox="1">
            <a:spLocks noGrp="1"/>
          </p:cNvSpPr>
          <p:nvPr>
            <p:ph type="body" idx="1"/>
          </p:nvPr>
        </p:nvSpPr>
        <p:spPr>
          <a:xfrm>
            <a:off x="727650" y="1914967"/>
            <a:ext cx="7688700" cy="4126400"/>
          </a:xfrm>
          <a:prstGeom prst="rect">
            <a:avLst/>
          </a:prstGeom>
        </p:spPr>
        <p:txBody>
          <a:bodyPr spcFirstLastPara="1" wrap="square" lIns="91425" tIns="91425" rIns="91425" bIns="91425" anchor="t" anchorCtr="0">
            <a:normAutofit fontScale="55000" lnSpcReduction="20000"/>
          </a:bodyPr>
          <a:lstStyle/>
          <a:p>
            <a:pPr marL="0" lvl="0" indent="0" algn="l" rtl="0">
              <a:spcBef>
                <a:spcPts val="0"/>
              </a:spcBef>
              <a:spcAft>
                <a:spcPts val="0"/>
              </a:spcAft>
              <a:buNone/>
            </a:pPr>
            <a:r>
              <a:rPr lang="uk" i="1"/>
              <a:t>За цим прийомом здійснюється: </a:t>
            </a:r>
            <a:endParaRPr i="1"/>
          </a:p>
          <a:p>
            <a:pPr marL="0" lvl="0" indent="0" algn="l" rtl="0">
              <a:spcBef>
                <a:spcPts val="1200"/>
              </a:spcBef>
              <a:spcAft>
                <a:spcPts val="0"/>
              </a:spcAft>
              <a:buNone/>
            </a:pPr>
            <a:r>
              <a:rPr lang="uk"/>
              <a:t>а) перевірка відповідності реквізитів у платіжних документах на ревізованому підприємстві і їхніх примірниках в установі банку; </a:t>
            </a:r>
            <a:endParaRPr/>
          </a:p>
          <a:p>
            <a:pPr marL="0" lvl="0" indent="0" algn="l" rtl="0">
              <a:spcBef>
                <a:spcPts val="1200"/>
              </a:spcBef>
              <a:spcAft>
                <a:spcPts val="0"/>
              </a:spcAft>
              <a:buNone/>
            </a:pPr>
            <a:r>
              <a:rPr lang="uk"/>
              <a:t>б) перевірка наявності копії платіжного документа на підприємстві та його оригіналі в банку, що є спрощеним варіантом першого прикладу; </a:t>
            </a:r>
            <a:endParaRPr/>
          </a:p>
          <a:p>
            <a:pPr marL="0" lvl="0" indent="0" algn="l" rtl="0">
              <a:spcBef>
                <a:spcPts val="1200"/>
              </a:spcBef>
              <a:spcAft>
                <a:spcPts val="0"/>
              </a:spcAft>
              <a:buNone/>
            </a:pPr>
            <a:r>
              <a:rPr lang="uk"/>
              <a:t>в) перевірка відповідності реквізитів у накладній постачальника, яка є на підприємстві, і в інших її примірниках, що зберігаються у постачальника товарно-матеріальних цінностей; </a:t>
            </a:r>
            <a:endParaRPr/>
          </a:p>
          <a:p>
            <a:pPr marL="0" lvl="0" indent="0" algn="l" rtl="0">
              <a:spcBef>
                <a:spcPts val="1200"/>
              </a:spcBef>
              <a:spcAft>
                <a:spcPts val="0"/>
              </a:spcAft>
              <a:buNone/>
            </a:pPr>
            <a:r>
              <a:rPr lang="uk"/>
              <a:t>г) перевірка наявності у постачальників підконтрольного об’єкта других примірників, накладних, що послугували підставою для оприбуткування зазначених у них цінностей; </a:t>
            </a:r>
            <a:endParaRPr/>
          </a:p>
          <a:p>
            <a:pPr marL="0" lvl="0" indent="0" algn="l" rtl="0">
              <a:spcBef>
                <a:spcPts val="1200"/>
              </a:spcBef>
              <a:spcAft>
                <a:spcPts val="1200"/>
              </a:spcAft>
              <a:buNone/>
            </a:pPr>
            <a:r>
              <a:rPr lang="uk"/>
              <a:t>ґ) перевірка тотожності реквізитів у різних примірниках первинних документів, що обґрунтовують витрату матеріалів на виробництво.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3"/>
          <p:cNvSpPr txBox="1">
            <a:spLocks noGrp="1"/>
          </p:cNvSpPr>
          <p:nvPr>
            <p:ph type="body" idx="1"/>
          </p:nvPr>
        </p:nvSpPr>
        <p:spPr>
          <a:xfrm>
            <a:off x="729450" y="1773467"/>
            <a:ext cx="7688700" cy="4013200"/>
          </a:xfrm>
          <a:prstGeom prst="rect">
            <a:avLst/>
          </a:prstGeom>
        </p:spPr>
        <p:txBody>
          <a:bodyPr spcFirstLastPara="1" wrap="square" lIns="91425" tIns="91425" rIns="91425" bIns="91425" anchor="t" anchorCtr="0">
            <a:normAutofit fontScale="47500" lnSpcReduction="20000"/>
          </a:bodyPr>
          <a:lstStyle/>
          <a:p>
            <a:pPr marL="0" lvl="0" indent="0" algn="l" rtl="0">
              <a:spcBef>
                <a:spcPts val="0"/>
              </a:spcBef>
              <a:spcAft>
                <a:spcPts val="0"/>
              </a:spcAft>
              <a:buNone/>
            </a:pPr>
            <a:r>
              <a:rPr lang="uk" i="1"/>
              <a:t>Основною відмінністю цього методу від зустрічної перевірки можна назвати зіставлення різних за своїм змістом і структурою документів, а не декількох примірників одного документа. </a:t>
            </a:r>
            <a:endParaRPr i="1"/>
          </a:p>
          <a:p>
            <a:pPr marL="0" lvl="0" indent="0" algn="l" rtl="0">
              <a:spcBef>
                <a:spcPts val="1200"/>
              </a:spcBef>
              <a:spcAft>
                <a:spcPts val="0"/>
              </a:spcAft>
              <a:buNone/>
            </a:pPr>
            <a:r>
              <a:rPr lang="uk"/>
              <a:t>Виходячи з розглянутих при взаємній перевірці документів, її можна розбити на кілька рівнів: </a:t>
            </a:r>
            <a:endParaRPr/>
          </a:p>
          <a:p>
            <a:pPr marL="0" lvl="0" indent="0" algn="l" rtl="0">
              <a:spcBef>
                <a:spcPts val="1200"/>
              </a:spcBef>
              <a:spcAft>
                <a:spcPts val="0"/>
              </a:spcAft>
              <a:buNone/>
            </a:pPr>
            <a:r>
              <a:rPr lang="uk"/>
              <a:t>а)перевірка взаємопов’язаної первинної документації; </a:t>
            </a:r>
            <a:endParaRPr/>
          </a:p>
          <a:p>
            <a:pPr marL="0" lvl="0" indent="0" algn="l" rtl="0">
              <a:spcBef>
                <a:spcPts val="1200"/>
              </a:spcBef>
              <a:spcAft>
                <a:spcPts val="0"/>
              </a:spcAft>
              <a:buNone/>
            </a:pPr>
            <a:r>
              <a:rPr lang="uk"/>
              <a:t>б) зіставлення даних первинних документів з інформацією у реєстрах синтетичного й аналітичного обліку; </a:t>
            </a:r>
            <a:endParaRPr/>
          </a:p>
          <a:p>
            <a:pPr marL="0" lvl="0" indent="0" algn="l" rtl="0">
              <a:spcBef>
                <a:spcPts val="1200"/>
              </a:spcBef>
              <a:spcAft>
                <a:spcPts val="0"/>
              </a:spcAft>
              <a:buNone/>
            </a:pPr>
            <a:r>
              <a:rPr lang="uk"/>
              <a:t>в) перевірка відповідності даних між реєстрами аналітичного й синтетичного обліку; </a:t>
            </a:r>
            <a:endParaRPr/>
          </a:p>
          <a:p>
            <a:pPr marL="0" lvl="0" indent="0" algn="l" rtl="0">
              <a:spcBef>
                <a:spcPts val="1200"/>
              </a:spcBef>
              <a:spcAft>
                <a:spcPts val="0"/>
              </a:spcAft>
              <a:buNone/>
            </a:pPr>
            <a:r>
              <a:rPr lang="uk"/>
              <a:t>г) порівняння інформації у різних реєстрах синтетичного обліку; </a:t>
            </a:r>
            <a:endParaRPr/>
          </a:p>
          <a:p>
            <a:pPr marL="0" lvl="0" indent="0" algn="l" rtl="0">
              <a:spcBef>
                <a:spcPts val="1200"/>
              </a:spcBef>
              <a:spcAft>
                <a:spcPts val="0"/>
              </a:spcAft>
              <a:buNone/>
            </a:pPr>
            <a:r>
              <a:rPr lang="uk"/>
              <a:t>ґ) контроль відповідності показників звітності з даними в регістрах зведеного обліку; </a:t>
            </a:r>
            <a:endParaRPr/>
          </a:p>
          <a:p>
            <a:pPr marL="0" lvl="0" indent="0" algn="l" rtl="0">
              <a:spcBef>
                <a:spcPts val="1200"/>
              </a:spcBef>
              <a:spcAft>
                <a:spcPts val="1200"/>
              </a:spcAft>
              <a:buNone/>
            </a:pPr>
            <a:r>
              <a:rPr lang="uk"/>
              <a:t>д) перевірка відповідності розпорядницьких і виконавчих документів.</a:t>
            </a:r>
            <a:endParaRPr/>
          </a:p>
        </p:txBody>
      </p:sp>
      <p:sp>
        <p:nvSpPr>
          <p:cNvPr id="147" name="Google Shape;147;p23"/>
          <p:cNvSpPr txBox="1">
            <a:spLocks noGrp="1"/>
          </p:cNvSpPr>
          <p:nvPr>
            <p:ph type="title"/>
          </p:nvPr>
        </p:nvSpPr>
        <p:spPr>
          <a:xfrm>
            <a:off x="821425" y="843167"/>
            <a:ext cx="7688700" cy="71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uk" sz="1840">
                <a:latin typeface="Open Sans"/>
                <a:ea typeface="Open Sans"/>
                <a:cs typeface="Open Sans"/>
                <a:sym typeface="Open Sans"/>
              </a:rPr>
              <a:t>Взаємна перевірка</a:t>
            </a:r>
            <a:endParaRPr sz="184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body" idx="1"/>
          </p:nvPr>
        </p:nvSpPr>
        <p:spPr>
          <a:xfrm>
            <a:off x="727650" y="2036033"/>
            <a:ext cx="7688700" cy="30148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1200"/>
              </a:spcAft>
              <a:buNone/>
            </a:pPr>
            <a:r>
              <a:rPr lang="uk"/>
              <a:t>– це перевірка правильності розрахунку окремих показників згідно зі встановленою відповідними інститутами методикою. Він потребує від перевіряючого певних знань у частині спеціальних інструктивних матеріалів, у сфері економічного аналізу тощо, бо лише добра підготовка ревізорів дасть можливість знайти помилки, допущені у розрахунках працівниками підприємства. </a:t>
            </a:r>
            <a:endParaRPr/>
          </a:p>
        </p:txBody>
      </p:sp>
      <p:sp>
        <p:nvSpPr>
          <p:cNvPr id="153" name="Google Shape;153;p24"/>
          <p:cNvSpPr txBox="1">
            <a:spLocks noGrp="1"/>
          </p:cNvSpPr>
          <p:nvPr>
            <p:ph type="title"/>
          </p:nvPr>
        </p:nvSpPr>
        <p:spPr>
          <a:xfrm>
            <a:off x="821425" y="843167"/>
            <a:ext cx="7688700" cy="71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uk" sz="1840">
                <a:latin typeface="Open Sans"/>
                <a:ea typeface="Open Sans"/>
                <a:cs typeface="Open Sans"/>
                <a:sym typeface="Open Sans"/>
              </a:rPr>
              <a:t>Прийом техніко-економічних розрахунків</a:t>
            </a:r>
            <a:endParaRPr sz="184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type="body" idx="1"/>
          </p:nvPr>
        </p:nvSpPr>
        <p:spPr>
          <a:xfrm>
            <a:off x="729450" y="2771833"/>
            <a:ext cx="7688700" cy="30148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uk"/>
              <a:t>Не Менш Важливим прийомом документального контролю є аналітична оцінка, спрямована на проведення контролю за ефективністю роботи підприємства й на пошук резервів поліпшення показників його діяльності. </a:t>
            </a:r>
            <a:endParaRPr/>
          </a:p>
          <a:p>
            <a:pPr marL="0" lvl="0" indent="0" algn="l" rtl="0">
              <a:spcBef>
                <a:spcPts val="1200"/>
              </a:spcBef>
              <a:spcAft>
                <a:spcPts val="1200"/>
              </a:spcAft>
              <a:buNone/>
            </a:pPr>
            <a:r>
              <a:rPr lang="uk"/>
              <a:t>То ж аналітична оцінка – це аналіз абсолютних і відносних показників діяльності підприємства з метою виявлення тенденцій, відхилень від заданих (або стандартних) параметрів і з’ясування причин їхнього виникнення. </a:t>
            </a:r>
            <a:endParaRPr/>
          </a:p>
        </p:txBody>
      </p:sp>
      <p:sp>
        <p:nvSpPr>
          <p:cNvPr id="159" name="Google Shape;159;p25"/>
          <p:cNvSpPr txBox="1">
            <a:spLocks noGrp="1"/>
          </p:cNvSpPr>
          <p:nvPr>
            <p:ph type="title"/>
          </p:nvPr>
        </p:nvSpPr>
        <p:spPr>
          <a:xfrm>
            <a:off x="821425" y="843167"/>
            <a:ext cx="7688700" cy="71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uk" sz="1840">
                <a:latin typeface="Open Sans"/>
                <a:ea typeface="Open Sans"/>
                <a:cs typeface="Open Sans"/>
                <a:sym typeface="Open Sans"/>
              </a:rPr>
              <a:t>Аналітична оцінка</a:t>
            </a:r>
            <a:endParaRPr sz="184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6"/>
          <p:cNvSpPr txBox="1">
            <a:spLocks noGrp="1"/>
          </p:cNvSpPr>
          <p:nvPr>
            <p:ph type="title"/>
          </p:nvPr>
        </p:nvSpPr>
        <p:spPr>
          <a:xfrm>
            <a:off x="727650" y="1739333"/>
            <a:ext cx="7688700" cy="71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uk" dirty="0"/>
              <a:t>Контрольні запитання :</a:t>
            </a:r>
            <a:endParaRPr dirty="0"/>
          </a:p>
        </p:txBody>
      </p:sp>
      <p:sp>
        <p:nvSpPr>
          <p:cNvPr id="165" name="Google Shape;165;p26"/>
          <p:cNvSpPr txBox="1">
            <a:spLocks noGrp="1"/>
          </p:cNvSpPr>
          <p:nvPr>
            <p:ph type="body" idx="1"/>
          </p:nvPr>
        </p:nvSpPr>
        <p:spPr>
          <a:xfrm>
            <a:off x="290800" y="2611467"/>
            <a:ext cx="7688700" cy="4048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uk"/>
              <a:t>1. В чому суть документального контролю? </a:t>
            </a:r>
            <a:endParaRPr/>
          </a:p>
          <a:p>
            <a:pPr marL="0" lvl="0" indent="0" algn="l" rtl="0">
              <a:spcBef>
                <a:spcPts val="1200"/>
              </a:spcBef>
              <a:spcAft>
                <a:spcPts val="0"/>
              </a:spcAft>
              <a:buNone/>
            </a:pPr>
            <a:r>
              <a:rPr lang="uk"/>
              <a:t>2. За якими ознаками класифікують документи? </a:t>
            </a:r>
            <a:endParaRPr/>
          </a:p>
          <a:p>
            <a:pPr marL="0" lvl="0" indent="0" algn="l" rtl="0">
              <a:spcBef>
                <a:spcPts val="1200"/>
              </a:spcBef>
              <a:spcAft>
                <a:spcPts val="0"/>
              </a:spcAft>
              <a:buNone/>
            </a:pPr>
            <a:r>
              <a:rPr lang="uk"/>
              <a:t>3. Які прийоми економічного контролю вам відомі? </a:t>
            </a:r>
            <a:endParaRPr/>
          </a:p>
          <a:p>
            <a:pPr marL="0" lvl="0" indent="0" algn="l" rtl="0">
              <a:spcBef>
                <a:spcPts val="1200"/>
              </a:spcBef>
              <a:spcAft>
                <a:spcPts val="0"/>
              </a:spcAft>
              <a:buNone/>
            </a:pPr>
            <a:r>
              <a:rPr lang="uk"/>
              <a:t>4. Як ви розумієте суть понять «реквізит» і «формуляр»? </a:t>
            </a:r>
            <a:endParaRPr/>
          </a:p>
          <a:p>
            <a:pPr marL="0" lvl="0" indent="0" algn="l" rtl="0">
              <a:spcBef>
                <a:spcPts val="1200"/>
              </a:spcBef>
              <a:spcAft>
                <a:spcPts val="0"/>
              </a:spcAft>
              <a:buNone/>
            </a:pPr>
            <a:r>
              <a:rPr lang="uk"/>
              <a:t>5. Які види роботи з документами в електронній канцелярії? </a:t>
            </a:r>
            <a:endParaRPr/>
          </a:p>
          <a:p>
            <a:pPr marL="0" lvl="0" indent="0" algn="l" rtl="0">
              <a:spcBef>
                <a:spcPts val="1200"/>
              </a:spcBef>
              <a:spcAft>
                <a:spcPts val="0"/>
              </a:spcAft>
              <a:buNone/>
            </a:pPr>
            <a:r>
              <a:rPr lang="uk"/>
              <a:t>6. Яка структура електронного документа? </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540</Words>
  <Application>Microsoft Office PowerPoint</Application>
  <PresentationFormat>Экран (4:3)</PresentationFormat>
  <Paragraphs>40</Paragraphs>
  <Slides>8</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Тема 3   Документ та уніфікована система організаційно-розпорядчої документації</vt:lpstr>
      <vt:lpstr>Поняття про документи. Класифікація документів</vt:lpstr>
      <vt:lpstr> Методи дослідження документів</vt:lpstr>
      <vt:lpstr>Зустрічна перевірка</vt:lpstr>
      <vt:lpstr>Взаємна перевірка</vt:lpstr>
      <vt:lpstr>Прийом техніко-економічних розрахунків</vt:lpstr>
      <vt:lpstr>Аналітична оцінка</vt:lpstr>
      <vt:lpstr>Контрольні запитання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Документ та уніфікована система організаційно-розпорядчої документації</dc:title>
  <dc:creator>Татьяна</dc:creator>
  <cp:lastModifiedBy>Татьяна</cp:lastModifiedBy>
  <cp:revision>1</cp:revision>
  <dcterms:created xsi:type="dcterms:W3CDTF">2021-05-29T14:36:15Z</dcterms:created>
  <dcterms:modified xsi:type="dcterms:W3CDTF">2021-05-29T14:37:13Z</dcterms:modified>
</cp:coreProperties>
</file>