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58" r:id="rId4"/>
    <p:sldId id="264" r:id="rId5"/>
    <p:sldId id="265" r:id="rId6"/>
    <p:sldId id="266" r:id="rId7"/>
    <p:sldId id="267" r:id="rId8"/>
    <p:sldId id="257" r:id="rId9"/>
    <p:sldId id="260" r:id="rId10"/>
    <p:sldId id="269" r:id="rId11"/>
    <p:sldId id="262" r:id="rId12"/>
    <p:sldId id="270" r:id="rId13"/>
    <p:sldId id="261" r:id="rId14"/>
    <p:sldId id="278" r:id="rId15"/>
    <p:sldId id="274" r:id="rId16"/>
    <p:sldId id="276" r:id="rId17"/>
    <p:sldId id="279" r:id="rId18"/>
    <p:sldId id="263" r:id="rId19"/>
    <p:sldId id="272" r:id="rId20"/>
    <p:sldId id="268" r:id="rId21"/>
    <p:sldId id="273" r:id="rId22"/>
    <p:sldId id="277" r:id="rId23"/>
    <p:sldId id="275" r:id="rId24"/>
    <p:sldId id="284" r:id="rId25"/>
    <p:sldId id="283" r:id="rId26"/>
    <p:sldId id="285" r:id="rId27"/>
    <p:sldId id="286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889DA-D542-4773-B174-295C1EC29CC9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0A6BB324-F9F1-4499-9707-FC399A77C56E}">
      <dgm:prSet phldrT="[Text]"/>
      <dgm:spPr/>
      <dgm:t>
        <a:bodyPr/>
        <a:lstStyle/>
        <a:p>
          <a:r>
            <a:rPr lang="en-US" dirty="0" smtClean="0"/>
            <a:t>Literacy</a:t>
          </a:r>
          <a:endParaRPr lang="en-US" dirty="0"/>
        </a:p>
      </dgm:t>
    </dgm:pt>
    <dgm:pt modelId="{5D948009-C675-4DAC-B649-7EC215AF7D2C}" type="parTrans" cxnId="{4DE1E995-B669-4CE9-8016-CB80127BA949}">
      <dgm:prSet/>
      <dgm:spPr/>
      <dgm:t>
        <a:bodyPr/>
        <a:lstStyle/>
        <a:p>
          <a:endParaRPr lang="en-US"/>
        </a:p>
      </dgm:t>
    </dgm:pt>
    <dgm:pt modelId="{341CF29C-4819-405C-A37D-C2733B923B53}" type="sibTrans" cxnId="{4DE1E995-B669-4CE9-8016-CB80127BA949}">
      <dgm:prSet/>
      <dgm:spPr/>
      <dgm:t>
        <a:bodyPr/>
        <a:lstStyle/>
        <a:p>
          <a:endParaRPr lang="en-US"/>
        </a:p>
      </dgm:t>
    </dgm:pt>
    <dgm:pt modelId="{F7AD5581-7B6D-4B32-BBDF-703E466D8A9D}">
      <dgm:prSet phldrT="[Text]"/>
      <dgm:spPr/>
      <dgm:t>
        <a:bodyPr/>
        <a:lstStyle/>
        <a:p>
          <a:r>
            <a:rPr lang="en-US" dirty="0" smtClean="0"/>
            <a:t>Markets</a:t>
          </a:r>
          <a:endParaRPr lang="en-US" dirty="0"/>
        </a:p>
      </dgm:t>
    </dgm:pt>
    <dgm:pt modelId="{00C7997D-E931-4BAF-B424-8F5A43388917}" type="parTrans" cxnId="{4BFCC427-0CF6-4940-85C9-84551A59B35F}">
      <dgm:prSet/>
      <dgm:spPr/>
      <dgm:t>
        <a:bodyPr/>
        <a:lstStyle/>
        <a:p>
          <a:endParaRPr lang="en-US"/>
        </a:p>
      </dgm:t>
    </dgm:pt>
    <dgm:pt modelId="{9B39CE33-180D-47C3-8CB3-B63C0CE5833D}" type="sibTrans" cxnId="{4BFCC427-0CF6-4940-85C9-84551A59B35F}">
      <dgm:prSet/>
      <dgm:spPr/>
      <dgm:t>
        <a:bodyPr/>
        <a:lstStyle/>
        <a:p>
          <a:endParaRPr lang="en-US"/>
        </a:p>
      </dgm:t>
    </dgm:pt>
    <dgm:pt modelId="{D49E75DB-A4BE-4E4F-A4AB-45A139EAEF2A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08AF42D0-6184-484F-B41D-DDDE6E7FCA01}" type="parTrans" cxnId="{59645DBF-C414-4ED7-A9AF-6926E8C7987D}">
      <dgm:prSet/>
      <dgm:spPr/>
      <dgm:t>
        <a:bodyPr/>
        <a:lstStyle/>
        <a:p>
          <a:endParaRPr lang="en-US"/>
        </a:p>
      </dgm:t>
    </dgm:pt>
    <dgm:pt modelId="{61C8C0B5-7C31-4B1D-A108-D3BDCABF766F}" type="sibTrans" cxnId="{59645DBF-C414-4ED7-A9AF-6926E8C7987D}">
      <dgm:prSet/>
      <dgm:spPr/>
      <dgm:t>
        <a:bodyPr/>
        <a:lstStyle/>
        <a:p>
          <a:endParaRPr lang="en-US"/>
        </a:p>
      </dgm:t>
    </dgm:pt>
    <dgm:pt modelId="{B95C1C1F-09F9-42C0-882B-CF949D08AC35}" type="pres">
      <dgm:prSet presAssocID="{22C889DA-D542-4773-B174-295C1EC29C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7D53660-F3CD-47BC-81C1-B10C29DD9FC5}" type="pres">
      <dgm:prSet presAssocID="{0A6BB324-F9F1-4499-9707-FC399A77C56E}" presName="gear1" presStyleLbl="node1" presStyleIdx="0" presStyleCnt="3">
        <dgm:presLayoutVars>
          <dgm:chMax val="1"/>
          <dgm:bulletEnabled val="1"/>
        </dgm:presLayoutVars>
      </dgm:prSet>
      <dgm:spPr/>
    </dgm:pt>
    <dgm:pt modelId="{A3A3BDA6-6F6B-4C54-BBAE-2DEDCC9DF874}" type="pres">
      <dgm:prSet presAssocID="{0A6BB324-F9F1-4499-9707-FC399A77C56E}" presName="gear1srcNode" presStyleLbl="node1" presStyleIdx="0" presStyleCnt="3"/>
      <dgm:spPr/>
    </dgm:pt>
    <dgm:pt modelId="{8BF973C7-12A4-46AE-95EA-9E6010475A29}" type="pres">
      <dgm:prSet presAssocID="{0A6BB324-F9F1-4499-9707-FC399A77C56E}" presName="gear1dstNode" presStyleLbl="node1" presStyleIdx="0" presStyleCnt="3"/>
      <dgm:spPr/>
    </dgm:pt>
    <dgm:pt modelId="{DC8C7853-E9EC-4430-A950-0C0624C0C85C}" type="pres">
      <dgm:prSet presAssocID="{F7AD5581-7B6D-4B32-BBDF-703E466D8A9D}" presName="gear2" presStyleLbl="node1" presStyleIdx="1" presStyleCnt="3">
        <dgm:presLayoutVars>
          <dgm:chMax val="1"/>
          <dgm:bulletEnabled val="1"/>
        </dgm:presLayoutVars>
      </dgm:prSet>
      <dgm:spPr/>
    </dgm:pt>
    <dgm:pt modelId="{A806B838-CF3D-4F88-B41A-AC2B7D0326FA}" type="pres">
      <dgm:prSet presAssocID="{F7AD5581-7B6D-4B32-BBDF-703E466D8A9D}" presName="gear2srcNode" presStyleLbl="node1" presStyleIdx="1" presStyleCnt="3"/>
      <dgm:spPr/>
    </dgm:pt>
    <dgm:pt modelId="{AA85835C-B2C4-45F4-B8CA-791C90A6645A}" type="pres">
      <dgm:prSet presAssocID="{F7AD5581-7B6D-4B32-BBDF-703E466D8A9D}" presName="gear2dstNode" presStyleLbl="node1" presStyleIdx="1" presStyleCnt="3"/>
      <dgm:spPr/>
    </dgm:pt>
    <dgm:pt modelId="{E142612F-B65F-4C36-8A63-41FE8FC619C2}" type="pres">
      <dgm:prSet presAssocID="{D49E75DB-A4BE-4E4F-A4AB-45A139EAEF2A}" presName="gear3" presStyleLbl="node1" presStyleIdx="2" presStyleCnt="3"/>
      <dgm:spPr/>
      <dgm:t>
        <a:bodyPr/>
        <a:lstStyle/>
        <a:p>
          <a:endParaRPr lang="en-US"/>
        </a:p>
      </dgm:t>
    </dgm:pt>
    <dgm:pt modelId="{59D8AD9E-E696-4A64-8AB7-14C8BDD86E3D}" type="pres">
      <dgm:prSet presAssocID="{D49E75DB-A4BE-4E4F-A4AB-45A139EAEF2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9A03A-3386-4A1F-804A-8EBD2DC916AE}" type="pres">
      <dgm:prSet presAssocID="{D49E75DB-A4BE-4E4F-A4AB-45A139EAEF2A}" presName="gear3srcNode" presStyleLbl="node1" presStyleIdx="2" presStyleCnt="3"/>
      <dgm:spPr/>
    </dgm:pt>
    <dgm:pt modelId="{A6957B35-8A25-4576-8830-A70F6E5FF5B5}" type="pres">
      <dgm:prSet presAssocID="{D49E75DB-A4BE-4E4F-A4AB-45A139EAEF2A}" presName="gear3dstNode" presStyleLbl="node1" presStyleIdx="2" presStyleCnt="3"/>
      <dgm:spPr/>
    </dgm:pt>
    <dgm:pt modelId="{20651365-CF68-4E6D-BF59-21082E904844}" type="pres">
      <dgm:prSet presAssocID="{341CF29C-4819-405C-A37D-C2733B923B53}" presName="connector1" presStyleLbl="sibTrans2D1" presStyleIdx="0" presStyleCnt="3"/>
      <dgm:spPr/>
    </dgm:pt>
    <dgm:pt modelId="{9466E342-C2D7-4260-A52F-45D5FEC13E37}" type="pres">
      <dgm:prSet presAssocID="{9B39CE33-180D-47C3-8CB3-B63C0CE5833D}" presName="connector2" presStyleLbl="sibTrans2D1" presStyleIdx="1" presStyleCnt="3"/>
      <dgm:spPr/>
    </dgm:pt>
    <dgm:pt modelId="{C0744E94-A91A-4A87-8B20-FB47B4D06D3F}" type="pres">
      <dgm:prSet presAssocID="{61C8C0B5-7C31-4B1D-A108-D3BDCABF766F}" presName="connector3" presStyleLbl="sibTrans2D1" presStyleIdx="2" presStyleCnt="3"/>
      <dgm:spPr/>
    </dgm:pt>
  </dgm:ptLst>
  <dgm:cxnLst>
    <dgm:cxn modelId="{401DAC62-5E46-4D8C-A257-FA247630AE80}" type="presOf" srcId="{9B39CE33-180D-47C3-8CB3-B63C0CE5833D}" destId="{9466E342-C2D7-4260-A52F-45D5FEC13E37}" srcOrd="0" destOrd="0" presId="urn:microsoft.com/office/officeart/2005/8/layout/gear1"/>
    <dgm:cxn modelId="{E00F4E03-EC8A-4A2B-BF98-55B1FDBB6532}" type="presOf" srcId="{D49E75DB-A4BE-4E4F-A4AB-45A139EAEF2A}" destId="{3859A03A-3386-4A1F-804A-8EBD2DC916AE}" srcOrd="2" destOrd="0" presId="urn:microsoft.com/office/officeart/2005/8/layout/gear1"/>
    <dgm:cxn modelId="{C6FBA897-BD85-4F09-9729-24D348D58D67}" type="presOf" srcId="{F7AD5581-7B6D-4B32-BBDF-703E466D8A9D}" destId="{A806B838-CF3D-4F88-B41A-AC2B7D0326FA}" srcOrd="1" destOrd="0" presId="urn:microsoft.com/office/officeart/2005/8/layout/gear1"/>
    <dgm:cxn modelId="{658B77E8-13CA-490A-A9F0-82AB5DD8058C}" type="presOf" srcId="{D49E75DB-A4BE-4E4F-A4AB-45A139EAEF2A}" destId="{E142612F-B65F-4C36-8A63-41FE8FC619C2}" srcOrd="0" destOrd="0" presId="urn:microsoft.com/office/officeart/2005/8/layout/gear1"/>
    <dgm:cxn modelId="{CE74F839-21C1-4C65-92CC-84CE9037C2A8}" type="presOf" srcId="{61C8C0B5-7C31-4B1D-A108-D3BDCABF766F}" destId="{C0744E94-A91A-4A87-8B20-FB47B4D06D3F}" srcOrd="0" destOrd="0" presId="urn:microsoft.com/office/officeart/2005/8/layout/gear1"/>
    <dgm:cxn modelId="{DDF8ADC9-86B6-4F12-B29A-EDE1967E9116}" type="presOf" srcId="{F7AD5581-7B6D-4B32-BBDF-703E466D8A9D}" destId="{AA85835C-B2C4-45F4-B8CA-791C90A6645A}" srcOrd="2" destOrd="0" presId="urn:microsoft.com/office/officeart/2005/8/layout/gear1"/>
    <dgm:cxn modelId="{4DE1E995-B669-4CE9-8016-CB80127BA949}" srcId="{22C889DA-D542-4773-B174-295C1EC29CC9}" destId="{0A6BB324-F9F1-4499-9707-FC399A77C56E}" srcOrd="0" destOrd="0" parTransId="{5D948009-C675-4DAC-B649-7EC215AF7D2C}" sibTransId="{341CF29C-4819-405C-A37D-C2733B923B53}"/>
    <dgm:cxn modelId="{B09B3268-B00F-4AA4-A94C-A114492DFC33}" type="presOf" srcId="{F7AD5581-7B6D-4B32-BBDF-703E466D8A9D}" destId="{DC8C7853-E9EC-4430-A950-0C0624C0C85C}" srcOrd="0" destOrd="0" presId="urn:microsoft.com/office/officeart/2005/8/layout/gear1"/>
    <dgm:cxn modelId="{29B6CBAA-8A3D-486E-9F20-68E5C0542377}" type="presOf" srcId="{0A6BB324-F9F1-4499-9707-FC399A77C56E}" destId="{A3A3BDA6-6F6B-4C54-BBAE-2DEDCC9DF874}" srcOrd="1" destOrd="0" presId="urn:microsoft.com/office/officeart/2005/8/layout/gear1"/>
    <dgm:cxn modelId="{E31324CB-E6CF-4B03-9C3B-507BD9E2F623}" type="presOf" srcId="{D49E75DB-A4BE-4E4F-A4AB-45A139EAEF2A}" destId="{A6957B35-8A25-4576-8830-A70F6E5FF5B5}" srcOrd="3" destOrd="0" presId="urn:microsoft.com/office/officeart/2005/8/layout/gear1"/>
    <dgm:cxn modelId="{4BFCC427-0CF6-4940-85C9-84551A59B35F}" srcId="{22C889DA-D542-4773-B174-295C1EC29CC9}" destId="{F7AD5581-7B6D-4B32-BBDF-703E466D8A9D}" srcOrd="1" destOrd="0" parTransId="{00C7997D-E931-4BAF-B424-8F5A43388917}" sibTransId="{9B39CE33-180D-47C3-8CB3-B63C0CE5833D}"/>
    <dgm:cxn modelId="{79321606-0108-46AC-8A37-2BC80EAAE2DF}" type="presOf" srcId="{341CF29C-4819-405C-A37D-C2733B923B53}" destId="{20651365-CF68-4E6D-BF59-21082E904844}" srcOrd="0" destOrd="0" presId="urn:microsoft.com/office/officeart/2005/8/layout/gear1"/>
    <dgm:cxn modelId="{1773FFF9-777F-498A-98D6-3FB46B9B1310}" type="presOf" srcId="{0A6BB324-F9F1-4499-9707-FC399A77C56E}" destId="{77D53660-F3CD-47BC-81C1-B10C29DD9FC5}" srcOrd="0" destOrd="0" presId="urn:microsoft.com/office/officeart/2005/8/layout/gear1"/>
    <dgm:cxn modelId="{92DA93AF-FCFB-46B3-A755-1913887A3DD5}" type="presOf" srcId="{D49E75DB-A4BE-4E4F-A4AB-45A139EAEF2A}" destId="{59D8AD9E-E696-4A64-8AB7-14C8BDD86E3D}" srcOrd="1" destOrd="0" presId="urn:microsoft.com/office/officeart/2005/8/layout/gear1"/>
    <dgm:cxn modelId="{509529D7-A7D9-4769-BBC5-96A256AAB2B3}" type="presOf" srcId="{22C889DA-D542-4773-B174-295C1EC29CC9}" destId="{B95C1C1F-09F9-42C0-882B-CF949D08AC35}" srcOrd="0" destOrd="0" presId="urn:microsoft.com/office/officeart/2005/8/layout/gear1"/>
    <dgm:cxn modelId="{59645DBF-C414-4ED7-A9AF-6926E8C7987D}" srcId="{22C889DA-D542-4773-B174-295C1EC29CC9}" destId="{D49E75DB-A4BE-4E4F-A4AB-45A139EAEF2A}" srcOrd="2" destOrd="0" parTransId="{08AF42D0-6184-484F-B41D-DDDE6E7FCA01}" sibTransId="{61C8C0B5-7C31-4B1D-A108-D3BDCABF766F}"/>
    <dgm:cxn modelId="{88859ECC-6A81-4C0F-9ECC-E010957DBD35}" type="presOf" srcId="{0A6BB324-F9F1-4499-9707-FC399A77C56E}" destId="{8BF973C7-12A4-46AE-95EA-9E6010475A29}" srcOrd="2" destOrd="0" presId="urn:microsoft.com/office/officeart/2005/8/layout/gear1"/>
    <dgm:cxn modelId="{C644254F-C1DD-4186-988E-62230AB1E735}" type="presParOf" srcId="{B95C1C1F-09F9-42C0-882B-CF949D08AC35}" destId="{77D53660-F3CD-47BC-81C1-B10C29DD9FC5}" srcOrd="0" destOrd="0" presId="urn:microsoft.com/office/officeart/2005/8/layout/gear1"/>
    <dgm:cxn modelId="{0D506AFF-E93E-4DC0-98D7-D58E4FAAAFA4}" type="presParOf" srcId="{B95C1C1F-09F9-42C0-882B-CF949D08AC35}" destId="{A3A3BDA6-6F6B-4C54-BBAE-2DEDCC9DF874}" srcOrd="1" destOrd="0" presId="urn:microsoft.com/office/officeart/2005/8/layout/gear1"/>
    <dgm:cxn modelId="{E8620C8B-E465-4AE4-AE16-75D098A8F1CD}" type="presParOf" srcId="{B95C1C1F-09F9-42C0-882B-CF949D08AC35}" destId="{8BF973C7-12A4-46AE-95EA-9E6010475A29}" srcOrd="2" destOrd="0" presId="urn:microsoft.com/office/officeart/2005/8/layout/gear1"/>
    <dgm:cxn modelId="{64775471-79CD-4E2C-AD5E-5A107F5B42F2}" type="presParOf" srcId="{B95C1C1F-09F9-42C0-882B-CF949D08AC35}" destId="{DC8C7853-E9EC-4430-A950-0C0624C0C85C}" srcOrd="3" destOrd="0" presId="urn:microsoft.com/office/officeart/2005/8/layout/gear1"/>
    <dgm:cxn modelId="{CAD14F27-7306-47A6-8E79-E549D2093B46}" type="presParOf" srcId="{B95C1C1F-09F9-42C0-882B-CF949D08AC35}" destId="{A806B838-CF3D-4F88-B41A-AC2B7D0326FA}" srcOrd="4" destOrd="0" presId="urn:microsoft.com/office/officeart/2005/8/layout/gear1"/>
    <dgm:cxn modelId="{FAE3B5DE-0ABC-405B-A00D-CF4A65E4521A}" type="presParOf" srcId="{B95C1C1F-09F9-42C0-882B-CF949D08AC35}" destId="{AA85835C-B2C4-45F4-B8CA-791C90A6645A}" srcOrd="5" destOrd="0" presId="urn:microsoft.com/office/officeart/2005/8/layout/gear1"/>
    <dgm:cxn modelId="{4CEBD5C1-7B25-469F-A975-D60E08130822}" type="presParOf" srcId="{B95C1C1F-09F9-42C0-882B-CF949D08AC35}" destId="{E142612F-B65F-4C36-8A63-41FE8FC619C2}" srcOrd="6" destOrd="0" presId="urn:microsoft.com/office/officeart/2005/8/layout/gear1"/>
    <dgm:cxn modelId="{D4984B61-FCF2-4F9A-9F27-3BFA9D10AB53}" type="presParOf" srcId="{B95C1C1F-09F9-42C0-882B-CF949D08AC35}" destId="{59D8AD9E-E696-4A64-8AB7-14C8BDD86E3D}" srcOrd="7" destOrd="0" presId="urn:microsoft.com/office/officeart/2005/8/layout/gear1"/>
    <dgm:cxn modelId="{B26C8644-D66C-4145-AE04-1D00B630F3D3}" type="presParOf" srcId="{B95C1C1F-09F9-42C0-882B-CF949D08AC35}" destId="{3859A03A-3386-4A1F-804A-8EBD2DC916AE}" srcOrd="8" destOrd="0" presId="urn:microsoft.com/office/officeart/2005/8/layout/gear1"/>
    <dgm:cxn modelId="{10D6AA8C-FEB4-4784-9C0C-763F17DE4808}" type="presParOf" srcId="{B95C1C1F-09F9-42C0-882B-CF949D08AC35}" destId="{A6957B35-8A25-4576-8830-A70F6E5FF5B5}" srcOrd="9" destOrd="0" presId="urn:microsoft.com/office/officeart/2005/8/layout/gear1"/>
    <dgm:cxn modelId="{C43111A7-9394-4EDD-A51B-6058CA3506EB}" type="presParOf" srcId="{B95C1C1F-09F9-42C0-882B-CF949D08AC35}" destId="{20651365-CF68-4E6D-BF59-21082E904844}" srcOrd="10" destOrd="0" presId="urn:microsoft.com/office/officeart/2005/8/layout/gear1"/>
    <dgm:cxn modelId="{E2C884BD-A88F-498A-BE19-9FE49A5904EE}" type="presParOf" srcId="{B95C1C1F-09F9-42C0-882B-CF949D08AC35}" destId="{9466E342-C2D7-4260-A52F-45D5FEC13E37}" srcOrd="11" destOrd="0" presId="urn:microsoft.com/office/officeart/2005/8/layout/gear1"/>
    <dgm:cxn modelId="{B12E8261-F345-4787-93F4-A2B060F1CC5F}" type="presParOf" srcId="{B95C1C1F-09F9-42C0-882B-CF949D08AC35}" destId="{C0744E94-A91A-4A87-8B20-FB47B4D06D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53660-F3CD-47BC-81C1-B10C29DD9FC5}">
      <dsp:nvSpPr>
        <dsp:cNvPr id="0" name=""/>
        <dsp:cNvSpPr/>
      </dsp:nvSpPr>
      <dsp:spPr>
        <a:xfrm>
          <a:off x="4306939" y="2385543"/>
          <a:ext cx="2915664" cy="2915664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Literacy</a:t>
          </a:r>
          <a:endParaRPr lang="en-US" sz="2100" kern="1200" dirty="0"/>
        </a:p>
      </dsp:txBody>
      <dsp:txXfrm>
        <a:off x="4306939" y="2385543"/>
        <a:ext cx="2915664" cy="2915664"/>
      </dsp:txXfrm>
    </dsp:sp>
    <dsp:sp modelId="{DC8C7853-E9EC-4430-A950-0C0624C0C85C}">
      <dsp:nvSpPr>
        <dsp:cNvPr id="0" name=""/>
        <dsp:cNvSpPr/>
      </dsp:nvSpPr>
      <dsp:spPr>
        <a:xfrm>
          <a:off x="2610553" y="1696386"/>
          <a:ext cx="2120483" cy="2120483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Markets</a:t>
          </a:r>
          <a:endParaRPr lang="en-US" sz="2100" kern="1200" dirty="0"/>
        </a:p>
      </dsp:txBody>
      <dsp:txXfrm>
        <a:off x="2610553" y="1696386"/>
        <a:ext cx="2120483" cy="2120483"/>
      </dsp:txXfrm>
    </dsp:sp>
    <dsp:sp modelId="{E142612F-B65F-4C36-8A63-41FE8FC619C2}">
      <dsp:nvSpPr>
        <dsp:cNvPr id="0" name=""/>
        <dsp:cNvSpPr/>
      </dsp:nvSpPr>
      <dsp:spPr>
        <a:xfrm rot="20700000">
          <a:off x="3798240" y="233469"/>
          <a:ext cx="2077640" cy="207764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Products</a:t>
          </a:r>
          <a:endParaRPr lang="en-US" sz="2100" kern="1200" dirty="0"/>
        </a:p>
      </dsp:txBody>
      <dsp:txXfrm>
        <a:off x="4253927" y="689157"/>
        <a:ext cx="1166265" cy="1166265"/>
      </dsp:txXfrm>
    </dsp:sp>
    <dsp:sp modelId="{20651365-CF68-4E6D-BF59-21082E904844}">
      <dsp:nvSpPr>
        <dsp:cNvPr id="0" name=""/>
        <dsp:cNvSpPr/>
      </dsp:nvSpPr>
      <dsp:spPr>
        <a:xfrm>
          <a:off x="4095087" y="1938520"/>
          <a:ext cx="3732050" cy="3732050"/>
        </a:xfrm>
        <a:prstGeom prst="circularArrow">
          <a:avLst>
            <a:gd name="adj1" fmla="val 4688"/>
            <a:gd name="adj2" fmla="val 299029"/>
            <a:gd name="adj3" fmla="val 2537497"/>
            <a:gd name="adj4" fmla="val 1581606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6E342-C2D7-4260-A52F-45D5FEC13E37}">
      <dsp:nvSpPr>
        <dsp:cNvPr id="0" name=""/>
        <dsp:cNvSpPr/>
      </dsp:nvSpPr>
      <dsp:spPr>
        <a:xfrm>
          <a:off x="2235019" y="1222453"/>
          <a:ext cx="2711567" cy="27115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44E94-A91A-4A87-8B20-FB47B4D06D3F}">
      <dsp:nvSpPr>
        <dsp:cNvPr id="0" name=""/>
        <dsp:cNvSpPr/>
      </dsp:nvSpPr>
      <dsp:spPr>
        <a:xfrm>
          <a:off x="3317660" y="-226362"/>
          <a:ext cx="2923616" cy="29236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D2BC8-F110-4273-9756-3CD4C25EE9D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4E58-13C5-4804-9F3F-0928277AF4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E4E58-13C5-4804-9F3F-0928277AF4A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30D4E7-5BBD-468F-8295-AAB170DA3821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1448A6-C8AF-4C7D-A8BD-BB13C376E0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victorian industrialization"/>
          <p:cNvPicPr>
            <a:picLocks noChangeAspect="1" noChangeArrowheads="1"/>
          </p:cNvPicPr>
          <p:nvPr/>
        </p:nvPicPr>
        <p:blipFill>
          <a:blip r:embed="rId2" cstate="print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Struggle and Technology</a:t>
            </a:r>
            <a:br>
              <a:rPr lang="en-US" dirty="0" smtClean="0"/>
            </a:br>
            <a:r>
              <a:rPr lang="en-US" dirty="0" smtClean="0"/>
              <a:t>in Neo-Victorian Novel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Victorian Industrialization and its consequences </a:t>
            </a:r>
          </a:p>
          <a:p>
            <a:r>
              <a:rPr lang="en-US" i="1" dirty="0" smtClean="0"/>
              <a:t>The Condition of England </a:t>
            </a:r>
            <a:r>
              <a:rPr lang="en-US" dirty="0" smtClean="0"/>
              <a:t>debates</a:t>
            </a:r>
          </a:p>
          <a:p>
            <a:r>
              <a:rPr lang="en-US" dirty="0" smtClean="0"/>
              <a:t>Victorian Industrial Novel in Post-Industrial times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Картинки по запросу victorian impr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96174"/>
            <a:ext cx="6264697" cy="636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Creators of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Richard Arkwright and the Spinning Jenny</a:t>
            </a:r>
          </a:p>
          <a:p>
            <a:r>
              <a:rPr lang="en-US" dirty="0" smtClean="0"/>
              <a:t>John Kay, Inventor of the Fly Shuttle</a:t>
            </a:r>
          </a:p>
          <a:p>
            <a:r>
              <a:rPr lang="en-US" dirty="0" smtClean="0"/>
              <a:t>John Heathcoat and the Bobbin-net Machine</a:t>
            </a:r>
          </a:p>
          <a:p>
            <a:r>
              <a:rPr lang="en-US" dirty="0" smtClean="0"/>
              <a:t>Robert Peel and Roller Printing on Calico</a:t>
            </a:r>
          </a:p>
          <a:p>
            <a:r>
              <a:rPr lang="en-US" dirty="0" smtClean="0"/>
              <a:t>James Watt and the Steam Engine</a:t>
            </a:r>
          </a:p>
          <a:p>
            <a:r>
              <a:rPr lang="en-US" dirty="0" smtClean="0"/>
              <a:t>Rev. William Lee, inventor of the Stocking Frame</a:t>
            </a:r>
          </a:p>
          <a:p>
            <a:r>
              <a:rPr lang="en-US" dirty="0" smtClean="0"/>
              <a:t>Jacquard and his Punch Card Loom</a:t>
            </a:r>
          </a:p>
          <a:p>
            <a:r>
              <a:rPr lang="en-US" dirty="0" smtClean="0"/>
              <a:t>Charles Wheatstone, inventor of the </a:t>
            </a:r>
            <a:r>
              <a:rPr lang="en-US" dirty="0" smtClean="0"/>
              <a:t>Telegraph</a:t>
            </a:r>
            <a:r>
              <a:rPr lang="en-US" dirty="0" smtClean="0"/>
              <a:t>, </a:t>
            </a:r>
            <a:r>
              <a:rPr lang="en-US" dirty="0" smtClean="0"/>
              <a:t>Bellows-blown </a:t>
            </a:r>
            <a:r>
              <a:rPr lang="en-US" dirty="0" smtClean="0"/>
              <a:t>concertina, </a:t>
            </a:r>
            <a:r>
              <a:rPr lang="en-US" dirty="0" err="1" smtClean="0"/>
              <a:t>Steroscope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Картинки по запросу victorian me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Картинки по запросу victorian industrial revolution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09"/>
            <a:ext cx="9144000" cy="684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Картинки по запросу victorian workhou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64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People’s Charter 1838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vote for every man twenty-one years of age, of sound mind, and not undergoing punishment for a crime.</a:t>
            </a:r>
          </a:p>
          <a:p>
            <a:r>
              <a:rPr lang="en-US" dirty="0" smtClean="0"/>
              <a:t>The secret ballot to protect the elector in the exercise of his vote.</a:t>
            </a:r>
          </a:p>
          <a:p>
            <a:r>
              <a:rPr lang="en-US" dirty="0" smtClean="0"/>
              <a:t>No property qualification for Members of Parliament in order to allow the constituencies to return the man of their choice.</a:t>
            </a:r>
          </a:p>
          <a:p>
            <a:r>
              <a:rPr lang="en-US" dirty="0" smtClean="0"/>
              <a:t>Payment of Members, enabling tradesmen, working men, or other persons of modest means to leave or interrupt their livelihood to attend to the interests of the nation.</a:t>
            </a:r>
          </a:p>
          <a:p>
            <a:r>
              <a:rPr lang="en-US" dirty="0" smtClean="0"/>
              <a:t>Equal constituencies, securing the same amount of representation for the same number of electors, instead of allowing less populous constituencies to have as much or more weight than larger ones.</a:t>
            </a:r>
          </a:p>
          <a:p>
            <a:r>
              <a:rPr lang="en-US" dirty="0" smtClean="0"/>
              <a:t>Annual Parliamentary elections, thus presenting the most effectual check to bribery and intimidation, since no purse could buy a constituency under a system of universal manhood suffrage in each twelve-month period.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Radical political socialistic movement brought forth by intensified class struggle</a:t>
            </a:r>
          </a:p>
          <a:p>
            <a:r>
              <a:rPr lang="en-US" dirty="0" smtClean="0"/>
              <a:t>Protested against unemployment, child </a:t>
            </a:r>
            <a:r>
              <a:rPr lang="en-US" dirty="0" err="1" smtClean="0"/>
              <a:t>labour</a:t>
            </a:r>
            <a:r>
              <a:rPr lang="en-US" dirty="0" smtClean="0"/>
              <a:t> and wage cuts</a:t>
            </a:r>
          </a:p>
          <a:p>
            <a:r>
              <a:rPr lang="en-US" dirty="0" smtClean="0"/>
              <a:t>Called for separation of church and state</a:t>
            </a:r>
          </a:p>
          <a:p>
            <a:r>
              <a:rPr lang="en-US" dirty="0" smtClean="0"/>
              <a:t>Inspired riots and strikes across the country</a:t>
            </a:r>
          </a:p>
          <a:p>
            <a:r>
              <a:rPr lang="en-US" dirty="0" smtClean="0"/>
              <a:t>Contributed to trade unions establishment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37312"/>
            <a:ext cx="8229600" cy="4812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 3rd Dragoon </a:t>
            </a:r>
            <a:r>
              <a:rPr lang="en-US" dirty="0" smtClean="0"/>
              <a:t>Guards violently </a:t>
            </a:r>
            <a:r>
              <a:rPr lang="en-US" dirty="0" smtClean="0"/>
              <a:t>suppressing the Bristol Riots of 1831</a:t>
            </a:r>
            <a:endParaRPr lang="en-US" dirty="0"/>
          </a:p>
        </p:txBody>
      </p:sp>
      <p:pic>
        <p:nvPicPr>
          <p:cNvPr id="37890" name="Picture 2" descr="Картинки по запросу chartist ri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97" y="0"/>
            <a:ext cx="9174497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Condition of England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Raised </a:t>
            </a:r>
            <a:r>
              <a:rPr lang="en-US" dirty="0" smtClean="0"/>
              <a:t>by Thomas Carlyle in “Chartism” (1839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Caused by </a:t>
            </a:r>
            <a:r>
              <a:rPr lang="en-US" dirty="0" smtClean="0"/>
              <a:t>social unrest and the growing antagonism between the rich and the </a:t>
            </a:r>
            <a:r>
              <a:rPr lang="en-US" dirty="0" smtClean="0"/>
              <a:t>poor;</a:t>
            </a:r>
          </a:p>
          <a:p>
            <a:r>
              <a:rPr lang="en-US" dirty="0" smtClean="0"/>
              <a:t>Aimed at setting peace between old landlord aristocracy and capitalists; </a:t>
            </a:r>
          </a:p>
          <a:p>
            <a:r>
              <a:rPr lang="en-US" dirty="0" smtClean="0"/>
              <a:t>Dealt with consequences of Industrial Revolution and discussed possible social reforms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Картинки по запросу thomas carlyl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Картинки по запросу thomas carl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222323" cy="4888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Картинки по запросу запорожье заводы"/>
          <p:cNvPicPr>
            <a:picLocks noChangeAspect="1" noChangeArrowheads="1"/>
          </p:cNvPicPr>
          <p:nvPr/>
        </p:nvPicPr>
        <p:blipFill>
          <a:blip r:embed="rId2" cstate="print"/>
          <a:srcRect r="15683"/>
          <a:stretch>
            <a:fillRect/>
          </a:stretch>
        </p:blipFill>
        <p:spPr bwMode="auto">
          <a:xfrm>
            <a:off x="-45" y="-1"/>
            <a:ext cx="920813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Картинки по запросу victorian impr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170389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Condition of England Novel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novel aka Industrial novel</a:t>
            </a:r>
          </a:p>
          <a:p>
            <a:r>
              <a:rPr lang="en-US" dirty="0" smtClean="0"/>
              <a:t>Key topic: </a:t>
            </a:r>
            <a:r>
              <a:rPr lang="en-US" dirty="0" smtClean="0"/>
              <a:t>the social consequences of the Industrial Revolution in </a:t>
            </a:r>
            <a:r>
              <a:rPr lang="en-US" dirty="0" smtClean="0"/>
              <a:t>England</a:t>
            </a:r>
          </a:p>
          <a:p>
            <a:r>
              <a:rPr lang="en-US" dirty="0" smtClean="0"/>
              <a:t>P</a:t>
            </a:r>
            <a:r>
              <a:rPr lang="en-US" dirty="0" smtClean="0"/>
              <a:t>aternalistic approach </a:t>
            </a:r>
            <a:r>
              <a:rPr lang="en-US" dirty="0" err="1" smtClean="0"/>
              <a:t>vs</a:t>
            </a:r>
            <a:r>
              <a:rPr lang="en-US" dirty="0" smtClean="0"/>
              <a:t> benevolent and humanitarian attitude inspiring social reform</a:t>
            </a:r>
          </a:p>
          <a:p>
            <a:r>
              <a:rPr lang="en-US" dirty="0" smtClean="0"/>
              <a:t>Polemical </a:t>
            </a:r>
            <a:r>
              <a:rPr lang="en-US" dirty="0" smtClean="0"/>
              <a:t>in principle </a:t>
            </a:r>
          </a:p>
          <a:p>
            <a:r>
              <a:rPr lang="en-US" dirty="0" smtClean="0"/>
              <a:t>Contains, </a:t>
            </a:r>
            <a:r>
              <a:rPr lang="en-US" dirty="0" smtClean="0"/>
              <a:t>apart from </a:t>
            </a:r>
            <a:r>
              <a:rPr lang="en-US" dirty="0" smtClean="0"/>
              <a:t>fictional plot, </a:t>
            </a:r>
            <a:r>
              <a:rPr lang="en-US" dirty="0" smtClean="0"/>
              <a:t>a debate or discourse about the current state of the </a:t>
            </a:r>
            <a:r>
              <a:rPr lang="en-US" dirty="0" smtClean="0"/>
              <a:t>nation</a:t>
            </a:r>
          </a:p>
          <a:p>
            <a:r>
              <a:rPr lang="en-US" dirty="0" smtClean="0"/>
              <a:t>Instrument </a:t>
            </a:r>
            <a:r>
              <a:rPr lang="en-US" dirty="0" smtClean="0"/>
              <a:t>of social analysis and a platform for reform </a:t>
            </a:r>
            <a:r>
              <a:rPr lang="en-US" dirty="0" smtClean="0"/>
              <a:t>messages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Картинки по запросу queen victoria visiting the po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Industrial Novel: Generic Cliché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industrial novels all share some common characteristics: the detailed documentation of the suffering of the poor, the reproduction of working-class speech through dialect, criticism of the effects of industrialism, the discussion of contemporary reform movements like Chartism and Utilitarianism, and some attempt — usually individual and internal — at a solution to social problems. Frequently the plot is developed around a sensitive protagonist, usually male, whose moral, intellectual, or emotional development spans the course of the novel and whose romantic attachments are troubled and conflicted. The protagonist is typically searching for a way to express or mitigate the dissatisfaction of the working class as he takes his role as their spokesman. The industrial novel, which combined narrative interest with protest, was a response to a particularly dismal period in which bank failures and the scarcity of jobs created conditions that many writers saw as deplorable</a:t>
            </a:r>
            <a:r>
              <a:rPr lang="en-US" dirty="0" smtClean="0"/>
              <a:t>.</a:t>
            </a:r>
          </a:p>
          <a:p>
            <a:pPr algn="r">
              <a:buNone/>
            </a:pPr>
            <a:r>
              <a:rPr lang="en-US" dirty="0" smtClean="0"/>
              <a:t>Robin B. Colby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Картинки по запросу victorian typ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67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The New Woman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5122912" cy="4729712"/>
          </a:xfrm>
        </p:spPr>
        <p:txBody>
          <a:bodyPr/>
          <a:lstStyle/>
          <a:p>
            <a:r>
              <a:rPr lang="en-US" dirty="0" smtClean="0"/>
              <a:t>Term popularized by Henry James;</a:t>
            </a:r>
          </a:p>
          <a:p>
            <a:r>
              <a:rPr lang="en-US" dirty="0" smtClean="0"/>
              <a:t>Educated;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active participant in life as a member of society and the </a:t>
            </a:r>
            <a:r>
              <a:rPr lang="en-US" dirty="0" smtClean="0"/>
              <a:t>workforce;</a:t>
            </a:r>
          </a:p>
          <a:p>
            <a:r>
              <a:rPr lang="en-US" dirty="0" smtClean="0"/>
              <a:t>Exerting </a:t>
            </a:r>
            <a:r>
              <a:rPr lang="en-US" dirty="0" smtClean="0"/>
              <a:t>her autonomy in the domestic and private </a:t>
            </a:r>
            <a:r>
              <a:rPr lang="en-US" dirty="0" smtClean="0"/>
              <a:t>spheres</a:t>
            </a:r>
          </a:p>
          <a:p>
            <a:endParaRPr lang="en-US" dirty="0"/>
          </a:p>
        </p:txBody>
      </p:sp>
      <p:pic>
        <p:nvPicPr>
          <p:cNvPr id="46082" name="Picture 2" descr="https://upload.wikimedia.org/wikipedia/commons/thumb/3/3e/Florence_Bascom2.jpg/800px-Florence_Basc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952328" cy="35686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57332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Florence </a:t>
            </a:r>
            <a:r>
              <a:rPr lang="en-US" dirty="0" err="1" smtClean="0"/>
              <a:t>Bascom</a:t>
            </a:r>
            <a:r>
              <a:rPr lang="en-US" dirty="0" smtClean="0"/>
              <a:t>, the first woman to earn Ph.D. (1893)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Картинки по запросу industry vs nature"/>
          <p:cNvPicPr>
            <a:picLocks noChangeAspect="1" noChangeArrowheads="1"/>
          </p:cNvPicPr>
          <p:nvPr/>
        </p:nvPicPr>
        <p:blipFill>
          <a:blip r:embed="rId2" cstate="print"/>
          <a:srcRect l="16798"/>
          <a:stretch>
            <a:fillRect/>
          </a:stretch>
        </p:blipFill>
        <p:spPr bwMode="auto">
          <a:xfrm>
            <a:off x="1" y="-32968"/>
            <a:ext cx="9167386" cy="6890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US" dirty="0" smtClean="0"/>
              <a:t>Industrial Novel: Core Dichotomies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algn="ctr"/>
            <a:r>
              <a:rPr lang="en-US" dirty="0" smtClean="0"/>
              <a:t>Industry </a:t>
            </a:r>
            <a:r>
              <a:rPr lang="en-US" dirty="0" err="1" smtClean="0"/>
              <a:t>vs</a:t>
            </a:r>
            <a:r>
              <a:rPr lang="en-US" dirty="0" smtClean="0"/>
              <a:t> Nature</a:t>
            </a:r>
          </a:p>
          <a:p>
            <a:pPr algn="ctr"/>
            <a:r>
              <a:rPr lang="en-US" dirty="0" smtClean="0"/>
              <a:t>Human being </a:t>
            </a:r>
            <a:r>
              <a:rPr lang="en-US" dirty="0" err="1" smtClean="0"/>
              <a:t>vs</a:t>
            </a:r>
            <a:r>
              <a:rPr lang="en-US" dirty="0" smtClean="0"/>
              <a:t> Machinery </a:t>
            </a:r>
          </a:p>
          <a:p>
            <a:pPr algn="ctr"/>
            <a:r>
              <a:rPr lang="en-US" dirty="0" smtClean="0"/>
              <a:t>Rich </a:t>
            </a:r>
            <a:r>
              <a:rPr lang="en-US" dirty="0" err="1" smtClean="0"/>
              <a:t>vs</a:t>
            </a:r>
            <a:r>
              <a:rPr lang="en-US" dirty="0" smtClean="0"/>
              <a:t> Poor</a:t>
            </a:r>
          </a:p>
          <a:p>
            <a:pPr algn="ctr"/>
            <a:r>
              <a:rPr lang="en-US" dirty="0" smtClean="0"/>
              <a:t>“Old Money” </a:t>
            </a:r>
            <a:r>
              <a:rPr lang="en-US" dirty="0" err="1" smtClean="0"/>
              <a:t>vs</a:t>
            </a:r>
            <a:r>
              <a:rPr lang="en-US" dirty="0" smtClean="0"/>
              <a:t> “New Money”</a:t>
            </a:r>
            <a:endParaRPr lang="en-US" dirty="0"/>
          </a:p>
        </p:txBody>
      </p:sp>
      <p:pic>
        <p:nvPicPr>
          <p:cNvPr id="48130" name="Picture 2" descr="Картинки по запросу human vs machine"/>
          <p:cNvPicPr>
            <a:picLocks noChangeAspect="1" noChangeArrowheads="1"/>
          </p:cNvPicPr>
          <p:nvPr/>
        </p:nvPicPr>
        <p:blipFill>
          <a:blip r:embed="rId2" cstate="print"/>
          <a:srcRect t="3221" b="9664"/>
          <a:stretch>
            <a:fillRect/>
          </a:stretch>
        </p:blipFill>
        <p:spPr bwMode="auto">
          <a:xfrm>
            <a:off x="0" y="3667353"/>
            <a:ext cx="9144000" cy="3150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Classical Industrial Novels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Benjamin Disraeli’s </a:t>
            </a:r>
            <a:r>
              <a:rPr lang="en-US" i="1" dirty="0" err="1" smtClean="0"/>
              <a:t>Coningsby</a:t>
            </a:r>
            <a:r>
              <a:rPr lang="en-US" dirty="0" smtClean="0"/>
              <a:t> </a:t>
            </a:r>
            <a:r>
              <a:rPr lang="en-US" dirty="0" smtClean="0"/>
              <a:t>and </a:t>
            </a:r>
            <a:r>
              <a:rPr lang="en-US" i="1" dirty="0" smtClean="0"/>
              <a:t>Sybil</a:t>
            </a:r>
            <a:r>
              <a:rPr lang="en-US" dirty="0" smtClean="0"/>
              <a:t>;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Elizabeth </a:t>
            </a:r>
            <a:r>
              <a:rPr lang="en-US" dirty="0" smtClean="0"/>
              <a:t>Gaskell’s </a:t>
            </a:r>
            <a:r>
              <a:rPr lang="en-US" i="1" dirty="0" smtClean="0"/>
              <a:t>Mary Barton</a:t>
            </a:r>
            <a:r>
              <a:rPr lang="en-US" dirty="0" smtClean="0"/>
              <a:t> and </a:t>
            </a:r>
            <a:r>
              <a:rPr lang="en-US" i="1" dirty="0" smtClean="0"/>
              <a:t>North and </a:t>
            </a:r>
            <a:r>
              <a:rPr lang="en-US" i="1" dirty="0" smtClean="0"/>
              <a:t>South</a:t>
            </a:r>
            <a:r>
              <a:rPr lang="en-US" dirty="0" smtClean="0"/>
              <a:t>; </a:t>
            </a:r>
          </a:p>
          <a:p>
            <a:r>
              <a:rPr lang="en-US" dirty="0" smtClean="0"/>
              <a:t>Charles </a:t>
            </a:r>
            <a:r>
              <a:rPr lang="en-US" dirty="0" smtClean="0"/>
              <a:t>Dickens’s </a:t>
            </a:r>
            <a:r>
              <a:rPr lang="en-US" i="1" dirty="0" err="1" smtClean="0"/>
              <a:t>Dombey</a:t>
            </a:r>
            <a:r>
              <a:rPr lang="en-US" i="1" dirty="0" smtClean="0"/>
              <a:t> and Son</a:t>
            </a:r>
            <a:r>
              <a:rPr lang="en-US" dirty="0" smtClean="0"/>
              <a:t> and </a:t>
            </a:r>
            <a:r>
              <a:rPr lang="en-US" i="1" dirty="0" smtClean="0"/>
              <a:t>Hard </a:t>
            </a:r>
            <a:r>
              <a:rPr lang="en-US" i="1" dirty="0" smtClean="0"/>
              <a:t>Times</a:t>
            </a:r>
            <a:r>
              <a:rPr lang="en-US" dirty="0" smtClean="0"/>
              <a:t>; </a:t>
            </a:r>
          </a:p>
          <a:p>
            <a:r>
              <a:rPr lang="en-US" dirty="0" smtClean="0"/>
              <a:t>Charlotte </a:t>
            </a:r>
            <a:r>
              <a:rPr lang="en-US" dirty="0" err="1" smtClean="0"/>
              <a:t>Brontë’s</a:t>
            </a:r>
            <a:r>
              <a:rPr lang="en-US" dirty="0" smtClean="0"/>
              <a:t> </a:t>
            </a:r>
            <a:r>
              <a:rPr lang="en-US" i="1" dirty="0" smtClean="0"/>
              <a:t>Shirley;</a:t>
            </a:r>
          </a:p>
          <a:p>
            <a:r>
              <a:rPr lang="en-US" dirty="0" smtClean="0"/>
              <a:t>Charles </a:t>
            </a:r>
            <a:r>
              <a:rPr lang="en-US" dirty="0" smtClean="0"/>
              <a:t>Kingsley’s </a:t>
            </a:r>
            <a:r>
              <a:rPr lang="en-US" i="1" dirty="0" smtClean="0"/>
              <a:t>Alton </a:t>
            </a:r>
            <a:r>
              <a:rPr lang="en-US" i="1" dirty="0" smtClean="0"/>
              <a:t>Locke</a:t>
            </a:r>
            <a:r>
              <a:rPr lang="en-US" dirty="0" smtClean="0"/>
              <a:t> </a:t>
            </a:r>
            <a:r>
              <a:rPr lang="en-US" dirty="0" smtClean="0"/>
              <a:t>and </a:t>
            </a:r>
            <a:r>
              <a:rPr lang="en-US" i="1" dirty="0" smtClean="0"/>
              <a:t>Yeast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Sybil, or The Two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5904656" cy="46577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idea of bridging </a:t>
            </a:r>
            <a:r>
              <a:rPr lang="en-US" dirty="0" smtClean="0"/>
              <a:t>the gulf between the poor and the rich in England through reconciliation and respect for the monarchy, the Church, and the country’s </a:t>
            </a:r>
            <a:r>
              <a:rPr lang="en-US" dirty="0" smtClean="0"/>
              <a:t>traditions;</a:t>
            </a:r>
          </a:p>
          <a:p>
            <a:r>
              <a:rPr lang="en-US" dirty="0" smtClean="0"/>
              <a:t>“Two nations; between whom there is no intercourse and no sympathy; who are as ignorant of each other’s habits, thoughts, and feelings, as if they were dwellers in different zones, or inhabitants of different planets; who are formed by a different breeding, are fed by a different food, are ordered by different manners, and are not governed by the same laws.” “You speak of — ”said </a:t>
            </a:r>
            <a:r>
              <a:rPr lang="en-US" dirty="0" err="1" smtClean="0"/>
              <a:t>Egremont</a:t>
            </a:r>
            <a:r>
              <a:rPr lang="en-US" dirty="0" smtClean="0"/>
              <a:t>, hesitantly. “ THE RICH AND THE POOR.”  </a:t>
            </a:r>
            <a:endParaRPr lang="en-US" dirty="0"/>
          </a:p>
        </p:txBody>
      </p:sp>
      <p:pic>
        <p:nvPicPr>
          <p:cNvPr id="38914" name="Picture 2" descr="Картинки по запросу disraeli sy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592288" cy="3986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victorian industrialization"/>
          <p:cNvPicPr>
            <a:picLocks noChangeAspect="1" noChangeArrowheads="1"/>
          </p:cNvPicPr>
          <p:nvPr/>
        </p:nvPicPr>
        <p:blipFill>
          <a:blip r:embed="rId2" cstate="print"/>
          <a:srcRect r="7676"/>
          <a:stretch>
            <a:fillRect/>
          </a:stretch>
        </p:blipFill>
        <p:spPr bwMode="auto">
          <a:xfrm>
            <a:off x="46" y="0"/>
            <a:ext cx="91898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Difference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410944" cy="4325112"/>
          </a:xfrm>
        </p:spPr>
        <p:txBody>
          <a:bodyPr/>
          <a:lstStyle/>
          <a:p>
            <a:r>
              <a:rPr lang="en-US" dirty="0" smtClean="0"/>
              <a:t>Post-Industrial rewriting of Disraeli’s “Sybil”;</a:t>
            </a:r>
          </a:p>
          <a:p>
            <a:r>
              <a:rPr lang="en-US" dirty="0" smtClean="0"/>
              <a:t>Technology as a source of power;</a:t>
            </a:r>
          </a:p>
          <a:p>
            <a:r>
              <a:rPr lang="en-US" dirty="0" smtClean="0"/>
              <a:t>“Intellectual Revolution”;</a:t>
            </a:r>
          </a:p>
          <a:p>
            <a:r>
              <a:rPr lang="en-US" dirty="0" smtClean="0"/>
              <a:t>Luddites </a:t>
            </a:r>
            <a:r>
              <a:rPr lang="en-US" dirty="0" err="1" smtClean="0"/>
              <a:t>vs</a:t>
            </a:r>
            <a:r>
              <a:rPr lang="en-US" dirty="0" smtClean="0"/>
              <a:t> Hackers </a:t>
            </a:r>
          </a:p>
          <a:p>
            <a:r>
              <a:rPr lang="en-US" dirty="0" smtClean="0"/>
              <a:t>Overcoming human/machine, nature/industry dichotomy </a:t>
            </a:r>
            <a:endParaRPr lang="en-US" dirty="0"/>
          </a:p>
        </p:txBody>
      </p:sp>
      <p:pic>
        <p:nvPicPr>
          <p:cNvPr id="43010" name="Picture 2" descr="Картинки по запросу the difference engine gibson ster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92" y="2276872"/>
            <a:ext cx="2605789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Victorian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"Industrial revolution, a rapid development in industry; spec. (freq. with capital initials) the development which took place in England in the late eighteenth and early nineteenth centuries, chiefly owing to the introduction of new or improved machinery and large-scale production methods. [</a:t>
            </a:r>
            <a:r>
              <a:rPr lang="en-US" i="1" dirty="0" smtClean="0"/>
              <a:t>Oxford English Dictionary (OED)</a:t>
            </a:r>
            <a:r>
              <a:rPr lang="en-US" dirty="0" smtClean="0"/>
              <a:t>]</a:t>
            </a:r>
          </a:p>
          <a:p>
            <a:r>
              <a:rPr lang="en-US" dirty="0" smtClean="0"/>
              <a:t>Industrial revolution the vast social and economic changes that resulted from the development of steam-powered machinery and mass-production methods, beginning in the late eighteenth century in Great Britain and extending through the nineteenth century elsewhere in the world. [</a:t>
            </a:r>
            <a:r>
              <a:rPr lang="en-US" i="1" dirty="0" smtClean="0"/>
              <a:t>Academic Press Dictionary of Science and Technology</a:t>
            </a:r>
            <a:r>
              <a:rPr lang="en-US" dirty="0" smtClean="0"/>
              <a:t>]</a:t>
            </a:r>
          </a:p>
          <a:p>
            <a:r>
              <a:rPr lang="en-US" dirty="0" smtClean="0"/>
              <a:t>"The Industrial Revolution is not simply an acceleration of economic growth, but an acceleration of growth because of, and through, economic and social transformation." [</a:t>
            </a:r>
            <a:r>
              <a:rPr lang="en-US" dirty="0" err="1" smtClean="0"/>
              <a:t>Hobsawm</a:t>
            </a:r>
            <a:r>
              <a:rPr lang="en-US" dirty="0" smtClean="0"/>
              <a:t>]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Pre-Conditions of Industrial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Industrial Revolution: </a:t>
            </a:r>
            <a:r>
              <a:rPr lang="en-US" dirty="0" err="1" smtClean="0"/>
              <a:t>Periodisation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First Phase: Textiles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Second Phase: Railroads, Steam, and Steel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Third Phase: Electricity and Chemicals </a:t>
            </a:r>
          </a:p>
          <a:p>
            <a:r>
              <a:rPr lang="en-US" dirty="0" smtClean="0"/>
              <a:t>The Fourth Phase: Digital Information Technologies, Miniaturization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Картинки по запросу Victorian telephone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Картинки по запросу victorian industrial revolution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719613" cy="638132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i2.wp.com/citrinitas.com/history_of_viscom/images/19th_century/Maquina_vapor_Watt.jpg"/>
          <p:cNvPicPr>
            <a:picLocks noChangeAspect="1" noChangeArrowheads="1"/>
          </p:cNvPicPr>
          <p:nvPr/>
        </p:nvPicPr>
        <p:blipFill>
          <a:blip r:embed="rId2" cstate="print"/>
          <a:srcRect l="10009" r="7507"/>
          <a:stretch>
            <a:fillRect/>
          </a:stretch>
        </p:blipFill>
        <p:spPr bwMode="auto">
          <a:xfrm>
            <a:off x="0" y="0"/>
            <a:ext cx="912710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310</TotalTime>
  <Words>805</Words>
  <Application>Microsoft Office PowerPoint</Application>
  <PresentationFormat>On-screen Show (4:3)</PresentationFormat>
  <Paragraphs>83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Class Struggle and Technology in Neo-Victorian Novel</vt:lpstr>
      <vt:lpstr>Slide 2</vt:lpstr>
      <vt:lpstr>Slide 3</vt:lpstr>
      <vt:lpstr>Victorian Industrial Revolution</vt:lpstr>
      <vt:lpstr>Pre-Conditions of Industrial Revolution</vt:lpstr>
      <vt:lpstr>Industrial Revolution: Periodisation </vt:lpstr>
      <vt:lpstr>Slide 7</vt:lpstr>
      <vt:lpstr>Slide 8</vt:lpstr>
      <vt:lpstr>Slide 9</vt:lpstr>
      <vt:lpstr>Slide 10</vt:lpstr>
      <vt:lpstr>Creators of Industrial Revolution</vt:lpstr>
      <vt:lpstr>Slide 12</vt:lpstr>
      <vt:lpstr>Slide 13</vt:lpstr>
      <vt:lpstr>Slide 14</vt:lpstr>
      <vt:lpstr>People’s Charter 1838</vt:lpstr>
      <vt:lpstr>Chartists</vt:lpstr>
      <vt:lpstr>Slide 17</vt:lpstr>
      <vt:lpstr>The Condition of England Debates</vt:lpstr>
      <vt:lpstr>Slide 19</vt:lpstr>
      <vt:lpstr>Slide 20</vt:lpstr>
      <vt:lpstr>The Condition of England Novel</vt:lpstr>
      <vt:lpstr>Slide 22</vt:lpstr>
      <vt:lpstr>Industrial Novel: Generic Cliché </vt:lpstr>
      <vt:lpstr>Slide 24</vt:lpstr>
      <vt:lpstr>The New Woman</vt:lpstr>
      <vt:lpstr>Slide 26</vt:lpstr>
      <vt:lpstr>Industrial Novel: Core Dichotomies</vt:lpstr>
      <vt:lpstr>Classical Industrial Novels</vt:lpstr>
      <vt:lpstr>Sybil, or The Two Nations</vt:lpstr>
      <vt:lpstr>The Difference Engine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the_mockturtle</dc:creator>
  <cp:lastModifiedBy>the_mockturtle</cp:lastModifiedBy>
  <cp:revision>32</cp:revision>
  <dcterms:created xsi:type="dcterms:W3CDTF">2016-10-23T15:22:35Z</dcterms:created>
  <dcterms:modified xsi:type="dcterms:W3CDTF">2016-10-23T20:33:31Z</dcterms:modified>
</cp:coreProperties>
</file>