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0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0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2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47C7-1162-4B18-A97F-42E9405D0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E4125-BB98-4763-B41F-D11DD779F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4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/>
              <a:t>ВНЕДОМЕННАЯ</a:t>
            </a:r>
            <a:r>
              <a:rPr lang="ru-RU" b="1" dirty="0"/>
              <a:t> ОБРАБОТКА ЖИДКОГО ЧУГУНА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0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480"/>
            <a:ext cx="11049000" cy="617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Хорошие результаты по </a:t>
            </a:r>
            <a:r>
              <a:rPr lang="ru-RU" dirty="0" err="1" smtClean="0"/>
              <a:t>обессериванию</a:t>
            </a:r>
            <a:r>
              <a:rPr lang="ru-RU" dirty="0" smtClean="0"/>
              <a:t> </a:t>
            </a:r>
            <a:r>
              <a:rPr lang="ru-RU" dirty="0"/>
              <a:t>чугуна могут быть получены при использовании соды: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dirty="0"/>
              <a:t> + [</a:t>
            </a:r>
            <a:r>
              <a:rPr lang="ru-RU" dirty="0"/>
              <a:t>С</a:t>
            </a:r>
            <a:r>
              <a:rPr lang="en-US" dirty="0"/>
              <a:t>] =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0</a:t>
            </a:r>
            <a:r>
              <a:rPr lang="en-US" dirty="0"/>
              <a:t>+ </a:t>
            </a:r>
            <a:r>
              <a:rPr lang="en-US" dirty="0" err="1"/>
              <a:t>2CO</a:t>
            </a:r>
            <a:r>
              <a:rPr lang="en-US" dirty="0"/>
              <a:t>,</a:t>
            </a:r>
            <a:endParaRPr lang="ru-RU" dirty="0"/>
          </a:p>
          <a:p>
            <a:pPr marL="0" indent="0" algn="ctr">
              <a:buNone/>
            </a:pPr>
            <a:r>
              <a:rPr lang="en-US" u="sng" dirty="0" err="1"/>
              <a:t>Na</a:t>
            </a:r>
            <a:r>
              <a:rPr lang="en-US" u="sng" baseline="-25000" dirty="0" err="1"/>
              <a:t>2</a:t>
            </a:r>
            <a:r>
              <a:rPr lang="en-US" u="sng" dirty="0" err="1"/>
              <a:t>O</a:t>
            </a:r>
            <a:r>
              <a:rPr lang="en-US" u="sng" dirty="0"/>
              <a:t> + [S] + [</a:t>
            </a:r>
            <a:r>
              <a:rPr lang="ru-RU" u="sng" dirty="0"/>
              <a:t>С</a:t>
            </a:r>
            <a:r>
              <a:rPr lang="en-US" u="sng" dirty="0"/>
              <a:t>] = </a:t>
            </a:r>
            <a:r>
              <a:rPr lang="en-US" u="sng" dirty="0" err="1"/>
              <a:t>Na</a:t>
            </a:r>
            <a:r>
              <a:rPr lang="en-US" u="sng" baseline="-25000" dirty="0" err="1"/>
              <a:t>2</a:t>
            </a:r>
            <a:r>
              <a:rPr lang="en-US" u="sng" dirty="0" err="1"/>
              <a:t>S</a:t>
            </a:r>
            <a:r>
              <a:rPr lang="en-US" u="sng" dirty="0"/>
              <a:t> + </a:t>
            </a:r>
            <a:r>
              <a:rPr lang="ru-RU" u="sng" dirty="0"/>
              <a:t>СО</a:t>
            </a:r>
            <a:endParaRPr lang="ru-RU" dirty="0"/>
          </a:p>
          <a:p>
            <a:pPr marL="0" indent="0" algn="ctr">
              <a:buNone/>
            </a:pP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dirty="0"/>
              <a:t> + 2[</a:t>
            </a:r>
            <a:r>
              <a:rPr lang="ru-RU" dirty="0"/>
              <a:t>С</a:t>
            </a:r>
            <a:r>
              <a:rPr lang="en-US" dirty="0"/>
              <a:t>] + [S] =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S</a:t>
            </a:r>
            <a:r>
              <a:rPr lang="en-US" dirty="0"/>
              <a:t> + </a:t>
            </a:r>
            <a:r>
              <a:rPr lang="ru-RU" dirty="0" err="1"/>
              <a:t>ЗСО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Однако при обработке содой в ат­мосферу выделяется большое количество летучих веществ (включая испаря­ющийся </a:t>
            </a:r>
            <a:r>
              <a:rPr lang="en-US" dirty="0"/>
              <a:t>Na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, образующийся при кон­такте соды </a:t>
            </a:r>
            <a:r>
              <a:rPr lang="en-US" dirty="0"/>
              <a:t>Na</a:t>
            </a:r>
            <a:r>
              <a:rPr lang="ru-RU" baseline="-25000" dirty="0"/>
              <a:t>2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 с расплавленным металлом). Этот метод требует обяза­тельного наличия стендов, оборудован­ных хорошо действующими пылеулав­ливающими устройствами. Должна быть освоена технология утилизации уловленных соединений натрия.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1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ВНЕДОМЕННАЯ</a:t>
            </a:r>
            <a:r>
              <a:rPr lang="ru-RU" b="1" dirty="0"/>
              <a:t> </a:t>
            </a:r>
            <a:r>
              <a:rPr lang="ru-RU" b="1" dirty="0" err="1"/>
              <a:t>ДЕФОСФОРАЦИЯ</a:t>
            </a:r>
            <a:r>
              <a:rPr lang="ru-RU" b="1" dirty="0"/>
              <a:t> ЧУГУНА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978408"/>
            <a:ext cx="11503152" cy="56784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удаления из жидкого чугуна фос­фора используют обычно или смеси прокатной окалины (или железной руды) с известью и плавиковым шпа­том, или соду, или известь, вдуваемую в потоке кислорода.</a:t>
            </a:r>
          </a:p>
          <a:p>
            <a:pPr marL="0" indent="0" algn="just">
              <a:buNone/>
            </a:pPr>
            <a:r>
              <a:rPr lang="ru-RU" dirty="0"/>
              <a:t>При  обработке  смесями   оксидов железа и извести идет реакция</a:t>
            </a:r>
          </a:p>
          <a:p>
            <a:pPr marL="0" indent="0" algn="ctr">
              <a:buNone/>
            </a:pPr>
            <a:r>
              <a:rPr lang="ru-RU" dirty="0"/>
              <a:t>2[Р] + </a:t>
            </a:r>
            <a:r>
              <a:rPr lang="ru-RU" dirty="0" err="1"/>
              <a:t>ЗСаО</a:t>
            </a:r>
            <a:r>
              <a:rPr lang="ru-RU" dirty="0"/>
              <a:t> + 5</a:t>
            </a:r>
            <a:r>
              <a:rPr lang="en-US" dirty="0" err="1"/>
              <a:t>FeO</a:t>
            </a:r>
            <a:r>
              <a:rPr lang="ru-RU" dirty="0"/>
              <a:t> = </a:t>
            </a:r>
            <a:r>
              <a:rPr lang="ru-RU" dirty="0" err="1"/>
              <a:t>ЗСаО</a:t>
            </a:r>
            <a:r>
              <a:rPr lang="ru-RU" dirty="0"/>
              <a:t> •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+ 5</a:t>
            </a:r>
            <a:r>
              <a:rPr lang="en-US" dirty="0"/>
              <a:t>Fe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 обработке содой реакция име­ет вид (рис</a:t>
            </a:r>
            <a:r>
              <a:rPr lang="ru-RU" dirty="0" smtClean="0"/>
              <a:t>.)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4[Р] + 5</a:t>
            </a:r>
            <a:r>
              <a:rPr lang="en-US" dirty="0"/>
              <a:t>Na</a:t>
            </a:r>
            <a:r>
              <a:rPr lang="ru-RU" baseline="-25000" dirty="0"/>
              <a:t>2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 = 5</a:t>
            </a:r>
            <a:r>
              <a:rPr lang="en-US" dirty="0"/>
              <a:t>Na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• </a:t>
            </a:r>
            <a:r>
              <a:rPr lang="ru-RU" dirty="0" err="1"/>
              <a:t>2Р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 + </a:t>
            </a:r>
            <a:r>
              <a:rPr lang="ru-RU" dirty="0" err="1"/>
              <a:t>5С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Опыт показал, что при наличии в чугуне кремния введение как оксидов железа, так и соды сопровождается энергичным его окислением:</a:t>
            </a:r>
          </a:p>
          <a:p>
            <a:pPr marL="0" indent="0" algn="ctr">
              <a:buNone/>
            </a:pPr>
            <a:r>
              <a:rPr lang="en-US" dirty="0"/>
              <a:t>[Si] + </a:t>
            </a:r>
            <a:r>
              <a:rPr lang="en-US" dirty="0" err="1"/>
              <a:t>2FeO</a:t>
            </a:r>
            <a:r>
              <a:rPr lang="en-US" dirty="0"/>
              <a:t> = </a:t>
            </a:r>
            <a:r>
              <a:rPr lang="en-US" dirty="0" err="1"/>
              <a:t>Si0</a:t>
            </a:r>
            <a:r>
              <a:rPr lang="en-US" baseline="-25000" dirty="0" err="1"/>
              <a:t>2</a:t>
            </a:r>
            <a:r>
              <a:rPr lang="en-US" dirty="0"/>
              <a:t> + </a:t>
            </a:r>
            <a:r>
              <a:rPr lang="en-US" dirty="0" err="1"/>
              <a:t>2Fe</a:t>
            </a:r>
            <a:r>
              <a:rPr lang="en-US" dirty="0"/>
              <a:t>,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[Si] +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dirty="0"/>
              <a:t> =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O</a:t>
            </a:r>
            <a:r>
              <a:rPr lang="en-US" dirty="0"/>
              <a:t> • 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 + C,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[Si] + </a:t>
            </a:r>
            <a:r>
              <a:rPr lang="en-US" dirty="0" err="1"/>
              <a:t>2Na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dirty="0"/>
              <a:t> = </a:t>
            </a:r>
            <a:r>
              <a:rPr lang="en-US" dirty="0" err="1"/>
              <a:t>2Na</a:t>
            </a:r>
            <a:r>
              <a:rPr lang="en-US" baseline="-25000" dirty="0" err="1"/>
              <a:t>2</a:t>
            </a:r>
            <a:r>
              <a:rPr lang="en-US" dirty="0" err="1"/>
              <a:t>0</a:t>
            </a:r>
            <a:r>
              <a:rPr lang="en-US" dirty="0"/>
              <a:t> • </a:t>
            </a:r>
            <a:r>
              <a:rPr lang="en-US" dirty="0" err="1"/>
              <a:t>SiO</a:t>
            </a:r>
            <a:r>
              <a:rPr lang="en-US" baseline="-25000" dirty="0" err="1"/>
              <a:t>2</a:t>
            </a:r>
            <a:r>
              <a:rPr lang="en-US" dirty="0"/>
              <a:t> + </a:t>
            </a:r>
            <a:r>
              <a:rPr lang="en-US" dirty="0" err="1"/>
              <a:t>2CO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Процесс </a:t>
            </a:r>
            <a:r>
              <a:rPr lang="ru-RU" dirty="0" err="1"/>
              <a:t>дефосфорации</a:t>
            </a:r>
            <a:r>
              <a:rPr lang="ru-RU" dirty="0"/>
              <a:t> чугуна на­чинается лишь после удаления крем­ния. Поэтому во всех случаях опера­ции </a:t>
            </a:r>
            <a:r>
              <a:rPr lang="ru-RU" dirty="0" err="1"/>
              <a:t>дефосфорации</a:t>
            </a:r>
            <a:r>
              <a:rPr lang="ru-RU" dirty="0"/>
              <a:t> предшествует про­ведение </a:t>
            </a:r>
            <a:r>
              <a:rPr lang="ru-RU" dirty="0" err="1"/>
              <a:t>обескремнивания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При использовании </a:t>
            </a:r>
            <a:r>
              <a:rPr lang="ru-RU" dirty="0" err="1"/>
              <a:t>дефосфориро</a:t>
            </a:r>
            <a:r>
              <a:rPr lang="ru-RU" dirty="0"/>
              <a:t>-ванного чугуна удается получать в конвертере </a:t>
            </a:r>
            <a:r>
              <a:rPr lang="ru-RU" dirty="0" err="1"/>
              <a:t>ультранизкофосфористую</a:t>
            </a:r>
            <a:r>
              <a:rPr lang="ru-RU" dirty="0"/>
              <a:t> сталь, содержащую (на выпуске из конвертера) менее 0,003 % 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06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установки для </a:t>
            </a:r>
            <a:r>
              <a:rPr lang="ru-RU" dirty="0" err="1" smtClean="0"/>
              <a:t>дефосфорации</a:t>
            </a:r>
            <a:r>
              <a:rPr lang="ru-RU" dirty="0" smtClean="0"/>
              <a:t> </a:t>
            </a:r>
            <a:r>
              <a:rPr lang="ru-RU" dirty="0"/>
              <a:t>чугуна содой с вдуванием и без вдува­ния порошка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9128" y="1825624"/>
            <a:ext cx="5074920" cy="47946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/ — чугуновозный ковш; 2—крышка; </a:t>
            </a:r>
            <a:r>
              <a:rPr lang="ru-RU" i="1" dirty="0"/>
              <a:t>3 — </a:t>
            </a:r>
            <a:r>
              <a:rPr lang="ru-RU" dirty="0"/>
              <a:t>конвейер (подача реагентов без вдувания); </a:t>
            </a:r>
            <a:r>
              <a:rPr lang="ru-RU" i="1" dirty="0"/>
              <a:t>4— </a:t>
            </a:r>
            <a:r>
              <a:rPr lang="ru-RU" dirty="0"/>
              <a:t>питатель; </a:t>
            </a:r>
            <a:r>
              <a:rPr lang="ru-RU" i="1" dirty="0"/>
              <a:t>5— </a:t>
            </a:r>
            <a:r>
              <a:rPr lang="ru-RU" dirty="0"/>
              <a:t>бункер для соды; </a:t>
            </a:r>
            <a:r>
              <a:rPr lang="ru-RU" i="1" dirty="0"/>
              <a:t>6— </a:t>
            </a:r>
            <a:r>
              <a:rPr lang="ru-RU" dirty="0"/>
              <a:t>бункер для окалины; 7— </a:t>
            </a:r>
            <a:r>
              <a:rPr lang="ru-RU" dirty="0" err="1"/>
              <a:t>пнев-монагнетатель</a:t>
            </a:r>
            <a:r>
              <a:rPr lang="ru-RU" dirty="0"/>
              <a:t>; </a:t>
            </a:r>
            <a:r>
              <a:rPr lang="ru-RU" i="1" dirty="0"/>
              <a:t>8— </a:t>
            </a:r>
            <a:r>
              <a:rPr lang="ru-RU" dirty="0"/>
              <a:t>загрузочный бункер; </a:t>
            </a:r>
            <a:r>
              <a:rPr lang="ru-RU" i="1" dirty="0"/>
              <a:t>9— </a:t>
            </a:r>
            <a:r>
              <a:rPr lang="ru-RU" dirty="0"/>
              <a:t>устрой­ство для отбора проб и измерения температуры; </a:t>
            </a:r>
            <a:r>
              <a:rPr lang="ru-RU" i="1" dirty="0"/>
              <a:t>10— </a:t>
            </a:r>
            <a:r>
              <a:rPr lang="ru-RU" dirty="0"/>
              <a:t>устройство для подъема фурм; </a:t>
            </a:r>
            <a:r>
              <a:rPr lang="ru-RU" i="1" dirty="0"/>
              <a:t>11 — </a:t>
            </a:r>
            <a:r>
              <a:rPr lang="ru-RU" dirty="0"/>
              <a:t>фурма для введения кислорода; </a:t>
            </a:r>
            <a:r>
              <a:rPr lang="ru-RU" i="1" dirty="0"/>
              <a:t>12— </a:t>
            </a:r>
            <a:r>
              <a:rPr lang="ru-RU" dirty="0"/>
              <a:t>фурма для вдувания по­рошка; </a:t>
            </a:r>
            <a:r>
              <a:rPr lang="ru-RU" i="1" dirty="0"/>
              <a:t>13 — </a:t>
            </a:r>
            <a:r>
              <a:rPr lang="ru-RU" dirty="0"/>
              <a:t>зонт для улавливания пыли; </a:t>
            </a:r>
            <a:r>
              <a:rPr lang="ru-RU" i="1" dirty="0"/>
              <a:t>14— </a:t>
            </a:r>
            <a:r>
              <a:rPr lang="ru-RU" dirty="0"/>
              <a:t>ме­талл; </a:t>
            </a:r>
            <a:r>
              <a:rPr lang="ru-RU" i="1" dirty="0"/>
              <a:t>15— </a:t>
            </a:r>
            <a:r>
              <a:rPr lang="ru-RU" dirty="0"/>
              <a:t>шлак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Рисунок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" y="1500665"/>
            <a:ext cx="5253037" cy="5357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52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</a:t>
            </a:r>
            <a:r>
              <a:rPr lang="ru-RU" b="1" dirty="0" err="1"/>
              <a:t>ОБЕСКРЕМНИВАНИЕ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256"/>
            <a:ext cx="10975848" cy="5650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процессе </a:t>
            </a:r>
            <a:r>
              <a:rPr lang="ru-RU" dirty="0" err="1"/>
              <a:t>внедоменного</a:t>
            </a:r>
            <a:r>
              <a:rPr lang="ru-RU" dirty="0"/>
              <a:t> </a:t>
            </a:r>
            <a:r>
              <a:rPr lang="ru-RU" dirty="0" err="1"/>
              <a:t>обескрем­нивания</a:t>
            </a:r>
            <a:r>
              <a:rPr lang="ru-RU" dirty="0"/>
              <a:t> чугуна решаются следующие технологические задачи: 1) более эф­фективно используются реагенты, вводимые для </a:t>
            </a:r>
            <a:r>
              <a:rPr lang="ru-RU" dirty="0" err="1"/>
              <a:t>десульфурации</a:t>
            </a:r>
            <a:r>
              <a:rPr lang="ru-RU" dirty="0"/>
              <a:t> и </a:t>
            </a:r>
            <a:r>
              <a:rPr lang="ru-RU" dirty="0" err="1"/>
              <a:t>дефос­форации</a:t>
            </a:r>
            <a:r>
              <a:rPr lang="ru-RU" dirty="0"/>
              <a:t>; 2) обеспечивается последу­ющее ведение плавки в конвертере с минимальным количеством шлака («</a:t>
            </a:r>
            <a:r>
              <a:rPr lang="ru-RU" dirty="0" err="1"/>
              <a:t>малошлаковая</a:t>
            </a:r>
            <a:r>
              <a:rPr lang="ru-RU" dirty="0"/>
              <a:t>» или «</a:t>
            </a:r>
            <a:r>
              <a:rPr lang="ru-RU" dirty="0" err="1"/>
              <a:t>бесшлаковая</a:t>
            </a:r>
            <a:r>
              <a:rPr lang="ru-RU" dirty="0"/>
              <a:t>» технология).</a:t>
            </a:r>
          </a:p>
          <a:p>
            <a:pPr marL="0" indent="0" algn="just">
              <a:buNone/>
            </a:pPr>
            <a:r>
              <a:rPr lang="ru-RU" dirty="0"/>
              <a:t>Для удаления кремния обычно ис­пользуют обработку жидкого чугуна прокатной окалиной или какими-либо иными железорудными материалами, которые подают сверху или в желоб доменной печи, или в ковш. В процес­се обработки окисляются кремний и углерод:</a:t>
            </a:r>
          </a:p>
          <a:p>
            <a:pPr marL="0" indent="0" algn="ctr">
              <a:buNone/>
            </a:pPr>
            <a:r>
              <a:rPr lang="ru-RU" dirty="0"/>
              <a:t>[</a:t>
            </a:r>
            <a:r>
              <a:rPr lang="en-US" dirty="0"/>
              <a:t>Si</a:t>
            </a:r>
            <a:r>
              <a:rPr lang="ru-RU" dirty="0"/>
              <a:t>] + 2/3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=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+ 4/3</a:t>
            </a:r>
            <a:r>
              <a:rPr lang="en-US" dirty="0"/>
              <a:t>Fe</a:t>
            </a:r>
            <a:r>
              <a:rPr lang="ru-RU" dirty="0"/>
              <a:t>, </a:t>
            </a:r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Si</a:t>
            </a:r>
            <a:r>
              <a:rPr lang="en-US" dirty="0"/>
              <a:t>= -282377+ 49,11 T;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2[C] + 2/</a:t>
            </a:r>
            <a:r>
              <a:rPr lang="en-US" dirty="0" err="1"/>
              <a:t>3Fe</a:t>
            </a:r>
            <a:r>
              <a:rPr lang="en-US" baseline="-25000" dirty="0" err="1"/>
              <a:t>2</a:t>
            </a:r>
            <a:r>
              <a:rPr lang="en-US" dirty="0" err="1"/>
              <a:t>O</a:t>
            </a:r>
            <a:r>
              <a:rPr lang="en-US" baseline="-25000" dirty="0" err="1"/>
              <a:t>3</a:t>
            </a:r>
            <a:r>
              <a:rPr lang="en-US" dirty="0"/>
              <a:t> = </a:t>
            </a:r>
            <a:r>
              <a:rPr lang="en-US" dirty="0" err="1"/>
              <a:t>2CO</a:t>
            </a:r>
            <a:r>
              <a:rPr lang="en-US" dirty="0"/>
              <a:t> + 4/</a:t>
            </a:r>
            <a:r>
              <a:rPr lang="en-US" dirty="0" err="1"/>
              <a:t>3Fe</a:t>
            </a:r>
            <a:r>
              <a:rPr lang="en-US" dirty="0"/>
              <a:t>,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Δ</a:t>
            </a:r>
            <a:r>
              <a:rPr lang="en-US" dirty="0"/>
              <a:t>G</a:t>
            </a:r>
            <a:r>
              <a:rPr lang="en-US" baseline="30000" dirty="0"/>
              <a:t>o</a:t>
            </a:r>
            <a:r>
              <a:rPr lang="ru-RU" dirty="0"/>
              <a:t>с =262 074-253,12 </a:t>
            </a:r>
            <a:r>
              <a:rPr lang="ru-RU" i="1" dirty="0"/>
              <a:t>Т.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41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СОВМЕСТНОЕ ПРОВЕДЕНИЕ ОПЕРАЦИЙ </a:t>
            </a:r>
            <a:r>
              <a:rPr lang="ru-RU" b="1" dirty="0" err="1"/>
              <a:t>ДЕСУЛЬФУРАЦИИ</a:t>
            </a:r>
            <a:r>
              <a:rPr lang="ru-RU" b="1" dirty="0"/>
              <a:t> И </a:t>
            </a:r>
            <a:r>
              <a:rPr lang="ru-RU" b="1" dirty="0" err="1" smtClean="0"/>
              <a:t>ДЕФОСФОРАЦИИ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0160"/>
            <a:ext cx="10994136" cy="52303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Как известно, для проведения опера­ций </a:t>
            </a:r>
            <a:r>
              <a:rPr lang="ru-RU" dirty="0" err="1"/>
              <a:t>дефосфорации</a:t>
            </a:r>
            <a:r>
              <a:rPr lang="ru-RU" dirty="0"/>
              <a:t> и </a:t>
            </a:r>
            <a:r>
              <a:rPr lang="ru-RU" dirty="0" err="1"/>
              <a:t>десульфурации</a:t>
            </a:r>
            <a:r>
              <a:rPr lang="ru-RU" dirty="0"/>
              <a:t> требуются разные условия: для успеш­ной </a:t>
            </a:r>
            <a:r>
              <a:rPr lang="ru-RU" dirty="0" err="1"/>
              <a:t>дефосфорации</a:t>
            </a:r>
            <a:r>
              <a:rPr lang="ru-RU" dirty="0"/>
              <a:t> желательны высо­кий окислительный потенциал и невы­сокая температура, а для </a:t>
            </a:r>
            <a:r>
              <a:rPr lang="ru-RU" dirty="0" err="1"/>
              <a:t>десульфура­ции</a:t>
            </a:r>
            <a:r>
              <a:rPr lang="ru-RU" dirty="0"/>
              <a:t> требуются невысокий окис­лительный потенциал и повышенная температура. На рис</a:t>
            </a:r>
            <a:r>
              <a:rPr lang="ru-RU" dirty="0" smtClean="0"/>
              <a:t>. </a:t>
            </a:r>
            <a:r>
              <a:rPr lang="ru-RU" dirty="0"/>
              <a:t>показан один из вариантов решения проблемы орга­низации операций </a:t>
            </a:r>
            <a:r>
              <a:rPr lang="ru-RU" dirty="0" err="1"/>
              <a:t>дефосфорации</a:t>
            </a:r>
            <a:r>
              <a:rPr lang="ru-RU" dirty="0"/>
              <a:t> и </a:t>
            </a:r>
            <a:r>
              <a:rPr lang="ru-RU" dirty="0" err="1"/>
              <a:t>де­сульфурации</a:t>
            </a:r>
            <a:r>
              <a:rPr lang="ru-RU" dirty="0"/>
              <a:t> в одном агрегате. В зоне выхода из фурмы, через которую пода­ется в глубь металла окислительная смесь, имеет место окисление фосфо­ра. На границе раздела металл—высо­коосновный </a:t>
            </a:r>
            <a:r>
              <a:rPr lang="ru-RU" dirty="0" err="1"/>
              <a:t>малоокисленный</a:t>
            </a:r>
            <a:r>
              <a:rPr lang="ru-RU" dirty="0"/>
              <a:t> шлак происходит удаление серы.</a:t>
            </a:r>
          </a:p>
          <a:p>
            <a:pPr marL="0" indent="0" algn="just">
              <a:buNone/>
            </a:pPr>
            <a:r>
              <a:rPr lang="ru-RU" dirty="0"/>
              <a:t>Возможен и другой вариант техно­логии. В предварительно </a:t>
            </a:r>
            <a:r>
              <a:rPr lang="ru-RU" dirty="0" err="1"/>
              <a:t>обескрем-ненный</a:t>
            </a:r>
            <a:r>
              <a:rPr lang="ru-RU" dirty="0"/>
              <a:t> чугун вдувают порошок изве­сти, а через верхнюю фурму поверх­ность металла обдувают кислородом и таким образом проводят </a:t>
            </a:r>
            <a:r>
              <a:rPr lang="ru-RU" dirty="0" err="1"/>
              <a:t>дефосфора-цию</a:t>
            </a:r>
            <a:r>
              <a:rPr lang="ru-RU" dirty="0"/>
              <a:t>. Затем отключают кислородную фурму, а через первую для удаления серы начинают вдувать соду. На ис­пользующем эту технологию заводе </a:t>
            </a:r>
            <a:r>
              <a:rPr lang="en-US" dirty="0"/>
              <a:t>Kobe Steel</a:t>
            </a:r>
            <a:r>
              <a:rPr lang="ru-RU" dirty="0"/>
              <a:t> (Япония) содержание фос­фора в чугуне снижают с 0,080 до 0,010 %, а серы - с 0,050 до 0,010 </a:t>
            </a:r>
            <a:r>
              <a:rPr lang="ru-RU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694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Схема ра­финирования  чугу­на   от   фосфора   и серы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7456" y="3246119"/>
            <a:ext cx="4020312" cy="271138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смесь </a:t>
            </a:r>
            <a:r>
              <a:rPr lang="ru-RU" i="1" dirty="0"/>
              <a:t>А — </a:t>
            </a:r>
            <a:r>
              <a:rPr lang="ru-RU" dirty="0"/>
              <a:t>известь, же­лезная руда (окалина), плавиковый шпат; смесь </a:t>
            </a:r>
            <a:r>
              <a:rPr lang="ru-RU" i="1" dirty="0"/>
              <a:t>Б — </a:t>
            </a:r>
            <a:r>
              <a:rPr lang="ru-RU" dirty="0"/>
              <a:t>известь и плавиковый шпат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Рисунок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13" y="1687257"/>
            <a:ext cx="3789871" cy="512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43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456" y="252857"/>
            <a:ext cx="10957560" cy="313956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На ряде заводов (особенно в Япо­нии) технология </a:t>
            </a:r>
            <a:r>
              <a:rPr lang="ru-RU" dirty="0" err="1"/>
              <a:t>внедоменной</a:t>
            </a:r>
            <a:r>
              <a:rPr lang="ru-RU" dirty="0"/>
              <a:t> обра­ботки чугуна, включающая удаление серы, кремния и фосфора, широко ис­пользуется. Технология названа </a:t>
            </a:r>
            <a:r>
              <a:rPr lang="en-US" dirty="0" err="1"/>
              <a:t>SMP</a:t>
            </a:r>
            <a:r>
              <a:rPr lang="ru-RU" dirty="0"/>
              <a:t> (</a:t>
            </a:r>
            <a:r>
              <a:rPr lang="en-US" dirty="0"/>
              <a:t>Slag </a:t>
            </a:r>
            <a:r>
              <a:rPr lang="en-US" dirty="0" err="1"/>
              <a:t>Minimising</a:t>
            </a:r>
            <a:r>
              <a:rPr lang="en-US" dirty="0"/>
              <a:t> Process</a:t>
            </a:r>
            <a:r>
              <a:rPr lang="ru-RU" dirty="0"/>
              <a:t>). </a:t>
            </a:r>
            <a:r>
              <a:rPr lang="en-US" dirty="0" err="1"/>
              <a:t>SMP</a:t>
            </a:r>
            <a:r>
              <a:rPr lang="ru-RU" dirty="0"/>
              <a:t>-процесс используют в основном для получения стали промышленного производства с минимальными затратами на рафини­рование путем стабилизации содержа­ния кремния в чугуне на низком уровне (0,2—0,25 %). Этим достигается увели­чение выхода годного, снижение рас­хода флюсов в конвертерном цехе при увеличении стойкости футеровки, про­изводительности и т. д.</a:t>
            </a:r>
          </a:p>
          <a:p>
            <a:pPr marL="0" indent="0" algn="just">
              <a:buNone/>
            </a:pPr>
            <a:r>
              <a:rPr lang="ru-RU" dirty="0"/>
              <a:t>Окисление кремния можно прово­дить на желобе доменной печи или в передвижном миксере путем верхней подачи окалины (28 кг/т чугуна) в струе газа. Полученный шлак удаляют (рис</a:t>
            </a:r>
            <a:r>
              <a:rPr lang="ru-RU" dirty="0" smtClean="0"/>
              <a:t>.).</a:t>
            </a:r>
          </a:p>
          <a:p>
            <a:pPr marL="0" indent="0" algn="ctr">
              <a:buNone/>
            </a:pPr>
            <a:r>
              <a:rPr lang="ru-RU" dirty="0"/>
              <a:t>Схема </a:t>
            </a:r>
            <a:r>
              <a:rPr lang="ru-RU" dirty="0" smtClean="0"/>
              <a:t>производства </a:t>
            </a:r>
            <a:r>
              <a:rPr lang="ru-RU" dirty="0"/>
              <a:t>стали по техно­логии </a:t>
            </a:r>
            <a:r>
              <a:rPr lang="en-US" dirty="0" err="1"/>
              <a:t>SMP</a:t>
            </a:r>
            <a:r>
              <a:rPr lang="ru-RU" dirty="0"/>
              <a:t>:</a:t>
            </a:r>
            <a:endParaRPr lang="en-US" dirty="0"/>
          </a:p>
        </p:txBody>
      </p:sp>
      <p:pic>
        <p:nvPicPr>
          <p:cNvPr id="7170" name="Рисунок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631" y="3287459"/>
            <a:ext cx="5828383" cy="357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39328" y="4382643"/>
            <a:ext cx="352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десиликониза­ция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—скачива­ние шлака;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дефосфорация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десульфурация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конвертеру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РЕГУЛИРОВАНИЕ СОСТАВА ЧУГУНОВ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960120"/>
            <a:ext cx="11347704" cy="56052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В доменных печах выплавляют литей­ный и </a:t>
            </a:r>
            <a:r>
              <a:rPr lang="ru-RU" dirty="0" err="1"/>
              <a:t>передельный</a:t>
            </a:r>
            <a:r>
              <a:rPr lang="ru-RU" dirty="0"/>
              <a:t> чугуны, а также ферросплавы. При использовании же­лезных руд, содержащих такие ценные примеси, как ванадий, марганец, хром, никель, титан и др., получают чугун с повышенным (против обычного) со­держанием этих компонентов. Разра­ботаны специальные технологии для рационального использования получа­емых при этом </a:t>
            </a:r>
            <a:r>
              <a:rPr lang="ru-RU" dirty="0" err="1"/>
              <a:t>природнолегированных</a:t>
            </a:r>
            <a:r>
              <a:rPr lang="ru-RU" dirty="0"/>
              <a:t> чугунов. Основная доля в выплавке приходится на </a:t>
            </a:r>
            <a:r>
              <a:rPr lang="ru-RU" i="1" dirty="0" err="1" smtClean="0"/>
              <a:t>передельный</a:t>
            </a:r>
            <a:r>
              <a:rPr lang="ru-RU" i="1" dirty="0" smtClean="0"/>
              <a:t> чугун</a:t>
            </a:r>
            <a:r>
              <a:rPr lang="ru-RU" i="1" dirty="0"/>
              <a:t>, </a:t>
            </a:r>
            <a:r>
              <a:rPr lang="ru-RU" dirty="0"/>
              <a:t>пред­назначенный для </a:t>
            </a:r>
            <a:r>
              <a:rPr lang="ru-RU" i="1" dirty="0"/>
              <a:t>передела </a:t>
            </a:r>
            <a:r>
              <a:rPr lang="ru-RU" dirty="0"/>
              <a:t>в сталь. Сре­ди используемых в сталеплавильном производстве чугунов в зависимости от сталеплавильного агрегата, от хими­ческого состава различают соответ­ствующие марки, например чугун кок­совый, мартеновский </a:t>
            </a:r>
            <a:r>
              <a:rPr lang="en-US" dirty="0"/>
              <a:t>Ml</a:t>
            </a:r>
            <a:r>
              <a:rPr lang="ru-RU" dirty="0"/>
              <a:t> или </a:t>
            </a:r>
            <a:r>
              <a:rPr lang="ru-RU" dirty="0" err="1"/>
              <a:t>М2</a:t>
            </a:r>
            <a:r>
              <a:rPr lang="ru-RU" dirty="0"/>
              <a:t>, чу­гун высококачественный древесно-угольный </a:t>
            </a:r>
            <a:r>
              <a:rPr lang="ru-RU" dirty="0" err="1"/>
              <a:t>ПВД1</a:t>
            </a:r>
            <a:r>
              <a:rPr lang="ru-RU" dirty="0"/>
              <a:t> или </a:t>
            </a:r>
            <a:r>
              <a:rPr lang="ru-RU" dirty="0" err="1"/>
              <a:t>ПВД2</a:t>
            </a:r>
            <a:r>
              <a:rPr lang="ru-RU" dirty="0"/>
              <a:t>, бессеме­ровский (много кремния), томасовский (много фосфора) и т. д.</a:t>
            </a:r>
          </a:p>
          <a:p>
            <a:pPr marL="0" indent="0" algn="just">
              <a:buNone/>
            </a:pPr>
            <a:r>
              <a:rPr lang="ru-RU" dirty="0"/>
              <a:t>В свое время были разработаны государственные стандарты, определяв­шие составы чугунов. Обоснованием этих составов служили дальнейшее ра­циональное использование чугуна и имеющееся в то время сталеплавиль­ное оборудование, а также техноло­гии. Например, в чугуне марки </a:t>
            </a:r>
            <a:r>
              <a:rPr lang="en-US" dirty="0"/>
              <a:t>Ml</a:t>
            </a:r>
            <a:r>
              <a:rPr lang="ru-RU" dirty="0"/>
              <a:t> должно содержаться 0,75—1,25 % </a:t>
            </a:r>
            <a:r>
              <a:rPr lang="en-US" dirty="0"/>
              <a:t>Si</a:t>
            </a:r>
            <a:r>
              <a:rPr lang="ru-RU" dirty="0"/>
              <a:t>, в чугуне марки </a:t>
            </a:r>
            <a:r>
              <a:rPr lang="ru-RU" dirty="0" err="1"/>
              <a:t>М2</a:t>
            </a:r>
            <a:r>
              <a:rPr lang="ru-RU" dirty="0"/>
              <a:t> — до 0,75 % </a:t>
            </a:r>
            <a:r>
              <a:rPr lang="en-US" dirty="0"/>
              <a:t>Si</a:t>
            </a:r>
            <a:r>
              <a:rPr lang="ru-RU" dirty="0"/>
              <a:t>. В за­висимости от содержания марганца </a:t>
            </a:r>
            <a:r>
              <a:rPr lang="ru-RU" i="1" dirty="0"/>
              <a:t>чугуны делятся на группы </a:t>
            </a:r>
            <a:r>
              <a:rPr lang="ru-RU" dirty="0"/>
              <a:t>(&lt;1,00 % </a:t>
            </a:r>
            <a:r>
              <a:rPr lang="ru-RU" dirty="0" err="1"/>
              <a:t>Мп</a:t>
            </a:r>
            <a:r>
              <a:rPr lang="ru-RU" dirty="0"/>
              <a:t>, 1,01 % </a:t>
            </a:r>
            <a:r>
              <a:rPr lang="ru-RU" dirty="0" err="1"/>
              <a:t>Мп</a:t>
            </a:r>
            <a:r>
              <a:rPr lang="ru-RU" dirty="0"/>
              <a:t> и т.д.), в зависимости от содержания фосфора — </a:t>
            </a:r>
            <a:r>
              <a:rPr lang="ru-RU" i="1" dirty="0"/>
              <a:t>на классы </a:t>
            </a:r>
            <a:r>
              <a:rPr lang="ru-RU" dirty="0"/>
              <a:t>(&lt;0,15 % Р, &lt;0,20 % Р, &lt;0,30 % и т.д.), в зависимости от содержания серы — </a:t>
            </a:r>
            <a:r>
              <a:rPr lang="ru-RU" i="1" dirty="0"/>
              <a:t>на категории </a:t>
            </a:r>
            <a:r>
              <a:rPr lang="ru-RU" dirty="0"/>
              <a:t>(в обычных чугунах в за­висимости от категории содержится &lt;0,03 % </a:t>
            </a:r>
            <a:r>
              <a:rPr lang="en-US" dirty="0"/>
              <a:t>S</a:t>
            </a:r>
            <a:r>
              <a:rPr lang="ru-RU" dirty="0"/>
              <a:t>, &lt;0,05 % </a:t>
            </a:r>
            <a:r>
              <a:rPr lang="en-US" dirty="0"/>
              <a:t>S</a:t>
            </a:r>
            <a:r>
              <a:rPr lang="ru-RU" dirty="0"/>
              <a:t>, &lt;0,07 % </a:t>
            </a:r>
            <a:r>
              <a:rPr lang="en-US" dirty="0"/>
              <a:t>S</a:t>
            </a:r>
            <a:r>
              <a:rPr lang="ru-RU" dirty="0"/>
              <a:t>, в высо­кокачественных чугунах —&lt;0,015 % </a:t>
            </a:r>
            <a:r>
              <a:rPr lang="en-US" dirty="0"/>
              <a:t>S</a:t>
            </a:r>
            <a:r>
              <a:rPr lang="ru-RU" dirty="0"/>
              <a:t>, &lt;0,020 % </a:t>
            </a:r>
            <a:r>
              <a:rPr lang="en-US" dirty="0"/>
              <a:t>S</a:t>
            </a:r>
            <a:r>
              <a:rPr lang="ru-RU" dirty="0"/>
              <a:t> или &lt;0,025 % </a:t>
            </a:r>
            <a:r>
              <a:rPr lang="en-US" dirty="0"/>
              <a:t>S</a:t>
            </a:r>
            <a:r>
              <a:rPr lang="ru-RU" dirty="0"/>
              <a:t> и т. д.) и т. п. В последние годы ситуация изме­нилась: наряду с разнохарактерными требованиями сталеплавильщиков (в зависимости от конкретных условий передела, марочного состава выплав­ляемых сталей и т. п.) современное металлургическое производство те­перь располагает апробированными методами </a:t>
            </a:r>
            <a:r>
              <a:rPr lang="ru-RU" i="1" dirty="0" err="1"/>
              <a:t>внедоменной</a:t>
            </a:r>
            <a:r>
              <a:rPr lang="ru-RU" i="1" dirty="0"/>
              <a:t> </a:t>
            </a:r>
            <a:r>
              <a:rPr lang="ru-RU" dirty="0"/>
              <a:t>(на пути от до­менного цеха к сталеплавильному) об­работки жидкого чугуна. Данные ме­тоды обеспечивают поставку в каждом конкретном случае чугуна именно та­кого состава, который требуется для данного сталеплавильного цеха.</a:t>
            </a:r>
          </a:p>
          <a:p>
            <a:pPr marL="0" indent="0" algn="just">
              <a:buNone/>
            </a:pPr>
            <a:r>
              <a:rPr lang="ru-RU" dirty="0"/>
              <a:t>Целями </a:t>
            </a:r>
            <a:r>
              <a:rPr lang="ru-RU" dirty="0" err="1"/>
              <a:t>внедоменной</a:t>
            </a:r>
            <a:r>
              <a:rPr lang="ru-RU" dirty="0"/>
              <a:t> (внепечной) обработки чугуна являются его </a:t>
            </a:r>
            <a:r>
              <a:rPr lang="ru-RU" dirty="0" err="1"/>
              <a:t>десульфурация</a:t>
            </a:r>
            <a:r>
              <a:rPr lang="ru-RU" dirty="0"/>
              <a:t>, </a:t>
            </a:r>
            <a:r>
              <a:rPr lang="ru-RU" dirty="0" err="1"/>
              <a:t>дефосфорация</a:t>
            </a:r>
            <a:r>
              <a:rPr lang="ru-RU" dirty="0"/>
              <a:t> и </a:t>
            </a:r>
            <a:r>
              <a:rPr lang="ru-RU" dirty="0" err="1"/>
              <a:t>обескремнивание</a:t>
            </a:r>
            <a:r>
              <a:rPr lang="ru-RU" dirty="0"/>
              <a:t>. В отдельных случаях осуществляется дополнительный по­догрев чугуна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12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553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ВНЕДОМЕННАЯ</a:t>
            </a:r>
            <a:r>
              <a:rPr lang="ru-RU" b="1" dirty="0"/>
              <a:t> </a:t>
            </a:r>
            <a:r>
              <a:rPr lang="ru-RU" b="1" dirty="0" err="1"/>
              <a:t>ДЕСУЛЬФУРАЦИЯ</a:t>
            </a:r>
            <a:r>
              <a:rPr lang="ru-RU" b="1" dirty="0"/>
              <a:t> ЧУГУНА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7552"/>
            <a:ext cx="10515600" cy="518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качестве реагентов-</a:t>
            </a:r>
            <a:r>
              <a:rPr lang="ru-RU" dirty="0" err="1"/>
              <a:t>десульфураторов</a:t>
            </a:r>
            <a:r>
              <a:rPr lang="ru-RU" dirty="0"/>
              <a:t> при внепечной обработке чугуна ис­пользуют магний (в виде чистого маг­ния, смеси извести и магния, кусков кокса, пропитанных магнием, в виде гранул магния, покрытых солевыми покрытиями и др.), </a:t>
            </a:r>
            <a:r>
              <a:rPr lang="ru-RU" dirty="0" smtClean="0"/>
              <a:t>кальцийсодержащие </a:t>
            </a:r>
            <a:r>
              <a:rPr lang="ru-RU" dirty="0"/>
              <a:t>материалы (в виде извести, извест­няка, карбида кальция) и соду. Основ­ные реакции </a:t>
            </a:r>
            <a:r>
              <a:rPr lang="ru-RU" dirty="0" err="1"/>
              <a:t>десульфурации</a:t>
            </a:r>
            <a:r>
              <a:rPr lang="ru-RU" dirty="0"/>
              <a:t> чугуна:</a:t>
            </a:r>
          </a:p>
          <a:p>
            <a:pPr marL="0" indent="0" algn="ctr">
              <a:buNone/>
            </a:pPr>
            <a:r>
              <a:rPr lang="en-US" dirty="0" err="1"/>
              <a:t>Mg</a:t>
            </a:r>
            <a:r>
              <a:rPr lang="en-US" baseline="-25000" dirty="0" err="1"/>
              <a:t>r</a:t>
            </a:r>
            <a:r>
              <a:rPr lang="ru-RU" dirty="0"/>
              <a:t>+[</a:t>
            </a:r>
            <a:r>
              <a:rPr lang="en-US" dirty="0"/>
              <a:t>S</a:t>
            </a:r>
            <a:r>
              <a:rPr lang="ru-RU" dirty="0"/>
              <a:t>] = </a:t>
            </a:r>
            <a:r>
              <a:rPr lang="en-US" dirty="0" err="1"/>
              <a:t>MgS</a:t>
            </a:r>
            <a:r>
              <a:rPr lang="ru-RU" dirty="0"/>
              <a:t>, Δ</a:t>
            </a:r>
            <a:r>
              <a:rPr lang="en-US" dirty="0"/>
              <a:t>G</a:t>
            </a:r>
            <a:r>
              <a:rPr lang="ru-RU" dirty="0"/>
              <a:t> º = -104100 + 44,077;</a:t>
            </a:r>
          </a:p>
          <a:p>
            <a:pPr marL="0" indent="0" algn="ctr">
              <a:buNone/>
            </a:pPr>
            <a:r>
              <a:rPr lang="ru-RU" dirty="0" err="1"/>
              <a:t>СаО</a:t>
            </a:r>
            <a:r>
              <a:rPr lang="ru-RU" baseline="-25000" dirty="0" err="1"/>
              <a:t>т</a:t>
            </a:r>
            <a:r>
              <a:rPr lang="ru-RU" dirty="0"/>
              <a:t> + [</a:t>
            </a:r>
            <a:r>
              <a:rPr lang="en-US" dirty="0"/>
              <a:t>S</a:t>
            </a:r>
            <a:r>
              <a:rPr lang="ru-RU" dirty="0"/>
              <a:t>] + С = </a:t>
            </a:r>
            <a:r>
              <a:rPr lang="en-US" dirty="0" err="1"/>
              <a:t>CaS</a:t>
            </a:r>
            <a:r>
              <a:rPr lang="en-US" baseline="-25000" dirty="0" err="1"/>
              <a:t>T</a:t>
            </a:r>
            <a:r>
              <a:rPr lang="ru-RU" dirty="0"/>
              <a:t> + </a:t>
            </a:r>
            <a:r>
              <a:rPr lang="ru-RU" dirty="0" err="1"/>
              <a:t>СО</a:t>
            </a:r>
            <a:r>
              <a:rPr lang="ru-RU" baseline="-25000" dirty="0" err="1"/>
              <a:t>Г</a:t>
            </a:r>
            <a:r>
              <a:rPr lang="ru-RU" dirty="0"/>
              <a:t>, Δ</a:t>
            </a:r>
            <a:r>
              <a:rPr lang="en-US" dirty="0"/>
              <a:t>G</a:t>
            </a:r>
            <a:r>
              <a:rPr lang="ru-RU" dirty="0"/>
              <a:t> º = 25 321)-26,337;</a:t>
            </a:r>
          </a:p>
          <a:p>
            <a:pPr marL="0" indent="0" algn="ctr">
              <a:buNone/>
            </a:pPr>
            <a:r>
              <a:rPr lang="ru-RU" dirty="0" err="1"/>
              <a:t>СаС</a:t>
            </a:r>
            <a:r>
              <a:rPr lang="en-US" baseline="-25000" dirty="0"/>
              <a:t>2</a:t>
            </a:r>
            <a:r>
              <a:rPr lang="en-US" dirty="0"/>
              <a:t> + [S] = </a:t>
            </a:r>
            <a:r>
              <a:rPr lang="en-US" dirty="0" err="1"/>
              <a:t>CaS</a:t>
            </a:r>
            <a:r>
              <a:rPr lang="en-US" dirty="0"/>
              <a:t> + 2</a:t>
            </a:r>
            <a:r>
              <a:rPr lang="ru-RU" dirty="0"/>
              <a:t>С</a:t>
            </a:r>
            <a:r>
              <a:rPr lang="en-US" dirty="0"/>
              <a:t>, </a:t>
            </a:r>
            <a:r>
              <a:rPr lang="ru-RU" dirty="0"/>
              <a:t>Δ</a:t>
            </a:r>
            <a:r>
              <a:rPr lang="en-US" dirty="0"/>
              <a:t>G º = -86900 + 28,727;</a:t>
            </a:r>
            <a:endParaRPr lang="ru-RU" dirty="0"/>
          </a:p>
          <a:p>
            <a:pPr marL="0" indent="0" algn="ctr">
              <a:buNone/>
            </a:pP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O</a:t>
            </a:r>
            <a:r>
              <a:rPr lang="en-US" dirty="0"/>
              <a:t> + [S] + </a:t>
            </a:r>
            <a:r>
              <a:rPr lang="ru-RU" dirty="0"/>
              <a:t>С</a:t>
            </a:r>
            <a:r>
              <a:rPr lang="en-US" dirty="0"/>
              <a:t> =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/>
              <a:t> S + </a:t>
            </a:r>
            <a:r>
              <a:rPr lang="en-US" dirty="0" err="1"/>
              <a:t>CO</a:t>
            </a:r>
            <a:r>
              <a:rPr lang="en-US" baseline="-25000" dirty="0" err="1"/>
              <a:t>r</a:t>
            </a:r>
            <a:r>
              <a:rPr lang="en-US" dirty="0"/>
              <a:t>, </a:t>
            </a:r>
            <a:r>
              <a:rPr lang="ru-RU" dirty="0"/>
              <a:t>Δ</a:t>
            </a:r>
            <a:r>
              <a:rPr lang="en-US" dirty="0"/>
              <a:t>G º = -2000 -26,78 </a:t>
            </a:r>
            <a:r>
              <a:rPr lang="ru-RU" i="1" dirty="0"/>
              <a:t>Т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31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3776"/>
            <a:ext cx="10875264" cy="60624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Ввод реагентов в металл может осу­ществляться в виде кусков, гранул, по­рошков, проволоки. При использова­нии порошкообразного реагента в ка­честве несущего газа для его вдувания используют воздух, азот, природный газ. Для перемешивания реагента с металлом используют разные спосо­бы, в том числе: 1) падающую струю металла; 2) разные механические ме­шалки; 3) </a:t>
            </a:r>
            <a:r>
              <a:rPr lang="ru-RU" dirty="0" err="1"/>
              <a:t>барботаж</a:t>
            </a:r>
            <a:r>
              <a:rPr lang="ru-RU" dirty="0"/>
              <a:t> в процессе про­дувки газом; 4) пульсирующую затоп­ленную струю; 5) воздействие вибра­ции и ультразвука; 6) </a:t>
            </a:r>
            <a:r>
              <a:rPr lang="ru-RU" dirty="0" err="1"/>
              <a:t>газолифтное</a:t>
            </a:r>
            <a:r>
              <a:rPr lang="ru-RU" dirty="0"/>
              <a:t> перемешивание и др. Перемешивание массы металла достигается при этом дополнительной продувкой ванны га­зом (азотом).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6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виды механического перемешивания </a:t>
            </a:r>
            <a:r>
              <a:rPr lang="ru-RU" dirty="0" smtClean="0"/>
              <a:t>металла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1816" y="1825625"/>
            <a:ext cx="3681984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а — </a:t>
            </a:r>
            <a:r>
              <a:rPr lang="ru-RU" dirty="0"/>
              <a:t>падающей струей; </a:t>
            </a:r>
            <a:r>
              <a:rPr lang="ru-RU" i="1" dirty="0"/>
              <a:t>б— </a:t>
            </a:r>
            <a:r>
              <a:rPr lang="ru-RU" dirty="0"/>
              <a:t>вибрационным воздей­ствием; </a:t>
            </a:r>
            <a:r>
              <a:rPr lang="ru-RU" i="1" dirty="0"/>
              <a:t>в, г —с </a:t>
            </a:r>
            <a:r>
              <a:rPr lang="ru-RU" dirty="0"/>
              <a:t>использованием </a:t>
            </a:r>
            <a:r>
              <a:rPr lang="ru-RU" dirty="0" smtClean="0"/>
              <a:t>мешалок</a:t>
            </a:r>
            <a:endParaRPr lang="ru-RU" dirty="0"/>
          </a:p>
        </p:txBody>
      </p:sp>
      <p:pic>
        <p:nvPicPr>
          <p:cNvPr id="1026" name="Рисунок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642" y="1457071"/>
            <a:ext cx="5280470" cy="483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63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563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установки для </a:t>
            </a:r>
            <a:r>
              <a:rPr lang="ru-RU" dirty="0" err="1"/>
              <a:t>десульфура­ции</a:t>
            </a:r>
            <a:r>
              <a:rPr lang="ru-RU" dirty="0"/>
              <a:t> чугуна: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544" y="1825625"/>
            <a:ext cx="471525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а — </a:t>
            </a:r>
            <a:r>
              <a:rPr lang="ru-RU" dirty="0"/>
              <a:t>с керамической мешалкой; </a:t>
            </a:r>
            <a:r>
              <a:rPr lang="ru-RU" i="1" dirty="0" smtClean="0"/>
              <a:t>б— </a:t>
            </a:r>
            <a:r>
              <a:rPr lang="ru-RU" i="1" dirty="0"/>
              <a:t>с </a:t>
            </a:r>
            <a:r>
              <a:rPr lang="ru-RU" dirty="0"/>
              <a:t>вдуванием реа­гентов (см. на цветной вклейке); </a:t>
            </a:r>
            <a:r>
              <a:rPr lang="ru-RU" dirty="0" smtClean="0"/>
              <a:t>1— </a:t>
            </a:r>
            <a:r>
              <a:rPr lang="ru-RU" dirty="0"/>
              <a:t>ковш с метал­лом; </a:t>
            </a:r>
            <a:r>
              <a:rPr lang="ru-RU" i="1" dirty="0"/>
              <a:t>2 — </a:t>
            </a:r>
            <a:r>
              <a:rPr lang="ru-RU" dirty="0"/>
              <a:t>ротор-мешалка; </a:t>
            </a:r>
            <a:r>
              <a:rPr lang="ru-RU" i="1" dirty="0"/>
              <a:t>3 </a:t>
            </a:r>
            <a:r>
              <a:rPr lang="ru-RU" dirty="0"/>
              <a:t>— колпак для пылеулав­ливания; </a:t>
            </a:r>
            <a:r>
              <a:rPr lang="ru-RU" i="1" dirty="0"/>
              <a:t>4 — </a:t>
            </a:r>
            <a:r>
              <a:rPr lang="ru-RU" dirty="0"/>
              <a:t>подача </a:t>
            </a:r>
            <a:r>
              <a:rPr lang="ru-RU" dirty="0" err="1"/>
              <a:t>десульфуратора</a:t>
            </a:r>
            <a:r>
              <a:rPr lang="ru-RU" dirty="0"/>
              <a:t>; 5 — отвод газов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Рисунок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14" y="1038035"/>
            <a:ext cx="4419346" cy="540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00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2336"/>
            <a:ext cx="11094720" cy="6199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настоящее время лучшим </a:t>
            </a:r>
            <a:r>
              <a:rPr lang="ru-RU" dirty="0" err="1" smtClean="0"/>
              <a:t>десульфуратором</a:t>
            </a:r>
            <a:r>
              <a:rPr lang="ru-RU" dirty="0" smtClean="0"/>
              <a:t> чугуна признан магний, поскольку его применение по сравне­нию с другими реагентами позволяет получать конечное содержание серы менее 0,01 %, требует малых эксплуа­тационных и капитальных затрат на обработку; сам реагент экологически безопасен так же, как и продукты его реакции с чугуном. Для </a:t>
            </a:r>
            <a:r>
              <a:rPr lang="ru-RU" dirty="0" err="1" smtClean="0"/>
              <a:t>десульфурации</a:t>
            </a:r>
            <a:r>
              <a:rPr lang="ru-RU" dirty="0" smtClean="0"/>
              <a:t> в основном используют гранули­рованный магний; его вводят в ковш с чугуном при помощи фурмы или в виде порошковой проволоки.</a:t>
            </a:r>
          </a:p>
          <a:p>
            <a:pPr marL="0" indent="0" algn="just">
              <a:buNone/>
            </a:pPr>
            <a:r>
              <a:rPr lang="ru-RU" dirty="0"/>
              <a:t>Работа с магнием имеет свои осо­бенности, связанные, во-первых, с тем, что магний при нагреве до темпе­ратуры расплавленного металла испа­ряется, объем его возрастает в тысячи раз (</a:t>
            </a:r>
            <a:r>
              <a:rPr lang="ru-RU" dirty="0" smtClean="0"/>
              <a:t>рис) </a:t>
            </a:r>
            <a:r>
              <a:rPr lang="ru-RU" dirty="0"/>
              <a:t>и, во-вторых, энергия взаимодействия паров магния с при­месями жидкого металла и с окружаю­щим воздухом (окисление магния с образованием </a:t>
            </a:r>
            <a:r>
              <a:rPr lang="en-US" dirty="0" err="1"/>
              <a:t>MgO</a:t>
            </a:r>
            <a:r>
              <a:rPr lang="ru-RU" dirty="0"/>
              <a:t> с выделением большого количества тепла: 2</a:t>
            </a:r>
            <a:r>
              <a:rPr lang="en-US" dirty="0" err="1"/>
              <a:t>Mg</a:t>
            </a:r>
            <a:r>
              <a:rPr lang="en-US" baseline="-25000" dirty="0" err="1"/>
              <a:t>r</a:t>
            </a:r>
            <a:r>
              <a:rPr lang="ru-RU" dirty="0"/>
              <a:t> + </a:t>
            </a:r>
            <a:r>
              <a:rPr lang="ru-RU" dirty="0" err="1"/>
              <a:t>О</a:t>
            </a:r>
            <a:r>
              <a:rPr lang="ru-RU" baseline="-25000" dirty="0" err="1"/>
              <a:t>2</a:t>
            </a:r>
            <a:r>
              <a:rPr lang="ru-RU" dirty="0"/>
              <a:t> = 2</a:t>
            </a:r>
            <a:r>
              <a:rPr lang="en-US" dirty="0" err="1"/>
              <a:t>MgO</a:t>
            </a:r>
            <a:r>
              <a:rPr lang="ru-RU" dirty="0"/>
              <a:t>, Δ</a:t>
            </a:r>
            <a:r>
              <a:rPr lang="en-US" dirty="0"/>
              <a:t>G</a:t>
            </a:r>
            <a:r>
              <a:rPr lang="ru-RU" dirty="0"/>
              <a:t> º = -726 900 + + 202,027) настолько велика, что на­блюдается </a:t>
            </a:r>
            <a:r>
              <a:rPr lang="ru-RU" dirty="0" err="1"/>
              <a:t>пироэффект</a:t>
            </a:r>
            <a:r>
              <a:rPr lang="ru-RU" dirty="0"/>
              <a:t> в виде яркой вспышки. Поэтому магний вводят в металл обычно под специальным кол­паком-испарителем со щелями для выхода паров магния (рис</a:t>
            </a:r>
            <a:r>
              <a:rPr lang="ru-RU" dirty="0" smtClean="0"/>
              <a:t>.) </a:t>
            </a:r>
            <a:r>
              <a:rPr lang="ru-RU" dirty="0"/>
              <a:t>или ка­ким-либо иным способом, исключаю­щим выброс жидкого металла (пасси­вирование кусков магния, заполнение магнием пор в кусках инертного мате­риала, в пористых кусках кокса (рис. </a:t>
            </a:r>
            <a:r>
              <a:rPr lang="ru-RU" dirty="0" smtClean="0"/>
              <a:t>), </a:t>
            </a:r>
            <a:r>
              <a:rPr lang="ru-RU" dirty="0"/>
              <a:t>введение в чугун </a:t>
            </a:r>
            <a:r>
              <a:rPr lang="ru-RU" dirty="0" err="1"/>
              <a:t>гранулиро</a:t>
            </a:r>
            <a:r>
              <a:rPr lang="ru-RU" dirty="0"/>
              <a:t> ванного магния в токе природного газа или азота, в составе порошковой проволоки и т. п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93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68624" cy="14605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Изменение объема паров магния </a:t>
            </a:r>
            <a:r>
              <a:rPr lang="en-US" sz="2000" dirty="0" err="1"/>
              <a:t>ΔV</a:t>
            </a:r>
            <a:r>
              <a:rPr lang="en-US" sz="2000" baseline="-25000" dirty="0" err="1"/>
              <a:t>Mg</a:t>
            </a:r>
            <a:r>
              <a:rPr lang="en-US" sz="2000" dirty="0"/>
              <a:t> </a:t>
            </a:r>
            <a:r>
              <a:rPr lang="ru-RU" sz="2000" dirty="0"/>
              <a:t>при повышении </a:t>
            </a:r>
            <a:r>
              <a:rPr lang="ru-RU" sz="2000" dirty="0" smtClean="0"/>
              <a:t>температуры</a:t>
            </a:r>
            <a:endParaRPr lang="en-US" sz="2000" dirty="0"/>
          </a:p>
        </p:txBody>
      </p:sp>
      <p:pic>
        <p:nvPicPr>
          <p:cNvPr id="3074" name="Рисунок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6" y="2199322"/>
            <a:ext cx="4458919" cy="377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67061" y="541377"/>
            <a:ext cx="3938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Фурма для ввода магния в чугун: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35168" y="56798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/— испарительная камера с отверстиями для выхо­да паров магния;  2—несущая труба;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стальная арматура (покрывается огнеупорной обмазкой); 5— фланец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5" name="Рисунок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673" y="1095375"/>
            <a:ext cx="2582990" cy="464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04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Схема установки для </a:t>
            </a:r>
            <a:r>
              <a:rPr lang="ru-RU" dirty="0" err="1" smtClean="0"/>
              <a:t>десульфурации</a:t>
            </a:r>
            <a:r>
              <a:rPr lang="ru-RU" dirty="0" smtClean="0"/>
              <a:t> </a:t>
            </a:r>
            <a:r>
              <a:rPr lang="ru-RU" dirty="0"/>
              <a:t>чугуна магниевым коксом: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16167"/>
            <a:ext cx="10515600" cy="78638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i="1" dirty="0"/>
              <a:t>1 — </a:t>
            </a:r>
            <a:r>
              <a:rPr lang="ru-RU" dirty="0"/>
              <a:t>четырехходовой цепной подъемник; 2—сталь­ной балласт; </a:t>
            </a:r>
            <a:r>
              <a:rPr lang="ru-RU" i="1" dirty="0"/>
              <a:t>3</a:t>
            </a:r>
            <a:r>
              <a:rPr lang="ru-RU" dirty="0"/>
              <a:t>— стальной вал; </a:t>
            </a:r>
            <a:r>
              <a:rPr lang="ru-RU" i="1" dirty="0"/>
              <a:t>4— </a:t>
            </a:r>
            <a:r>
              <a:rPr lang="ru-RU" dirty="0"/>
              <a:t>ковш </a:t>
            </a:r>
            <a:r>
              <a:rPr lang="ru-RU" dirty="0" smtClean="0"/>
              <a:t>миксерного </a:t>
            </a:r>
            <a:r>
              <a:rPr lang="ru-RU" dirty="0"/>
              <a:t>типа; </a:t>
            </a:r>
            <a:r>
              <a:rPr lang="ru-RU" i="1" dirty="0"/>
              <a:t>5— </a:t>
            </a:r>
            <a:r>
              <a:rPr lang="ru-RU" dirty="0"/>
              <a:t>графитовый стержень; </a:t>
            </a:r>
            <a:r>
              <a:rPr lang="ru-RU" i="1" dirty="0"/>
              <a:t>6— </a:t>
            </a:r>
            <a:r>
              <a:rPr lang="ru-RU" dirty="0"/>
              <a:t>чугун; 7 — магниевый кокс; </a:t>
            </a:r>
            <a:r>
              <a:rPr lang="ru-RU" i="1" dirty="0"/>
              <a:t>8— </a:t>
            </a:r>
            <a:r>
              <a:rPr lang="ru-RU" dirty="0"/>
              <a:t>графитовый колокол</a:t>
            </a:r>
          </a:p>
          <a:p>
            <a:endParaRPr lang="en-US" dirty="0"/>
          </a:p>
        </p:txBody>
      </p:sp>
      <p:pic>
        <p:nvPicPr>
          <p:cNvPr id="4098" name="Рисунок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658" y="1535989"/>
            <a:ext cx="6469189" cy="438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206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1779</Words>
  <Application>Microsoft Office PowerPoint</Application>
  <PresentationFormat>Широкоэкранный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Лекция 4</vt:lpstr>
      <vt:lpstr>1. РЕГУЛИРОВАНИЕ СОСТАВА ЧУГУНОВ</vt:lpstr>
      <vt:lpstr>2. ВНЕДОМЕННАЯ ДЕСУЛЬФУРАЦИЯ ЧУГУНА</vt:lpstr>
      <vt:lpstr>Презентация PowerPoint</vt:lpstr>
      <vt:lpstr>Основные виды механического перемешивания металла</vt:lpstr>
      <vt:lpstr>Схема установки для десульфура­ции чугуна:</vt:lpstr>
      <vt:lpstr>Презентация PowerPoint</vt:lpstr>
      <vt:lpstr>Изменение объема паров магния ΔVMg при повышении температуры</vt:lpstr>
      <vt:lpstr>Схема установки для десульфурации чугуна магниевым коксом:</vt:lpstr>
      <vt:lpstr>Презентация PowerPoint</vt:lpstr>
      <vt:lpstr>3. ВНЕДОМЕННАЯ ДЕФОСФОРАЦИЯ ЧУГУНА</vt:lpstr>
      <vt:lpstr>Схема установки для дефосфорации чугуна содой с вдуванием и без вдува­ния порошка:</vt:lpstr>
      <vt:lpstr>4. ОБЕСКРЕМНИВАНИЕ</vt:lpstr>
      <vt:lpstr>5. СОВМЕСТНОЕ ПРОВЕДЕНИЕ ОПЕРАЦИЙ ДЕСУЛЬФУРАЦИИ И ДЕФОСФОРАЦИИ</vt:lpstr>
      <vt:lpstr>Схема ра­финирования  чугу­на   от   фосфора   и серы: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nazarkirichenko08@gmail.com</dc:creator>
  <cp:lastModifiedBy>nazarkirichenko08@gmail.com</cp:lastModifiedBy>
  <cp:revision>3</cp:revision>
  <dcterms:created xsi:type="dcterms:W3CDTF">2020-10-23T13:32:30Z</dcterms:created>
  <dcterms:modified xsi:type="dcterms:W3CDTF">2020-10-23T13:46:35Z</dcterms:modified>
</cp:coreProperties>
</file>