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62" r:id="rId4"/>
    <p:sldId id="263" r:id="rId5"/>
  </p:sldIdLst>
  <p:sldSz cx="6858000" cy="431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7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6858000" cy="4319588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35677" y="798494"/>
            <a:ext cx="5386647" cy="271341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814388" y="889122"/>
            <a:ext cx="5229225" cy="254134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2888933" y="798494"/>
            <a:ext cx="1080135" cy="4607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2953226" y="798494"/>
            <a:ext cx="951548" cy="406446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461" y="1317206"/>
            <a:ext cx="5101080" cy="1631844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4050" b="0" kern="1200" cap="all" spc="-56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681" y="2949050"/>
            <a:ext cx="5102352" cy="28797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900" spc="45" baseline="0">
                <a:solidFill>
                  <a:schemeClr val="tx1"/>
                </a:solidFill>
              </a:defRPr>
            </a:lvl1pPr>
            <a:lvl2pPr marL="257175" indent="0" algn="ctr">
              <a:buNone/>
              <a:defRPr sz="900"/>
            </a:lvl2pPr>
            <a:lvl3pPr marL="514350" indent="0" algn="ctr">
              <a:buNone/>
              <a:defRPr sz="9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2991803" y="844805"/>
            <a:ext cx="874395" cy="332071"/>
          </a:xfrm>
        </p:spPr>
        <p:txBody>
          <a:bodyPr/>
          <a:lstStyle>
            <a:lvl1pPr algn="ctr">
              <a:defRPr sz="731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CF97F29-26D9-4B7C-BAD5-1CC9B2D980F8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817816" y="3282245"/>
            <a:ext cx="3321844" cy="143986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4841392" y="3282887"/>
            <a:ext cx="1187933" cy="14398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B6414D-3DAA-4E97-A5A7-C6DF158172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293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7F29-26D9-4B7C-BAD5-1CC9B2D980F8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414D-3DAA-4E97-A5A7-C6DF158172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95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57775" y="479954"/>
            <a:ext cx="1328738" cy="33116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79954"/>
            <a:ext cx="4543425" cy="33116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7F29-26D9-4B7C-BAD5-1CC9B2D980F8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414D-3DAA-4E97-A5A7-C6DF158172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272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7F29-26D9-4B7C-BAD5-1CC9B2D980F8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414D-3DAA-4E97-A5A7-C6DF158172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512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6858000" cy="4319588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735677" y="798494"/>
            <a:ext cx="5386647" cy="271341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814388" y="889122"/>
            <a:ext cx="5229225" cy="254134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2888933" y="798494"/>
            <a:ext cx="1080135" cy="4607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2953226" y="798494"/>
            <a:ext cx="951548" cy="406446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538" y="1319124"/>
            <a:ext cx="5102352" cy="1629925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4050" kern="1200" cap="all" spc="-56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539" y="2949049"/>
            <a:ext cx="5102352" cy="287973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  <a:effectLst/>
              </a:defRPr>
            </a:lvl1pPr>
            <a:lvl2pPr marL="2571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93517" y="846850"/>
            <a:ext cx="874395" cy="334048"/>
          </a:xfrm>
        </p:spPr>
        <p:txBody>
          <a:bodyPr/>
          <a:lstStyle>
            <a:lvl1pPr algn="ctr">
              <a:defRPr lang="en-US" sz="73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CF97F29-26D9-4B7C-BAD5-1CC9B2D980F8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7624" y="3282245"/>
            <a:ext cx="3322701" cy="143986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0033" y="3282245"/>
            <a:ext cx="1188149" cy="143986"/>
          </a:xfrm>
        </p:spPr>
        <p:txBody>
          <a:bodyPr/>
          <a:lstStyle/>
          <a:p>
            <a:fld id="{94B6414D-3DAA-4E97-A5A7-C6DF158172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0873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324674"/>
            <a:ext cx="2674620" cy="2361375"/>
          </a:xfrm>
        </p:spPr>
        <p:txBody>
          <a:bodyPr/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3305" y="1324674"/>
            <a:ext cx="2674620" cy="2361375"/>
          </a:xfrm>
        </p:spPr>
        <p:txBody>
          <a:bodyPr/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7F29-26D9-4B7C-BAD5-1CC9B2D980F8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414D-3DAA-4E97-A5A7-C6DF158172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01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90" y="1306542"/>
            <a:ext cx="2674620" cy="403162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69" b="0">
                <a:solidFill>
                  <a:schemeClr val="tx2"/>
                </a:solidFill>
                <a:latin typeface="+mn-lt"/>
              </a:defRPr>
            </a:lvl1pPr>
            <a:lvl2pPr marL="257175" indent="0">
              <a:buNone/>
              <a:defRPr sz="1069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90" y="1735833"/>
            <a:ext cx="2674620" cy="2015808"/>
          </a:xfrm>
        </p:spPr>
        <p:txBody>
          <a:bodyPr/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85020" y="1306542"/>
            <a:ext cx="2674620" cy="403162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69" b="0">
                <a:solidFill>
                  <a:schemeClr val="tx2"/>
                </a:solidFill>
              </a:defRPr>
            </a:lvl1pPr>
            <a:lvl2pPr marL="257175" indent="0">
              <a:buNone/>
              <a:defRPr sz="1069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85020" y="1736263"/>
            <a:ext cx="2674620" cy="2015808"/>
          </a:xfrm>
        </p:spPr>
        <p:txBody>
          <a:bodyPr/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7F29-26D9-4B7C-BAD5-1CC9B2D980F8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414D-3DAA-4E97-A5A7-C6DF158172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214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7F29-26D9-4B7C-BAD5-1CC9B2D980F8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414D-3DAA-4E97-A5A7-C6DF158172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709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7F29-26D9-4B7C-BAD5-1CC9B2D980F8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414D-3DAA-4E97-A5A7-C6DF158172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54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8110" y="149746"/>
            <a:ext cx="4798886" cy="40200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5073967" y="149746"/>
            <a:ext cx="1645920" cy="40200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225" y="382573"/>
            <a:ext cx="1367314" cy="1036701"/>
          </a:xfrm>
        </p:spPr>
        <p:txBody>
          <a:bodyPr anchor="b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75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383963"/>
            <a:ext cx="4371975" cy="3359680"/>
          </a:xfrm>
        </p:spPr>
        <p:txBody>
          <a:bodyPr/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9225" y="1439863"/>
            <a:ext cx="1367314" cy="22077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788">
                <a:solidFill>
                  <a:srgbClr val="FFFFFF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7F29-26D9-4B7C-BAD5-1CC9B2D980F8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5846443" y="3919627"/>
            <a:ext cx="822960" cy="17278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B6414D-3DAA-4E97-A5A7-C6DF158172C2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5151120" y="236138"/>
            <a:ext cx="1491615" cy="3847313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361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73967" y="149746"/>
            <a:ext cx="1645920" cy="40200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225" y="380124"/>
            <a:ext cx="1368171" cy="1036701"/>
          </a:xfrm>
        </p:spPr>
        <p:txBody>
          <a:bodyPr anchor="b">
            <a:noAutofit/>
          </a:bodyPr>
          <a:lstStyle>
            <a:lvl1pPr algn="l">
              <a:defRPr sz="1575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87" y="149746"/>
            <a:ext cx="4798886" cy="4020097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9225" y="1439862"/>
            <a:ext cx="1368171" cy="220587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450"/>
              </a:spcBef>
              <a:buNone/>
              <a:defRPr sz="788">
                <a:solidFill>
                  <a:srgbClr val="FFFFFF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CF97F29-26D9-4B7C-BAD5-1CC9B2D980F8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514350" rtl="0" eaLnBrk="1" latinLnBrk="0" hangingPunct="1">
              <a:defRPr lang="en-US" sz="563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48160" y="3922186"/>
            <a:ext cx="822960" cy="17278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B6414D-3DAA-4E97-A5A7-C6DF158172C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5151120" y="236138"/>
            <a:ext cx="1491615" cy="3847313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807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017" y="149746"/>
            <a:ext cx="6593967" cy="4020097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75" y="404745"/>
            <a:ext cx="5657850" cy="863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1324674"/>
            <a:ext cx="5657850" cy="2476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4305" y="3972958"/>
            <a:ext cx="1543050" cy="1727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CF97F29-26D9-4B7C-BAD5-1CC9B2D980F8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103" y="3972958"/>
            <a:ext cx="2931795" cy="1727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89308" y="3972958"/>
            <a:ext cx="822960" cy="1727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B6414D-3DAA-4E97-A5A7-C6DF158172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8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lang="en-US" sz="27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02870" indent="-102870" algn="l" defTabSz="514350" rtl="0" eaLnBrk="1" latinLnBrk="0" hangingPunct="1">
        <a:lnSpc>
          <a:spcPct val="100000"/>
        </a:lnSpc>
        <a:spcBef>
          <a:spcPts val="506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102870" algn="l" defTabSz="514350" rtl="0" eaLnBrk="1" latinLnBrk="0" hangingPunct="1">
        <a:lnSpc>
          <a:spcPct val="100000"/>
        </a:lnSpc>
        <a:spcBef>
          <a:spcPts val="28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02870" algn="l" defTabSz="514350" rtl="0" eaLnBrk="1" latinLnBrk="0" hangingPunct="1">
        <a:lnSpc>
          <a:spcPct val="100000"/>
        </a:lnSpc>
        <a:spcBef>
          <a:spcPts val="28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565785" indent="-102870" algn="l" defTabSz="514350" rtl="0" eaLnBrk="1" latinLnBrk="0" hangingPunct="1">
        <a:lnSpc>
          <a:spcPct val="100000"/>
        </a:lnSpc>
        <a:spcBef>
          <a:spcPts val="28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788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" indent="-102870" algn="l" defTabSz="514350" rtl="0" eaLnBrk="1" latinLnBrk="0" hangingPunct="1">
        <a:lnSpc>
          <a:spcPct val="100000"/>
        </a:lnSpc>
        <a:spcBef>
          <a:spcPts val="28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788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28588" algn="l" defTabSz="514350" rtl="0" eaLnBrk="1" latinLnBrk="0" hangingPunct="1">
        <a:lnSpc>
          <a:spcPct val="100000"/>
        </a:lnSpc>
        <a:spcBef>
          <a:spcPts val="28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788" kern="1200">
          <a:solidFill>
            <a:schemeClr val="tx1"/>
          </a:solidFill>
          <a:latin typeface="+mn-lt"/>
          <a:ea typeface="+mn-ea"/>
          <a:cs typeface="+mn-cs"/>
        </a:defRPr>
      </a:lvl6pPr>
      <a:lvl7pPr marL="1068750" indent="-128588" algn="l" defTabSz="514350" rtl="0" eaLnBrk="1" latinLnBrk="0" hangingPunct="1">
        <a:lnSpc>
          <a:spcPct val="100000"/>
        </a:lnSpc>
        <a:spcBef>
          <a:spcPts val="28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788" kern="1200">
          <a:solidFill>
            <a:schemeClr val="tx1"/>
          </a:solidFill>
          <a:latin typeface="+mn-lt"/>
          <a:ea typeface="+mn-ea"/>
          <a:cs typeface="+mn-cs"/>
        </a:defRPr>
      </a:lvl7pPr>
      <a:lvl8pPr marL="1237500" indent="-128588" algn="l" defTabSz="514350" rtl="0" eaLnBrk="1" latinLnBrk="0" hangingPunct="1">
        <a:lnSpc>
          <a:spcPct val="100000"/>
        </a:lnSpc>
        <a:spcBef>
          <a:spcPts val="28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788" kern="1200">
          <a:solidFill>
            <a:schemeClr val="tx1"/>
          </a:solidFill>
          <a:latin typeface="+mn-lt"/>
          <a:ea typeface="+mn-ea"/>
          <a:cs typeface="+mn-cs"/>
        </a:defRPr>
      </a:lvl8pPr>
      <a:lvl9pPr marL="1406250" indent="-128588" algn="l" defTabSz="514350" rtl="0" eaLnBrk="1" latinLnBrk="0" hangingPunct="1">
        <a:lnSpc>
          <a:spcPct val="100000"/>
        </a:lnSpc>
        <a:spcBef>
          <a:spcPts val="28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7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B6EF4-9583-E98A-510B-2A4522A9F6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E9B656-8AA9-0A66-0C24-720106B97F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EEABFD-9E59-B088-13D9-7D8B78C32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95" y="-154268"/>
            <a:ext cx="6942196" cy="462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3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FFB88-06C8-0269-261A-91869B523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6A69E-0D4C-9711-3901-F094E1943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FB6543-25BB-0C5B-C281-D09857E2D3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6FBBEB-0147-BA31-ECA3-B07375A52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95" y="-154268"/>
            <a:ext cx="6942196" cy="462813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3A6FAE-EC02-BFE9-C9AC-8356579F359C}"/>
              </a:ext>
            </a:extLst>
          </p:cNvPr>
          <p:cNvSpPr/>
          <p:nvPr/>
        </p:nvSpPr>
        <p:spPr>
          <a:xfrm>
            <a:off x="2015545" y="656823"/>
            <a:ext cx="2698124" cy="4700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2">
                    <a:lumMod val="25000"/>
                  </a:schemeClr>
                </a:solidFill>
              </a:rPr>
              <a:t>Мета курсу: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C64ED4-4C4F-2122-40EB-3AC761030FA3}"/>
              </a:ext>
            </a:extLst>
          </p:cNvPr>
          <p:cNvSpPr/>
          <p:nvPr/>
        </p:nvSpPr>
        <p:spPr>
          <a:xfrm>
            <a:off x="1938270" y="1468192"/>
            <a:ext cx="2929944" cy="25049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Bahnschrift Light Condensed" panose="020B0502040204020203" pitchFamily="34" charset="0"/>
              </a:rPr>
              <a:t>формування у здобувачів/здобувачок вищої освіти розуміння особливостей зміни гендерної структури суспільства в залежності від конкретного історичного періоду</a:t>
            </a:r>
          </a:p>
        </p:txBody>
      </p:sp>
    </p:spTree>
    <p:extLst>
      <p:ext uri="{BB962C8B-B14F-4D97-AF65-F5344CB8AC3E}">
        <p14:creationId xmlns:p14="http://schemas.microsoft.com/office/powerpoint/2010/main" val="307120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530BC-DF62-7310-EA4E-03572C5CC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091D7-C782-EDD0-4B43-FFD8C7516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871CDF-248D-B6E7-3A38-B4D255E761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677AE4-4A1D-DEB2-8963-3B1E18437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95" y="-154268"/>
            <a:ext cx="6942196" cy="462813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A2E0AA-AB24-10CA-8FFD-438BC34EF2AA}"/>
              </a:ext>
            </a:extLst>
          </p:cNvPr>
          <p:cNvSpPr/>
          <p:nvPr/>
        </p:nvSpPr>
        <p:spPr>
          <a:xfrm>
            <a:off x="1790164" y="656823"/>
            <a:ext cx="3303430" cy="4700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2">
                    <a:lumMod val="25000"/>
                  </a:schemeClr>
                </a:solidFill>
              </a:rPr>
              <a:t>Завдання курсу: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C714F7-D5BB-4393-AEC8-12071BC84687}"/>
              </a:ext>
            </a:extLst>
          </p:cNvPr>
          <p:cNvSpPr/>
          <p:nvPr/>
        </p:nvSpPr>
        <p:spPr>
          <a:xfrm>
            <a:off x="618186" y="1468192"/>
            <a:ext cx="5441324" cy="25049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200" dirty="0">
                <a:solidFill>
                  <a:schemeClr val="bg2">
                    <a:lumMod val="10000"/>
                  </a:schemeClr>
                </a:solidFill>
              </a:rPr>
              <a:t>– ознайомлення здобувачів/здобувачок вищої освіти з категоріальним апаратом історичної </a:t>
            </a:r>
            <a:r>
              <a:rPr lang="uk-UA" sz="1200" dirty="0" err="1">
                <a:solidFill>
                  <a:schemeClr val="bg2">
                    <a:lumMod val="10000"/>
                  </a:schemeClr>
                </a:solidFill>
              </a:rPr>
              <a:t>гендерології</a:t>
            </a:r>
            <a:r>
              <a:rPr lang="uk-UA" sz="1200" dirty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r>
              <a:rPr lang="uk-UA" sz="1200" dirty="0">
                <a:solidFill>
                  <a:schemeClr val="bg2">
                    <a:lumMod val="10000"/>
                  </a:schemeClr>
                </a:solidFill>
              </a:rPr>
              <a:t>– усвідомлення необхідності відмови від суто біологічно бачення функцій та ролей жінки в українській та світовій культурі і соціумі, перегляд </a:t>
            </a:r>
            <a:r>
              <a:rPr lang="uk-UA" sz="1200" dirty="0" err="1">
                <a:solidFill>
                  <a:schemeClr val="bg2">
                    <a:lumMod val="10000"/>
                  </a:schemeClr>
                </a:solidFill>
              </a:rPr>
              <a:t>андроцентричного</a:t>
            </a:r>
            <a:r>
              <a:rPr lang="uk-UA" sz="1200" dirty="0">
                <a:solidFill>
                  <a:schemeClr val="bg2">
                    <a:lumMod val="10000"/>
                  </a:schemeClr>
                </a:solidFill>
              </a:rPr>
              <a:t> наукового дискурсу та подолання </a:t>
            </a:r>
            <a:r>
              <a:rPr lang="uk-UA" sz="1200" dirty="0" err="1">
                <a:solidFill>
                  <a:schemeClr val="bg2">
                    <a:lumMod val="10000"/>
                  </a:schemeClr>
                </a:solidFill>
              </a:rPr>
              <a:t>андроцентричної</a:t>
            </a:r>
            <a:r>
              <a:rPr lang="uk-UA" sz="1200" dirty="0">
                <a:solidFill>
                  <a:schemeClr val="bg2">
                    <a:lumMod val="10000"/>
                  </a:schemeClr>
                </a:solidFill>
              </a:rPr>
              <a:t> репрезентації історії;</a:t>
            </a:r>
          </a:p>
          <a:p>
            <a:r>
              <a:rPr lang="uk-UA" sz="1200" dirty="0">
                <a:solidFill>
                  <a:schemeClr val="bg2">
                    <a:lumMod val="10000"/>
                  </a:schemeClr>
                </a:solidFill>
              </a:rPr>
              <a:t>– формування уявлення про проблематику та розвиток жіночої та гендерної історії, </a:t>
            </a:r>
            <a:r>
              <a:rPr lang="uk-UA" sz="1200" dirty="0" err="1">
                <a:solidFill>
                  <a:schemeClr val="bg2">
                    <a:lumMod val="10000"/>
                  </a:schemeClr>
                </a:solidFill>
              </a:rPr>
              <a:t>фемінології</a:t>
            </a:r>
            <a:r>
              <a:rPr lang="uk-UA" sz="1200" dirty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uk-UA" sz="1200" dirty="0" err="1">
                <a:solidFill>
                  <a:schemeClr val="bg2">
                    <a:lumMod val="10000"/>
                  </a:schemeClr>
                </a:solidFill>
              </a:rPr>
              <a:t>маскулиних</a:t>
            </a:r>
            <a:r>
              <a:rPr lang="uk-UA" sz="1200" dirty="0">
                <a:solidFill>
                  <a:schemeClr val="bg2">
                    <a:lumMod val="10000"/>
                  </a:schemeClr>
                </a:solidFill>
              </a:rPr>
              <a:t> студій в Україні та світі;</a:t>
            </a:r>
          </a:p>
          <a:p>
            <a:r>
              <a:rPr lang="uk-UA" sz="1200" dirty="0">
                <a:solidFill>
                  <a:schemeClr val="bg2">
                    <a:lumMod val="10000"/>
                  </a:schemeClr>
                </a:solidFill>
              </a:rPr>
              <a:t>– формування навичок гендерного аналізу навчальних програм та підручників з історії, історичних явищ та процесів;</a:t>
            </a:r>
          </a:p>
          <a:p>
            <a:r>
              <a:rPr lang="uk-UA" sz="1200" dirty="0">
                <a:solidFill>
                  <a:schemeClr val="bg2">
                    <a:lumMod val="10000"/>
                  </a:schemeClr>
                </a:solidFill>
              </a:rPr>
              <a:t>– ознайомлення студентів/студенток з основними етапами історії жінок в Україні та Західній Європі</a:t>
            </a:r>
            <a:endParaRPr lang="uk-UA" sz="1200" dirty="0">
              <a:solidFill>
                <a:schemeClr val="bg2">
                  <a:lumMod val="10000"/>
                </a:schemeClr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6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9713B-886D-CEDA-14B3-F6F217993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AB4FE-EE6A-AD2C-A8E1-CBB8177E7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100350-5F58-454A-057A-DFFC870BB0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138FFD-83A8-9E39-4752-EE3FDE84F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95" y="-154268"/>
            <a:ext cx="6942196" cy="462813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5CB024-84B6-19A9-A7AB-011C9C29EC6D}"/>
              </a:ext>
            </a:extLst>
          </p:cNvPr>
          <p:cNvSpPr/>
          <p:nvPr/>
        </p:nvSpPr>
        <p:spPr>
          <a:xfrm>
            <a:off x="618186" y="1468192"/>
            <a:ext cx="5441324" cy="25049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200" dirty="0">
                <a:solidFill>
                  <a:schemeClr val="bg2">
                    <a:lumMod val="10000"/>
                  </a:schemeClr>
                </a:solidFill>
                <a:latin typeface="Bahnschrift Light Condensed" panose="020B0502040204020203" pitchFamily="34" charset="0"/>
              </a:rPr>
              <a:t> </a:t>
            </a:r>
            <a:r>
              <a:rPr lang="uk-UA" i="1" dirty="0"/>
              <a:t>Гендерні та жіночі студії в структурі гуманітарних та соціальних наук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200" i="1" dirty="0">
                <a:solidFill>
                  <a:schemeClr val="bg2">
                    <a:lumMod val="10000"/>
                  </a:schemeClr>
                </a:solidFill>
                <a:latin typeface="Bahnschrift Light Condensed" panose="020B0502040204020203" pitchFamily="34" charset="0"/>
              </a:rPr>
              <a:t> </a:t>
            </a:r>
            <a:r>
              <a:rPr lang="uk-UA" i="1" dirty="0"/>
              <a:t>Критика андроцентризму в історичній науці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200" i="1" dirty="0">
                <a:solidFill>
                  <a:schemeClr val="bg2">
                    <a:lumMod val="10000"/>
                  </a:schemeClr>
                </a:solidFill>
                <a:latin typeface="Bahnschrift Light Condensed" panose="020B0502040204020203" pitchFamily="34" charset="0"/>
              </a:rPr>
              <a:t> </a:t>
            </a:r>
            <a:r>
              <a:rPr lang="uk-UA" i="1" dirty="0"/>
              <a:t>Гендерна експертиза навчальної літератури з історії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200" i="1" dirty="0">
                <a:solidFill>
                  <a:schemeClr val="bg2">
                    <a:lumMod val="10000"/>
                  </a:schemeClr>
                </a:solidFill>
                <a:latin typeface="Bahnschrift Light Condensed" panose="020B0502040204020203" pitchFamily="34" charset="0"/>
              </a:rPr>
              <a:t> </a:t>
            </a:r>
            <a:r>
              <a:rPr lang="uk-UA" i="1" dirty="0" err="1"/>
              <a:t>Фемінні</a:t>
            </a:r>
            <a:r>
              <a:rPr lang="uk-UA" i="1" dirty="0"/>
              <a:t> та </a:t>
            </a:r>
            <a:r>
              <a:rPr lang="uk-UA" i="1" dirty="0" err="1"/>
              <a:t>маскулинні</a:t>
            </a:r>
            <a:r>
              <a:rPr lang="uk-UA" i="1" dirty="0"/>
              <a:t> дослідження в Україні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200" i="1" dirty="0">
                <a:solidFill>
                  <a:schemeClr val="bg2">
                    <a:lumMod val="10000"/>
                  </a:schemeClr>
                </a:solidFill>
                <a:latin typeface="Bahnschrift Light Condensed" panose="020B0502040204020203" pitchFamily="34" charset="0"/>
              </a:rPr>
              <a:t> </a:t>
            </a:r>
            <a:r>
              <a:rPr lang="uk-UA" i="1" dirty="0"/>
              <a:t>Історія жінок Західної Європи</a:t>
            </a:r>
            <a:endParaRPr lang="uk-UA" sz="1200" dirty="0">
              <a:solidFill>
                <a:schemeClr val="bg2">
                  <a:lumMod val="10000"/>
                </a:schemeClr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50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27</TotalTime>
  <Words>157</Words>
  <Application>Microsoft Office PowerPoint</Application>
  <PresentationFormat>Произвольный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Bahnschrift Light Condensed</vt:lpstr>
      <vt:lpstr>Century Gothic</vt:lpstr>
      <vt:lpstr>Garamond</vt:lpstr>
      <vt:lpstr>Wingdings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Iryna Kryvko</dc:creator>
  <cp:lastModifiedBy>Iryna Kryvko</cp:lastModifiedBy>
  <cp:revision>1</cp:revision>
  <dcterms:created xsi:type="dcterms:W3CDTF">2025-11-11T20:07:16Z</dcterms:created>
  <dcterms:modified xsi:type="dcterms:W3CDTF">2025-11-11T20:34:41Z</dcterms:modified>
</cp:coreProperties>
</file>