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71" r:id="rId5"/>
    <p:sldId id="273" r:id="rId6"/>
    <p:sldId id="278" r:id="rId7"/>
    <p:sldId id="280" r:id="rId8"/>
    <p:sldId id="281" r:id="rId9"/>
    <p:sldId id="282" r:id="rId10"/>
    <p:sldId id="283" r:id="rId11"/>
    <p:sldId id="284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C1B18-2F7E-450B-928F-C7A7C9C0C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7667" y="711201"/>
            <a:ext cx="7766936" cy="1562100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ТЕНДЕНЙІЇ РОЗПОДІЛУ СВІТОВОЇ АУДИТОРІЇ ІНТЕРНЕТ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BD619-5B10-4E32-9F10-2A17B25E0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4667" y="33142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10</a:t>
            </a:r>
          </a:p>
        </p:txBody>
      </p:sp>
    </p:spTree>
    <p:extLst>
      <p:ext uri="{BB962C8B-B14F-4D97-AF65-F5344CB8AC3E}">
        <p14:creationId xmlns:p14="http://schemas.microsoft.com/office/powerpoint/2010/main" val="3215334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78871-8DFE-4C17-9B4A-1BF11AB93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64" y="533400"/>
            <a:ext cx="8030900" cy="45973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CF697D-1C89-46D1-A04B-F3BDD98C64AA}"/>
              </a:ext>
            </a:extLst>
          </p:cNvPr>
          <p:cNvSpPr txBox="1"/>
          <p:nvPr/>
        </p:nvSpPr>
        <p:spPr>
          <a:xfrm>
            <a:off x="2089150" y="5525185"/>
            <a:ext cx="66230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7. Структура Інтернет користувачів за родом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48664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D289BE-2E56-42D6-B9CE-B9B0E964D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52" y="0"/>
            <a:ext cx="6847448" cy="67437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EC174D-D9FC-4AF9-AB4C-A59410591AD2}"/>
              </a:ext>
            </a:extLst>
          </p:cNvPr>
          <p:cNvSpPr txBox="1"/>
          <p:nvPr/>
        </p:nvSpPr>
        <p:spPr>
          <a:xfrm>
            <a:off x="7569200" y="2055336"/>
            <a:ext cx="37338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8. Категорії сайтів, що викликають найбільший інтерес для кожної групи аудиторії Інтернет в Україні</a:t>
            </a:r>
          </a:p>
        </p:txBody>
      </p:sp>
    </p:spTree>
    <p:extLst>
      <p:ext uri="{BB962C8B-B14F-4D97-AF65-F5344CB8AC3E}">
        <p14:creationId xmlns:p14="http://schemas.microsoft.com/office/powerpoint/2010/main" val="1060106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6BE0682-3244-41D6-9AA1-09038AF9D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176682"/>
            <a:ext cx="8596668" cy="864201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Маркетинг матеріальних та інформаційних товарів у сучасній економіці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B99BC2-2F16-412F-A850-3FBB665C108E}"/>
              </a:ext>
            </a:extLst>
          </p:cNvPr>
          <p:cNvSpPr txBox="1"/>
          <p:nvPr/>
        </p:nvSpPr>
        <p:spPr>
          <a:xfrm>
            <a:off x="566382" y="1040883"/>
            <a:ext cx="935231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чинники щодо вибору споживачами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Зручність. Покупець може одержати інформацію про десятки тисяч найменувань товарів і послуг або доручити пошук потрібного йому товару пошуковим роботам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bots) —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своєрідним електронним агентам із закупівлі, які переглядають зміст веб-сайтів, порівнюючи ціни й характеристики товарів і послуг.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Низькі витрати. Звичайно, на розвинутих локальних віртуальних ринках ціни на традиційні товари й послуги такі самі, як у реальній економіці, тобто плаваючі; при цьому так само витрачаються час і кошти на пошук товарів, відвідування магазинів й офісів.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Широкий вибір товарів.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безпосереднього спілкування із продавцем і виробником у діалоговому режимі, персоналізовані онлайнові ради.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Адаптація товару відповідно до конкретного споживача, особливо в промисловому маркетингу.</a:t>
            </a:r>
          </a:p>
        </p:txBody>
      </p:sp>
    </p:spTree>
    <p:extLst>
      <p:ext uri="{BB962C8B-B14F-4D97-AF65-F5344CB8AC3E}">
        <p14:creationId xmlns:p14="http://schemas.microsoft.com/office/powerpoint/2010/main" val="280714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8CC3A9-A099-402D-AE06-46AF88AEBFD7}"/>
              </a:ext>
            </a:extLst>
          </p:cNvPr>
          <p:cNvSpPr txBox="1"/>
          <p:nvPr/>
        </p:nvSpPr>
        <p:spPr>
          <a:xfrm>
            <a:off x="876300" y="612844"/>
            <a:ext cx="87503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інформаційних товарів:</a:t>
            </a:r>
          </a:p>
          <a:p>
            <a:endParaRPr lang="uk-UA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тиражування нескінченної кількості разів у малому обсязі простору за малі інтервали часу; фізична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незношуваність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збереження товару у продавця після продажу його покупцю;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принципова фізична можливість подальшого тиражування й продажу товару покупцю;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відсутність фізичних перешкод безоплатного присвоєння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 товарів;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для одержання благ основним стає не фізичне володіння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 виробництва, а інтелектуальна здатність їхнього використання.</a:t>
            </a:r>
          </a:p>
        </p:txBody>
      </p:sp>
    </p:spTree>
    <p:extLst>
      <p:ext uri="{BB962C8B-B14F-4D97-AF65-F5344CB8AC3E}">
        <p14:creationId xmlns:p14="http://schemas.microsoft.com/office/powerpoint/2010/main" val="208026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1E222D-FDB7-42E3-9D45-55397A42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3101"/>
            <a:ext cx="8596668" cy="5368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Дослідження світової аудиторії Інтернет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Аудиторія Інтернету в Україні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Маркетинг матеріальних та інформаційних товарів у сучасній економіці</a:t>
            </a:r>
          </a:p>
        </p:txBody>
      </p:sp>
    </p:spTree>
    <p:extLst>
      <p:ext uri="{BB962C8B-B14F-4D97-AF65-F5344CB8AC3E}">
        <p14:creationId xmlns:p14="http://schemas.microsoft.com/office/powerpoint/2010/main" val="82025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226F4-0972-4446-9A1A-E2F9D10B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4200"/>
          </a:xfrm>
        </p:spPr>
        <p:txBody>
          <a:bodyPr>
            <a:normAutofit fontScale="90000"/>
          </a:bodyPr>
          <a:lstStyle/>
          <a:p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Дослідження світової аудиторії Інтернет</a:t>
            </a:r>
            <a:b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503DFF-EDD4-4166-878B-CC750D4F6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660" y="1193800"/>
            <a:ext cx="7524153" cy="542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63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AD9C25B-45C3-4994-B0D9-FEC26B8AE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0"/>
            <a:ext cx="564476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6FE212D-2E63-4960-B699-F66C87BF200F}"/>
              </a:ext>
            </a:extLst>
          </p:cNvPr>
          <p:cNvSpPr txBox="1"/>
          <p:nvPr/>
        </p:nvSpPr>
        <p:spPr>
          <a:xfrm>
            <a:off x="6597260" y="1739384"/>
            <a:ext cx="35492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Структура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Інтернет-аудиторії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3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1EBE6-6595-46D8-A61B-9DF758B8F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176683"/>
            <a:ext cx="8596668" cy="635000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Аудиторія Інтернету в Україні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E23537-6223-456D-8DD3-9405DFE72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99" y="673100"/>
            <a:ext cx="8740117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3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70471AF-8C93-4D7D-9B54-18BF1614C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37" y="0"/>
            <a:ext cx="688687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D5ED3B-59B9-47BF-A2FA-E34313EB2BB0}"/>
              </a:ext>
            </a:extLst>
          </p:cNvPr>
          <p:cNvSpPr txBox="1"/>
          <p:nvPr/>
        </p:nvSpPr>
        <p:spPr>
          <a:xfrm>
            <a:off x="6970713" y="1946870"/>
            <a:ext cx="44465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Чинники, що впливають на динаміку збільшення аудиторії Інтернет в Україні</a:t>
            </a:r>
          </a:p>
        </p:txBody>
      </p:sp>
    </p:spTree>
    <p:extLst>
      <p:ext uri="{BB962C8B-B14F-4D97-AF65-F5344CB8AC3E}">
        <p14:creationId xmlns:p14="http://schemas.microsoft.com/office/powerpoint/2010/main" val="4131842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3D2AB76-D424-405B-984C-957A81D4E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77" y="241300"/>
            <a:ext cx="9886877" cy="59182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CC41E43-6DE2-4C69-B542-52E5C9D08D79}"/>
              </a:ext>
            </a:extLst>
          </p:cNvPr>
          <p:cNvSpPr txBox="1"/>
          <p:nvPr/>
        </p:nvSpPr>
        <p:spPr>
          <a:xfrm>
            <a:off x="1384300" y="6159500"/>
            <a:ext cx="70167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Розподіл українських користувачів Інтернет</a:t>
            </a:r>
          </a:p>
        </p:txBody>
      </p:sp>
    </p:spTree>
    <p:extLst>
      <p:ext uri="{BB962C8B-B14F-4D97-AF65-F5344CB8AC3E}">
        <p14:creationId xmlns:p14="http://schemas.microsoft.com/office/powerpoint/2010/main" val="4115750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7B9CC5-1715-4EA8-98B5-21B382614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6110" y="215033"/>
            <a:ext cx="5482753" cy="53209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7A0267-9C85-48CA-931A-B5A30F18508A}"/>
              </a:ext>
            </a:extLst>
          </p:cNvPr>
          <p:cNvSpPr txBox="1"/>
          <p:nvPr/>
        </p:nvSpPr>
        <p:spPr>
          <a:xfrm>
            <a:off x="1176810" y="5305166"/>
            <a:ext cx="77004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Статева структура користувачів Інтернет в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їні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402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2C2950-C569-40F8-8C0E-8302008D2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100"/>
            <a:ext cx="6428791" cy="3962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ACCFE0-CBE4-4821-AE8D-03567B7388B0}"/>
              </a:ext>
            </a:extLst>
          </p:cNvPr>
          <p:cNvSpPr txBox="1"/>
          <p:nvPr/>
        </p:nvSpPr>
        <p:spPr>
          <a:xfrm>
            <a:off x="159269" y="4382185"/>
            <a:ext cx="51874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Порівняння структури Інтернет-користувачів за статтю/віком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E43F6A8-8137-449A-9FDA-FF4335764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790" y="127000"/>
            <a:ext cx="5763209" cy="469034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2A9DB93-369B-4E16-A63C-95269899DD8A}"/>
              </a:ext>
            </a:extLst>
          </p:cNvPr>
          <p:cNvSpPr txBox="1"/>
          <p:nvPr/>
        </p:nvSpPr>
        <p:spPr>
          <a:xfrm>
            <a:off x="7260639" y="4984582"/>
            <a:ext cx="40995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6. Цілі використання Інтернет українцями</a:t>
            </a:r>
          </a:p>
        </p:txBody>
      </p:sp>
    </p:spTree>
    <p:extLst>
      <p:ext uri="{BB962C8B-B14F-4D97-AF65-F5344CB8AC3E}">
        <p14:creationId xmlns:p14="http://schemas.microsoft.com/office/powerpoint/2010/main" val="22631052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583</TotalTime>
  <Words>347</Words>
  <Application>Microsoft Office PowerPoint</Application>
  <PresentationFormat>Широкоэкранный</PresentationFormat>
  <Paragraphs>32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ТЕНДЕНЙІЇ РОЗПОДІЛУ СВІТОВОЇ АУДИТОРІЇ ІНТЕРНЕТ</vt:lpstr>
      <vt:lpstr>Презентация PowerPoint</vt:lpstr>
      <vt:lpstr>1. Дослідження світової аудиторії Інтернет </vt:lpstr>
      <vt:lpstr>Презентация PowerPoint</vt:lpstr>
      <vt:lpstr>2. Аудиторія Інтернету в Україні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Маркетинг матеріальних та інформаційних товарів у сучасній економіці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інформаційні системи</dc:title>
  <dc:creator>M Ivanov</dc:creator>
  <cp:lastModifiedBy>M Ivanov</cp:lastModifiedBy>
  <cp:revision>30</cp:revision>
  <dcterms:created xsi:type="dcterms:W3CDTF">2023-03-01T07:13:29Z</dcterms:created>
  <dcterms:modified xsi:type="dcterms:W3CDTF">2023-04-19T07:14:12Z</dcterms:modified>
</cp:coreProperties>
</file>