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41"/>
  </p:normalViewPr>
  <p:slideViewPr>
    <p:cSldViewPr snapToGrid="0">
      <p:cViewPr varScale="1">
        <p:scale>
          <a:sx n="113" d="100"/>
          <a:sy n="113"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5059C3-6A89-4494-99FF-5A4D6FFD50EB}" type="datetimeFigureOut">
              <a:rPr lang="en-US" dirty="0"/>
              <a:t>10/20/24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7D525BB-DA17-4BA0-B3C8-3AC3ABC827E6}" type="datetimeFigureOut">
              <a:rPr lang="en-US" dirty="0"/>
              <a:t>10/20/24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6C4C9A-3960-41CF-A4E9-2A8FB932454B}" type="datetimeFigureOut">
              <a:rPr lang="en-US" dirty="0"/>
              <a:t>10/20/24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app=desktop&amp;v=S9F8KUyIPyU"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3BFA1D-7FB3-916F-6FA0-85BD23C2F08E}"/>
              </a:ext>
            </a:extLst>
          </p:cNvPr>
          <p:cNvSpPr>
            <a:spLocks noGrp="1"/>
          </p:cNvSpPr>
          <p:nvPr>
            <p:ph type="ctrTitle"/>
          </p:nvPr>
        </p:nvSpPr>
        <p:spPr>
          <a:xfrm>
            <a:off x="1145894" y="755245"/>
            <a:ext cx="7639291" cy="2268559"/>
          </a:xfrm>
        </p:spPr>
        <p:txBody>
          <a:bodyPr>
            <a:noAutofit/>
          </a:bodyPr>
          <a:lstStyle/>
          <a:p>
            <a:pPr algn="ctr">
              <a:lnSpc>
                <a:spcPct val="150000"/>
              </a:lnSpc>
            </a:pPr>
            <a:r>
              <a:rPr lang="ru-RU" sz="3200" b="0" i="0" dirty="0" err="1">
                <a:effectLst/>
                <a:latin typeface="Arial" panose="020B0604020202020204" pitchFamily="34" charset="0"/>
                <a:cs typeface="Arial" panose="020B0604020202020204" pitchFamily="34" charset="0"/>
              </a:rPr>
              <a:t>Технічне</a:t>
            </a:r>
            <a:r>
              <a:rPr lang="ru-RU" sz="3200" b="0" i="0" dirty="0">
                <a:effectLst/>
                <a:latin typeface="Arial" panose="020B0604020202020204" pitchFamily="34" charset="0"/>
                <a:cs typeface="Arial" panose="020B0604020202020204" pitchFamily="34" charset="0"/>
              </a:rPr>
              <a:t>, </a:t>
            </a:r>
            <a:r>
              <a:rPr lang="ru-RU" sz="3200" b="0" i="0" dirty="0" err="1">
                <a:effectLst/>
                <a:latin typeface="Arial" panose="020B0604020202020204" pitchFamily="34" charset="0"/>
                <a:cs typeface="Arial" panose="020B0604020202020204" pitchFamily="34" charset="0"/>
              </a:rPr>
              <a:t>методичне</a:t>
            </a:r>
            <a:r>
              <a:rPr lang="ru-RU" sz="3200" b="0" i="0" dirty="0">
                <a:effectLst/>
                <a:latin typeface="Arial" panose="020B0604020202020204" pitchFamily="34" charset="0"/>
                <a:cs typeface="Arial" panose="020B0604020202020204" pitchFamily="34" charset="0"/>
              </a:rPr>
              <a:t> та </a:t>
            </a:r>
            <a:r>
              <a:rPr lang="ru-RU" sz="3200" b="0" i="0" dirty="0" err="1">
                <a:effectLst/>
                <a:latin typeface="Arial" panose="020B0604020202020204" pitchFamily="34" charset="0"/>
                <a:cs typeface="Arial" panose="020B0604020202020204" pitchFamily="34" charset="0"/>
              </a:rPr>
              <a:t>інформаційно</a:t>
            </a:r>
            <a:r>
              <a:rPr lang="ru-RU" sz="3200" b="0" i="0" dirty="0">
                <a:effectLst/>
                <a:latin typeface="Arial" panose="020B0604020202020204" pitchFamily="34" charset="0"/>
                <a:cs typeface="Arial" panose="020B0604020202020204" pitchFamily="34" charset="0"/>
              </a:rPr>
              <a:t> - </a:t>
            </a:r>
            <a:r>
              <a:rPr lang="ru-RU" sz="3200" b="0" i="0" dirty="0" err="1">
                <a:effectLst/>
                <a:latin typeface="Arial" panose="020B0604020202020204" pitchFamily="34" charset="0"/>
                <a:cs typeface="Arial" panose="020B0604020202020204" pitchFamily="34" charset="0"/>
              </a:rPr>
              <a:t>алгоритмічне</a:t>
            </a:r>
            <a:r>
              <a:rPr lang="ru-RU" sz="3200" b="0" i="0" dirty="0">
                <a:effectLst/>
                <a:latin typeface="Arial" panose="020B0604020202020204" pitchFamily="34" charset="0"/>
                <a:cs typeface="Arial" panose="020B0604020202020204" pitchFamily="34" charset="0"/>
              </a:rPr>
              <a:t> </a:t>
            </a:r>
            <a:r>
              <a:rPr lang="ru-RU" sz="3200" b="0" i="0" dirty="0" err="1">
                <a:effectLst/>
                <a:latin typeface="Arial" panose="020B0604020202020204" pitchFamily="34" charset="0"/>
                <a:cs typeface="Arial" panose="020B0604020202020204" pitchFamily="34" charset="0"/>
              </a:rPr>
              <a:t>забезпечення</a:t>
            </a:r>
            <a:r>
              <a:rPr lang="ru-RU" sz="3200" b="0" i="0" dirty="0">
                <a:effectLst/>
                <a:latin typeface="Arial" panose="020B0604020202020204" pitchFamily="34" charset="0"/>
                <a:cs typeface="Arial" panose="020B0604020202020204" pitchFamily="34" charset="0"/>
              </a:rPr>
              <a:t> </a:t>
            </a:r>
            <a:r>
              <a:rPr lang="ru-RU" sz="3200" b="0" i="0" dirty="0" err="1">
                <a:effectLst/>
                <a:latin typeface="Arial" panose="020B0604020202020204" pitchFamily="34" charset="0"/>
                <a:cs typeface="Arial" panose="020B0604020202020204" pitchFamily="34" charset="0"/>
              </a:rPr>
              <a:t>біомедичних</a:t>
            </a:r>
            <a:br>
              <a:rPr lang="ru-RU" sz="3200" b="0" i="0" dirty="0">
                <a:effectLst/>
                <a:latin typeface="Arial" panose="020B0604020202020204" pitchFamily="34" charset="0"/>
                <a:cs typeface="Arial" panose="020B0604020202020204" pitchFamily="34" charset="0"/>
              </a:rPr>
            </a:br>
            <a:r>
              <a:rPr lang="ru-RU" sz="3200" b="0" i="0" dirty="0" err="1">
                <a:effectLst/>
                <a:latin typeface="Arial" panose="020B0604020202020204" pitchFamily="34" charset="0"/>
                <a:cs typeface="Arial" panose="020B0604020202020204" pitchFamily="34" charset="0"/>
              </a:rPr>
              <a:t>електронних</a:t>
            </a:r>
            <a:r>
              <a:rPr lang="ru-RU" sz="3200" b="0" i="0" dirty="0">
                <a:effectLst/>
                <a:latin typeface="Arial" panose="020B0604020202020204" pitchFamily="34" charset="0"/>
                <a:cs typeface="Arial" panose="020B0604020202020204" pitchFamily="34" charset="0"/>
              </a:rPr>
              <a:t> систем</a:t>
            </a:r>
            <a:endParaRPr lang="ru-U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FCAD5B-1B03-258F-EC18-BB48198DA745}"/>
              </a:ext>
            </a:extLst>
          </p:cNvPr>
          <p:cNvSpPr txBox="1"/>
          <p:nvPr/>
        </p:nvSpPr>
        <p:spPr>
          <a:xfrm>
            <a:off x="1464468" y="759446"/>
            <a:ext cx="10279857" cy="5196231"/>
          </a:xfrm>
          <a:prstGeom prst="rect">
            <a:avLst/>
          </a:prstGeom>
          <a:noFill/>
        </p:spPr>
        <p:txBody>
          <a:bodyPr wrap="square">
            <a:spAutoFit/>
          </a:bodyPr>
          <a:lstStyle/>
          <a:p>
            <a:pPr marL="443865">
              <a:spcBef>
                <a:spcPts val="375"/>
              </a:spcBef>
              <a:spcAft>
                <a:spcPts val="0"/>
              </a:spcAft>
            </a:pPr>
            <a:r>
              <a:rPr lang="uk-UA" b="1" i="1" dirty="0">
                <a:effectLst/>
                <a:latin typeface="Arial" panose="020B0604020202020204" pitchFamily="34" charset="0"/>
                <a:ea typeface="Times New Roman" panose="02020603050405020304" pitchFamily="18" charset="0"/>
                <a:cs typeface="Arial" panose="020B0604020202020204" pitchFamily="34" charset="0"/>
              </a:rPr>
              <a:t>Параметри</a:t>
            </a:r>
            <a:r>
              <a:rPr lang="uk-UA" b="1" i="1" spc="-65" dirty="0">
                <a:effectLst/>
                <a:latin typeface="Arial" panose="020B0604020202020204" pitchFamily="34" charset="0"/>
                <a:ea typeface="Times New Roman" panose="02020603050405020304" pitchFamily="18" charset="0"/>
                <a:cs typeface="Arial" panose="020B0604020202020204" pitchFamily="34" charset="0"/>
              </a:rPr>
              <a:t> </a:t>
            </a:r>
            <a:r>
              <a:rPr lang="uk-UA" b="1" i="1" dirty="0" err="1">
                <a:effectLst/>
                <a:latin typeface="Arial" panose="020B0604020202020204" pitchFamily="34" charset="0"/>
                <a:ea typeface="Times New Roman" panose="02020603050405020304" pitchFamily="18" charset="0"/>
                <a:cs typeface="Arial" panose="020B0604020202020204" pitchFamily="34" charset="0"/>
              </a:rPr>
              <a:t>електрокардіостимуляторів</a:t>
            </a:r>
            <a:r>
              <a:rPr lang="uk-UA" b="1" i="1" dirty="0">
                <a:effectLst/>
                <a:latin typeface="Arial" panose="020B0604020202020204" pitchFamily="34" charset="0"/>
                <a:ea typeface="Times New Roman" panose="02020603050405020304" pitchFamily="18" charset="0"/>
                <a:cs typeface="Arial" panose="020B0604020202020204" pitchFamily="34" charset="0"/>
              </a:rPr>
              <a:t>,</a:t>
            </a:r>
            <a:r>
              <a:rPr lang="uk-UA" b="1" i="1" spc="-45" dirty="0">
                <a:effectLst/>
                <a:latin typeface="Arial" panose="020B0604020202020204" pitchFamily="34" charset="0"/>
                <a:ea typeface="Times New Roman" panose="02020603050405020304" pitchFamily="18" charset="0"/>
                <a:cs typeface="Arial" panose="020B0604020202020204" pitchFamily="34" charset="0"/>
              </a:rPr>
              <a:t> </a:t>
            </a:r>
            <a:r>
              <a:rPr lang="uk-UA" b="1" i="1" dirty="0">
                <a:effectLst/>
                <a:latin typeface="Arial" panose="020B0604020202020204" pitchFamily="34" charset="0"/>
                <a:ea typeface="Times New Roman" panose="02020603050405020304" pitchFamily="18" charset="0"/>
                <a:cs typeface="Arial" panose="020B0604020202020204" pitchFamily="34" charset="0"/>
              </a:rPr>
              <a:t>що</a:t>
            </a:r>
            <a:r>
              <a:rPr lang="uk-UA" b="1" i="1" spc="-35" dirty="0">
                <a:effectLst/>
                <a:latin typeface="Arial" panose="020B0604020202020204" pitchFamily="34" charset="0"/>
                <a:ea typeface="Times New Roman" panose="02020603050405020304" pitchFamily="18" charset="0"/>
                <a:cs typeface="Arial" panose="020B0604020202020204" pitchFamily="34" charset="0"/>
              </a:rPr>
              <a:t> </a:t>
            </a:r>
            <a:r>
              <a:rPr lang="uk-UA" b="1" i="1" spc="-10" dirty="0">
                <a:effectLst/>
                <a:latin typeface="Arial" panose="020B0604020202020204" pitchFamily="34" charset="0"/>
                <a:ea typeface="Times New Roman" panose="02020603050405020304" pitchFamily="18" charset="0"/>
                <a:cs typeface="Arial" panose="020B0604020202020204" pitchFamily="34" charset="0"/>
              </a:rPr>
              <a:t>програмуються:</a:t>
            </a:r>
            <a:endParaRPr lang="ru-UA" b="1" i="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Bef>
                <a:spcPts val="765"/>
              </a:spcBef>
              <a:spcAft>
                <a:spcPts val="0"/>
              </a:spcAft>
              <a:buSzPts val="1400"/>
              <a:buFont typeface="Times New Roman" panose="02020603050405020304" pitchFamily="18" charset="0"/>
              <a:buChar char="-"/>
              <a:tabLst>
                <a:tab pos="54673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режим</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роботи</a:t>
            </a:r>
            <a:r>
              <a:rPr lang="uk-UA" spc="-10" dirty="0">
                <a:effectLst/>
                <a:latin typeface="Arial" panose="020B0604020202020204" pitchFamily="34" charset="0"/>
                <a:ea typeface="Times New Roman" panose="02020603050405020304" pitchFamily="18" charset="0"/>
                <a:cs typeface="Arial" panose="020B0604020202020204" pitchFamily="34" charset="0"/>
              </a:rPr>
              <a:t> (стимуляції);</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Bef>
                <a:spcPts val="805"/>
              </a:spcBef>
              <a:spcAft>
                <a:spcPts val="0"/>
              </a:spcAft>
              <a:buSzPts val="1400"/>
              <a:buFont typeface="Times New Roman" panose="02020603050405020304" pitchFamily="18" charset="0"/>
              <a:buChar char="-"/>
              <a:tabLst>
                <a:tab pos="54673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частота</a:t>
            </a:r>
            <a:r>
              <a:rPr lang="uk-UA" spc="-2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стимулюючих</a:t>
            </a:r>
            <a:r>
              <a:rPr lang="uk-UA" spc="-1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імпульсів:</a:t>
            </a:r>
            <a:r>
              <a:rPr lang="uk-UA" spc="-2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30</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a:t>
            </a:r>
            <a:r>
              <a:rPr lang="uk-UA" spc="-3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150</a:t>
            </a:r>
            <a:r>
              <a:rPr lang="uk-UA" spc="-25" dirty="0">
                <a:effectLst/>
                <a:latin typeface="Arial" panose="020B0604020202020204" pitchFamily="34" charset="0"/>
                <a:ea typeface="Times New Roman" panose="02020603050405020304" pitchFamily="18" charset="0"/>
                <a:cs typeface="Arial" panose="020B0604020202020204" pitchFamily="34" charset="0"/>
              </a:rPr>
              <a:t> </a:t>
            </a:r>
            <a:r>
              <a:rPr lang="uk-UA" spc="-20" dirty="0">
                <a:effectLst/>
                <a:latin typeface="Arial" panose="020B0604020202020204" pitchFamily="34" charset="0"/>
                <a:ea typeface="Times New Roman" panose="02020603050405020304" pitchFamily="18" charset="0"/>
                <a:cs typeface="Arial" panose="020B0604020202020204" pitchFamily="34" charset="0"/>
              </a:rPr>
              <a:t>1/хв</a:t>
            </a:r>
            <a:r>
              <a:rPr lang="ru-UA" dirty="0">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(крок</a:t>
            </a:r>
            <a:r>
              <a:rPr lang="uk-UA" spc="-25"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збільшення</a:t>
            </a:r>
            <a:r>
              <a:rPr lang="uk-UA" spc="-2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5</a:t>
            </a:r>
            <a:r>
              <a:rPr lang="uk-UA" spc="-5" dirty="0">
                <a:effectLst/>
                <a:latin typeface="Arial" panose="020B0604020202020204" pitchFamily="34" charset="0"/>
                <a:ea typeface="Times New Roman" panose="02020603050405020304" pitchFamily="18" charset="0"/>
                <a:cs typeface="Arial" panose="020B0604020202020204" pitchFamily="34" charset="0"/>
              </a:rPr>
              <a:t> </a:t>
            </a:r>
            <a:r>
              <a:rPr lang="uk-UA" dirty="0" err="1">
                <a:effectLst/>
                <a:latin typeface="Arial" panose="020B0604020202020204" pitchFamily="34" charset="0"/>
                <a:ea typeface="Times New Roman" panose="02020603050405020304" pitchFamily="18" charset="0"/>
                <a:cs typeface="Arial" panose="020B0604020202020204" pitchFamily="34" charset="0"/>
              </a:rPr>
              <a:t>імп</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хв;</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стандартне</a:t>
            </a:r>
            <a:r>
              <a:rPr lang="uk-UA" spc="-2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значення</a:t>
            </a:r>
            <a:r>
              <a:rPr lang="uk-UA" spc="-1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60</a:t>
            </a:r>
            <a:r>
              <a:rPr lang="uk-UA" spc="-10" dirty="0">
                <a:effectLst/>
                <a:latin typeface="Arial" panose="020B0604020202020204" pitchFamily="34" charset="0"/>
                <a:ea typeface="Times New Roman" panose="02020603050405020304" pitchFamily="18" charset="0"/>
                <a:cs typeface="Arial" panose="020B0604020202020204" pitchFamily="34" charset="0"/>
              </a:rPr>
              <a:t> 1/хв);</a:t>
            </a:r>
            <a:endParaRPr lang="ru-UA" dirty="0">
              <a:effectLst/>
              <a:latin typeface="Arial" panose="020B0604020202020204" pitchFamily="34" charset="0"/>
              <a:ea typeface="Times New Roman" panose="02020603050405020304" pitchFamily="18" charset="0"/>
              <a:cs typeface="Arial" panose="020B0604020202020204" pitchFamily="34" charset="0"/>
            </a:endParaRPr>
          </a:p>
          <a:p>
            <a:pPr marL="342900" marR="2064385" lvl="0" indent="-342900">
              <a:lnSpc>
                <a:spcPct val="150000"/>
              </a:lnSpc>
              <a:spcBef>
                <a:spcPts val="800"/>
              </a:spcBef>
              <a:spcAft>
                <a:spcPts val="0"/>
              </a:spcAft>
              <a:buSzPts val="1400"/>
              <a:buFont typeface="Times New Roman" panose="02020603050405020304" pitchFamily="18" charset="0"/>
              <a:buChar char="-"/>
              <a:tabLst>
                <a:tab pos="442595" algn="l"/>
                <a:tab pos="44386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амплітуда</a:t>
            </a:r>
            <a:r>
              <a:rPr lang="uk-UA" spc="-3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стимулюючих</a:t>
            </a:r>
            <a:r>
              <a:rPr lang="uk-UA" spc="-4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імпульсів</a:t>
            </a:r>
            <a:r>
              <a:rPr lang="uk-UA" spc="-4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err="1">
                <a:effectLst/>
                <a:latin typeface="Arial" panose="020B0604020202020204" pitchFamily="34" charset="0"/>
                <a:ea typeface="Times New Roman" panose="02020603050405020304" pitchFamily="18" charset="0"/>
                <a:cs typeface="Arial" panose="020B0604020202020204" pitchFamily="34" charset="0"/>
              </a:rPr>
              <a:t>передсердного</a:t>
            </a:r>
            <a:r>
              <a:rPr lang="uk-UA" spc="-3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(А) </a:t>
            </a:r>
            <a:r>
              <a:rPr lang="uk-UA" dirty="0">
                <a:latin typeface="Arial" panose="020B0604020202020204" pitchFamily="34" charset="0"/>
                <a:ea typeface="Times New Roman" panose="02020603050405020304" pitchFamily="18" charset="0"/>
                <a:cs typeface="Arial" panose="020B0604020202020204" pitchFamily="34" charset="0"/>
              </a:rPr>
              <a:t>  і </a:t>
            </a:r>
            <a:r>
              <a:rPr lang="uk-UA" spc="0" dirty="0" err="1">
                <a:effectLst/>
                <a:latin typeface="Arial" panose="020B0604020202020204" pitchFamily="34" charset="0"/>
                <a:ea typeface="Times New Roman" panose="02020603050405020304" pitchFamily="18" charset="0"/>
                <a:cs typeface="Arial" panose="020B0604020202020204" pitchFamily="34" charset="0"/>
              </a:rPr>
              <a:t>шлуночкового</a:t>
            </a:r>
            <a:r>
              <a:rPr lang="uk-UA" spc="0" dirty="0">
                <a:effectLst/>
                <a:latin typeface="Arial" panose="020B0604020202020204" pitchFamily="34" charset="0"/>
                <a:ea typeface="Times New Roman" panose="02020603050405020304" pitchFamily="18" charset="0"/>
                <a:cs typeface="Arial" panose="020B0604020202020204" pitchFamily="34" charset="0"/>
              </a:rPr>
              <a:t> (V) каналів в вольтах (</a:t>
            </a:r>
            <a:r>
              <a:rPr lang="uk-UA" spc="0" dirty="0" err="1">
                <a:effectLst/>
                <a:latin typeface="Arial" panose="020B0604020202020204" pitchFamily="34" charset="0"/>
                <a:ea typeface="Times New Roman" panose="02020603050405020304" pitchFamily="18" charset="0"/>
                <a:cs typeface="Arial" panose="020B0604020202020204" pitchFamily="34" charset="0"/>
              </a:rPr>
              <a:t>B</a:t>
            </a:r>
            <a:r>
              <a:rPr lang="uk-UA" spc="0" dirty="0">
                <a:effectLst/>
                <a:latin typeface="Arial" panose="020B0604020202020204" pitchFamily="34" charset="0"/>
                <a:ea typeface="Times New Roman" panose="02020603050405020304" pitchFamily="18" charset="0"/>
                <a:cs typeface="Arial" panose="020B0604020202020204" pitchFamily="34" charset="0"/>
              </a:rPr>
              <a:t>): 0.5 - 7.5 В (крок збільшення 0.5 В; стандартне значення 4.0 В);</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SzPts val="1400"/>
              <a:buFont typeface="Times New Roman" panose="02020603050405020304" pitchFamily="18" charset="0"/>
              <a:buChar char="-"/>
              <a:tabLst>
                <a:tab pos="44259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тривалість</a:t>
            </a:r>
            <a:r>
              <a:rPr lang="uk-UA" spc="-4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стимулюючих</a:t>
            </a:r>
            <a:r>
              <a:rPr lang="uk-UA" spc="-3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імпульсів</a:t>
            </a:r>
            <a:r>
              <a:rPr lang="uk-UA" spc="-3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err="1">
                <a:effectLst/>
                <a:latin typeface="Arial" panose="020B0604020202020204" pitchFamily="34" charset="0"/>
                <a:ea typeface="Times New Roman" panose="02020603050405020304" pitchFamily="18" charset="0"/>
                <a:cs typeface="Arial" panose="020B0604020202020204" pitchFamily="34" charset="0"/>
              </a:rPr>
              <a:t>предсердного</a:t>
            </a:r>
            <a:r>
              <a:rPr lang="uk-UA" spc="-25" dirty="0">
                <a:effectLst/>
                <a:latin typeface="Arial" panose="020B0604020202020204" pitchFamily="34" charset="0"/>
                <a:ea typeface="Times New Roman" panose="02020603050405020304" pitchFamily="18" charset="0"/>
                <a:cs typeface="Arial" panose="020B0604020202020204" pitchFamily="34" charset="0"/>
              </a:rPr>
              <a:t> (А)</a:t>
            </a:r>
            <a:r>
              <a:rPr lang="ru-UA" dirty="0">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і</a:t>
            </a:r>
            <a:r>
              <a:rPr lang="uk-UA" spc="200" dirty="0">
                <a:effectLst/>
                <a:latin typeface="Arial" panose="020B0604020202020204" pitchFamily="34" charset="0"/>
                <a:ea typeface="Times New Roman" panose="02020603050405020304" pitchFamily="18" charset="0"/>
                <a:cs typeface="Arial" panose="020B0604020202020204" pitchFamily="34" charset="0"/>
              </a:rPr>
              <a:t> </a:t>
            </a:r>
            <a:r>
              <a:rPr lang="uk-UA" dirty="0" err="1">
                <a:effectLst/>
                <a:latin typeface="Arial" panose="020B0604020202020204" pitchFamily="34" charset="0"/>
                <a:ea typeface="Times New Roman" panose="02020603050405020304" pitchFamily="18" charset="0"/>
                <a:cs typeface="Arial" panose="020B0604020202020204" pitchFamily="34" charset="0"/>
              </a:rPr>
              <a:t>шлуночкового</a:t>
            </a:r>
            <a:r>
              <a:rPr lang="uk-UA" spc="20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(V)</a:t>
            </a:r>
            <a:r>
              <a:rPr lang="uk-UA" spc="20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каналів:</a:t>
            </a:r>
            <a:r>
              <a:rPr lang="uk-UA" spc="20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0,25</a:t>
            </a:r>
            <a:r>
              <a:rPr lang="uk-UA" spc="20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a:t>
            </a:r>
            <a:r>
              <a:rPr lang="uk-UA" spc="20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1,0</a:t>
            </a:r>
            <a:r>
              <a:rPr lang="uk-UA" spc="20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мс	(крок</a:t>
            </a:r>
            <a:r>
              <a:rPr lang="uk-UA" spc="20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збільшення</a:t>
            </a:r>
            <a:r>
              <a:rPr lang="uk-UA" spc="20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0.25</a:t>
            </a:r>
            <a:r>
              <a:rPr lang="uk-UA" spc="200" dirty="0">
                <a:effectLst/>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мс. стандартне значення 0.5 мс);</a:t>
            </a:r>
            <a:endParaRPr lang="ru-UA"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SzPts val="1400"/>
              <a:buFont typeface="Times New Roman" panose="02020603050405020304" pitchFamily="18" charset="0"/>
              <a:buChar char="-"/>
              <a:tabLst>
                <a:tab pos="44259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рефрактерний період </a:t>
            </a:r>
            <a:r>
              <a:rPr lang="uk-UA" spc="0" dirty="0" err="1">
                <a:effectLst/>
                <a:latin typeface="Arial" panose="020B0604020202020204" pitchFamily="34" charset="0"/>
                <a:ea typeface="Times New Roman" panose="02020603050405020304" pitchFamily="18" charset="0"/>
                <a:cs typeface="Arial" panose="020B0604020202020204" pitchFamily="34" charset="0"/>
              </a:rPr>
              <a:t>передсердного</a:t>
            </a:r>
            <a:r>
              <a:rPr lang="uk-UA" spc="0" dirty="0">
                <a:effectLst/>
                <a:latin typeface="Arial" panose="020B0604020202020204" pitchFamily="34" charset="0"/>
                <a:ea typeface="Times New Roman" panose="02020603050405020304" pitchFamily="18" charset="0"/>
                <a:cs typeface="Arial" panose="020B0604020202020204" pitchFamily="34" charset="0"/>
              </a:rPr>
              <a:t> і </a:t>
            </a:r>
            <a:r>
              <a:rPr lang="uk-UA" spc="0" dirty="0" err="1">
                <a:effectLst/>
                <a:latin typeface="Arial" panose="020B0604020202020204" pitchFamily="34" charset="0"/>
                <a:ea typeface="Times New Roman" panose="02020603050405020304" pitchFamily="18" charset="0"/>
                <a:cs typeface="Arial" panose="020B0604020202020204" pitchFamily="34" charset="0"/>
              </a:rPr>
              <a:t>шлуночкового</a:t>
            </a:r>
            <a:r>
              <a:rPr lang="uk-UA" spc="0" dirty="0">
                <a:effectLst/>
                <a:latin typeface="Arial" panose="020B0604020202020204" pitchFamily="34" charset="0"/>
                <a:ea typeface="Times New Roman" panose="02020603050405020304" pitchFamily="18" charset="0"/>
                <a:cs typeface="Arial" panose="020B0604020202020204" pitchFamily="34" charset="0"/>
              </a:rPr>
              <a:t> каналів в (мс): 250; 312; 437; нескінченний (∞);</a:t>
            </a:r>
            <a:r>
              <a:rPr lang="uk-UA" spc="20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(стандартне значення 312 мс);</a:t>
            </a:r>
            <a:endParaRPr lang="ru-UA"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SzPts val="1400"/>
              <a:buFont typeface="Times New Roman" panose="02020603050405020304" pitchFamily="18" charset="0"/>
              <a:buChar char="-"/>
              <a:tabLst>
                <a:tab pos="44259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АВ</a:t>
            </a:r>
            <a:r>
              <a:rPr lang="uk-UA" spc="-3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затримка</a:t>
            </a:r>
            <a:r>
              <a:rPr lang="uk-UA" spc="-1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в</a:t>
            </a:r>
            <a:r>
              <a:rPr lang="uk-UA" spc="-2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(мс):</a:t>
            </a:r>
            <a:r>
              <a:rPr lang="uk-UA" spc="-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0;</a:t>
            </a:r>
            <a:r>
              <a:rPr lang="uk-UA" spc="-1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62;</a:t>
            </a:r>
            <a:r>
              <a:rPr lang="uk-UA" spc="-1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125;</a:t>
            </a:r>
            <a:r>
              <a:rPr lang="uk-UA" spc="-1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187;</a:t>
            </a:r>
            <a:r>
              <a:rPr lang="uk-UA" spc="33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(стандартне</a:t>
            </a:r>
            <a:r>
              <a:rPr lang="uk-UA" spc="-1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значення</a:t>
            </a:r>
            <a:r>
              <a:rPr lang="uk-UA" spc="-1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125</a:t>
            </a:r>
            <a:r>
              <a:rPr lang="uk-UA" spc="-5" dirty="0">
                <a:effectLst/>
                <a:latin typeface="Arial" panose="020B0604020202020204" pitchFamily="34" charset="0"/>
                <a:ea typeface="Times New Roman" panose="02020603050405020304" pitchFamily="18" charset="0"/>
                <a:cs typeface="Arial" panose="020B0604020202020204" pitchFamily="34" charset="0"/>
              </a:rPr>
              <a:t> </a:t>
            </a:r>
            <a:r>
              <a:rPr lang="uk-UA" spc="-20" dirty="0">
                <a:effectLst/>
                <a:latin typeface="Arial" panose="020B0604020202020204" pitchFamily="34" charset="0"/>
                <a:ea typeface="Times New Roman" panose="02020603050405020304" pitchFamily="18" charset="0"/>
                <a:cs typeface="Arial" panose="020B0604020202020204" pitchFamily="34" charset="0"/>
              </a:rPr>
              <a:t>мс).</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2880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5">
            <a:extLst>
              <a:ext uri="{FF2B5EF4-FFF2-40B4-BE49-F238E27FC236}">
                <a16:creationId xmlns:a16="http://schemas.microsoft.com/office/drawing/2014/main" id="{945CD2CA-AC8C-F143-ABE5-0D1F5E79BDB1}"/>
              </a:ext>
            </a:extLst>
          </p:cNvPr>
          <p:cNvPicPr>
            <a:picLocks/>
          </p:cNvPicPr>
          <p:nvPr/>
        </p:nvPicPr>
        <p:blipFill>
          <a:blip r:embed="rId2" cstate="print"/>
          <a:stretch>
            <a:fillRect/>
          </a:stretch>
        </p:blipFill>
        <p:spPr>
          <a:xfrm>
            <a:off x="2845594" y="828676"/>
            <a:ext cx="6500812" cy="4700588"/>
          </a:xfrm>
          <a:prstGeom prst="rect">
            <a:avLst/>
          </a:prstGeom>
        </p:spPr>
      </p:pic>
      <p:sp>
        <p:nvSpPr>
          <p:cNvPr id="4" name="TextBox 3">
            <a:extLst>
              <a:ext uri="{FF2B5EF4-FFF2-40B4-BE49-F238E27FC236}">
                <a16:creationId xmlns:a16="http://schemas.microsoft.com/office/drawing/2014/main" id="{56939ED0-0A3D-C9DB-6AEB-A77C4DAFB23F}"/>
              </a:ext>
            </a:extLst>
          </p:cNvPr>
          <p:cNvSpPr txBox="1"/>
          <p:nvPr/>
        </p:nvSpPr>
        <p:spPr>
          <a:xfrm>
            <a:off x="2175272" y="5844658"/>
            <a:ext cx="7841456" cy="369332"/>
          </a:xfrm>
          <a:prstGeom prst="rect">
            <a:avLst/>
          </a:prstGeom>
          <a:noFill/>
        </p:spPr>
        <p:txBody>
          <a:bodyPr wrap="square">
            <a:spAutoFit/>
          </a:bodyPr>
          <a:lstStyle/>
          <a:p>
            <a:r>
              <a:rPr lang="uk-UA" sz="1800" dirty="0">
                <a:effectLst/>
                <a:latin typeface="Arial" panose="020B0604020202020204" pitchFamily="34" charset="0"/>
                <a:ea typeface="Times New Roman" panose="02020603050405020304" pitchFamily="18" charset="0"/>
                <a:cs typeface="Arial" panose="020B0604020202020204" pitchFamily="34" charset="0"/>
              </a:rPr>
              <a:t>Приклади</a:t>
            </a:r>
            <a:r>
              <a:rPr lang="uk-UA" sz="1800" spc="2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одно-, </a:t>
            </a:r>
            <a:r>
              <a:rPr lang="uk-UA" sz="1800" dirty="0" err="1">
                <a:effectLst/>
                <a:latin typeface="Arial" panose="020B0604020202020204" pitchFamily="34" charset="0"/>
                <a:ea typeface="Times New Roman" panose="02020603050405020304" pitchFamily="18" charset="0"/>
                <a:cs typeface="Arial" panose="020B0604020202020204" pitchFamily="34" charset="0"/>
              </a:rPr>
              <a:t>дво</a:t>
            </a:r>
            <a:r>
              <a:rPr lang="uk-UA" sz="1800" dirty="0">
                <a:effectLst/>
                <a:latin typeface="Arial" panose="020B0604020202020204" pitchFamily="34" charset="0"/>
                <a:ea typeface="Times New Roman" panose="02020603050405020304" pitchFamily="18" charset="0"/>
                <a:cs typeface="Arial" panose="020B0604020202020204" pitchFamily="34" charset="0"/>
              </a:rPr>
              <a:t>- і трикамерних ЕКС з частотною адаптацією </a:t>
            </a:r>
            <a:endParaRPr lang="ru-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87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95F37-C493-FEF5-CB44-66F580C7DB09}"/>
              </a:ext>
            </a:extLst>
          </p:cNvPr>
          <p:cNvSpPr txBox="1"/>
          <p:nvPr/>
        </p:nvSpPr>
        <p:spPr>
          <a:xfrm>
            <a:off x="1000125" y="530166"/>
            <a:ext cx="10072687" cy="4914102"/>
          </a:xfrm>
          <a:prstGeom prst="rect">
            <a:avLst/>
          </a:prstGeom>
          <a:noFill/>
        </p:spPr>
        <p:txBody>
          <a:bodyPr wrap="square">
            <a:spAutoFit/>
          </a:bodyPr>
          <a:lstStyle/>
          <a:p>
            <a:pPr marL="443865" marR="414655" indent="-208915">
              <a:lnSpc>
                <a:spcPct val="150000"/>
              </a:lnSpc>
              <a:spcAft>
                <a:spcPts val="0"/>
              </a:spcAft>
              <a:tabLst>
                <a:tab pos="929640" algn="l"/>
                <a:tab pos="1139825" algn="l"/>
                <a:tab pos="2087880" algn="l"/>
                <a:tab pos="3081655" algn="l"/>
                <a:tab pos="4015740" algn="l"/>
                <a:tab pos="4204970" algn="l"/>
                <a:tab pos="4932045" algn="l"/>
                <a:tab pos="5221605" algn="l"/>
                <a:tab pos="5980430" algn="l"/>
              </a:tabLst>
            </a:pPr>
            <a:r>
              <a:rPr lang="uk-UA" spc="-20" dirty="0">
                <a:effectLst/>
                <a:latin typeface="Arial" panose="020B0604020202020204" pitchFamily="34" charset="0"/>
                <a:ea typeface="Times New Roman" panose="02020603050405020304" pitchFamily="18" charset="0"/>
                <a:cs typeface="Arial" panose="020B0604020202020204" pitchFamily="34" charset="0"/>
              </a:rPr>
              <a:t>ЕКС</a:t>
            </a:r>
            <a:r>
              <a:rPr lang="uk-UA" spc="-20" dirty="0">
                <a:latin typeface="Arial" panose="020B0604020202020204" pitchFamily="34" charset="0"/>
                <a:ea typeface="Times New Roman" panose="02020603050405020304" pitchFamily="18" charset="0"/>
                <a:cs typeface="Arial" panose="020B0604020202020204" pitchFamily="34" charset="0"/>
              </a:rPr>
              <a:t> </a:t>
            </a:r>
            <a:r>
              <a:rPr lang="uk-UA" spc="-50" dirty="0">
                <a:effectLst/>
                <a:latin typeface="Arial" panose="020B0604020202020204" pitchFamily="34" charset="0"/>
                <a:ea typeface="Times New Roman" panose="02020603050405020304" pitchFamily="18" charset="0"/>
                <a:cs typeface="Arial" panose="020B0604020202020204" pitchFamily="34" charset="0"/>
              </a:rPr>
              <a:t>з</a:t>
            </a:r>
            <a:r>
              <a:rPr lang="uk-UA"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частотною</a:t>
            </a:r>
            <a:r>
              <a:rPr lang="uk-UA" spc="-10" dirty="0">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адаптацією</a:t>
            </a:r>
            <a:r>
              <a:rPr lang="uk-UA" spc="-10" dirty="0">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накопичує</a:t>
            </a:r>
            <a:r>
              <a:rPr lang="uk-UA" spc="-10" dirty="0">
                <a:latin typeface="Arial" panose="020B0604020202020204" pitchFamily="34" charset="0"/>
                <a:ea typeface="Times New Roman" panose="02020603050405020304" pitchFamily="18" charset="0"/>
                <a:cs typeface="Arial" panose="020B0604020202020204" pitchFamily="34" charset="0"/>
              </a:rPr>
              <a:t> </a:t>
            </a:r>
            <a:r>
              <a:rPr lang="uk-UA" spc="-50" dirty="0">
                <a:effectLst/>
                <a:latin typeface="Arial" panose="020B0604020202020204" pitchFamily="34" charset="0"/>
                <a:ea typeface="Times New Roman" panose="02020603050405020304" pitchFamily="18" charset="0"/>
                <a:cs typeface="Arial" panose="020B0604020202020204" pitchFamily="34" charset="0"/>
              </a:rPr>
              <a:t>і</a:t>
            </a:r>
            <a:r>
              <a:rPr lang="uk-UA" spc="-50" dirty="0">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передає</a:t>
            </a:r>
            <a:r>
              <a:rPr lang="uk-UA" spc="-10" dirty="0">
                <a:latin typeface="Arial" panose="020B0604020202020204" pitchFamily="34" charset="0"/>
                <a:ea typeface="Times New Roman" panose="02020603050405020304" pitchFamily="18" charset="0"/>
                <a:cs typeface="Arial" panose="020B0604020202020204" pitchFamily="34" charset="0"/>
              </a:rPr>
              <a:t> </a:t>
            </a:r>
            <a:r>
              <a:rPr lang="uk-UA" spc="-30" dirty="0">
                <a:effectLst/>
                <a:latin typeface="Arial" panose="020B0604020202020204" pitchFamily="34" charset="0"/>
                <a:ea typeface="Times New Roman" panose="02020603050405020304" pitchFamily="18" charset="0"/>
                <a:cs typeface="Arial" panose="020B0604020202020204" pitchFamily="34" charset="0"/>
              </a:rPr>
              <a:t>за</a:t>
            </a:r>
            <a:r>
              <a:rPr lang="uk-UA" spc="-30" dirty="0">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запитом</a:t>
            </a:r>
            <a:r>
              <a:rPr lang="uk-UA" spc="-10" dirty="0">
                <a:latin typeface="Arial" panose="020B0604020202020204" pitchFamily="34" charset="0"/>
                <a:ea typeface="Times New Roman" panose="02020603050405020304" pitchFamily="18" charset="0"/>
                <a:cs typeface="Arial" panose="020B0604020202020204" pitchFamily="34" charset="0"/>
              </a:rPr>
              <a:t> </a:t>
            </a:r>
            <a:r>
              <a:rPr lang="uk-UA" spc="-20" dirty="0">
                <a:effectLst/>
                <a:latin typeface="Arial" panose="020B0604020202020204" pitchFamily="34" charset="0"/>
                <a:ea typeface="Times New Roman" panose="02020603050405020304" pitchFamily="18" charset="0"/>
                <a:cs typeface="Arial" panose="020B0604020202020204" pitchFamily="34" charset="0"/>
              </a:rPr>
              <a:t>від</a:t>
            </a:r>
            <a:r>
              <a:rPr lang="ru-UA" spc="-20" dirty="0">
                <a:latin typeface="Arial" panose="020B0604020202020204" pitchFamily="34" charset="0"/>
                <a:ea typeface="Times New Roman" panose="02020603050405020304" pitchFamily="18" charset="0"/>
                <a:cs typeface="Arial" panose="020B0604020202020204" pitchFamily="34" charset="0"/>
              </a:rPr>
              <a:t> </a:t>
            </a:r>
            <a:r>
              <a:rPr lang="uk-UA" dirty="0" err="1">
                <a:effectLst/>
                <a:latin typeface="Arial" panose="020B0604020202020204" pitchFamily="34" charset="0"/>
                <a:ea typeface="Times New Roman" panose="02020603050405020304" pitchFamily="18" charset="0"/>
                <a:cs typeface="Arial" panose="020B0604020202020204" pitchFamily="34" charset="0"/>
              </a:rPr>
              <a:t>програматор</a:t>
            </a:r>
            <a:r>
              <a:rPr lang="uk-UA" dirty="0">
                <a:effectLst/>
                <a:latin typeface="Arial" panose="020B0604020202020204" pitchFamily="34" charset="0"/>
                <a:ea typeface="Times New Roman" panose="02020603050405020304" pitchFamily="18" charset="0"/>
                <a:cs typeface="Arial" panose="020B0604020202020204" pitchFamily="34" charset="0"/>
              </a:rPr>
              <a:t> наступну</a:t>
            </a:r>
            <a:r>
              <a:rPr lang="uk-UA" spc="-40" dirty="0">
                <a:latin typeface="Arial" panose="020B0604020202020204" pitchFamily="34" charset="0"/>
                <a:ea typeface="Times New Roman" panose="02020603050405020304" pitchFamily="18" charset="0"/>
                <a:cs typeface="Arial" panose="020B0604020202020204" pitchFamily="34" charset="0"/>
              </a:rPr>
              <a:t> </a:t>
            </a:r>
            <a:r>
              <a:rPr lang="uk-UA" dirty="0">
                <a:effectLst/>
                <a:latin typeface="Arial" panose="020B0604020202020204" pitchFamily="34" charset="0"/>
                <a:ea typeface="Times New Roman" panose="02020603050405020304" pitchFamily="18" charset="0"/>
                <a:cs typeface="Arial" panose="020B0604020202020204" pitchFamily="34" charset="0"/>
              </a:rPr>
              <a:t>телеметричну</a:t>
            </a:r>
            <a:r>
              <a:rPr lang="uk-UA" spc="-35"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інформацію:</a:t>
            </a:r>
            <a:endParaRPr lang="ru-UA"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spcBef>
                <a:spcPts val="800"/>
              </a:spcBef>
              <a:spcAft>
                <a:spcPts val="0"/>
              </a:spcAft>
              <a:buSzPts val="1400"/>
              <a:buFont typeface="Times New Roman" panose="02020603050405020304" pitchFamily="18" charset="0"/>
              <a:buChar char="-"/>
              <a:tabLst>
                <a:tab pos="54673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модель</a:t>
            </a:r>
            <a:r>
              <a:rPr lang="uk-UA" spc="-3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і</a:t>
            </a:r>
            <a:r>
              <a:rPr lang="uk-UA" spc="-2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серійний</a:t>
            </a:r>
            <a:r>
              <a:rPr lang="uk-UA" spc="-25"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номер;</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spcBef>
                <a:spcPts val="815"/>
              </a:spcBef>
              <a:spcAft>
                <a:spcPts val="0"/>
              </a:spcAft>
              <a:buSzPts val="1400"/>
              <a:buFont typeface="Times New Roman" panose="02020603050405020304" pitchFamily="18" charset="0"/>
              <a:buChar char="-"/>
              <a:tabLst>
                <a:tab pos="54673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напруга</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батареї</a:t>
            </a:r>
            <a:r>
              <a:rPr lang="uk-UA" spc="-1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(джерела</a:t>
            </a:r>
            <a:r>
              <a:rPr lang="uk-UA" spc="-30"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струму);</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spcBef>
                <a:spcPts val="800"/>
              </a:spcBef>
              <a:spcAft>
                <a:spcPts val="0"/>
              </a:spcAft>
              <a:buSzPts val="1400"/>
              <a:buFont typeface="Times New Roman" panose="02020603050405020304" pitchFamily="18" charset="0"/>
              <a:buChar char="-"/>
              <a:tabLst>
                <a:tab pos="54673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імпеданс</a:t>
            </a:r>
            <a:r>
              <a:rPr lang="uk-UA" spc="-2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електродної</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системи;</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spcBef>
                <a:spcPts val="805"/>
              </a:spcBef>
              <a:spcAft>
                <a:spcPts val="0"/>
              </a:spcAft>
              <a:buSzPts val="1400"/>
              <a:buFont typeface="Times New Roman" panose="02020603050405020304" pitchFamily="18" charset="0"/>
              <a:buChar char="-"/>
              <a:tabLst>
                <a:tab pos="54673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кількість</a:t>
            </a:r>
            <a:r>
              <a:rPr lang="uk-UA" spc="-40"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подій;</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spcBef>
                <a:spcPts val="800"/>
              </a:spcBef>
              <a:spcAft>
                <a:spcPts val="0"/>
              </a:spcAft>
              <a:buSzPts val="1400"/>
              <a:buFont typeface="Times New Roman" panose="02020603050405020304" pitchFamily="18" charset="0"/>
              <a:buChar char="-"/>
              <a:tabLst>
                <a:tab pos="54673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частотну</a:t>
            </a:r>
            <a:r>
              <a:rPr lang="uk-UA" spc="-25"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гістограму;</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spcBef>
                <a:spcPts val="815"/>
              </a:spcBef>
              <a:spcAft>
                <a:spcPts val="0"/>
              </a:spcAft>
              <a:buSzPts val="1400"/>
              <a:buFont typeface="Times New Roman" panose="02020603050405020304" pitchFamily="18" charset="0"/>
              <a:buChar char="-"/>
              <a:tabLst>
                <a:tab pos="54673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кількість</a:t>
            </a:r>
            <a:r>
              <a:rPr lang="uk-UA" spc="-3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сигналів</a:t>
            </a:r>
            <a:r>
              <a:rPr lang="uk-UA" spc="-3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перешкод</a:t>
            </a:r>
            <a:r>
              <a:rPr lang="uk-UA" spc="-2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і</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кількість</a:t>
            </a:r>
            <a:r>
              <a:rPr lang="uk-UA" spc="-25"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екстрасистол;</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150000"/>
              </a:lnSpc>
              <a:spcBef>
                <a:spcPts val="805"/>
              </a:spcBef>
              <a:spcAft>
                <a:spcPts val="0"/>
              </a:spcAft>
              <a:buSzPts val="1400"/>
              <a:buFont typeface="Times New Roman" panose="02020603050405020304" pitchFamily="18" charset="0"/>
              <a:buChar char="-"/>
              <a:tabLst>
                <a:tab pos="546735"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маркерні</a:t>
            </a:r>
            <a:r>
              <a:rPr lang="uk-UA" spc="-3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імпульси,</a:t>
            </a:r>
            <a:r>
              <a:rPr lang="uk-UA" spc="-2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які</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супроводжують</a:t>
            </a:r>
            <a:r>
              <a:rPr lang="uk-UA" spc="-20"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події.</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uk-UA" dirty="0">
                <a:effectLst/>
                <a:latin typeface="Arial" panose="020B0604020202020204" pitchFamily="34" charset="0"/>
                <a:ea typeface="Times New Roman" panose="02020603050405020304" pitchFamily="18" charset="0"/>
                <a:cs typeface="Arial" panose="020B0604020202020204" pitchFamily="34" charset="0"/>
              </a:rPr>
              <a:t> </a:t>
            </a:r>
            <a:endParaRPr lang="ru-UA"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781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7BC7D6-4F80-8716-730E-D98C9E650EE0}"/>
              </a:ext>
            </a:extLst>
          </p:cNvPr>
          <p:cNvSpPr>
            <a:spLocks noGrp="1"/>
          </p:cNvSpPr>
          <p:nvPr>
            <p:ph type="title"/>
          </p:nvPr>
        </p:nvSpPr>
        <p:spPr/>
        <p:txBody>
          <a:bodyPr/>
          <a:lstStyle/>
          <a:p>
            <a:r>
              <a:rPr lang="uk-UA" b="1" dirty="0">
                <a:effectLst/>
                <a:latin typeface="Arial" panose="020B0604020202020204" pitchFamily="34" charset="0"/>
                <a:ea typeface="Times New Roman" panose="02020603050405020304" pitchFamily="18" charset="0"/>
                <a:cs typeface="Arial" panose="020B0604020202020204" pitchFamily="34" charset="0"/>
              </a:rPr>
              <a:t>Основи</a:t>
            </a:r>
            <a:r>
              <a:rPr lang="uk-UA" b="1" spc="-25" dirty="0">
                <a:effectLst/>
                <a:latin typeface="Arial" panose="020B0604020202020204" pitchFamily="34" charset="0"/>
                <a:ea typeface="Times New Roman" panose="02020603050405020304" pitchFamily="18" charset="0"/>
                <a:cs typeface="Arial" panose="020B0604020202020204" pitchFamily="34" charset="0"/>
              </a:rPr>
              <a:t> </a:t>
            </a:r>
            <a:r>
              <a:rPr lang="uk-UA" b="1" dirty="0">
                <a:effectLst/>
                <a:latin typeface="Arial" panose="020B0604020202020204" pitchFamily="34" charset="0"/>
                <a:ea typeface="Times New Roman" panose="02020603050405020304" pitchFamily="18" charset="0"/>
                <a:cs typeface="Arial" panose="020B0604020202020204" pitchFamily="34" charset="0"/>
              </a:rPr>
              <a:t>побудови</a:t>
            </a:r>
            <a:r>
              <a:rPr lang="uk-UA" b="1" spc="-25" dirty="0">
                <a:effectLst/>
                <a:latin typeface="Arial" panose="020B0604020202020204" pitchFamily="34" charset="0"/>
                <a:ea typeface="Times New Roman" panose="02020603050405020304" pitchFamily="18" charset="0"/>
                <a:cs typeface="Arial" panose="020B0604020202020204" pitchFamily="34" charset="0"/>
              </a:rPr>
              <a:t> </a:t>
            </a:r>
            <a:r>
              <a:rPr lang="uk-UA" b="1" spc="-10" dirty="0">
                <a:effectLst/>
                <a:latin typeface="Arial" panose="020B0604020202020204" pitchFamily="34" charset="0"/>
                <a:ea typeface="Times New Roman" panose="02020603050405020304" pitchFamily="18" charset="0"/>
                <a:cs typeface="Arial" panose="020B0604020202020204" pitchFamily="34" charset="0"/>
              </a:rPr>
              <a:t>дефібриляторів</a:t>
            </a:r>
            <a:br>
              <a:rPr lang="ru-UA" sz="1800" b="1" dirty="0">
                <a:effectLst/>
                <a:latin typeface="Times New Roman" panose="02020603050405020304" pitchFamily="18" charset="0"/>
                <a:ea typeface="Times New Roman" panose="02020603050405020304" pitchFamily="18" charset="0"/>
              </a:rPr>
            </a:br>
            <a:endParaRPr lang="ru-UA" dirty="0"/>
          </a:p>
        </p:txBody>
      </p:sp>
    </p:spTree>
    <p:extLst>
      <p:ext uri="{BB962C8B-B14F-4D97-AF65-F5344CB8AC3E}">
        <p14:creationId xmlns:p14="http://schemas.microsoft.com/office/powerpoint/2010/main" val="235639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4C7DB7-981B-0FD2-7580-C543850369AE}"/>
              </a:ext>
            </a:extLst>
          </p:cNvPr>
          <p:cNvSpPr txBox="1"/>
          <p:nvPr/>
        </p:nvSpPr>
        <p:spPr>
          <a:xfrm>
            <a:off x="1128889" y="625101"/>
            <a:ext cx="9832622" cy="871970"/>
          </a:xfrm>
          <a:prstGeom prst="rect">
            <a:avLst/>
          </a:prstGeom>
          <a:noFill/>
        </p:spPr>
        <p:txBody>
          <a:bodyPr wrap="square">
            <a:spAutoFit/>
          </a:bodyPr>
          <a:lstStyle/>
          <a:p>
            <a:pPr>
              <a:lnSpc>
                <a:spcPct val="150000"/>
              </a:lnSpc>
            </a:pPr>
            <a:r>
              <a:rPr lang="uk-UA" b="1" i="1" dirty="0">
                <a:effectLst/>
                <a:latin typeface="Arial" panose="020B0604020202020204" pitchFamily="34" charset="0"/>
                <a:ea typeface="Times New Roman" panose="02020603050405020304" pitchFamily="18" charset="0"/>
                <a:cs typeface="Arial" panose="020B0604020202020204" pitchFamily="34" charset="0"/>
              </a:rPr>
              <a:t>Дефібрилятор </a:t>
            </a:r>
            <a:r>
              <a:rPr lang="uk-UA" dirty="0">
                <a:effectLst/>
                <a:latin typeface="Arial" panose="020B0604020202020204" pitchFamily="34" charset="0"/>
                <a:ea typeface="Times New Roman" panose="02020603050405020304" pitchFamily="18" charset="0"/>
                <a:cs typeface="Arial" panose="020B0604020202020204" pitchFamily="34" charset="0"/>
              </a:rPr>
              <a:t>- прилад, що використовується для </a:t>
            </a:r>
            <a:r>
              <a:rPr lang="uk-UA" dirty="0" err="1">
                <a:effectLst/>
                <a:latin typeface="Arial" panose="020B0604020202020204" pitchFamily="34" charset="0"/>
                <a:ea typeface="Times New Roman" panose="02020603050405020304" pitchFamily="18" charset="0"/>
                <a:cs typeface="Arial" panose="020B0604020202020204" pitchFamily="34" charset="0"/>
              </a:rPr>
              <a:t>електро</a:t>
            </a:r>
            <a:r>
              <a:rPr lang="uk-UA" dirty="0">
                <a:effectLst/>
                <a:latin typeface="Arial" panose="020B0604020202020204" pitchFamily="34" charset="0"/>
                <a:ea typeface="Times New Roman" panose="02020603050405020304" pitchFamily="18" charset="0"/>
                <a:cs typeface="Arial" panose="020B0604020202020204" pitchFamily="34" charset="0"/>
              </a:rPr>
              <a:t>-імпульсної терапії порушень серцевого ритму</a:t>
            </a:r>
            <a:r>
              <a:rPr lang="ru-UA" dirty="0">
                <a:latin typeface="Arial" panose="020B0604020202020204" pitchFamily="34" charset="0"/>
                <a:ea typeface="Times New Roman" panose="02020603050405020304" pitchFamily="18" charset="0"/>
                <a:cs typeface="Arial" panose="020B0604020202020204" pitchFamily="34" charset="0"/>
              </a:rPr>
              <a:t>.</a:t>
            </a:r>
            <a:endParaRPr lang="ru-UA" dirty="0">
              <a:latin typeface="Arial" panose="020B0604020202020204" pitchFamily="34" charset="0"/>
              <a:cs typeface="Arial" panose="020B0604020202020204" pitchFamily="34" charset="0"/>
            </a:endParaRPr>
          </a:p>
        </p:txBody>
      </p:sp>
      <p:pic>
        <p:nvPicPr>
          <p:cNvPr id="6" name="Image 16">
            <a:extLst>
              <a:ext uri="{FF2B5EF4-FFF2-40B4-BE49-F238E27FC236}">
                <a16:creationId xmlns:a16="http://schemas.microsoft.com/office/drawing/2014/main" id="{41F02A28-A000-BFC7-5793-0565497D595E}"/>
              </a:ext>
            </a:extLst>
          </p:cNvPr>
          <p:cNvPicPr>
            <a:picLocks/>
          </p:cNvPicPr>
          <p:nvPr/>
        </p:nvPicPr>
        <p:blipFill>
          <a:blip r:embed="rId2" cstate="print"/>
          <a:stretch>
            <a:fillRect/>
          </a:stretch>
        </p:blipFill>
        <p:spPr>
          <a:xfrm>
            <a:off x="1128889" y="1897380"/>
            <a:ext cx="3133090" cy="2860040"/>
          </a:xfrm>
          <a:prstGeom prst="rect">
            <a:avLst/>
          </a:prstGeom>
        </p:spPr>
      </p:pic>
      <p:sp>
        <p:nvSpPr>
          <p:cNvPr id="8" name="TextBox 7">
            <a:extLst>
              <a:ext uri="{FF2B5EF4-FFF2-40B4-BE49-F238E27FC236}">
                <a16:creationId xmlns:a16="http://schemas.microsoft.com/office/drawing/2014/main" id="{FF5D430C-C972-2C6F-7C8B-AE45F30028E9}"/>
              </a:ext>
            </a:extLst>
          </p:cNvPr>
          <p:cNvSpPr txBox="1"/>
          <p:nvPr/>
        </p:nvSpPr>
        <p:spPr>
          <a:xfrm>
            <a:off x="4836867" y="1998980"/>
            <a:ext cx="5808555" cy="4195957"/>
          </a:xfrm>
          <a:prstGeom prst="rect">
            <a:avLst/>
          </a:prstGeom>
          <a:noFill/>
        </p:spPr>
        <p:txBody>
          <a:bodyPr wrap="square">
            <a:spAutoFit/>
          </a:bodyPr>
          <a:lstStyle/>
          <a:p>
            <a:pPr algn="just">
              <a:lnSpc>
                <a:spcPct val="150000"/>
              </a:lnSpc>
            </a:pPr>
            <a:r>
              <a:rPr lang="uk-UA" sz="1800" dirty="0">
                <a:effectLst/>
                <a:latin typeface="Arial" panose="020B0604020202020204" pitchFamily="34" charset="0"/>
                <a:ea typeface="Times New Roman" panose="02020603050405020304" pitchFamily="18" charset="0"/>
                <a:cs typeface="Arial" panose="020B0604020202020204" pitchFamily="34" charset="0"/>
              </a:rPr>
              <a:t>Дефібриляція за допомогою електричного удару по серцю (електрошоку) виконується</a:t>
            </a:r>
            <a:r>
              <a:rPr lang="uk-UA" sz="1800" spc="2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шляхом пропускання струму між електродами, які накладаються безпосередньо на серце під час операції (внутрішні електроди) або з використанням поверхневих електродів, які розташовані на передній частині грудної клітці. </a:t>
            </a:r>
          </a:p>
          <a:p>
            <a:pPr algn="just">
              <a:lnSpc>
                <a:spcPct val="150000"/>
              </a:lnSpc>
            </a:pPr>
            <a:endParaRPr lang="uk-UA" dirty="0">
              <a:latin typeface="Arial" panose="020B0604020202020204" pitchFamily="34" charset="0"/>
              <a:cs typeface="Arial" panose="020B0604020202020204" pitchFamily="34" charset="0"/>
            </a:endParaRPr>
          </a:p>
          <a:p>
            <a:pPr algn="just">
              <a:lnSpc>
                <a:spcPct val="150000"/>
              </a:lnSpc>
            </a:pPr>
            <a:r>
              <a:rPr lang="en" dirty="0">
                <a:latin typeface="Arial" panose="020B0604020202020204" pitchFamily="34" charset="0"/>
                <a:cs typeface="Arial" panose="020B0604020202020204" pitchFamily="34" charset="0"/>
                <a:hlinkClick r:id="rId3"/>
              </a:rPr>
              <a:t>https://www.youtube.com/watch?app=desktop&amp;v=S9F8KUyIPyU</a:t>
            </a:r>
            <a:r>
              <a:rPr lang="uk-UA" dirty="0">
                <a:latin typeface="Arial" panose="020B0604020202020204" pitchFamily="34" charset="0"/>
                <a:cs typeface="Arial" panose="020B0604020202020204" pitchFamily="34" charset="0"/>
              </a:rPr>
              <a:t> </a:t>
            </a:r>
            <a:endParaRPr lang="ru-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01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7">
            <a:extLst>
              <a:ext uri="{FF2B5EF4-FFF2-40B4-BE49-F238E27FC236}">
                <a16:creationId xmlns:a16="http://schemas.microsoft.com/office/drawing/2014/main" id="{CF16E93E-9CC4-804B-045B-986AF2B38C24}"/>
              </a:ext>
            </a:extLst>
          </p:cNvPr>
          <p:cNvPicPr>
            <a:picLocks/>
          </p:cNvPicPr>
          <p:nvPr/>
        </p:nvPicPr>
        <p:blipFill>
          <a:blip r:embed="rId2" cstate="print"/>
          <a:stretch>
            <a:fillRect/>
          </a:stretch>
        </p:blipFill>
        <p:spPr>
          <a:xfrm>
            <a:off x="0" y="56967"/>
            <a:ext cx="5103565" cy="3503825"/>
          </a:xfrm>
          <a:prstGeom prst="rect">
            <a:avLst/>
          </a:prstGeom>
        </p:spPr>
      </p:pic>
      <p:sp>
        <p:nvSpPr>
          <p:cNvPr id="4" name="TextBox 3">
            <a:extLst>
              <a:ext uri="{FF2B5EF4-FFF2-40B4-BE49-F238E27FC236}">
                <a16:creationId xmlns:a16="http://schemas.microsoft.com/office/drawing/2014/main" id="{B1B17714-EBC1-992B-4E24-5DC10EBC3D2E}"/>
              </a:ext>
            </a:extLst>
          </p:cNvPr>
          <p:cNvSpPr txBox="1"/>
          <p:nvPr/>
        </p:nvSpPr>
        <p:spPr>
          <a:xfrm>
            <a:off x="5226756" y="535134"/>
            <a:ext cx="6310488" cy="2426242"/>
          </a:xfrm>
          <a:prstGeom prst="rect">
            <a:avLst/>
          </a:prstGeom>
          <a:noFill/>
        </p:spPr>
        <p:txBody>
          <a:bodyPr wrap="square">
            <a:spAutoFit/>
          </a:bodyPr>
          <a:lstStyle/>
          <a:p>
            <a:pPr marL="215265" marR="414655" indent="259080" algn="just">
              <a:lnSpc>
                <a:spcPct val="150000"/>
              </a:lnSpc>
              <a:spcBef>
                <a:spcPts val="1185"/>
              </a:spcBef>
              <a:spcAft>
                <a:spcPts val="0"/>
              </a:spcAft>
            </a:pPr>
            <a:r>
              <a:rPr lang="uk-UA" sz="1800" dirty="0">
                <a:effectLst/>
                <a:latin typeface="Arial" panose="020B0604020202020204" pitchFamily="34" charset="0"/>
                <a:ea typeface="Times New Roman" panose="02020603050405020304" pitchFamily="18" charset="0"/>
                <a:cs typeface="Arial" panose="020B0604020202020204" pitchFamily="34" charset="0"/>
              </a:rPr>
              <a:t>Конструкції</a:t>
            </a:r>
            <a:r>
              <a:rPr lang="uk-UA" sz="1800" spc="-2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електродів</a:t>
            </a:r>
            <a:r>
              <a:rPr lang="uk-UA" spc="-20" dirty="0">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дефібриляторів:</a:t>
            </a:r>
            <a:r>
              <a:rPr lang="uk-UA" sz="1800" spc="-20" dirty="0">
                <a:effectLst/>
                <a:latin typeface="Arial" panose="020B0604020202020204" pitchFamily="34" charset="0"/>
                <a:ea typeface="Times New Roman" panose="02020603050405020304" pitchFamily="18" charset="0"/>
                <a:cs typeface="Arial" panose="020B0604020202020204" pitchFamily="34" charset="0"/>
              </a:rPr>
              <a:t> </a:t>
            </a:r>
            <a:endParaRPr lang="uk-UA" spc="-20" dirty="0">
              <a:latin typeface="Arial" panose="020B0604020202020204" pitchFamily="34" charset="0"/>
              <a:ea typeface="Times New Roman" panose="02020603050405020304" pitchFamily="18" charset="0"/>
              <a:cs typeface="Arial" panose="020B0604020202020204" pitchFamily="34" charset="0"/>
            </a:endParaRPr>
          </a:p>
          <a:p>
            <a:pPr marL="215265" marR="414655" indent="259080" algn="just">
              <a:lnSpc>
                <a:spcPct val="150000"/>
              </a:lnSpc>
              <a:spcBef>
                <a:spcPts val="1185"/>
              </a:spcBef>
              <a:spcAft>
                <a:spcPts val="0"/>
              </a:spcAft>
            </a:pPr>
            <a:r>
              <a:rPr lang="uk-UA" sz="1800" dirty="0">
                <a:effectLst/>
                <a:latin typeface="Arial" panose="020B0604020202020204" pitchFamily="34" charset="0"/>
                <a:ea typeface="Times New Roman" panose="02020603050405020304" pitchFamily="18" charset="0"/>
                <a:cs typeface="Arial" panose="020B0604020202020204" pitchFamily="34" charset="0"/>
              </a:rPr>
              <a:t>а</a:t>
            </a:r>
            <a:r>
              <a:rPr lang="uk-UA" sz="1800" spc="-2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a:t>
            </a:r>
            <a:r>
              <a:rPr lang="uk-UA" sz="1800" spc="-2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внутрішній</a:t>
            </a:r>
            <a:r>
              <a:rPr lang="uk-UA" sz="1800" spc="-2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електрод, який накладається прямо на серце; </a:t>
            </a:r>
          </a:p>
          <a:p>
            <a:pPr marL="215265" marR="414655" indent="259080" algn="just">
              <a:lnSpc>
                <a:spcPct val="150000"/>
              </a:lnSpc>
              <a:spcBef>
                <a:spcPts val="1185"/>
              </a:spcBef>
              <a:spcAft>
                <a:spcPts val="0"/>
              </a:spcAft>
            </a:pPr>
            <a:r>
              <a:rPr lang="uk-UA" sz="1800" dirty="0">
                <a:effectLst/>
                <a:latin typeface="Arial" panose="020B0604020202020204" pitchFamily="34" charset="0"/>
                <a:ea typeface="Times New Roman" panose="02020603050405020304" pitchFamily="18" charset="0"/>
                <a:cs typeface="Arial" panose="020B0604020202020204" pitchFamily="34" charset="0"/>
              </a:rPr>
              <a:t>б – поверхневий дисковий електрод, який</a:t>
            </a:r>
            <a:r>
              <a:rPr lang="ru-UA" dirty="0">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встановлюється</a:t>
            </a:r>
            <a:r>
              <a:rPr lang="uk-UA" sz="1800" spc="-3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на</a:t>
            </a:r>
            <a:r>
              <a:rPr lang="uk-UA" sz="1800" spc="-4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передній</a:t>
            </a:r>
            <a:r>
              <a:rPr lang="uk-UA" sz="1800" spc="-3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частині</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грудної</a:t>
            </a:r>
            <a:r>
              <a:rPr lang="uk-UA" sz="1800" spc="-25" dirty="0">
                <a:effectLst/>
                <a:latin typeface="Arial" panose="020B0604020202020204" pitchFamily="34" charset="0"/>
                <a:ea typeface="Times New Roman" panose="02020603050405020304" pitchFamily="18" charset="0"/>
                <a:cs typeface="Arial" panose="020B0604020202020204" pitchFamily="34" charset="0"/>
              </a:rPr>
              <a:t> </a:t>
            </a:r>
            <a:r>
              <a:rPr lang="uk-UA" sz="1800" spc="-10" dirty="0">
                <a:effectLst/>
                <a:latin typeface="Arial" panose="020B0604020202020204" pitchFamily="34" charset="0"/>
                <a:ea typeface="Times New Roman" panose="02020603050405020304" pitchFamily="18" charset="0"/>
                <a:cs typeface="Arial" panose="020B0604020202020204" pitchFamily="34" charset="0"/>
              </a:rPr>
              <a:t>клітки.</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age 18">
            <a:extLst>
              <a:ext uri="{FF2B5EF4-FFF2-40B4-BE49-F238E27FC236}">
                <a16:creationId xmlns:a16="http://schemas.microsoft.com/office/drawing/2014/main" id="{24427F2C-1743-DE54-1285-BBE72C1A2567}"/>
              </a:ext>
            </a:extLst>
          </p:cNvPr>
          <p:cNvPicPr>
            <a:picLocks/>
          </p:cNvPicPr>
          <p:nvPr/>
        </p:nvPicPr>
        <p:blipFill>
          <a:blip r:embed="rId3" cstate="print"/>
          <a:stretch>
            <a:fillRect/>
          </a:stretch>
        </p:blipFill>
        <p:spPr>
          <a:xfrm>
            <a:off x="8547276" y="3479588"/>
            <a:ext cx="2028825" cy="2623820"/>
          </a:xfrm>
          <a:prstGeom prst="rect">
            <a:avLst/>
          </a:prstGeom>
        </p:spPr>
      </p:pic>
      <p:sp>
        <p:nvSpPr>
          <p:cNvPr id="7" name="TextBox 6">
            <a:extLst>
              <a:ext uri="{FF2B5EF4-FFF2-40B4-BE49-F238E27FC236}">
                <a16:creationId xmlns:a16="http://schemas.microsoft.com/office/drawing/2014/main" id="{D1753062-995E-17AE-9594-AD81304F9188}"/>
              </a:ext>
            </a:extLst>
          </p:cNvPr>
          <p:cNvSpPr txBox="1"/>
          <p:nvPr/>
        </p:nvSpPr>
        <p:spPr>
          <a:xfrm>
            <a:off x="1061156" y="3739966"/>
            <a:ext cx="6096000" cy="2120004"/>
          </a:xfrm>
          <a:prstGeom prst="rect">
            <a:avLst/>
          </a:prstGeom>
          <a:noFill/>
        </p:spPr>
        <p:txBody>
          <a:bodyPr wrap="square">
            <a:spAutoFit/>
          </a:bodyPr>
          <a:lstStyle/>
          <a:p>
            <a:pPr marL="83820" marR="411480" indent="342265" algn="just">
              <a:lnSpc>
                <a:spcPct val="150000"/>
              </a:lnSpc>
              <a:spcAft>
                <a:spcPts val="0"/>
              </a:spcAft>
            </a:pPr>
            <a:r>
              <a:rPr lang="uk-UA" sz="1800" dirty="0">
                <a:effectLst/>
                <a:latin typeface="Arial" panose="020B0604020202020204" pitchFamily="34" charset="0"/>
                <a:ea typeface="Times New Roman" panose="02020603050405020304" pitchFamily="18" charset="0"/>
                <a:cs typeface="Arial" panose="020B0604020202020204" pitchFamily="34" charset="0"/>
              </a:rPr>
              <a:t>Електроди повинні бути зволожені і під час розряду щільно притиснуті до грудної клітки. Під час проведення розряду потрібно дотримуватися техніки безпеки, від'єднувати пристрої реєстрації сигналів та апарати штучної вентиляції </a:t>
            </a:r>
            <a:r>
              <a:rPr lang="uk-UA" sz="1800" dirty="0" err="1">
                <a:effectLst/>
                <a:latin typeface="Arial" panose="020B0604020202020204" pitchFamily="34" charset="0"/>
                <a:ea typeface="Times New Roman" panose="02020603050405020304" pitchFamily="18" charset="0"/>
                <a:cs typeface="Arial" panose="020B0604020202020204" pitchFamily="34" charset="0"/>
              </a:rPr>
              <a:t>легенів</a:t>
            </a:r>
            <a:r>
              <a:rPr lang="uk-UA" sz="1800" dirty="0">
                <a:effectLst/>
                <a:latin typeface="Arial" panose="020B0604020202020204" pitchFamily="34" charset="0"/>
                <a:ea typeface="Times New Roman" panose="02020603050405020304" pitchFamily="18" charset="0"/>
                <a:cs typeface="Arial" panose="020B0604020202020204" pitchFamily="34" charset="0"/>
              </a:rPr>
              <a:t>.</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34BDAC70-10BA-2CC1-D82F-88A8519386BC}"/>
              </a:ext>
            </a:extLst>
          </p:cNvPr>
          <p:cNvSpPr txBox="1"/>
          <p:nvPr/>
        </p:nvSpPr>
        <p:spPr>
          <a:xfrm>
            <a:off x="6513688" y="6282582"/>
            <a:ext cx="4777270" cy="369332"/>
          </a:xfrm>
          <a:prstGeom prst="rect">
            <a:avLst/>
          </a:prstGeom>
          <a:noFill/>
        </p:spPr>
        <p:txBody>
          <a:bodyPr wrap="none" rtlCol="0">
            <a:spAutoFit/>
          </a:bodyPr>
          <a:lstStyle/>
          <a:p>
            <a:r>
              <a:rPr lang="uk-UA" sz="1800" dirty="0">
                <a:effectLst/>
                <a:latin typeface="Arial" panose="020B0604020202020204" pitchFamily="34" charset="0"/>
                <a:ea typeface="Times New Roman" panose="02020603050405020304" pitchFamily="18" charset="0"/>
                <a:cs typeface="Arial" panose="020B0604020202020204" pitchFamily="34" charset="0"/>
              </a:rPr>
              <a:t>Місця накладання поверхневих електродів</a:t>
            </a:r>
            <a:endParaRPr lang="ru-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252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D757AB-6AF2-DF5C-FCBF-C4AFEBB2AA0F}"/>
              </a:ext>
            </a:extLst>
          </p:cNvPr>
          <p:cNvSpPr txBox="1"/>
          <p:nvPr/>
        </p:nvSpPr>
        <p:spPr>
          <a:xfrm>
            <a:off x="1038576" y="286434"/>
            <a:ext cx="10058401" cy="872034"/>
          </a:xfrm>
          <a:prstGeom prst="rect">
            <a:avLst/>
          </a:prstGeom>
          <a:noFill/>
        </p:spPr>
        <p:txBody>
          <a:bodyPr wrap="square">
            <a:spAutoFit/>
          </a:bodyPr>
          <a:lstStyle/>
          <a:p>
            <a:pPr>
              <a:lnSpc>
                <a:spcPct val="150000"/>
              </a:lnSpc>
            </a:pPr>
            <a:r>
              <a:rPr lang="uk-UA" sz="1800" dirty="0">
                <a:effectLst/>
                <a:latin typeface="Arial" panose="020B0604020202020204" pitchFamily="34" charset="0"/>
                <a:ea typeface="Times New Roman" panose="02020603050405020304" pitchFamily="18" charset="0"/>
                <a:cs typeface="Arial" panose="020B0604020202020204" pitchFamily="34" charset="0"/>
              </a:rPr>
              <a:t>Серед всіх типів дефібриляторів найчастіше використовується </a:t>
            </a:r>
            <a:r>
              <a:rPr lang="uk-UA" sz="1800" i="1" dirty="0">
                <a:effectLst/>
                <a:latin typeface="Arial" panose="020B0604020202020204" pitchFamily="34" charset="0"/>
                <a:ea typeface="Times New Roman" panose="02020603050405020304" pitchFamily="18" charset="0"/>
                <a:cs typeface="Arial" panose="020B0604020202020204" pitchFamily="34" charset="0"/>
              </a:rPr>
              <a:t>розрядний ємнісний дефібрилятор.</a:t>
            </a:r>
            <a:r>
              <a:rPr lang="ru-UA" dirty="0">
                <a:effectLst/>
                <a:latin typeface="Arial" panose="020B0604020202020204" pitchFamily="34" charset="0"/>
                <a:cs typeface="Arial" panose="020B0604020202020204" pitchFamily="34" charset="0"/>
              </a:rPr>
              <a:t> </a:t>
            </a:r>
            <a:endParaRPr lang="ru-UA"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02BCF3E-11B8-380E-021A-AA858BB17DE7}"/>
              </a:ext>
            </a:extLst>
          </p:cNvPr>
          <p:cNvSpPr txBox="1"/>
          <p:nvPr/>
        </p:nvSpPr>
        <p:spPr>
          <a:xfrm>
            <a:off x="1038576" y="1448321"/>
            <a:ext cx="10284177" cy="2118465"/>
          </a:xfrm>
          <a:prstGeom prst="rect">
            <a:avLst/>
          </a:prstGeom>
          <a:noFill/>
        </p:spPr>
        <p:txBody>
          <a:bodyPr wrap="square">
            <a:spAutoFit/>
          </a:bodyPr>
          <a:lstStyle/>
          <a:p>
            <a:pPr marL="83820" marR="411480" indent="342265" algn="just">
              <a:lnSpc>
                <a:spcPct val="150000"/>
              </a:lnSpc>
              <a:spcBef>
                <a:spcPts val="340"/>
              </a:spcBef>
              <a:spcAft>
                <a:spcPts val="0"/>
              </a:spcAft>
            </a:pPr>
            <a:r>
              <a:rPr lang="uk-UA" sz="1800" dirty="0">
                <a:effectLst/>
                <a:latin typeface="Arial" panose="020B0604020202020204" pitchFamily="34" charset="0"/>
                <a:ea typeface="Times New Roman" panose="02020603050405020304" pitchFamily="18" charset="0"/>
                <a:cs typeface="Arial" panose="020B0604020202020204" pitchFamily="34" charset="0"/>
              </a:rPr>
              <a:t>Схема первинного кола (перемикач в положенні 1) складається з вального трансформатора, </a:t>
            </a:r>
            <a:r>
              <a:rPr lang="uk-UA" sz="1800" dirty="0" err="1">
                <a:effectLst/>
                <a:latin typeface="Arial" panose="020B0604020202020204" pitchFamily="34" charset="0"/>
                <a:ea typeface="Times New Roman" panose="02020603050405020304" pitchFamily="18" charset="0"/>
                <a:cs typeface="Arial" panose="020B0604020202020204" pitchFamily="34" charset="0"/>
              </a:rPr>
              <a:t>однонапівперіодного</a:t>
            </a:r>
            <a:r>
              <a:rPr lang="uk-UA" sz="1800" dirty="0">
                <a:effectLst/>
                <a:latin typeface="Arial" panose="020B0604020202020204" pitchFamily="34" charset="0"/>
                <a:ea typeface="Times New Roman" panose="02020603050405020304" pitchFamily="18" charset="0"/>
                <a:cs typeface="Arial" panose="020B0604020202020204" pitchFamily="34" charset="0"/>
              </a:rPr>
              <a:t> випрямляча та накопичувального конденсатора C.</a:t>
            </a:r>
            <a:r>
              <a:rPr lang="uk-UA" sz="1800" spc="4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Напруга, до якої заряджається даний конденсатор, регулюється автотрансформатором в первинному колі. Опір </a:t>
            </a:r>
            <a:r>
              <a:rPr lang="uk-UA" sz="1800" dirty="0" err="1">
                <a:effectLst/>
                <a:latin typeface="Arial" panose="020B0604020202020204" pitchFamily="34" charset="0"/>
                <a:ea typeface="Times New Roman" panose="02020603050405020304" pitchFamily="18" charset="0"/>
                <a:cs typeface="Arial" panose="020B0604020202020204" pitchFamily="34" charset="0"/>
              </a:rPr>
              <a:t>R</a:t>
            </a:r>
            <a:r>
              <a:rPr lang="uk-UA" sz="1800" dirty="0">
                <a:effectLst/>
                <a:latin typeface="Arial" panose="020B0604020202020204" pitchFamily="34" charset="0"/>
                <a:ea typeface="Times New Roman" panose="02020603050405020304" pitchFamily="18" charset="0"/>
                <a:cs typeface="Arial" panose="020B0604020202020204" pitchFamily="34" charset="0"/>
              </a:rPr>
              <a:t> обмежує струм заряду та захищає електричні компоненти пристрою.</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Image 19">
            <a:extLst>
              <a:ext uri="{FF2B5EF4-FFF2-40B4-BE49-F238E27FC236}">
                <a16:creationId xmlns:a16="http://schemas.microsoft.com/office/drawing/2014/main" id="{6650DFD1-8250-0207-D250-759CCB064915}"/>
              </a:ext>
            </a:extLst>
          </p:cNvPr>
          <p:cNvPicPr>
            <a:picLocks/>
          </p:cNvPicPr>
          <p:nvPr/>
        </p:nvPicPr>
        <p:blipFill>
          <a:blip r:embed="rId2" cstate="print"/>
          <a:stretch>
            <a:fillRect/>
          </a:stretch>
        </p:blipFill>
        <p:spPr>
          <a:xfrm>
            <a:off x="2884311" y="3473693"/>
            <a:ext cx="6180666" cy="3097873"/>
          </a:xfrm>
          <a:prstGeom prst="rect">
            <a:avLst/>
          </a:prstGeom>
        </p:spPr>
      </p:pic>
    </p:spTree>
    <p:extLst>
      <p:ext uri="{BB962C8B-B14F-4D97-AF65-F5344CB8AC3E}">
        <p14:creationId xmlns:p14="http://schemas.microsoft.com/office/powerpoint/2010/main" val="70210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BC64D1-2D2D-55B8-2CF6-D6FD68849604}"/>
              </a:ext>
            </a:extLst>
          </p:cNvPr>
          <p:cNvSpPr txBox="1"/>
          <p:nvPr/>
        </p:nvSpPr>
        <p:spPr>
          <a:xfrm>
            <a:off x="1072445" y="271272"/>
            <a:ext cx="6096000" cy="3364960"/>
          </a:xfrm>
          <a:prstGeom prst="rect">
            <a:avLst/>
          </a:prstGeom>
          <a:noFill/>
        </p:spPr>
        <p:txBody>
          <a:bodyPr wrap="square">
            <a:spAutoFit/>
          </a:bodyPr>
          <a:lstStyle/>
          <a:p>
            <a:pPr algn="just">
              <a:lnSpc>
                <a:spcPct val="150000"/>
              </a:lnSpc>
            </a:pPr>
            <a:r>
              <a:rPr lang="uk-UA" sz="1800" dirty="0">
                <a:effectLst/>
                <a:latin typeface="Arial" panose="020B0604020202020204" pitchFamily="34" charset="0"/>
                <a:ea typeface="Times New Roman" panose="02020603050405020304" pitchFamily="18" charset="0"/>
                <a:cs typeface="Arial" panose="020B0604020202020204" pitchFamily="34" charset="0"/>
              </a:rPr>
              <a:t>Після того, як електроди закріплені на тілі, лікар переводить перемикач з положення 1 в положення 2. Розрядний струм проходить по вторинному ланцюгу: котушці індуктивності L, електродам та торсу пацієнта (що</a:t>
            </a:r>
            <a:r>
              <a:rPr lang="uk-UA" sz="1800" spc="2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служить опором навантаження). Форма розрядного імпульсу визначається величинами індуктивності L, ємності C та електричного опору торса пацієнта </a:t>
            </a:r>
            <a:r>
              <a:rPr lang="uk-UA" sz="1800" spc="-20" dirty="0">
                <a:effectLst/>
                <a:latin typeface="Arial" panose="020B0604020202020204" pitchFamily="34" charset="0"/>
                <a:ea typeface="Times New Roman" panose="02020603050405020304" pitchFamily="18" charset="0"/>
                <a:cs typeface="Arial" panose="020B0604020202020204" pitchFamily="34" charset="0"/>
              </a:rPr>
              <a:t>R</a:t>
            </a:r>
            <a:r>
              <a:rPr lang="uk-UA" sz="1800" spc="-20" baseline="-25000" dirty="0">
                <a:effectLst/>
                <a:latin typeface="Arial" panose="020B0604020202020204" pitchFamily="34" charset="0"/>
                <a:ea typeface="Times New Roman" panose="02020603050405020304" pitchFamily="18" charset="0"/>
                <a:cs typeface="Arial" panose="020B0604020202020204" pitchFamily="34" charset="0"/>
              </a:rPr>
              <a:t>L</a:t>
            </a:r>
            <a:r>
              <a:rPr lang="ru-UA" dirty="0">
                <a:effectLst/>
                <a:latin typeface="Arial" panose="020B0604020202020204" pitchFamily="34" charset="0"/>
                <a:cs typeface="Arial" panose="020B0604020202020204" pitchFamily="34" charset="0"/>
              </a:rPr>
              <a:t> </a:t>
            </a:r>
            <a:endParaRPr lang="ru-UA"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12E015A-E112-36B0-5A7C-EB885E68BF17}"/>
              </a:ext>
            </a:extLst>
          </p:cNvPr>
          <p:cNvSpPr txBox="1"/>
          <p:nvPr/>
        </p:nvSpPr>
        <p:spPr>
          <a:xfrm>
            <a:off x="4921955" y="3418921"/>
            <a:ext cx="6096000" cy="3364960"/>
          </a:xfrm>
          <a:prstGeom prst="rect">
            <a:avLst/>
          </a:prstGeom>
          <a:noFill/>
        </p:spPr>
        <p:txBody>
          <a:bodyPr wrap="square">
            <a:spAutoFit/>
          </a:bodyPr>
          <a:lstStyle/>
          <a:p>
            <a:pPr algn="just">
              <a:lnSpc>
                <a:spcPct val="150000"/>
              </a:lnSpc>
            </a:pPr>
            <a:r>
              <a:rPr lang="uk-UA" dirty="0">
                <a:latin typeface="Arial" panose="020B0604020202020204" pitchFamily="34" charset="0"/>
                <a:ea typeface="Times New Roman" panose="02020603050405020304" pitchFamily="18" charset="0"/>
                <a:cs typeface="Arial" panose="020B0604020202020204" pitchFamily="34" charset="0"/>
              </a:rPr>
              <a:t>З</a:t>
            </a:r>
            <a:r>
              <a:rPr lang="uk-UA" sz="1800" dirty="0">
                <a:effectLst/>
                <a:latin typeface="Arial" panose="020B0604020202020204" pitchFamily="34" charset="0"/>
                <a:ea typeface="Times New Roman" panose="02020603050405020304" pitchFamily="18" charset="0"/>
                <a:cs typeface="Arial" panose="020B0604020202020204" pitchFamily="34" charset="0"/>
              </a:rPr>
              <a:t>начення максимальної енергії для виконання дефібриляції серця повинно бути: за допомогою зовнішніх електродів Е</a:t>
            </a:r>
            <a:r>
              <a:rPr lang="uk-UA" sz="1800" spc="-9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 400 </a:t>
            </a:r>
            <a:r>
              <a:rPr lang="uk-UA" sz="1800" dirty="0" err="1">
                <a:effectLst/>
                <a:latin typeface="Arial" panose="020B0604020202020204" pitchFamily="34" charset="0"/>
                <a:ea typeface="Times New Roman" panose="02020603050405020304" pitchFamily="18" charset="0"/>
                <a:cs typeface="Arial" panose="020B0604020202020204" pitchFamily="34" charset="0"/>
              </a:rPr>
              <a:t>Дж</a:t>
            </a:r>
            <a:r>
              <a:rPr lang="uk-UA" sz="1800" dirty="0">
                <a:effectLst/>
                <a:latin typeface="Arial" panose="020B0604020202020204" pitchFamily="34" charset="0"/>
                <a:ea typeface="Times New Roman" panose="02020603050405020304" pitchFamily="18" charset="0"/>
                <a:cs typeface="Arial" panose="020B0604020202020204" pitchFamily="34" charset="0"/>
              </a:rPr>
              <a:t>, за допомогою внутрішніх електродів - Е = 100 </a:t>
            </a:r>
            <a:r>
              <a:rPr lang="uk-UA" sz="1800" dirty="0" err="1">
                <a:effectLst/>
                <a:latin typeface="Arial" panose="020B0604020202020204" pitchFamily="34" charset="0"/>
                <a:ea typeface="Times New Roman" panose="02020603050405020304" pitchFamily="18" charset="0"/>
                <a:cs typeface="Arial" panose="020B0604020202020204" pitchFamily="34" charset="0"/>
              </a:rPr>
              <a:t>Дж</a:t>
            </a:r>
            <a:r>
              <a:rPr lang="uk-UA" sz="1800" dirty="0">
                <a:effectLst/>
                <a:latin typeface="Arial" panose="020B0604020202020204" pitchFamily="34" charset="0"/>
                <a:ea typeface="Times New Roman" panose="02020603050405020304" pitchFamily="18" charset="0"/>
                <a:cs typeface="Arial" panose="020B0604020202020204" pitchFamily="34" charset="0"/>
              </a:rPr>
              <a:t>. Конденсатори, які застосовуються в дефібриляторах, мають ємність	10-50 </a:t>
            </a:r>
            <a:r>
              <a:rPr lang="uk-UA" sz="1800" dirty="0" err="1">
                <a:effectLst/>
                <a:latin typeface="Arial" panose="020B0604020202020204" pitchFamily="34" charset="0"/>
                <a:ea typeface="Times New Roman" panose="02020603050405020304" pitchFamily="18" charset="0"/>
                <a:cs typeface="Arial" panose="020B0604020202020204" pitchFamily="34" charset="0"/>
              </a:rPr>
              <a:t>мкФ</a:t>
            </a:r>
            <a:r>
              <a:rPr lang="uk-UA" sz="1800" dirty="0">
                <a:effectLst/>
                <a:latin typeface="Arial" panose="020B0604020202020204" pitchFamily="34" charset="0"/>
                <a:ea typeface="Times New Roman" panose="02020603050405020304" pitchFamily="18" charset="0"/>
                <a:cs typeface="Arial" panose="020B0604020202020204" pitchFamily="34" charset="0"/>
              </a:rPr>
              <a:t>. Таким чином, для досягнення максимальної енергії напруга повинна бути 2-9 кВ, в залежності від ємності конденсатора</a:t>
            </a:r>
            <a:r>
              <a:rPr lang="ru-UA" dirty="0">
                <a:effectLst/>
                <a:latin typeface="Arial" panose="020B0604020202020204" pitchFamily="34" charset="0"/>
                <a:cs typeface="Arial" panose="020B0604020202020204" pitchFamily="34" charset="0"/>
              </a:rPr>
              <a:t> .</a:t>
            </a:r>
            <a:endParaRPr lang="ru-UA"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51F1F4C4-83F4-0F82-D13F-D3B43786D483}"/>
              </a:ext>
            </a:extLst>
          </p:cNvPr>
          <p:cNvPicPr>
            <a:picLocks noChangeAspect="1"/>
          </p:cNvPicPr>
          <p:nvPr/>
        </p:nvPicPr>
        <p:blipFill>
          <a:blip r:embed="rId2"/>
          <a:stretch>
            <a:fillRect/>
          </a:stretch>
        </p:blipFill>
        <p:spPr>
          <a:xfrm>
            <a:off x="7695494" y="1204452"/>
            <a:ext cx="2832696" cy="974303"/>
          </a:xfrm>
          <a:prstGeom prst="rect">
            <a:avLst/>
          </a:prstGeom>
        </p:spPr>
      </p:pic>
      <p:pic>
        <p:nvPicPr>
          <p:cNvPr id="8" name="Image 20">
            <a:extLst>
              <a:ext uri="{FF2B5EF4-FFF2-40B4-BE49-F238E27FC236}">
                <a16:creationId xmlns:a16="http://schemas.microsoft.com/office/drawing/2014/main" id="{81D9F04A-0525-2439-0BA9-51074976B981}"/>
              </a:ext>
            </a:extLst>
          </p:cNvPr>
          <p:cNvPicPr>
            <a:picLocks/>
          </p:cNvPicPr>
          <p:nvPr/>
        </p:nvPicPr>
        <p:blipFill>
          <a:blip r:embed="rId3" cstate="print"/>
          <a:stretch>
            <a:fillRect/>
          </a:stretch>
        </p:blipFill>
        <p:spPr>
          <a:xfrm>
            <a:off x="1434077" y="4172713"/>
            <a:ext cx="3036323" cy="2216798"/>
          </a:xfrm>
          <a:prstGeom prst="rect">
            <a:avLst/>
          </a:prstGeom>
          <a:solidFill>
            <a:schemeClr val="accent1"/>
          </a:solidFill>
        </p:spPr>
      </p:pic>
    </p:spTree>
    <p:extLst>
      <p:ext uri="{BB962C8B-B14F-4D97-AF65-F5344CB8AC3E}">
        <p14:creationId xmlns:p14="http://schemas.microsoft.com/office/powerpoint/2010/main" val="427106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13F904-E82B-A67F-FFD9-9D88782B2A77}"/>
              </a:ext>
            </a:extLst>
          </p:cNvPr>
          <p:cNvSpPr txBox="1"/>
          <p:nvPr/>
        </p:nvSpPr>
        <p:spPr>
          <a:xfrm>
            <a:off x="1117600" y="238245"/>
            <a:ext cx="6096000" cy="1287468"/>
          </a:xfrm>
          <a:prstGeom prst="rect">
            <a:avLst/>
          </a:prstGeom>
          <a:noFill/>
        </p:spPr>
        <p:txBody>
          <a:bodyPr wrap="square">
            <a:spAutoFit/>
          </a:bodyPr>
          <a:lstStyle/>
          <a:p>
            <a:pPr algn="just">
              <a:lnSpc>
                <a:spcPct val="150000"/>
              </a:lnSpc>
            </a:pPr>
            <a:r>
              <a:rPr lang="uk-UA" sz="1800" dirty="0">
                <a:effectLst/>
                <a:latin typeface="Arial" panose="020B0604020202020204" pitchFamily="34" charset="0"/>
                <a:ea typeface="Times New Roman" panose="02020603050405020304" pitchFamily="18" charset="0"/>
                <a:cs typeface="Arial" panose="020B0604020202020204" pitchFamily="34" charset="0"/>
              </a:rPr>
              <a:t>Для </a:t>
            </a:r>
            <a:r>
              <a:rPr lang="uk-UA" sz="1800" dirty="0" err="1">
                <a:effectLst/>
                <a:latin typeface="Arial" panose="020B0604020202020204" pitchFamily="34" charset="0"/>
                <a:ea typeface="Times New Roman" panose="02020603050405020304" pitchFamily="18" charset="0"/>
                <a:cs typeface="Arial" panose="020B0604020202020204" pitchFamily="34" charset="0"/>
              </a:rPr>
              <a:t>електро</a:t>
            </a:r>
            <a:r>
              <a:rPr lang="uk-UA" sz="1800" dirty="0">
                <a:effectLst/>
                <a:latin typeface="Arial" panose="020B0604020202020204" pitchFamily="34" charset="0"/>
                <a:ea typeface="Times New Roman" panose="02020603050405020304" pitchFamily="18" charset="0"/>
                <a:cs typeface="Arial" panose="020B0604020202020204" pitchFamily="34" charset="0"/>
              </a:rPr>
              <a:t>-імпульсної терапії порушень серцевого ритму використовується пристрій </a:t>
            </a:r>
            <a:r>
              <a:rPr lang="uk-UA" sz="1800" b="1" i="1" dirty="0" err="1">
                <a:effectLst/>
                <a:latin typeface="Arial" panose="020B0604020202020204" pitchFamily="34" charset="0"/>
                <a:ea typeface="Times New Roman" panose="02020603050405020304" pitchFamily="18" charset="0"/>
                <a:cs typeface="Arial" panose="020B0604020202020204" pitchFamily="34" charset="0"/>
              </a:rPr>
              <a:t>кардіовертер</a:t>
            </a:r>
            <a:r>
              <a:rPr lang="uk-UA" sz="1800" b="1" i="1"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який має функції дефібрилятора та кардіомонітора. </a:t>
            </a:r>
            <a:endParaRPr lang="ru-UA"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E96A463C-61D5-1D84-7EE6-7597B4848E0B}"/>
              </a:ext>
            </a:extLst>
          </p:cNvPr>
          <p:cNvPicPr>
            <a:picLocks noChangeAspect="1"/>
          </p:cNvPicPr>
          <p:nvPr/>
        </p:nvPicPr>
        <p:blipFill>
          <a:blip r:embed="rId2"/>
          <a:stretch>
            <a:fillRect/>
          </a:stretch>
        </p:blipFill>
        <p:spPr>
          <a:xfrm>
            <a:off x="2124428" y="2050344"/>
            <a:ext cx="7175500" cy="3479800"/>
          </a:xfrm>
          <a:prstGeom prst="rect">
            <a:avLst/>
          </a:prstGeom>
        </p:spPr>
      </p:pic>
    </p:spTree>
    <p:extLst>
      <p:ext uri="{BB962C8B-B14F-4D97-AF65-F5344CB8AC3E}">
        <p14:creationId xmlns:p14="http://schemas.microsoft.com/office/powerpoint/2010/main" val="41759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A2610-3E99-ADB6-17C4-A65D0582BC08}"/>
              </a:ext>
            </a:extLst>
          </p:cNvPr>
          <p:cNvSpPr txBox="1"/>
          <p:nvPr/>
        </p:nvSpPr>
        <p:spPr>
          <a:xfrm>
            <a:off x="1185332" y="56444"/>
            <a:ext cx="9990667" cy="3226461"/>
          </a:xfrm>
          <a:prstGeom prst="rect">
            <a:avLst/>
          </a:prstGeom>
          <a:noFill/>
        </p:spPr>
        <p:txBody>
          <a:bodyPr wrap="square">
            <a:spAutoFit/>
          </a:bodyPr>
          <a:lstStyle/>
          <a:p>
            <a:pPr>
              <a:spcBef>
                <a:spcPts val="100"/>
              </a:spcBef>
            </a:pPr>
            <a:r>
              <a:rPr lang="uk-UA" sz="1800" dirty="0">
                <a:effectLst/>
                <a:latin typeface="Times New Roman" panose="02020603050405020304" pitchFamily="18" charset="0"/>
                <a:ea typeface="Times New Roman" panose="02020603050405020304" pitchFamily="18" charset="0"/>
              </a:rPr>
              <a:t> </a:t>
            </a:r>
            <a:endParaRPr lang="ru-UA" sz="1800" dirty="0">
              <a:effectLst/>
              <a:latin typeface="Times New Roman" panose="02020603050405020304" pitchFamily="18" charset="0"/>
              <a:ea typeface="Times New Roman" panose="02020603050405020304" pitchFamily="18" charset="0"/>
            </a:endParaRPr>
          </a:p>
          <a:p>
            <a:pPr marL="83820" marR="412115" indent="359410" algn="just">
              <a:lnSpc>
                <a:spcPct val="150000"/>
              </a:lnSpc>
              <a:spcAft>
                <a:spcPts val="0"/>
              </a:spcAft>
            </a:pPr>
            <a:r>
              <a:rPr lang="uk-UA" sz="1800" b="1" i="1" dirty="0">
                <a:effectLst/>
                <a:latin typeface="Arial" panose="020B0604020202020204" pitchFamily="34" charset="0"/>
                <a:ea typeface="Times New Roman" panose="02020603050405020304" pitchFamily="18" charset="0"/>
                <a:cs typeface="Arial" panose="020B0604020202020204" pitchFamily="34" charset="0"/>
              </a:rPr>
              <a:t>Імплантований </a:t>
            </a:r>
            <a:r>
              <a:rPr lang="uk-UA" sz="1800" b="1" i="1" dirty="0" err="1">
                <a:effectLst/>
                <a:latin typeface="Arial" panose="020B0604020202020204" pitchFamily="34" charset="0"/>
                <a:ea typeface="Times New Roman" panose="02020603050405020304" pitchFamily="18" charset="0"/>
                <a:cs typeface="Arial" panose="020B0604020202020204" pitchFamily="34" charset="0"/>
              </a:rPr>
              <a:t>кардіовертер</a:t>
            </a:r>
            <a:r>
              <a:rPr lang="uk-UA" sz="1800" b="1" i="1" dirty="0">
                <a:effectLst/>
                <a:latin typeface="Arial" panose="020B0604020202020204" pitchFamily="34" charset="0"/>
                <a:ea typeface="Times New Roman" panose="02020603050405020304" pitchFamily="18" charset="0"/>
                <a:cs typeface="Arial" panose="020B0604020202020204" pitchFamily="34" charset="0"/>
              </a:rPr>
              <a:t>-дефібрилятор серця (IКД) </a:t>
            </a:r>
            <a:r>
              <a:rPr lang="uk-UA" sz="1800" dirty="0">
                <a:effectLst/>
                <a:latin typeface="Arial" panose="020B0604020202020204" pitchFamily="34" charset="0"/>
                <a:ea typeface="Times New Roman" panose="02020603050405020304" pitchFamily="18" charset="0"/>
                <a:cs typeface="Arial" panose="020B0604020202020204" pitchFamily="34" charset="0"/>
              </a:rPr>
              <a:t>- це прилад</a:t>
            </a:r>
            <a:r>
              <a:rPr lang="uk-UA" sz="1800" spc="2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типу кардіостимулятора, який постійно спостерігає за ритмом скорочень серця.</a:t>
            </a:r>
            <a:r>
              <a:rPr lang="uk-UA" sz="1800" spc="2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Якщо прилад виявляє не надто серйозне порушення ритму, він генерує серію безболісних електричних імпульсів для корекції ритму. Якщо це не допомагає або порушення ритму досить серйозне, прилад IКД генерує невеликий електричний удар (</a:t>
            </a:r>
            <a:r>
              <a:rPr lang="uk-UA" sz="1800" dirty="0" err="1">
                <a:effectLst/>
                <a:latin typeface="Arial" panose="020B0604020202020204" pitchFamily="34" charset="0"/>
                <a:ea typeface="Times New Roman" panose="02020603050405020304" pitchFamily="18" charset="0"/>
                <a:cs typeface="Arial" panose="020B0604020202020204" pitchFamily="34" charset="0"/>
              </a:rPr>
              <a:t>кардіоверсію</a:t>
            </a:r>
            <a:r>
              <a:rPr lang="uk-UA" sz="1800" dirty="0">
                <a:effectLst/>
                <a:latin typeface="Arial" panose="020B0604020202020204" pitchFamily="34" charset="0"/>
                <a:ea typeface="Times New Roman" panose="02020603050405020304" pitchFamily="18" charset="0"/>
                <a:cs typeface="Arial" panose="020B0604020202020204" pitchFamily="34" charset="0"/>
              </a:rPr>
              <a:t>). Якщо це не допомагає або порушення ритму дуже серйозне, прилад ІКД генерує ще сильніший електричний удар (дефібриляцію).</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 23">
            <a:extLst>
              <a:ext uri="{FF2B5EF4-FFF2-40B4-BE49-F238E27FC236}">
                <a16:creationId xmlns:a16="http://schemas.microsoft.com/office/drawing/2014/main" id="{2DF3A865-C8A5-3322-C2E7-4EC07BA9C18C}"/>
              </a:ext>
            </a:extLst>
          </p:cNvPr>
          <p:cNvPicPr>
            <a:picLocks/>
          </p:cNvPicPr>
          <p:nvPr/>
        </p:nvPicPr>
        <p:blipFill>
          <a:blip r:embed="rId2" cstate="print"/>
          <a:stretch>
            <a:fillRect/>
          </a:stretch>
        </p:blipFill>
        <p:spPr>
          <a:xfrm>
            <a:off x="3180149" y="4015362"/>
            <a:ext cx="5049451" cy="1626058"/>
          </a:xfrm>
          <a:prstGeom prst="rect">
            <a:avLst/>
          </a:prstGeom>
        </p:spPr>
      </p:pic>
    </p:spTree>
    <p:extLst>
      <p:ext uri="{BB962C8B-B14F-4D97-AF65-F5344CB8AC3E}">
        <p14:creationId xmlns:p14="http://schemas.microsoft.com/office/powerpoint/2010/main" val="18845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6299CC-D3F4-D40D-2A6F-AE56FEC764E2}"/>
              </a:ext>
            </a:extLst>
          </p:cNvPr>
          <p:cNvSpPr txBox="1"/>
          <p:nvPr/>
        </p:nvSpPr>
        <p:spPr>
          <a:xfrm>
            <a:off x="1194121" y="482350"/>
            <a:ext cx="9803758" cy="5338769"/>
          </a:xfrm>
          <a:prstGeom prst="rect">
            <a:avLst/>
          </a:prstGeom>
          <a:noFill/>
        </p:spPr>
        <p:txBody>
          <a:bodyPr wrap="square">
            <a:spAutoFit/>
          </a:bodyPr>
          <a:lstStyle/>
          <a:p>
            <a:pPr marL="83820" marR="411480" indent="342265" algn="just">
              <a:lnSpc>
                <a:spcPct val="148000"/>
              </a:lnSpc>
              <a:spcAft>
                <a:spcPts val="0"/>
              </a:spcAft>
            </a:pPr>
            <a:r>
              <a:rPr lang="uk-UA" b="1" i="1" dirty="0">
                <a:effectLst/>
                <a:ea typeface="Times New Roman" panose="02020603050405020304" pitchFamily="18" charset="0"/>
              </a:rPr>
              <a:t>Біомедичні електронні системи для лікування та життєзабезпечення (БЕСЛЖ) </a:t>
            </a:r>
            <a:r>
              <a:rPr lang="uk-UA" dirty="0">
                <a:effectLst/>
                <a:ea typeface="Times New Roman" panose="02020603050405020304" pitchFamily="18" charset="0"/>
              </a:rPr>
              <a:t>─ це комплекс технічних та інформаційно-алгоритмічних засобів, призначених для збору, аналізу медико-біологічної інформації та впливу на </a:t>
            </a:r>
            <a:r>
              <a:rPr lang="uk-UA" spc="-10" dirty="0">
                <a:effectLst/>
                <a:ea typeface="Times New Roman" panose="02020603050405020304" pitchFamily="18" charset="0"/>
              </a:rPr>
              <a:t>пацієнта.</a:t>
            </a:r>
            <a:endParaRPr lang="ru-UA" dirty="0">
              <a:effectLst/>
              <a:ea typeface="Times New Roman" panose="02020603050405020304" pitchFamily="18" charset="0"/>
            </a:endParaRPr>
          </a:p>
          <a:p>
            <a:pPr marL="83820" marR="414020" indent="359410" algn="just">
              <a:lnSpc>
                <a:spcPct val="150000"/>
              </a:lnSpc>
              <a:spcBef>
                <a:spcPts val="15"/>
              </a:spcBef>
              <a:spcAft>
                <a:spcPts val="0"/>
              </a:spcAft>
            </a:pPr>
            <a:r>
              <a:rPr lang="uk-UA" dirty="0">
                <a:effectLst/>
                <a:ea typeface="Times New Roman" panose="02020603050405020304" pitchFamily="18" charset="0"/>
              </a:rPr>
              <a:t>В процесі створення БЕС для лікування, реабілітації, коригування психофізичного стану та життєзабезпечення людини вирішуються наступні </a:t>
            </a:r>
            <a:r>
              <a:rPr lang="uk-UA" spc="-10" dirty="0">
                <a:effectLst/>
                <a:ea typeface="Times New Roman" panose="02020603050405020304" pitchFamily="18" charset="0"/>
              </a:rPr>
              <a:t>задачі:</a:t>
            </a:r>
            <a:endParaRPr lang="ru-UA" dirty="0">
              <a:effectLst/>
              <a:ea typeface="Times New Roman" panose="02020603050405020304" pitchFamily="18" charset="0"/>
            </a:endParaRPr>
          </a:p>
          <a:p>
            <a:pPr marL="342900" marR="412115" lvl="0" indent="-342900" algn="just">
              <a:lnSpc>
                <a:spcPct val="150000"/>
              </a:lnSpc>
              <a:spcBef>
                <a:spcPts val="5"/>
              </a:spcBef>
              <a:spcAft>
                <a:spcPts val="0"/>
              </a:spcAft>
              <a:buFont typeface="+mj-lt"/>
              <a:buAutoNum type="arabicPeriod"/>
              <a:tabLst>
                <a:tab pos="619125" algn="l"/>
              </a:tabLst>
            </a:pPr>
            <a:r>
              <a:rPr lang="uk-UA" spc="0" dirty="0">
                <a:effectLst/>
                <a:ea typeface="Times New Roman" panose="02020603050405020304" pitchFamily="18" charset="0"/>
              </a:rPr>
              <a:t>Розробка і експлуатація електронних приладів, пристроїв та систем, які відповідають вимогам подальшої мікромініатюризації елементної бази електронної техніки з використанням квантово-розмірних ефектів, напівпровідників, біометричних елементів тощо.</a:t>
            </a:r>
            <a:endParaRPr lang="ru-UA" spc="0" dirty="0">
              <a:effectLst/>
              <a:ea typeface="Times New Roman" panose="02020603050405020304" pitchFamily="18" charset="0"/>
            </a:endParaRPr>
          </a:p>
          <a:p>
            <a:pPr marL="342900" marR="412115" lvl="0" indent="-342900" algn="just">
              <a:lnSpc>
                <a:spcPct val="150000"/>
              </a:lnSpc>
              <a:buFont typeface="+mj-lt"/>
              <a:buAutoNum type="arabicPeriod"/>
              <a:tabLst>
                <a:tab pos="702945" algn="l"/>
              </a:tabLst>
            </a:pPr>
            <a:r>
              <a:rPr lang="uk-UA" spc="0" dirty="0">
                <a:effectLst/>
                <a:ea typeface="Times New Roman" panose="02020603050405020304" pitchFamily="18" charset="0"/>
              </a:rPr>
              <a:t>Створення нового покоління приладів, пристроїв та систем для надшвидкісної обробки інформації, її енергонезалежного зберігання, взаємного перетворення різних видів енергії.</a:t>
            </a:r>
            <a:endParaRPr lang="ru-UA" spc="0" dirty="0">
              <a:effectLst/>
              <a:ea typeface="Times New Roman" panose="02020603050405020304" pitchFamily="18" charset="0"/>
            </a:endParaRPr>
          </a:p>
          <a:p>
            <a:pPr marL="342900" lvl="0" indent="-342900" algn="just">
              <a:spcBef>
                <a:spcPts val="5"/>
              </a:spcBef>
              <a:spcAft>
                <a:spcPts val="0"/>
              </a:spcAft>
              <a:buFont typeface="+mj-lt"/>
              <a:buAutoNum type="arabicPeriod"/>
              <a:tabLst>
                <a:tab pos="604520" algn="l"/>
              </a:tabLst>
            </a:pPr>
            <a:r>
              <a:rPr lang="uk-UA" spc="0" dirty="0">
                <a:effectLst/>
                <a:ea typeface="Times New Roman" panose="02020603050405020304" pitchFamily="18" charset="0"/>
              </a:rPr>
              <a:t>Створення</a:t>
            </a:r>
            <a:r>
              <a:rPr lang="uk-UA" spc="-50" dirty="0">
                <a:effectLst/>
                <a:ea typeface="Times New Roman" panose="02020603050405020304" pitchFamily="18" charset="0"/>
              </a:rPr>
              <a:t> </a:t>
            </a:r>
            <a:r>
              <a:rPr lang="uk-UA" spc="0" dirty="0">
                <a:effectLst/>
                <a:ea typeface="Times New Roman" panose="02020603050405020304" pitchFamily="18" charset="0"/>
              </a:rPr>
              <a:t>інформаційної</a:t>
            </a:r>
            <a:r>
              <a:rPr lang="uk-UA" spc="-25" dirty="0">
                <a:effectLst/>
                <a:ea typeface="Times New Roman" panose="02020603050405020304" pitchFamily="18" charset="0"/>
              </a:rPr>
              <a:t> </a:t>
            </a:r>
            <a:r>
              <a:rPr lang="uk-UA" spc="0" dirty="0">
                <a:effectLst/>
                <a:ea typeface="Times New Roman" panose="02020603050405020304" pitchFamily="18" charset="0"/>
              </a:rPr>
              <a:t>мережі</a:t>
            </a:r>
            <a:r>
              <a:rPr lang="uk-UA" spc="-30" dirty="0">
                <a:effectLst/>
                <a:ea typeface="Times New Roman" panose="02020603050405020304" pitchFamily="18" charset="0"/>
              </a:rPr>
              <a:t> </a:t>
            </a:r>
            <a:r>
              <a:rPr lang="uk-UA" spc="0" dirty="0">
                <a:effectLst/>
                <a:ea typeface="Times New Roman" panose="02020603050405020304" pitchFamily="18" charset="0"/>
              </a:rPr>
              <a:t>для</a:t>
            </a:r>
            <a:r>
              <a:rPr lang="uk-UA" spc="-35" dirty="0">
                <a:effectLst/>
                <a:ea typeface="Times New Roman" panose="02020603050405020304" pitchFamily="18" charset="0"/>
              </a:rPr>
              <a:t> </a:t>
            </a:r>
            <a:r>
              <a:rPr lang="uk-UA" spc="0" dirty="0">
                <a:effectLst/>
                <a:ea typeface="Times New Roman" panose="02020603050405020304" pitchFamily="18" charset="0"/>
              </a:rPr>
              <a:t>обміну</a:t>
            </a:r>
            <a:r>
              <a:rPr lang="uk-UA" spc="-40" dirty="0">
                <a:effectLst/>
                <a:ea typeface="Times New Roman" panose="02020603050405020304" pitchFamily="18" charset="0"/>
              </a:rPr>
              <a:t> </a:t>
            </a:r>
            <a:r>
              <a:rPr lang="uk-UA" spc="0" dirty="0">
                <a:effectLst/>
                <a:ea typeface="Times New Roman" panose="02020603050405020304" pitchFamily="18" charset="0"/>
              </a:rPr>
              <a:t>біомедичними</a:t>
            </a:r>
            <a:r>
              <a:rPr lang="uk-UA" spc="-25" dirty="0">
                <a:effectLst/>
                <a:ea typeface="Times New Roman" panose="02020603050405020304" pitchFamily="18" charset="0"/>
              </a:rPr>
              <a:t> </a:t>
            </a:r>
            <a:r>
              <a:rPr lang="uk-UA" spc="-10" dirty="0">
                <a:effectLst/>
                <a:ea typeface="Times New Roman" panose="02020603050405020304" pitchFamily="18" charset="0"/>
              </a:rPr>
              <a:t>даними.</a:t>
            </a:r>
            <a:endParaRPr lang="ru-UA" spc="0" dirty="0">
              <a:effectLst/>
              <a:ea typeface="Times New Roman" panose="02020603050405020304" pitchFamily="18" charset="0"/>
            </a:endParaRPr>
          </a:p>
        </p:txBody>
      </p:sp>
    </p:spTree>
    <p:extLst>
      <p:ext uri="{BB962C8B-B14F-4D97-AF65-F5344CB8AC3E}">
        <p14:creationId xmlns:p14="http://schemas.microsoft.com/office/powerpoint/2010/main" val="390708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9CE49F-B3EF-6C44-370F-18A3B6BB463D}"/>
              </a:ext>
            </a:extLst>
          </p:cNvPr>
          <p:cNvSpPr>
            <a:spLocks noGrp="1"/>
          </p:cNvSpPr>
          <p:nvPr>
            <p:ph type="title"/>
          </p:nvPr>
        </p:nvSpPr>
        <p:spPr>
          <a:xfrm>
            <a:off x="1896534" y="2478812"/>
            <a:ext cx="8899383" cy="1077229"/>
          </a:xfrm>
        </p:spPr>
        <p:txBody>
          <a:bodyPr>
            <a:noAutofit/>
          </a:bodyPr>
          <a:lstStyle/>
          <a:p>
            <a:r>
              <a:rPr lang="uk-UA" sz="2800" b="1" kern="0" dirty="0">
                <a:effectLst/>
                <a:latin typeface="Arial" panose="020B0604020202020204" pitchFamily="34" charset="0"/>
                <a:ea typeface="Times New Roman" panose="02020603050405020304" pitchFamily="18" charset="0"/>
                <a:cs typeface="Arial" panose="020B0604020202020204" pitchFamily="34" charset="0"/>
              </a:rPr>
              <a:t>ОСНОВИ</a:t>
            </a:r>
            <a:r>
              <a:rPr lang="uk-UA" sz="2800" b="1" kern="0" spc="-35" dirty="0">
                <a:effectLst/>
                <a:latin typeface="Arial" panose="020B0604020202020204" pitchFamily="34" charset="0"/>
                <a:ea typeface="Times New Roman" panose="02020603050405020304" pitchFamily="18" charset="0"/>
                <a:cs typeface="Arial" panose="020B0604020202020204" pitchFamily="34" charset="0"/>
              </a:rPr>
              <a:t> </a:t>
            </a:r>
            <a:r>
              <a:rPr lang="uk-UA" sz="2800" b="1" kern="0" dirty="0">
                <a:effectLst/>
                <a:latin typeface="Arial" panose="020B0604020202020204" pitchFamily="34" charset="0"/>
                <a:ea typeface="Times New Roman" panose="02020603050405020304" pitchFamily="18" charset="0"/>
                <a:cs typeface="Arial" panose="020B0604020202020204" pitchFamily="34" charset="0"/>
              </a:rPr>
              <a:t>ПОБУДОВИ</a:t>
            </a:r>
            <a:r>
              <a:rPr lang="uk-UA" sz="2800" b="1" kern="0" spc="-30" dirty="0">
                <a:effectLst/>
                <a:latin typeface="Arial" panose="020B0604020202020204" pitchFamily="34" charset="0"/>
                <a:ea typeface="Times New Roman" panose="02020603050405020304" pitchFamily="18" charset="0"/>
                <a:cs typeface="Arial" panose="020B0604020202020204" pitchFamily="34" charset="0"/>
              </a:rPr>
              <a:t> </a:t>
            </a:r>
            <a:r>
              <a:rPr lang="uk-UA" sz="2800" b="1" kern="0" dirty="0">
                <a:effectLst/>
                <a:latin typeface="Arial" panose="020B0604020202020204" pitchFamily="34" charset="0"/>
                <a:ea typeface="Times New Roman" panose="02020603050405020304" pitchFamily="18" charset="0"/>
                <a:cs typeface="Arial" panose="020B0604020202020204" pitchFamily="34" charset="0"/>
              </a:rPr>
              <a:t>БЕС</a:t>
            </a:r>
            <a:r>
              <a:rPr lang="uk-UA" sz="2800" b="1" kern="0" spc="-40" dirty="0">
                <a:effectLst/>
                <a:latin typeface="Arial" panose="020B0604020202020204" pitchFamily="34" charset="0"/>
                <a:ea typeface="Times New Roman" panose="02020603050405020304" pitchFamily="18" charset="0"/>
                <a:cs typeface="Arial" panose="020B0604020202020204" pitchFamily="34" charset="0"/>
              </a:rPr>
              <a:t> </a:t>
            </a:r>
            <a:r>
              <a:rPr lang="uk-UA" sz="2800" b="1" kern="0" dirty="0">
                <a:effectLst/>
                <a:latin typeface="Arial" panose="020B0604020202020204" pitchFamily="34" charset="0"/>
                <a:ea typeface="Times New Roman" panose="02020603050405020304" pitchFamily="18" charset="0"/>
                <a:cs typeface="Arial" panose="020B0604020202020204" pitchFamily="34" charset="0"/>
              </a:rPr>
              <a:t>«ШТУЧНЕ</a:t>
            </a:r>
            <a:r>
              <a:rPr lang="uk-UA" sz="2800" b="1" kern="0" spc="-20" dirty="0">
                <a:effectLst/>
                <a:latin typeface="Arial" panose="020B0604020202020204" pitchFamily="34" charset="0"/>
                <a:ea typeface="Times New Roman" panose="02020603050405020304" pitchFamily="18" charset="0"/>
                <a:cs typeface="Arial" panose="020B0604020202020204" pitchFamily="34" charset="0"/>
              </a:rPr>
              <a:t> </a:t>
            </a:r>
            <a:r>
              <a:rPr lang="uk-UA" sz="2800" b="1" kern="0" spc="-10" dirty="0">
                <a:effectLst/>
                <a:latin typeface="Arial" panose="020B0604020202020204" pitchFamily="34" charset="0"/>
                <a:ea typeface="Times New Roman" panose="02020603050405020304" pitchFamily="18" charset="0"/>
                <a:cs typeface="Arial" panose="020B0604020202020204" pitchFamily="34" charset="0"/>
              </a:rPr>
              <a:t>СЕРЦЕ»</a:t>
            </a:r>
            <a:br>
              <a:rPr lang="ru-UA" sz="2800" b="1" kern="0" dirty="0">
                <a:effectLst/>
                <a:latin typeface="Arial" panose="020B0604020202020204" pitchFamily="34" charset="0"/>
                <a:ea typeface="Times New Roman" panose="02020603050405020304" pitchFamily="18" charset="0"/>
                <a:cs typeface="Arial" panose="020B0604020202020204" pitchFamily="34" charset="0"/>
              </a:rPr>
            </a:br>
            <a:endParaRPr lang="ru-U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775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40">
            <a:extLst>
              <a:ext uri="{FF2B5EF4-FFF2-40B4-BE49-F238E27FC236}">
                <a16:creationId xmlns:a16="http://schemas.microsoft.com/office/drawing/2014/main" id="{C1F87856-6796-E91B-58A7-4BD1EDF20DAD}"/>
              </a:ext>
            </a:extLst>
          </p:cNvPr>
          <p:cNvPicPr>
            <a:picLocks/>
          </p:cNvPicPr>
          <p:nvPr/>
        </p:nvPicPr>
        <p:blipFill>
          <a:blip r:embed="rId2" cstate="print"/>
          <a:stretch>
            <a:fillRect/>
          </a:stretch>
        </p:blipFill>
        <p:spPr>
          <a:xfrm>
            <a:off x="1416438" y="640643"/>
            <a:ext cx="4950495" cy="4507089"/>
          </a:xfrm>
          <a:prstGeom prst="rect">
            <a:avLst/>
          </a:prstGeom>
        </p:spPr>
      </p:pic>
      <p:sp>
        <p:nvSpPr>
          <p:cNvPr id="5" name="TextBox 4">
            <a:extLst>
              <a:ext uri="{FF2B5EF4-FFF2-40B4-BE49-F238E27FC236}">
                <a16:creationId xmlns:a16="http://schemas.microsoft.com/office/drawing/2014/main" id="{6A5A7F09-B5FB-CF11-5FB8-0877B91E3722}"/>
              </a:ext>
            </a:extLst>
          </p:cNvPr>
          <p:cNvSpPr txBox="1"/>
          <p:nvPr/>
        </p:nvSpPr>
        <p:spPr>
          <a:xfrm>
            <a:off x="474133" y="5516223"/>
            <a:ext cx="6096000" cy="369332"/>
          </a:xfrm>
          <a:prstGeom prst="rect">
            <a:avLst/>
          </a:prstGeom>
          <a:noFill/>
        </p:spPr>
        <p:txBody>
          <a:bodyPr wrap="square">
            <a:spAutoFit/>
          </a:bodyPr>
          <a:lstStyle/>
          <a:p>
            <a:pPr marL="28575" algn="ctr"/>
            <a:r>
              <a:rPr lang="uk-UA" sz="1800" dirty="0">
                <a:effectLst/>
                <a:latin typeface="Arial" panose="020B0604020202020204" pitchFamily="34" charset="0"/>
                <a:ea typeface="Times New Roman" panose="02020603050405020304" pitchFamily="18" charset="0"/>
                <a:cs typeface="Arial" panose="020B0604020202020204" pitchFamily="34" charset="0"/>
              </a:rPr>
              <a:t>Схема</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підключення</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АШК</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в</a:t>
            </a:r>
            <a:r>
              <a:rPr lang="uk-UA" sz="1800" spc="-2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обхід</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spc="-10" dirty="0">
                <a:effectLst/>
                <a:latin typeface="Arial" panose="020B0604020202020204" pitchFamily="34" charset="0"/>
                <a:ea typeface="Times New Roman" panose="02020603050405020304" pitchFamily="18" charset="0"/>
                <a:cs typeface="Arial" panose="020B0604020202020204" pitchFamily="34" charset="0"/>
              </a:rPr>
              <a:t>серця</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17D5512D-3A23-D14C-61A4-5733DB63FB68}"/>
              </a:ext>
            </a:extLst>
          </p:cNvPr>
          <p:cNvSpPr txBox="1"/>
          <p:nvPr/>
        </p:nvSpPr>
        <p:spPr>
          <a:xfrm>
            <a:off x="6570133" y="1385137"/>
            <a:ext cx="4950495" cy="3780458"/>
          </a:xfrm>
          <a:prstGeom prst="rect">
            <a:avLst/>
          </a:prstGeom>
          <a:noFill/>
        </p:spPr>
        <p:txBody>
          <a:bodyPr wrap="square">
            <a:spAutoFit/>
          </a:bodyPr>
          <a:lstStyle/>
          <a:p>
            <a:pPr marL="83820" marR="410845" indent="359410" algn="just">
              <a:lnSpc>
                <a:spcPct val="150000"/>
              </a:lnSpc>
              <a:spcAft>
                <a:spcPts val="0"/>
              </a:spcAft>
            </a:pPr>
            <a:r>
              <a:rPr lang="uk-UA" sz="1800" dirty="0">
                <a:effectLst/>
                <a:latin typeface="Arial" panose="020B0604020202020204" pitchFamily="34" charset="0"/>
                <a:ea typeface="Times New Roman" panose="02020603050405020304" pitchFamily="18" charset="0"/>
                <a:cs typeface="Arial" panose="020B0604020202020204" pitchFamily="34" charset="0"/>
              </a:rPr>
              <a:t>АШК має </a:t>
            </a:r>
            <a:r>
              <a:rPr lang="uk-UA" sz="1800" dirty="0" err="1">
                <a:effectLst/>
                <a:latin typeface="Arial" panose="020B0604020202020204" pitchFamily="34" charset="0"/>
                <a:ea typeface="Times New Roman" panose="02020603050405020304" pitchFamily="18" charset="0"/>
                <a:cs typeface="Arial" panose="020B0604020202020204" pitchFamily="34" charset="0"/>
              </a:rPr>
              <a:t>механо</a:t>
            </a:r>
            <a:r>
              <a:rPr lang="uk-UA" sz="1800" dirty="0">
                <a:effectLst/>
                <a:latin typeface="Arial" panose="020B0604020202020204" pitchFamily="34" charset="0"/>
                <a:ea typeface="Times New Roman" panose="02020603050405020304" pitchFamily="18" charset="0"/>
                <a:cs typeface="Arial" panose="020B0604020202020204" pitchFamily="34" charset="0"/>
              </a:rPr>
              <a:t>-електричний та фізіологічний блоки. </a:t>
            </a:r>
            <a:r>
              <a:rPr lang="uk-UA" sz="1800" dirty="0" err="1">
                <a:effectLst/>
                <a:latin typeface="Arial" panose="020B0604020202020204" pitchFamily="34" charset="0"/>
                <a:ea typeface="Times New Roman" panose="02020603050405020304" pitchFamily="18" charset="0"/>
                <a:cs typeface="Arial" panose="020B0604020202020204" pitchFamily="34" charset="0"/>
              </a:rPr>
              <a:t>Механо</a:t>
            </a:r>
            <a:r>
              <a:rPr lang="uk-UA" sz="1800" dirty="0">
                <a:effectLst/>
                <a:latin typeface="Arial" panose="020B0604020202020204" pitchFamily="34" charset="0"/>
                <a:ea typeface="Times New Roman" panose="02020603050405020304" pitchFamily="18" charset="0"/>
                <a:cs typeface="Arial" panose="020B0604020202020204" pitchFamily="34" charset="0"/>
              </a:rPr>
              <a:t>- електричний блок складається з артеріальної помпи, роликових насосів, блоків контролю і гарантії безпеки. Фізіологічний блок має мембранний оксигенатор, </a:t>
            </a:r>
            <a:r>
              <a:rPr lang="uk-UA" sz="1800" dirty="0" err="1">
                <a:effectLst/>
                <a:latin typeface="Arial" panose="020B0604020202020204" pitchFamily="34" charset="0"/>
                <a:ea typeface="Times New Roman" panose="02020603050405020304" pitchFamily="18" charset="0"/>
                <a:cs typeface="Arial" panose="020B0604020202020204" pitchFamily="34" charset="0"/>
              </a:rPr>
              <a:t>кардіорезервуар</a:t>
            </a:r>
            <a:r>
              <a:rPr lang="uk-UA" sz="1800" dirty="0">
                <a:effectLst/>
                <a:latin typeface="Arial" panose="020B0604020202020204" pitchFamily="34" charset="0"/>
                <a:ea typeface="Times New Roman" panose="02020603050405020304" pitchFamily="18" charset="0"/>
                <a:cs typeface="Arial" panose="020B0604020202020204" pitchFamily="34" charset="0"/>
              </a:rPr>
              <a:t>,</a:t>
            </a:r>
            <a:r>
              <a:rPr lang="uk-UA" sz="1800" spc="2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насосний сегмент, артеріальну та венозну магістралі.</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1094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CB0412-69B0-8F6C-3819-C9FD5D579952}"/>
              </a:ext>
            </a:extLst>
          </p:cNvPr>
          <p:cNvSpPr txBox="1"/>
          <p:nvPr/>
        </p:nvSpPr>
        <p:spPr>
          <a:xfrm>
            <a:off x="1061155" y="441420"/>
            <a:ext cx="6096000" cy="2120004"/>
          </a:xfrm>
          <a:prstGeom prst="rect">
            <a:avLst/>
          </a:prstGeom>
          <a:noFill/>
        </p:spPr>
        <p:txBody>
          <a:bodyPr wrap="square">
            <a:spAutoFit/>
          </a:bodyPr>
          <a:lstStyle/>
          <a:p>
            <a:pPr marL="83820" marR="412115" indent="359410" algn="just">
              <a:lnSpc>
                <a:spcPct val="150000"/>
              </a:lnSpc>
              <a:spcAft>
                <a:spcPts val="0"/>
              </a:spcAft>
            </a:pPr>
            <a:r>
              <a:rPr lang="uk-UA" sz="1800" dirty="0" err="1">
                <a:effectLst/>
                <a:latin typeface="Arial" panose="020B0604020202020204" pitchFamily="34" charset="0"/>
                <a:ea typeface="Times New Roman" panose="02020603050405020304" pitchFamily="18" charset="0"/>
                <a:cs typeface="Arial" panose="020B0604020202020204" pitchFamily="34" charset="0"/>
              </a:rPr>
              <a:t>Кардіопротез</a:t>
            </a:r>
            <a:r>
              <a:rPr lang="uk-UA" sz="1800" dirty="0">
                <a:effectLst/>
                <a:latin typeface="Arial" panose="020B0604020202020204" pitchFamily="34" charset="0"/>
                <a:ea typeface="Times New Roman" panose="02020603050405020304" pitchFamily="18" charset="0"/>
                <a:cs typeface="Arial" panose="020B0604020202020204" pitchFamily="34" charset="0"/>
              </a:rPr>
              <a:t> - це біонічний імплантат, який замінює серце повністю, або його частину, або доповнює серце, і який здатний підтримувати нормальний кровообіг в природних умовах життя (тобто поза лікарнею).</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 41">
            <a:extLst>
              <a:ext uri="{FF2B5EF4-FFF2-40B4-BE49-F238E27FC236}">
                <a16:creationId xmlns:a16="http://schemas.microsoft.com/office/drawing/2014/main" id="{4CB9CADA-D55D-2731-5199-44800ABB8AA7}"/>
              </a:ext>
            </a:extLst>
          </p:cNvPr>
          <p:cNvPicPr>
            <a:picLocks/>
          </p:cNvPicPr>
          <p:nvPr/>
        </p:nvPicPr>
        <p:blipFill>
          <a:blip r:embed="rId2" cstate="print"/>
          <a:stretch>
            <a:fillRect/>
          </a:stretch>
        </p:blipFill>
        <p:spPr>
          <a:xfrm>
            <a:off x="7654784" y="520453"/>
            <a:ext cx="3001010" cy="2249805"/>
          </a:xfrm>
          <a:prstGeom prst="rect">
            <a:avLst/>
          </a:prstGeom>
        </p:spPr>
      </p:pic>
      <p:pic>
        <p:nvPicPr>
          <p:cNvPr id="5" name="Image 42">
            <a:extLst>
              <a:ext uri="{FF2B5EF4-FFF2-40B4-BE49-F238E27FC236}">
                <a16:creationId xmlns:a16="http://schemas.microsoft.com/office/drawing/2014/main" id="{38BAA5F4-D591-3B0C-9CA2-F07F70CC7649}"/>
              </a:ext>
            </a:extLst>
          </p:cNvPr>
          <p:cNvPicPr>
            <a:picLocks/>
          </p:cNvPicPr>
          <p:nvPr/>
        </p:nvPicPr>
        <p:blipFill>
          <a:blip r:embed="rId3" cstate="print"/>
          <a:stretch>
            <a:fillRect/>
          </a:stretch>
        </p:blipFill>
        <p:spPr>
          <a:xfrm>
            <a:off x="1547036" y="3212042"/>
            <a:ext cx="3430905" cy="2533650"/>
          </a:xfrm>
          <a:prstGeom prst="rect">
            <a:avLst/>
          </a:prstGeom>
        </p:spPr>
      </p:pic>
      <p:sp>
        <p:nvSpPr>
          <p:cNvPr id="7" name="TextBox 6">
            <a:extLst>
              <a:ext uri="{FF2B5EF4-FFF2-40B4-BE49-F238E27FC236}">
                <a16:creationId xmlns:a16="http://schemas.microsoft.com/office/drawing/2014/main" id="{CD9D4726-D9F1-A091-C4B1-ACFF8D169098}"/>
              </a:ext>
            </a:extLst>
          </p:cNvPr>
          <p:cNvSpPr txBox="1"/>
          <p:nvPr/>
        </p:nvSpPr>
        <p:spPr>
          <a:xfrm>
            <a:off x="-225777" y="6047248"/>
            <a:ext cx="6604000" cy="369332"/>
          </a:xfrm>
          <a:prstGeom prst="rect">
            <a:avLst/>
          </a:prstGeom>
          <a:noFill/>
        </p:spPr>
        <p:txBody>
          <a:bodyPr wrap="square">
            <a:spAutoFit/>
          </a:bodyPr>
          <a:lstStyle/>
          <a:p>
            <a:pPr marL="1263650"/>
            <a:r>
              <a:rPr lang="uk-UA" sz="1800" dirty="0">
                <a:effectLst/>
                <a:latin typeface="Arial" panose="020B0604020202020204" pitchFamily="34" charset="0"/>
                <a:ea typeface="Times New Roman" panose="02020603050405020304" pitchFamily="18" charset="0"/>
                <a:cs typeface="Arial" panose="020B0604020202020204" pitchFamily="34" charset="0"/>
              </a:rPr>
              <a:t>Розташування</a:t>
            </a:r>
            <a:r>
              <a:rPr lang="uk-UA" sz="1800" spc="-3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err="1">
                <a:effectLst/>
                <a:latin typeface="Arial" panose="020B0604020202020204" pitchFamily="34" charset="0"/>
                <a:ea typeface="Times New Roman" panose="02020603050405020304" pitchFamily="18" charset="0"/>
                <a:cs typeface="Arial" panose="020B0604020202020204" pitchFamily="34" charset="0"/>
              </a:rPr>
              <a:t>кардіопротезу</a:t>
            </a:r>
            <a:r>
              <a:rPr lang="uk-UA" sz="1800" spc="-4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«штучне</a:t>
            </a:r>
            <a:r>
              <a:rPr lang="uk-UA" sz="1800" spc="-20" dirty="0">
                <a:effectLst/>
                <a:latin typeface="Arial" panose="020B0604020202020204" pitchFamily="34" charset="0"/>
                <a:ea typeface="Times New Roman" panose="02020603050405020304" pitchFamily="18" charset="0"/>
                <a:cs typeface="Arial" panose="020B0604020202020204" pitchFamily="34" charset="0"/>
              </a:rPr>
              <a:t> </a:t>
            </a:r>
            <a:r>
              <a:rPr lang="uk-UA" sz="1800" spc="-10" dirty="0">
                <a:effectLst/>
                <a:latin typeface="Arial" panose="020B0604020202020204" pitchFamily="34" charset="0"/>
                <a:ea typeface="Times New Roman" panose="02020603050405020304" pitchFamily="18" charset="0"/>
                <a:cs typeface="Arial" panose="020B0604020202020204" pitchFamily="34" charset="0"/>
              </a:rPr>
              <a:t>серце»</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Image 43">
            <a:extLst>
              <a:ext uri="{FF2B5EF4-FFF2-40B4-BE49-F238E27FC236}">
                <a16:creationId xmlns:a16="http://schemas.microsoft.com/office/drawing/2014/main" id="{4174C984-77EA-D1B3-2098-F39A85412F6E}"/>
              </a:ext>
            </a:extLst>
          </p:cNvPr>
          <p:cNvPicPr>
            <a:picLocks/>
          </p:cNvPicPr>
          <p:nvPr/>
        </p:nvPicPr>
        <p:blipFill>
          <a:blip r:embed="rId4" cstate="print"/>
          <a:stretch>
            <a:fillRect/>
          </a:stretch>
        </p:blipFill>
        <p:spPr>
          <a:xfrm>
            <a:off x="6378223" y="3353964"/>
            <a:ext cx="4333275" cy="2249805"/>
          </a:xfrm>
          <a:prstGeom prst="rect">
            <a:avLst/>
          </a:prstGeom>
        </p:spPr>
      </p:pic>
      <p:sp>
        <p:nvSpPr>
          <p:cNvPr id="9" name="TextBox 8">
            <a:extLst>
              <a:ext uri="{FF2B5EF4-FFF2-40B4-BE49-F238E27FC236}">
                <a16:creationId xmlns:a16="http://schemas.microsoft.com/office/drawing/2014/main" id="{B8FFD8D5-E44B-AF21-8569-65AFFEAB5F0D}"/>
              </a:ext>
            </a:extLst>
          </p:cNvPr>
          <p:cNvSpPr txBox="1"/>
          <p:nvPr/>
        </p:nvSpPr>
        <p:spPr>
          <a:xfrm>
            <a:off x="6683022" y="5893360"/>
            <a:ext cx="4750018" cy="338554"/>
          </a:xfrm>
          <a:prstGeom prst="rect">
            <a:avLst/>
          </a:prstGeom>
          <a:noFill/>
        </p:spPr>
        <p:txBody>
          <a:bodyPr wrap="none" rtlCol="0">
            <a:spAutoFit/>
          </a:bodyPr>
          <a:lstStyle/>
          <a:p>
            <a:r>
              <a:rPr lang="en" sz="1600" dirty="0"/>
              <a:t>https://</a:t>
            </a:r>
            <a:r>
              <a:rPr lang="en" sz="1600" dirty="0" err="1"/>
              <a:t>www.youtube.com</a:t>
            </a:r>
            <a:r>
              <a:rPr lang="en" sz="1600" dirty="0"/>
              <a:t>/</a:t>
            </a:r>
            <a:r>
              <a:rPr lang="en" sz="1600" dirty="0" err="1"/>
              <a:t>watch?v</a:t>
            </a:r>
            <a:r>
              <a:rPr lang="en" sz="1600" dirty="0"/>
              <a:t>=QiwZqdHXRs8</a:t>
            </a:r>
            <a:endParaRPr lang="ru-UA" sz="1600" dirty="0"/>
          </a:p>
        </p:txBody>
      </p:sp>
      <p:sp>
        <p:nvSpPr>
          <p:cNvPr id="10" name="TextBox 9">
            <a:extLst>
              <a:ext uri="{FF2B5EF4-FFF2-40B4-BE49-F238E27FC236}">
                <a16:creationId xmlns:a16="http://schemas.microsoft.com/office/drawing/2014/main" id="{D33BE793-DBF4-99B4-B025-E67D4037C5BB}"/>
              </a:ext>
            </a:extLst>
          </p:cNvPr>
          <p:cNvSpPr txBox="1"/>
          <p:nvPr/>
        </p:nvSpPr>
        <p:spPr>
          <a:xfrm>
            <a:off x="6683022" y="6227032"/>
            <a:ext cx="5378395" cy="338554"/>
          </a:xfrm>
          <a:prstGeom prst="rect">
            <a:avLst/>
          </a:prstGeom>
          <a:noFill/>
        </p:spPr>
        <p:txBody>
          <a:bodyPr wrap="none" rtlCol="0">
            <a:spAutoFit/>
          </a:bodyPr>
          <a:lstStyle/>
          <a:p>
            <a:r>
              <a:rPr lang="en" sz="1600" dirty="0"/>
              <a:t>https://</a:t>
            </a:r>
            <a:r>
              <a:rPr lang="en" sz="1600" dirty="0" err="1"/>
              <a:t>www.facebook.com</a:t>
            </a:r>
            <a:r>
              <a:rPr lang="en" sz="1600" dirty="0"/>
              <a:t>/watch/?v=2658730567549599</a:t>
            </a:r>
            <a:endParaRPr lang="ru-UA" sz="1600" dirty="0"/>
          </a:p>
        </p:txBody>
      </p:sp>
    </p:spTree>
    <p:extLst>
      <p:ext uri="{BB962C8B-B14F-4D97-AF65-F5344CB8AC3E}">
        <p14:creationId xmlns:p14="http://schemas.microsoft.com/office/powerpoint/2010/main" val="553999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13962B-6DDB-C9C6-12FF-879C46A9785C}"/>
              </a:ext>
            </a:extLst>
          </p:cNvPr>
          <p:cNvSpPr txBox="1"/>
          <p:nvPr/>
        </p:nvSpPr>
        <p:spPr>
          <a:xfrm>
            <a:off x="3014132" y="3320527"/>
            <a:ext cx="6987823" cy="3406061"/>
          </a:xfrm>
          <a:prstGeom prst="rect">
            <a:avLst/>
          </a:prstGeom>
          <a:noFill/>
        </p:spPr>
        <p:txBody>
          <a:bodyPr wrap="square">
            <a:spAutoFit/>
          </a:bodyPr>
          <a:lstStyle/>
          <a:p>
            <a:pPr marL="443865">
              <a:spcBef>
                <a:spcPts val="375"/>
              </a:spcBef>
            </a:pPr>
            <a:r>
              <a:rPr lang="uk-UA" b="1" i="1" dirty="0">
                <a:effectLst/>
                <a:latin typeface="Arial" panose="020B0604020202020204" pitchFamily="34" charset="0"/>
                <a:ea typeface="Times New Roman" panose="02020603050405020304" pitchFamily="18" charset="0"/>
                <a:cs typeface="Arial" panose="020B0604020202020204" pitchFamily="34" charset="0"/>
              </a:rPr>
              <a:t>Перевагами</a:t>
            </a:r>
            <a:r>
              <a:rPr lang="uk-UA" b="1" i="1" spc="-60" dirty="0">
                <a:effectLst/>
                <a:latin typeface="Arial" panose="020B0604020202020204" pitchFamily="34" charset="0"/>
                <a:ea typeface="Times New Roman" panose="02020603050405020304" pitchFamily="18" charset="0"/>
                <a:cs typeface="Arial" panose="020B0604020202020204" pitchFamily="34" charset="0"/>
              </a:rPr>
              <a:t> </a:t>
            </a:r>
            <a:r>
              <a:rPr lang="uk-UA" b="1" i="1" dirty="0">
                <a:effectLst/>
                <a:latin typeface="Arial" panose="020B0604020202020204" pitchFamily="34" charset="0"/>
                <a:ea typeface="Times New Roman" panose="02020603050405020304" pitchFamily="18" charset="0"/>
                <a:cs typeface="Arial" panose="020B0604020202020204" pitchFamily="34" charset="0"/>
              </a:rPr>
              <a:t>технологій</a:t>
            </a:r>
            <a:r>
              <a:rPr lang="uk-UA" b="1" i="1" spc="-35" dirty="0">
                <a:effectLst/>
                <a:latin typeface="Arial" panose="020B0604020202020204" pitchFamily="34" charset="0"/>
                <a:ea typeface="Times New Roman" panose="02020603050405020304" pitchFamily="18" charset="0"/>
                <a:cs typeface="Arial" panose="020B0604020202020204" pitchFamily="34" charset="0"/>
              </a:rPr>
              <a:t> </a:t>
            </a:r>
            <a:r>
              <a:rPr lang="uk-UA" b="1" i="1" dirty="0">
                <a:effectLst/>
                <a:latin typeface="Arial" panose="020B0604020202020204" pitchFamily="34" charset="0"/>
                <a:ea typeface="Times New Roman" panose="02020603050405020304" pitchFamily="18" charset="0"/>
                <a:cs typeface="Arial" panose="020B0604020202020204" pitchFamily="34" charset="0"/>
              </a:rPr>
              <a:t>«Лабораторія</a:t>
            </a:r>
            <a:r>
              <a:rPr lang="uk-UA" b="1" i="1" spc="-35" dirty="0">
                <a:effectLst/>
                <a:latin typeface="Arial" panose="020B0604020202020204" pitchFamily="34" charset="0"/>
                <a:ea typeface="Times New Roman" panose="02020603050405020304" pitchFamily="18" charset="0"/>
                <a:cs typeface="Arial" panose="020B0604020202020204" pitchFamily="34" charset="0"/>
              </a:rPr>
              <a:t> </a:t>
            </a:r>
            <a:r>
              <a:rPr lang="uk-UA" b="1" i="1" dirty="0">
                <a:effectLst/>
                <a:latin typeface="Arial" panose="020B0604020202020204" pitchFamily="34" charset="0"/>
                <a:ea typeface="Times New Roman" panose="02020603050405020304" pitchFamily="18" charset="0"/>
                <a:cs typeface="Arial" panose="020B0604020202020204" pitchFamily="34" charset="0"/>
              </a:rPr>
              <a:t>на</a:t>
            </a:r>
            <a:r>
              <a:rPr lang="uk-UA" b="1" i="1" spc="-15" dirty="0">
                <a:effectLst/>
                <a:latin typeface="Arial" panose="020B0604020202020204" pitchFamily="34" charset="0"/>
                <a:ea typeface="Times New Roman" panose="02020603050405020304" pitchFamily="18" charset="0"/>
                <a:cs typeface="Arial" panose="020B0604020202020204" pitchFamily="34" charset="0"/>
              </a:rPr>
              <a:t> </a:t>
            </a:r>
            <a:r>
              <a:rPr lang="uk-UA" b="1" i="1" dirty="0">
                <a:effectLst/>
                <a:latin typeface="Arial" panose="020B0604020202020204" pitchFamily="34" charset="0"/>
                <a:ea typeface="Times New Roman" panose="02020603050405020304" pitchFamily="18" charset="0"/>
                <a:cs typeface="Arial" panose="020B0604020202020204" pitchFamily="34" charset="0"/>
              </a:rPr>
              <a:t>чіпі»</a:t>
            </a:r>
            <a:r>
              <a:rPr lang="uk-UA" b="1" i="1" spc="-25" dirty="0">
                <a:effectLst/>
                <a:latin typeface="Arial" panose="020B0604020202020204" pitchFamily="34" charset="0"/>
                <a:ea typeface="Times New Roman" panose="02020603050405020304" pitchFamily="18" charset="0"/>
                <a:cs typeface="Arial" panose="020B0604020202020204" pitchFamily="34" charset="0"/>
              </a:rPr>
              <a:t> є:</a:t>
            </a:r>
            <a:endParaRPr lang="ru-UA" b="1" i="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780"/>
              </a:spcBef>
              <a:spcAft>
                <a:spcPts val="0"/>
              </a:spcAft>
              <a:buSzPts val="1400"/>
              <a:buFont typeface="Times New Roman" panose="02020603050405020304" pitchFamily="18" charset="0"/>
              <a:buChar char="-"/>
              <a:tabLst>
                <a:tab pos="533400"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низька</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вартість;</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800"/>
              </a:spcBef>
              <a:spcAft>
                <a:spcPts val="0"/>
              </a:spcAft>
              <a:buSzPts val="1400"/>
              <a:buFont typeface="Times New Roman" panose="02020603050405020304" pitchFamily="18" charset="0"/>
              <a:buChar char="-"/>
              <a:tabLst>
                <a:tab pos="533400"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висока</a:t>
            </a:r>
            <a:r>
              <a:rPr lang="uk-UA" spc="-3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паралельність</a:t>
            </a:r>
            <a:r>
              <a:rPr lang="uk-UA" spc="-30"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процесів;</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800"/>
              </a:spcBef>
              <a:spcAft>
                <a:spcPts val="0"/>
              </a:spcAft>
              <a:buSzPts val="1400"/>
              <a:buFont typeface="Times New Roman" panose="02020603050405020304" pitchFamily="18" charset="0"/>
              <a:buChar char="-"/>
              <a:tabLst>
                <a:tab pos="533400"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простота</a:t>
            </a:r>
            <a:r>
              <a:rPr lang="uk-UA" spc="-2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використання</a:t>
            </a:r>
            <a:r>
              <a:rPr lang="uk-UA" spc="-3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і</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компактність;</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805"/>
              </a:spcBef>
              <a:spcAft>
                <a:spcPts val="0"/>
              </a:spcAft>
              <a:buSzPts val="1400"/>
              <a:buFont typeface="Times New Roman" panose="02020603050405020304" pitchFamily="18" charset="0"/>
              <a:buChar char="-"/>
              <a:tabLst>
                <a:tab pos="533400"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скорочення</a:t>
            </a:r>
            <a:r>
              <a:rPr lang="uk-UA" spc="-2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людських</a:t>
            </a:r>
            <a:r>
              <a:rPr lang="uk-UA" spc="-20"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помилок;</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815"/>
              </a:spcBef>
              <a:spcAft>
                <a:spcPts val="0"/>
              </a:spcAft>
              <a:buSzPts val="1400"/>
              <a:buFont typeface="Times New Roman" panose="02020603050405020304" pitchFamily="18" charset="0"/>
              <a:buChar char="-"/>
              <a:tabLst>
                <a:tab pos="533400"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більш</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швидкий</a:t>
            </a:r>
            <a:r>
              <a:rPr lang="uk-UA" spc="-2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час</a:t>
            </a:r>
            <a:r>
              <a:rPr lang="uk-UA" spc="-3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відгуку</a:t>
            </a:r>
            <a:r>
              <a:rPr lang="uk-UA" spc="-3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і</a:t>
            </a:r>
            <a:r>
              <a:rPr lang="uk-UA" spc="-10" dirty="0">
                <a:effectLst/>
                <a:latin typeface="Arial" panose="020B0604020202020204" pitchFamily="34" charset="0"/>
                <a:ea typeface="Times New Roman" panose="02020603050405020304" pitchFamily="18" charset="0"/>
                <a:cs typeface="Arial" panose="020B0604020202020204" pitchFamily="34" charset="0"/>
              </a:rPr>
              <a:t> діагностика;</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800"/>
              </a:spcBef>
              <a:spcAft>
                <a:spcPts val="0"/>
              </a:spcAft>
              <a:buSzPts val="1400"/>
              <a:buFont typeface="Times New Roman" panose="02020603050405020304" pitchFamily="18" charset="0"/>
              <a:buChar char="-"/>
              <a:tabLst>
                <a:tab pos="533400"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зразки</a:t>
            </a:r>
            <a:r>
              <a:rPr lang="uk-UA" spc="-1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з</a:t>
            </a:r>
            <a:r>
              <a:rPr lang="uk-UA" spc="-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малим</a:t>
            </a:r>
            <a:r>
              <a:rPr lang="uk-UA" spc="-15"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об'ємом;</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800"/>
              </a:spcBef>
              <a:spcAft>
                <a:spcPts val="0"/>
              </a:spcAft>
              <a:buSzPts val="1400"/>
              <a:buFont typeface="Times New Roman" panose="02020603050405020304" pitchFamily="18" charset="0"/>
              <a:buChar char="-"/>
              <a:tabLst>
                <a:tab pos="533400"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контроль</a:t>
            </a:r>
            <a:r>
              <a:rPr lang="uk-UA" spc="-25"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процесу</a:t>
            </a:r>
            <a:r>
              <a:rPr lang="uk-UA" spc="-3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в</a:t>
            </a:r>
            <a:r>
              <a:rPr lang="uk-UA" spc="-10" dirty="0">
                <a:effectLst/>
                <a:latin typeface="Arial" panose="020B0604020202020204" pitchFamily="34" charset="0"/>
                <a:ea typeface="Times New Roman" panose="02020603050405020304" pitchFamily="18" charset="0"/>
                <a:cs typeface="Arial" panose="020B0604020202020204" pitchFamily="34" charset="0"/>
              </a:rPr>
              <a:t> </a:t>
            </a:r>
            <a:r>
              <a:rPr lang="uk-UA" spc="0" dirty="0">
                <a:effectLst/>
                <a:latin typeface="Arial" panose="020B0604020202020204" pitchFamily="34" charset="0"/>
                <a:ea typeface="Times New Roman" panose="02020603050405020304" pitchFamily="18" charset="0"/>
                <a:cs typeface="Arial" panose="020B0604020202020204" pitchFamily="34" charset="0"/>
              </a:rPr>
              <a:t>реальному</a:t>
            </a:r>
            <a:r>
              <a:rPr lang="uk-UA" spc="-30"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часі;</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805"/>
              </a:spcBef>
              <a:spcAft>
                <a:spcPts val="0"/>
              </a:spcAft>
              <a:buSzPts val="1400"/>
              <a:buFont typeface="Times New Roman" panose="02020603050405020304" pitchFamily="18" charset="0"/>
              <a:buChar char="-"/>
              <a:tabLst>
                <a:tab pos="533400" algn="l"/>
              </a:tabLst>
            </a:pPr>
            <a:r>
              <a:rPr lang="uk-UA" spc="0" dirty="0">
                <a:effectLst/>
                <a:latin typeface="Arial" panose="020B0604020202020204" pitchFamily="34" charset="0"/>
                <a:ea typeface="Times New Roman" panose="02020603050405020304" pitchFamily="18" charset="0"/>
                <a:cs typeface="Arial" panose="020B0604020202020204" pitchFamily="34" charset="0"/>
              </a:rPr>
              <a:t>підвищення</a:t>
            </a:r>
            <a:r>
              <a:rPr lang="uk-UA" spc="-40" dirty="0">
                <a:effectLst/>
                <a:latin typeface="Arial" panose="020B0604020202020204" pitchFamily="34" charset="0"/>
                <a:ea typeface="Times New Roman" panose="02020603050405020304" pitchFamily="18" charset="0"/>
                <a:cs typeface="Arial" panose="020B0604020202020204" pitchFamily="34" charset="0"/>
              </a:rPr>
              <a:t> </a:t>
            </a:r>
            <a:r>
              <a:rPr lang="uk-UA" spc="-10" dirty="0">
                <a:effectLst/>
                <a:latin typeface="Arial" panose="020B0604020202020204" pitchFamily="34" charset="0"/>
                <a:ea typeface="Times New Roman" panose="02020603050405020304" pitchFamily="18" charset="0"/>
                <a:cs typeface="Arial" panose="020B0604020202020204" pitchFamily="34" charset="0"/>
              </a:rPr>
              <a:t>чутливості.</a:t>
            </a:r>
            <a:endParaRPr lang="ru-UA" spc="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47448CEF-E870-A665-0591-6DDB6FBEE072}"/>
              </a:ext>
            </a:extLst>
          </p:cNvPr>
          <p:cNvSpPr txBox="1"/>
          <p:nvPr/>
        </p:nvSpPr>
        <p:spPr>
          <a:xfrm>
            <a:off x="1490131" y="452679"/>
            <a:ext cx="9460089" cy="2533963"/>
          </a:xfrm>
          <a:prstGeom prst="rect">
            <a:avLst/>
          </a:prstGeom>
          <a:noFill/>
        </p:spPr>
        <p:txBody>
          <a:bodyPr wrap="square">
            <a:spAutoFit/>
          </a:bodyPr>
          <a:lstStyle/>
          <a:p>
            <a:pPr algn="just">
              <a:lnSpc>
                <a:spcPct val="150000"/>
              </a:lnSpc>
            </a:pPr>
            <a:r>
              <a:rPr lang="uk-UA" sz="1800" b="1" i="1" dirty="0">
                <a:effectLst/>
                <a:latin typeface="Arial" panose="020B0604020202020204" pitchFamily="34" charset="0"/>
                <a:ea typeface="Times New Roman" panose="02020603050405020304" pitchFamily="18" charset="0"/>
                <a:cs typeface="Arial" panose="020B0604020202020204" pitchFamily="34" charset="0"/>
              </a:rPr>
              <a:t>Лабораторія на чипі</a:t>
            </a:r>
            <a:r>
              <a:rPr lang="uk-UA" sz="1800" dirty="0">
                <a:effectLst/>
                <a:latin typeface="Arial" panose="020B0604020202020204" pitchFamily="34" charset="0"/>
                <a:ea typeface="Times New Roman" panose="02020603050405020304" pitchFamily="18" charset="0"/>
                <a:cs typeface="Arial" panose="020B0604020202020204" pitchFamily="34" charset="0"/>
              </a:rPr>
              <a:t>— мініатюрний пристрій, що дозволяє здійснювати один або кілька багатостадійних (</a:t>
            </a:r>
            <a:r>
              <a:rPr lang="uk-UA" sz="1800" dirty="0" err="1">
                <a:effectLst/>
                <a:latin typeface="Arial" panose="020B0604020202020204" pitchFamily="34" charset="0"/>
                <a:ea typeface="Times New Roman" panose="02020603050405020304" pitchFamily="18" charset="0"/>
                <a:cs typeface="Arial" panose="020B0604020202020204" pitchFamily="34" charset="0"/>
              </a:rPr>
              <a:t>біо</a:t>
            </a:r>
            <a:r>
              <a:rPr lang="uk-UA" sz="1800" dirty="0">
                <a:effectLst/>
                <a:latin typeface="Arial" panose="020B0604020202020204" pitchFamily="34" charset="0"/>
                <a:ea typeface="Times New Roman" panose="02020603050405020304" pitchFamily="18" charset="0"/>
                <a:cs typeface="Arial" panose="020B0604020202020204" pitchFamily="34" charset="0"/>
              </a:rPr>
              <a:t>) хімічних процесів на одному чипі площею від декількох мм</a:t>
            </a:r>
            <a:r>
              <a:rPr lang="uk-UA" sz="1800" baseline="30000" dirty="0">
                <a:effectLst/>
                <a:latin typeface="Arial" panose="020B0604020202020204" pitchFamily="34" charset="0"/>
                <a:ea typeface="Times New Roman" panose="02020603050405020304" pitchFamily="18" charset="0"/>
                <a:cs typeface="Arial" panose="020B0604020202020204" pitchFamily="34" charset="0"/>
              </a:rPr>
              <a:t>2</a:t>
            </a:r>
            <a:r>
              <a:rPr lang="uk-UA" sz="1800" dirty="0">
                <a:effectLst/>
                <a:latin typeface="Arial" panose="020B0604020202020204" pitchFamily="34" charset="0"/>
                <a:ea typeface="Times New Roman" panose="02020603050405020304" pitchFamily="18" charset="0"/>
                <a:cs typeface="Arial" panose="020B0604020202020204" pitchFamily="34" charset="0"/>
              </a:rPr>
              <a:t> до декількох см</a:t>
            </a:r>
            <a:r>
              <a:rPr lang="uk-UA" sz="1800" baseline="30000" dirty="0">
                <a:effectLst/>
                <a:latin typeface="Arial" panose="020B0604020202020204" pitchFamily="34" charset="0"/>
                <a:ea typeface="Times New Roman" panose="02020603050405020304" pitchFamily="18" charset="0"/>
                <a:cs typeface="Arial" panose="020B0604020202020204" pitchFamily="34" charset="0"/>
              </a:rPr>
              <a:t>2</a:t>
            </a:r>
            <a:r>
              <a:rPr lang="uk-UA" sz="1800" dirty="0">
                <a:effectLst/>
                <a:latin typeface="Arial" panose="020B0604020202020204" pitchFamily="34" charset="0"/>
                <a:ea typeface="Times New Roman" panose="02020603050405020304" pitchFamily="18" charset="0"/>
                <a:cs typeface="Arial" panose="020B0604020202020204" pitchFamily="34" charset="0"/>
              </a:rPr>
              <a:t> і використовує мікро-або </a:t>
            </a:r>
            <a:r>
              <a:rPr lang="uk-UA" sz="1800" dirty="0" err="1">
                <a:effectLst/>
                <a:latin typeface="Arial" panose="020B0604020202020204" pitchFamily="34" charset="0"/>
                <a:ea typeface="Times New Roman" panose="02020603050405020304" pitchFamily="18" charset="0"/>
                <a:cs typeface="Arial" panose="020B0604020202020204" pitchFamily="34" charset="0"/>
              </a:rPr>
              <a:t>наноскопічні</a:t>
            </a:r>
            <a:r>
              <a:rPr lang="uk-UA" sz="1800" dirty="0">
                <a:effectLst/>
                <a:latin typeface="Arial" panose="020B0604020202020204" pitchFamily="34" charset="0"/>
                <a:ea typeface="Times New Roman" panose="02020603050405020304" pitchFamily="18" charset="0"/>
                <a:cs typeface="Arial" panose="020B0604020202020204" pitchFamily="34" charset="0"/>
              </a:rPr>
              <a:t> кількості зразків для </a:t>
            </a:r>
            <a:r>
              <a:rPr lang="uk-UA" sz="1800" dirty="0" err="1">
                <a:effectLst/>
                <a:latin typeface="Arial" panose="020B0604020202020204" pitchFamily="34" charset="0"/>
                <a:ea typeface="Times New Roman" panose="02020603050405020304" pitchFamily="18" charset="0"/>
                <a:cs typeface="Arial" panose="020B0604020202020204" pitchFamily="34" charset="0"/>
              </a:rPr>
              <a:t>пробопідготовки</a:t>
            </a:r>
            <a:r>
              <a:rPr lang="uk-UA" sz="1800" dirty="0">
                <a:effectLst/>
                <a:latin typeface="Arial" panose="020B0604020202020204" pitchFamily="34" charset="0"/>
                <a:ea typeface="Times New Roman" panose="02020603050405020304" pitchFamily="18" charset="0"/>
                <a:cs typeface="Arial" panose="020B0604020202020204" pitchFamily="34" charset="0"/>
              </a:rPr>
              <a:t> та проведення реакцій. Ці пристрої являють собою симбіоз кремнієвих чипів і матеріалів з дуже дрібними порами, діаметр яких вимірюється нанометрами. </a:t>
            </a:r>
            <a:endParaRPr lang="ru-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559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44">
            <a:extLst>
              <a:ext uri="{FF2B5EF4-FFF2-40B4-BE49-F238E27FC236}">
                <a16:creationId xmlns:a16="http://schemas.microsoft.com/office/drawing/2014/main" id="{60B61BA3-253C-2646-888A-1A758100E160}"/>
              </a:ext>
            </a:extLst>
          </p:cNvPr>
          <p:cNvPicPr>
            <a:picLocks/>
          </p:cNvPicPr>
          <p:nvPr/>
        </p:nvPicPr>
        <p:blipFill>
          <a:blip r:embed="rId2" cstate="print"/>
          <a:stretch>
            <a:fillRect/>
          </a:stretch>
        </p:blipFill>
        <p:spPr>
          <a:xfrm>
            <a:off x="416843" y="672499"/>
            <a:ext cx="5430802" cy="5333189"/>
          </a:xfrm>
          <a:prstGeom prst="rect">
            <a:avLst/>
          </a:prstGeom>
        </p:spPr>
      </p:pic>
      <p:sp>
        <p:nvSpPr>
          <p:cNvPr id="6" name="TextBox 5">
            <a:extLst>
              <a:ext uri="{FF2B5EF4-FFF2-40B4-BE49-F238E27FC236}">
                <a16:creationId xmlns:a16="http://schemas.microsoft.com/office/drawing/2014/main" id="{0F9F57FA-EB10-0FD2-D4D9-991D921AE3ED}"/>
              </a:ext>
            </a:extLst>
          </p:cNvPr>
          <p:cNvSpPr txBox="1"/>
          <p:nvPr/>
        </p:nvSpPr>
        <p:spPr>
          <a:xfrm>
            <a:off x="5847645" y="487870"/>
            <a:ext cx="5046132" cy="6217087"/>
          </a:xfrm>
          <a:prstGeom prst="rect">
            <a:avLst/>
          </a:prstGeom>
          <a:noFill/>
        </p:spPr>
        <p:txBody>
          <a:bodyPr wrap="square">
            <a:spAutoFit/>
          </a:bodyPr>
          <a:lstStyle/>
          <a:p>
            <a:pPr marL="742950" marR="413385" lvl="1" indent="-285750" algn="just">
              <a:buSzPts val="1400"/>
              <a:buFont typeface="Times New Roman" panose="02020603050405020304" pitchFamily="18" charset="0"/>
              <a:buAutoNum type="alphaLcParenR"/>
              <a:tabLst>
                <a:tab pos="838835" algn="l"/>
              </a:tabLst>
            </a:pPr>
            <a:r>
              <a:rPr lang="uk-UA" sz="1400" spc="0" dirty="0">
                <a:effectLst/>
                <a:latin typeface="Arial" panose="020B0604020202020204" pitchFamily="34" charset="0"/>
                <a:ea typeface="Times New Roman" panose="02020603050405020304" pitchFamily="18" charset="0"/>
                <a:cs typeface="Arial" panose="020B0604020202020204" pitchFamily="34" charset="0"/>
              </a:rPr>
              <a:t>У пристрої використовується дві </a:t>
            </a:r>
            <a:r>
              <a:rPr lang="uk-UA" sz="1400" spc="0" dirty="0" err="1">
                <a:effectLst/>
                <a:latin typeface="Arial" panose="020B0604020202020204" pitchFamily="34" charset="0"/>
                <a:ea typeface="Times New Roman" panose="02020603050405020304" pitchFamily="18" charset="0"/>
                <a:cs typeface="Arial" panose="020B0604020202020204" pitchFamily="34" charset="0"/>
              </a:rPr>
              <a:t>мікрокамери</a:t>
            </a:r>
            <a:r>
              <a:rPr lang="uk-UA" sz="1400" spc="0" dirty="0">
                <a:effectLst/>
                <a:latin typeface="Arial" panose="020B0604020202020204" pitchFamily="34" charset="0"/>
                <a:ea typeface="Times New Roman" panose="02020603050405020304" pitchFamily="18" charset="0"/>
                <a:cs typeface="Arial" panose="020B0604020202020204" pitchFamily="34" charset="0"/>
              </a:rPr>
              <a:t>, розділені </a:t>
            </a:r>
            <a:r>
              <a:rPr lang="uk-UA" sz="1400" spc="0" dirty="0" err="1">
                <a:effectLst/>
                <a:latin typeface="Arial" panose="020B0604020202020204" pitchFamily="34" charset="0"/>
                <a:ea typeface="Times New Roman" panose="02020603050405020304" pitchFamily="18" charset="0"/>
                <a:cs typeface="Arial" panose="020B0604020202020204" pitchFamily="34" charset="0"/>
              </a:rPr>
              <a:t>полідіметілсілоксановою</a:t>
            </a:r>
            <a:r>
              <a:rPr lang="uk-UA" sz="1400" spc="0" dirty="0">
                <a:effectLst/>
                <a:latin typeface="Arial" panose="020B0604020202020204" pitchFamily="34" charset="0"/>
                <a:ea typeface="Times New Roman" panose="02020603050405020304" pitchFamily="18" charset="0"/>
                <a:cs typeface="Arial" panose="020B0604020202020204" pitchFamily="34" charset="0"/>
              </a:rPr>
              <a:t> мембраною. Верхній відсік розділяється за допомогою двох рядів підвісних стовпів на центральний канал і два бокових каналів. Серцеві клітини, які поміщені в фібриновий гель, заповнюють центральний канал, а живильне середовище поповнюється через бічні канали.</a:t>
            </a:r>
            <a:endParaRPr lang="ru-UA" sz="1400" spc="0" dirty="0">
              <a:effectLst/>
              <a:latin typeface="Arial" panose="020B0604020202020204" pitchFamily="34" charset="0"/>
              <a:ea typeface="Times New Roman" panose="02020603050405020304" pitchFamily="18" charset="0"/>
              <a:cs typeface="Arial" panose="020B0604020202020204" pitchFamily="34" charset="0"/>
            </a:endParaRPr>
          </a:p>
          <a:p>
            <a:pPr marL="742950" marR="412115" lvl="1" indent="-285750" algn="just">
              <a:buSzPts val="1400"/>
              <a:buFont typeface="Times New Roman" panose="02020603050405020304" pitchFamily="18" charset="0"/>
              <a:buAutoNum type="alphaLcParenR"/>
              <a:tabLst>
                <a:tab pos="637540" algn="l"/>
              </a:tabLst>
            </a:pPr>
            <a:r>
              <a:rPr lang="uk-UA" sz="1400" spc="0" dirty="0">
                <a:effectLst/>
                <a:latin typeface="Arial" panose="020B0604020202020204" pitchFamily="34" charset="0"/>
                <a:ea typeface="Times New Roman" panose="02020603050405020304" pitchFamily="18" charset="0"/>
                <a:cs typeface="Arial" panose="020B0604020202020204" pitchFamily="34" charset="0"/>
              </a:rPr>
              <a:t>При</a:t>
            </a:r>
            <a:r>
              <a:rPr lang="uk-UA" sz="1400" spc="-1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подачі тиску</a:t>
            </a:r>
            <a:r>
              <a:rPr lang="uk-UA" sz="1400" spc="-1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на дно відсіку,</a:t>
            </a:r>
            <a:r>
              <a:rPr lang="uk-UA" sz="1400" spc="-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мембрана деформується,</a:t>
            </a:r>
            <a:r>
              <a:rPr lang="uk-UA" sz="1400" spc="-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стискає конструкцію (тривимірну комірку). Через наявність отворів між </a:t>
            </a:r>
            <a:r>
              <a:rPr lang="uk-UA" sz="1400" spc="0" dirty="0" err="1">
                <a:effectLst/>
                <a:latin typeface="Arial" panose="020B0604020202020204" pitchFamily="34" charset="0"/>
                <a:ea typeface="Times New Roman" panose="02020603050405020304" pitchFamily="18" charset="0"/>
                <a:cs typeface="Arial" panose="020B0604020202020204" pitchFamily="34" charset="0"/>
              </a:rPr>
              <a:t>стійками</a:t>
            </a:r>
            <a:r>
              <a:rPr lang="uk-UA" sz="1400" spc="0" dirty="0">
                <a:effectLst/>
                <a:latin typeface="Arial" panose="020B0604020202020204" pitchFamily="34" charset="0"/>
                <a:ea typeface="Times New Roman" panose="02020603050405020304" pitchFamily="18" charset="0"/>
                <a:cs typeface="Arial" panose="020B0604020202020204" pitchFamily="34" charset="0"/>
              </a:rPr>
              <a:t>, стиснення трансформується в</a:t>
            </a:r>
            <a:r>
              <a:rPr lang="uk-UA" sz="1400" spc="20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одноосьову напругу. Циклічний сигнал тиску може імітувати фізіологічні і патологічні систолічні і діастолічні фази.</a:t>
            </a:r>
            <a:endParaRPr lang="ru-UA" sz="1400" spc="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buSzPts val="1400"/>
              <a:buFont typeface="Times New Roman" panose="02020603050405020304" pitchFamily="18" charset="0"/>
              <a:buAutoNum type="alphaLcParenR"/>
              <a:tabLst>
                <a:tab pos="626745" algn="l"/>
              </a:tabLst>
            </a:pPr>
            <a:r>
              <a:rPr lang="uk-UA" sz="1400" spc="0" dirty="0">
                <a:effectLst/>
                <a:latin typeface="Arial" panose="020B0604020202020204" pitchFamily="34" charset="0"/>
                <a:ea typeface="Times New Roman" panose="02020603050405020304" pitchFamily="18" charset="0"/>
                <a:cs typeface="Arial" panose="020B0604020202020204" pitchFamily="34" charset="0"/>
              </a:rPr>
              <a:t>У</a:t>
            </a:r>
            <a:r>
              <a:rPr lang="uk-UA" sz="1400" spc="-3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процесі</a:t>
            </a:r>
            <a:r>
              <a:rPr lang="uk-UA" sz="1400" spc="-2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виготовлення</a:t>
            </a:r>
            <a:r>
              <a:rPr lang="uk-UA" sz="1400" spc="-2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три</a:t>
            </a:r>
            <a:r>
              <a:rPr lang="uk-UA" sz="1400" spc="-2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шари</a:t>
            </a:r>
            <a:r>
              <a:rPr lang="uk-UA" sz="1400" spc="-2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мембрани</a:t>
            </a:r>
            <a:r>
              <a:rPr lang="uk-UA" sz="1400" spc="-2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вирівнюються</a:t>
            </a:r>
            <a:r>
              <a:rPr lang="uk-UA" sz="1400" spc="-4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і</a:t>
            </a:r>
            <a:r>
              <a:rPr lang="uk-UA" sz="1400" spc="-30" dirty="0">
                <a:effectLst/>
                <a:latin typeface="Arial" panose="020B0604020202020204" pitchFamily="34" charset="0"/>
                <a:ea typeface="Times New Roman" panose="02020603050405020304" pitchFamily="18" charset="0"/>
                <a:cs typeface="Arial" panose="020B0604020202020204" pitchFamily="34" charset="0"/>
              </a:rPr>
              <a:t> </a:t>
            </a:r>
            <a:r>
              <a:rPr lang="uk-UA" sz="1400" spc="-10" dirty="0">
                <a:effectLst/>
                <a:latin typeface="Arial" panose="020B0604020202020204" pitchFamily="34" charset="0"/>
                <a:ea typeface="Times New Roman" panose="02020603050405020304" pitchFamily="18" charset="0"/>
                <a:cs typeface="Arial" panose="020B0604020202020204" pitchFamily="34" charset="0"/>
              </a:rPr>
              <a:t>скріплюються.</a:t>
            </a:r>
            <a:endParaRPr lang="ru-UA" sz="1400" spc="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spcBef>
                <a:spcPts val="800"/>
              </a:spcBef>
              <a:spcAft>
                <a:spcPts val="0"/>
              </a:spcAft>
              <a:buSzPts val="1400"/>
              <a:buFont typeface="Times New Roman" panose="02020603050405020304" pitchFamily="18" charset="0"/>
              <a:buAutoNum type="alphaLcParenR"/>
              <a:tabLst>
                <a:tab pos="636905" algn="l"/>
              </a:tabLst>
            </a:pPr>
            <a:r>
              <a:rPr lang="uk-UA" sz="1400" spc="0" dirty="0">
                <a:effectLst/>
                <a:latin typeface="Arial" panose="020B0604020202020204" pitchFamily="34" charset="0"/>
                <a:ea typeface="Times New Roman" panose="02020603050405020304" pitchFamily="18" charset="0"/>
                <a:cs typeface="Arial" panose="020B0604020202020204" pitchFamily="34" charset="0"/>
              </a:rPr>
              <a:t>3D-ескіз</a:t>
            </a:r>
            <a:r>
              <a:rPr lang="uk-UA" sz="1400" spc="-3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обох</a:t>
            </a:r>
            <a:r>
              <a:rPr lang="uk-UA" sz="1400" spc="-2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відсіків,</a:t>
            </a:r>
            <a:r>
              <a:rPr lang="uk-UA" sz="1400" spc="-2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який</a:t>
            </a:r>
            <a:r>
              <a:rPr lang="uk-UA" sz="1400" spc="-2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показано</a:t>
            </a:r>
            <a:r>
              <a:rPr lang="uk-UA" sz="1400" spc="-3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разом</a:t>
            </a:r>
            <a:r>
              <a:rPr lang="uk-UA" sz="1400" spc="-3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із</a:t>
            </a:r>
            <a:r>
              <a:rPr lang="uk-UA" sz="1400" spc="-2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зовнішніми</a:t>
            </a:r>
            <a:r>
              <a:rPr lang="uk-UA" sz="1400" spc="-20" dirty="0">
                <a:effectLst/>
                <a:latin typeface="Arial" panose="020B0604020202020204" pitchFamily="34" charset="0"/>
                <a:ea typeface="Times New Roman" panose="02020603050405020304" pitchFamily="18" charset="0"/>
                <a:cs typeface="Arial" panose="020B0604020202020204" pitchFamily="34" charset="0"/>
              </a:rPr>
              <a:t> </a:t>
            </a:r>
            <a:r>
              <a:rPr lang="uk-UA" sz="1400" spc="-10" dirty="0">
                <a:effectLst/>
                <a:latin typeface="Arial" panose="020B0604020202020204" pitchFamily="34" charset="0"/>
                <a:ea typeface="Times New Roman" panose="02020603050405020304" pitchFamily="18" charset="0"/>
                <a:cs typeface="Arial" panose="020B0604020202020204" pitchFamily="34" charset="0"/>
              </a:rPr>
              <a:t>з'єднаннями.</a:t>
            </a:r>
            <a:endParaRPr lang="ru-UA" sz="1400" spc="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spcBef>
                <a:spcPts val="805"/>
              </a:spcBef>
              <a:spcAft>
                <a:spcPts val="0"/>
              </a:spcAft>
              <a:buSzPts val="1400"/>
              <a:buFont typeface="Times New Roman" panose="02020603050405020304" pitchFamily="18" charset="0"/>
              <a:buAutoNum type="alphaLcParenR"/>
              <a:tabLst>
                <a:tab pos="626745" algn="l"/>
              </a:tabLst>
            </a:pPr>
            <a:r>
              <a:rPr lang="uk-UA" sz="1400" spc="0" dirty="0">
                <a:effectLst/>
                <a:latin typeface="Arial" panose="020B0604020202020204" pitchFamily="34" charset="0"/>
                <a:ea typeface="Times New Roman" panose="02020603050405020304" pitchFamily="18" charset="0"/>
                <a:cs typeface="Arial" panose="020B0604020202020204" pitchFamily="34" charset="0"/>
              </a:rPr>
              <a:t>Зображення</a:t>
            </a:r>
            <a:r>
              <a:rPr lang="uk-UA" sz="1400" spc="-2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фактичного</a:t>
            </a:r>
            <a:r>
              <a:rPr lang="uk-UA" sz="1400" spc="-2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3D-пристрою</a:t>
            </a:r>
            <a:r>
              <a:rPr lang="uk-UA" sz="1400" spc="-4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на</a:t>
            </a:r>
            <a:r>
              <a:rPr lang="uk-UA" sz="1400" spc="-2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основі</a:t>
            </a:r>
            <a:r>
              <a:rPr lang="uk-UA" sz="1400" spc="-2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кристала</a:t>
            </a:r>
            <a:r>
              <a:rPr lang="uk-UA" sz="1400" spc="-35"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(вид</a:t>
            </a:r>
            <a:r>
              <a:rPr lang="uk-UA" sz="1400" spc="-20" dirty="0">
                <a:effectLst/>
                <a:latin typeface="Arial" panose="020B0604020202020204" pitchFamily="34" charset="0"/>
                <a:ea typeface="Times New Roman" panose="02020603050405020304" pitchFamily="18" charset="0"/>
                <a:cs typeface="Arial" panose="020B0604020202020204" pitchFamily="34" charset="0"/>
              </a:rPr>
              <a:t> </a:t>
            </a:r>
            <a:r>
              <a:rPr lang="uk-UA" sz="1400" spc="-10" dirty="0">
                <a:effectLst/>
                <a:latin typeface="Arial" panose="020B0604020202020204" pitchFamily="34" charset="0"/>
                <a:ea typeface="Times New Roman" panose="02020603050405020304" pitchFamily="18" charset="0"/>
                <a:cs typeface="Arial" panose="020B0604020202020204" pitchFamily="34" charset="0"/>
              </a:rPr>
              <a:t>зверху)</a:t>
            </a:r>
            <a:endParaRPr lang="ru-UA" sz="1400" spc="0" dirty="0">
              <a:effectLst/>
              <a:latin typeface="Arial" panose="020B0604020202020204" pitchFamily="34" charset="0"/>
              <a:ea typeface="Times New Roman" panose="02020603050405020304" pitchFamily="18" charset="0"/>
              <a:cs typeface="Arial" panose="020B0604020202020204" pitchFamily="34" charset="0"/>
            </a:endParaRPr>
          </a:p>
          <a:p>
            <a:pPr marL="742950" marR="412115" lvl="1" indent="-285750" algn="just">
              <a:spcBef>
                <a:spcPts val="800"/>
              </a:spcBef>
              <a:spcAft>
                <a:spcPts val="0"/>
              </a:spcAft>
              <a:buSzPts val="1400"/>
              <a:buFont typeface="Times New Roman" panose="02020603050405020304" pitchFamily="18" charset="0"/>
              <a:buAutoNum type="alphaLcParenR"/>
              <a:tabLst>
                <a:tab pos="665480" algn="l"/>
              </a:tabLst>
            </a:pPr>
            <a:r>
              <a:rPr lang="uk-UA" sz="1400" spc="0" dirty="0">
                <a:effectLst/>
                <a:latin typeface="Arial" panose="020B0604020202020204" pitchFamily="34" charset="0"/>
                <a:ea typeface="Times New Roman" panose="02020603050405020304" pitchFamily="18" charset="0"/>
                <a:cs typeface="Arial" panose="020B0604020202020204" pitchFamily="34" charset="0"/>
              </a:rPr>
              <a:t>Результати</a:t>
            </a:r>
            <a:r>
              <a:rPr lang="uk-UA" sz="1400" spc="20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err="1">
                <a:effectLst/>
                <a:latin typeface="Arial" panose="020B0604020202020204" pitchFamily="34" charset="0"/>
                <a:ea typeface="Times New Roman" panose="02020603050405020304" pitchFamily="18" charset="0"/>
                <a:cs typeface="Arial" panose="020B0604020202020204" pitchFamily="34" charset="0"/>
              </a:rPr>
              <a:t>скануючої</a:t>
            </a:r>
            <a:r>
              <a:rPr lang="uk-UA" sz="1400" spc="20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електронної</a:t>
            </a:r>
            <a:r>
              <a:rPr lang="uk-UA" sz="1400" spc="20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мікроскопії</a:t>
            </a:r>
            <a:r>
              <a:rPr lang="uk-UA" sz="1400" spc="20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поперечного</a:t>
            </a:r>
            <a:r>
              <a:rPr lang="uk-UA" sz="1400" spc="20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перерізу</a:t>
            </a:r>
            <a:r>
              <a:rPr lang="uk-UA" sz="1400" spc="200" dirty="0">
                <a:effectLst/>
                <a:latin typeface="Arial" panose="020B0604020202020204" pitchFamily="34" charset="0"/>
                <a:ea typeface="Times New Roman" panose="02020603050405020304" pitchFamily="18" charset="0"/>
                <a:cs typeface="Arial" panose="020B0604020202020204" pitchFamily="34" charset="0"/>
              </a:rPr>
              <a:t> </a:t>
            </a:r>
            <a:r>
              <a:rPr lang="uk-UA" sz="1400" spc="0" dirty="0">
                <a:effectLst/>
                <a:latin typeface="Arial" panose="020B0604020202020204" pitchFamily="34" charset="0"/>
                <a:ea typeface="Times New Roman" panose="02020603050405020304" pitchFamily="18" charset="0"/>
                <a:cs typeface="Arial" panose="020B0604020202020204" pitchFamily="34" charset="0"/>
              </a:rPr>
              <a:t>пристрою, які показують два відсіки (шкала, 500 </a:t>
            </a:r>
            <a:r>
              <a:rPr lang="uk-UA" sz="1400" spc="0" dirty="0" err="1">
                <a:effectLst/>
                <a:latin typeface="Arial" panose="020B0604020202020204" pitchFamily="34" charset="0"/>
                <a:ea typeface="Times New Roman" panose="02020603050405020304" pitchFamily="18" charset="0"/>
                <a:cs typeface="Arial" panose="020B0604020202020204" pitchFamily="34" charset="0"/>
              </a:rPr>
              <a:t>мкм</a:t>
            </a:r>
            <a:r>
              <a:rPr lang="uk-UA" sz="1400" spc="0" dirty="0">
                <a:effectLst/>
                <a:latin typeface="Arial" panose="020B0604020202020204" pitchFamily="34" charset="0"/>
                <a:ea typeface="Times New Roman" panose="02020603050405020304" pitchFamily="18" charset="0"/>
                <a:cs typeface="Arial" panose="020B0604020202020204" pitchFamily="34" charset="0"/>
              </a:rPr>
              <a:t>).</a:t>
            </a:r>
            <a:endParaRPr lang="ru-UA" sz="1400" spc="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4117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8F985E-B8B1-803B-67CE-3D26E07D8D50}"/>
              </a:ext>
            </a:extLst>
          </p:cNvPr>
          <p:cNvSpPr txBox="1"/>
          <p:nvPr/>
        </p:nvSpPr>
        <p:spPr>
          <a:xfrm>
            <a:off x="1255853" y="329333"/>
            <a:ext cx="10098912" cy="1704506"/>
          </a:xfrm>
          <a:prstGeom prst="rect">
            <a:avLst/>
          </a:prstGeom>
          <a:noFill/>
        </p:spPr>
        <p:txBody>
          <a:bodyPr wrap="square">
            <a:spAutoFit/>
          </a:bodyPr>
          <a:lstStyle/>
          <a:p>
            <a:pPr marL="83820" marR="413385" indent="342265" algn="just">
              <a:lnSpc>
                <a:spcPct val="150000"/>
              </a:lnSpc>
              <a:spcAft>
                <a:spcPts val="0"/>
              </a:spcAft>
            </a:pPr>
            <a:r>
              <a:rPr lang="uk-UA" sz="1800" b="1" i="1" dirty="0" err="1">
                <a:effectLst/>
                <a:ea typeface="Times New Roman" panose="02020603050405020304" pitchFamily="18" charset="0"/>
              </a:rPr>
              <a:t>Електрокардіостимулятор</a:t>
            </a:r>
            <a:r>
              <a:rPr lang="uk-UA" sz="1800" b="1" i="1" dirty="0">
                <a:effectLst/>
                <a:ea typeface="Times New Roman" panose="02020603050405020304" pitchFamily="18" charset="0"/>
              </a:rPr>
              <a:t> </a:t>
            </a:r>
            <a:r>
              <a:rPr lang="uk-UA" sz="1800" dirty="0">
                <a:effectLst/>
                <a:ea typeface="Times New Roman" panose="02020603050405020304" pitchFamily="18" charset="0"/>
              </a:rPr>
              <a:t>(ЕКС)</a:t>
            </a:r>
            <a:r>
              <a:rPr lang="uk-UA" sz="1800" spc="200" dirty="0">
                <a:effectLst/>
                <a:ea typeface="Times New Roman" panose="02020603050405020304" pitchFamily="18" charset="0"/>
              </a:rPr>
              <a:t> </a:t>
            </a:r>
            <a:r>
              <a:rPr lang="uk-UA" sz="1800" dirty="0">
                <a:effectLst/>
                <a:ea typeface="Times New Roman" panose="02020603050405020304" pitchFamily="18" charset="0"/>
              </a:rPr>
              <a:t>- медичний прилад, призначений для впливу на ритм серця. Генерація </a:t>
            </a:r>
            <a:r>
              <a:rPr lang="uk-UA" sz="1800" dirty="0" err="1">
                <a:effectLst/>
                <a:ea typeface="Times New Roman" panose="02020603050405020304" pitchFamily="18" charset="0"/>
              </a:rPr>
              <a:t>електрокардіостимулятором</a:t>
            </a:r>
            <a:r>
              <a:rPr lang="uk-UA" sz="1800" spc="-35" dirty="0">
                <a:effectLst/>
                <a:ea typeface="Times New Roman" panose="02020603050405020304" pitchFamily="18" charset="0"/>
              </a:rPr>
              <a:t> </a:t>
            </a:r>
            <a:r>
              <a:rPr lang="uk-UA" sz="1800" dirty="0">
                <a:effectLst/>
                <a:ea typeface="Times New Roman" panose="02020603050405020304" pitchFamily="18" charset="0"/>
              </a:rPr>
              <a:t>регулярних</a:t>
            </a:r>
            <a:r>
              <a:rPr lang="uk-UA" sz="1800" spc="-15" dirty="0">
                <a:effectLst/>
                <a:ea typeface="Times New Roman" panose="02020603050405020304" pitchFamily="18" charset="0"/>
              </a:rPr>
              <a:t> </a:t>
            </a:r>
            <a:r>
              <a:rPr lang="uk-UA" sz="1800" dirty="0">
                <a:effectLst/>
                <a:ea typeface="Times New Roman" panose="02020603050405020304" pitchFamily="18" charset="0"/>
              </a:rPr>
              <a:t>імпульсів</a:t>
            </a:r>
            <a:r>
              <a:rPr lang="uk-UA" sz="1800" spc="-20" dirty="0">
                <a:effectLst/>
                <a:ea typeface="Times New Roman" panose="02020603050405020304" pitchFamily="18" charset="0"/>
              </a:rPr>
              <a:t> </a:t>
            </a:r>
            <a:r>
              <a:rPr lang="uk-UA" sz="1800" dirty="0">
                <a:effectLst/>
                <a:ea typeface="Times New Roman" panose="02020603050405020304" pitchFamily="18" charset="0"/>
              </a:rPr>
              <a:t>на</a:t>
            </a:r>
            <a:r>
              <a:rPr lang="uk-UA" sz="1800" spc="-5" dirty="0">
                <a:effectLst/>
                <a:ea typeface="Times New Roman" panose="02020603050405020304" pitchFamily="18" charset="0"/>
              </a:rPr>
              <a:t> </a:t>
            </a:r>
            <a:r>
              <a:rPr lang="uk-UA" sz="1800" dirty="0">
                <a:effectLst/>
                <a:ea typeface="Times New Roman" panose="02020603050405020304" pitchFamily="18" charset="0"/>
              </a:rPr>
              <a:t>електродах,</a:t>
            </a:r>
            <a:r>
              <a:rPr lang="uk-UA" sz="1800" spc="-25" dirty="0">
                <a:effectLst/>
                <a:ea typeface="Times New Roman" panose="02020603050405020304" pitchFamily="18" charset="0"/>
              </a:rPr>
              <a:t> </a:t>
            </a:r>
            <a:r>
              <a:rPr lang="uk-UA" sz="1800" spc="-10" dirty="0">
                <a:effectLst/>
                <a:ea typeface="Times New Roman" panose="02020603050405020304" pitchFamily="18" charset="0"/>
              </a:rPr>
              <a:t>розташованих</a:t>
            </a:r>
            <a:r>
              <a:rPr lang="ru-UA" spc="-10" dirty="0">
                <a:ea typeface="Times New Roman" panose="02020603050405020304" pitchFamily="18" charset="0"/>
              </a:rPr>
              <a:t> </a:t>
            </a:r>
            <a:r>
              <a:rPr lang="uk-UA" sz="1800" dirty="0">
                <a:effectLst/>
                <a:ea typeface="Times New Roman" panose="02020603050405020304" pitchFamily="18" charset="0"/>
              </a:rPr>
              <a:t>на</a:t>
            </a:r>
            <a:r>
              <a:rPr lang="uk-UA" sz="1800" spc="200" dirty="0">
                <a:effectLst/>
                <a:ea typeface="Times New Roman" panose="02020603050405020304" pitchFamily="18" charset="0"/>
              </a:rPr>
              <a:t> </a:t>
            </a:r>
            <a:r>
              <a:rPr lang="uk-UA" sz="1800" dirty="0">
                <a:effectLst/>
                <a:ea typeface="Times New Roman" panose="02020603050405020304" pitchFamily="18" charset="0"/>
              </a:rPr>
              <a:t>серцевій</a:t>
            </a:r>
            <a:r>
              <a:rPr lang="uk-UA" sz="1800" spc="200" dirty="0">
                <a:effectLst/>
                <a:ea typeface="Times New Roman" panose="02020603050405020304" pitchFamily="18" charset="0"/>
              </a:rPr>
              <a:t> </a:t>
            </a:r>
            <a:r>
              <a:rPr lang="uk-UA" sz="1800" dirty="0">
                <a:effectLst/>
                <a:ea typeface="Times New Roman" panose="02020603050405020304" pitchFamily="18" charset="0"/>
              </a:rPr>
              <a:t>поверхні	(епікарді),</a:t>
            </a:r>
            <a:r>
              <a:rPr lang="uk-UA" sz="1800" spc="200" dirty="0">
                <a:effectLst/>
                <a:ea typeface="Times New Roman" panose="02020603050405020304" pitchFamily="18" charset="0"/>
              </a:rPr>
              <a:t> </a:t>
            </a:r>
            <a:r>
              <a:rPr lang="uk-UA" sz="1800" dirty="0">
                <a:effectLst/>
                <a:ea typeface="Times New Roman" panose="02020603050405020304" pitchFamily="18" charset="0"/>
              </a:rPr>
              <a:t>в</a:t>
            </a:r>
            <a:r>
              <a:rPr lang="uk-UA" sz="1800" spc="200" dirty="0">
                <a:effectLst/>
                <a:ea typeface="Times New Roman" panose="02020603050405020304" pitchFamily="18" charset="0"/>
              </a:rPr>
              <a:t> </a:t>
            </a:r>
            <a:r>
              <a:rPr lang="uk-UA" sz="1800" dirty="0">
                <a:effectLst/>
                <a:ea typeface="Times New Roman" panose="02020603050405020304" pitchFamily="18" charset="0"/>
              </a:rPr>
              <a:t>серцевому</a:t>
            </a:r>
            <a:r>
              <a:rPr lang="uk-UA" sz="1800" spc="200" dirty="0">
                <a:effectLst/>
                <a:ea typeface="Times New Roman" panose="02020603050405020304" pitchFamily="18" charset="0"/>
              </a:rPr>
              <a:t> </a:t>
            </a:r>
            <a:r>
              <a:rPr lang="uk-UA" sz="1800" dirty="0">
                <a:effectLst/>
                <a:ea typeface="Times New Roman" panose="02020603050405020304" pitchFamily="18" charset="0"/>
              </a:rPr>
              <a:t>м’язі</a:t>
            </a:r>
            <a:r>
              <a:rPr lang="uk-UA" sz="1800" spc="200" dirty="0">
                <a:effectLst/>
                <a:ea typeface="Times New Roman" panose="02020603050405020304" pitchFamily="18" charset="0"/>
              </a:rPr>
              <a:t> </a:t>
            </a:r>
            <a:r>
              <a:rPr lang="uk-UA" sz="1800" dirty="0">
                <a:effectLst/>
                <a:ea typeface="Times New Roman" panose="02020603050405020304" pitchFamily="18" charset="0"/>
              </a:rPr>
              <a:t>(міокарді)</a:t>
            </a:r>
            <a:r>
              <a:rPr lang="uk-UA" sz="1800" spc="200" dirty="0">
                <a:effectLst/>
                <a:ea typeface="Times New Roman" panose="02020603050405020304" pitchFamily="18" charset="0"/>
              </a:rPr>
              <a:t> </a:t>
            </a:r>
            <a:r>
              <a:rPr lang="uk-UA" sz="1800" dirty="0">
                <a:effectLst/>
                <a:ea typeface="Times New Roman" panose="02020603050405020304" pitchFamily="18" charset="0"/>
              </a:rPr>
              <a:t>або</a:t>
            </a:r>
            <a:r>
              <a:rPr lang="uk-UA" sz="1800" spc="200" dirty="0">
                <a:effectLst/>
                <a:ea typeface="Times New Roman" panose="02020603050405020304" pitchFamily="18" charset="0"/>
              </a:rPr>
              <a:t> </a:t>
            </a:r>
            <a:r>
              <a:rPr lang="uk-UA" sz="1800" dirty="0">
                <a:effectLst/>
                <a:ea typeface="Times New Roman" panose="02020603050405020304" pitchFamily="18" charset="0"/>
              </a:rPr>
              <a:t>усередині серцевої порожнини</a:t>
            </a:r>
            <a:r>
              <a:rPr lang="uk-UA" sz="1800" spc="200" dirty="0">
                <a:effectLst/>
                <a:ea typeface="Times New Roman" panose="02020603050405020304" pitchFamily="18" charset="0"/>
              </a:rPr>
              <a:t> </a:t>
            </a:r>
            <a:r>
              <a:rPr lang="uk-UA" sz="1800" dirty="0">
                <a:effectLst/>
                <a:ea typeface="Times New Roman" panose="02020603050405020304" pitchFamily="18" charset="0"/>
              </a:rPr>
              <a:t>(ендокарді) -</a:t>
            </a:r>
            <a:r>
              <a:rPr lang="uk-UA" sz="1800" spc="200" dirty="0">
                <a:effectLst/>
                <a:ea typeface="Times New Roman" panose="02020603050405020304" pitchFamily="18" charset="0"/>
              </a:rPr>
              <a:t> </a:t>
            </a:r>
            <a:r>
              <a:rPr lang="uk-UA" sz="1800" dirty="0">
                <a:effectLst/>
                <a:ea typeface="Times New Roman" panose="02020603050405020304" pitchFamily="18" charset="0"/>
              </a:rPr>
              <a:t>викликає скорочення</a:t>
            </a:r>
            <a:r>
              <a:rPr lang="uk-UA" sz="1800" spc="200" dirty="0">
                <a:effectLst/>
                <a:ea typeface="Times New Roman" panose="02020603050405020304" pitchFamily="18" charset="0"/>
              </a:rPr>
              <a:t> </a:t>
            </a:r>
            <a:r>
              <a:rPr lang="uk-UA" sz="1800" dirty="0">
                <a:effectLst/>
                <a:ea typeface="Times New Roman" panose="02020603050405020304" pitchFamily="18" charset="0"/>
              </a:rPr>
              <a:t>серця.</a:t>
            </a:r>
            <a:endParaRPr lang="ru-UA" sz="1800" dirty="0">
              <a:effectLst/>
              <a:ea typeface="Times New Roman" panose="02020603050405020304" pitchFamily="18" charset="0"/>
            </a:endParaRPr>
          </a:p>
        </p:txBody>
      </p:sp>
      <p:pic>
        <p:nvPicPr>
          <p:cNvPr id="5" name="Рисунок 4">
            <a:extLst>
              <a:ext uri="{FF2B5EF4-FFF2-40B4-BE49-F238E27FC236}">
                <a16:creationId xmlns:a16="http://schemas.microsoft.com/office/drawing/2014/main" id="{E3A664FC-293B-A965-3305-A183DD5570A9}"/>
              </a:ext>
            </a:extLst>
          </p:cNvPr>
          <p:cNvPicPr>
            <a:picLocks noChangeAspect="1"/>
          </p:cNvPicPr>
          <p:nvPr/>
        </p:nvPicPr>
        <p:blipFill>
          <a:blip r:embed="rId2"/>
          <a:stretch>
            <a:fillRect/>
          </a:stretch>
        </p:blipFill>
        <p:spPr>
          <a:xfrm>
            <a:off x="2419109" y="2033839"/>
            <a:ext cx="7772400" cy="2895384"/>
          </a:xfrm>
          <a:prstGeom prst="rect">
            <a:avLst/>
          </a:prstGeom>
        </p:spPr>
      </p:pic>
      <p:sp>
        <p:nvSpPr>
          <p:cNvPr id="7" name="TextBox 6">
            <a:extLst>
              <a:ext uri="{FF2B5EF4-FFF2-40B4-BE49-F238E27FC236}">
                <a16:creationId xmlns:a16="http://schemas.microsoft.com/office/drawing/2014/main" id="{20D1AE37-239C-F682-BEB2-367D60D24A6A}"/>
              </a:ext>
            </a:extLst>
          </p:cNvPr>
          <p:cNvSpPr txBox="1"/>
          <p:nvPr/>
        </p:nvSpPr>
        <p:spPr>
          <a:xfrm>
            <a:off x="3046071" y="5157049"/>
            <a:ext cx="6099858" cy="369332"/>
          </a:xfrm>
          <a:prstGeom prst="rect">
            <a:avLst/>
          </a:prstGeom>
          <a:noFill/>
        </p:spPr>
        <p:txBody>
          <a:bodyPr wrap="square">
            <a:spAutoFit/>
          </a:bodyPr>
          <a:lstStyle/>
          <a:p>
            <a:pPr marR="328295" algn="ctr">
              <a:spcBef>
                <a:spcPts val="660"/>
              </a:spcBef>
              <a:spcAft>
                <a:spcPts val="0"/>
              </a:spcAft>
            </a:pPr>
            <a:r>
              <a:rPr lang="uk-UA" sz="1800" dirty="0">
                <a:effectLst/>
                <a:latin typeface="Arial" panose="020B0604020202020204" pitchFamily="34" charset="0"/>
                <a:ea typeface="Times New Roman" panose="02020603050405020304" pitchFamily="18" charset="0"/>
                <a:cs typeface="Arial" panose="020B0604020202020204" pitchFamily="34" charset="0"/>
              </a:rPr>
              <a:t>Зовнішній</a:t>
            </a:r>
            <a:r>
              <a:rPr lang="uk-UA" sz="1800" spc="-2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вигляд</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ЕКС</a:t>
            </a:r>
            <a:r>
              <a:rPr lang="uk-UA" sz="1800" spc="-3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та</a:t>
            </a:r>
            <a:r>
              <a:rPr lang="uk-UA" sz="1800" spc="-1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його</a:t>
            </a:r>
            <a:r>
              <a:rPr lang="uk-UA" sz="1800" spc="-5" dirty="0">
                <a:effectLst/>
                <a:latin typeface="Arial" panose="020B0604020202020204" pitchFamily="34" charset="0"/>
                <a:ea typeface="Times New Roman" panose="02020603050405020304" pitchFamily="18" charset="0"/>
                <a:cs typeface="Arial" panose="020B0604020202020204" pitchFamily="34" charset="0"/>
              </a:rPr>
              <a:t> </a:t>
            </a:r>
            <a:r>
              <a:rPr lang="uk-UA" sz="1800" spc="-10" dirty="0">
                <a:effectLst/>
                <a:latin typeface="Arial" panose="020B0604020202020204" pitchFamily="34" charset="0"/>
                <a:ea typeface="Times New Roman" panose="02020603050405020304" pitchFamily="18" charset="0"/>
                <a:cs typeface="Arial" panose="020B0604020202020204" pitchFamily="34" charset="0"/>
              </a:rPr>
              <a:t>розташування</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493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8281364-E266-3508-D9B0-FB9539CC3089}"/>
              </a:ext>
            </a:extLst>
          </p:cNvPr>
          <p:cNvPicPr>
            <a:picLocks noChangeAspect="1"/>
          </p:cNvPicPr>
          <p:nvPr/>
        </p:nvPicPr>
        <p:blipFill>
          <a:blip r:embed="rId2"/>
          <a:stretch>
            <a:fillRect/>
          </a:stretch>
        </p:blipFill>
        <p:spPr>
          <a:xfrm>
            <a:off x="188249" y="547505"/>
            <a:ext cx="5795861" cy="3382843"/>
          </a:xfrm>
          <a:prstGeom prst="rect">
            <a:avLst/>
          </a:prstGeom>
        </p:spPr>
      </p:pic>
      <p:sp>
        <p:nvSpPr>
          <p:cNvPr id="5" name="TextBox 4">
            <a:extLst>
              <a:ext uri="{FF2B5EF4-FFF2-40B4-BE49-F238E27FC236}">
                <a16:creationId xmlns:a16="http://schemas.microsoft.com/office/drawing/2014/main" id="{8CC7EA6E-CB96-2C46-6B6B-A867B7607A96}"/>
              </a:ext>
            </a:extLst>
          </p:cNvPr>
          <p:cNvSpPr txBox="1"/>
          <p:nvPr/>
        </p:nvSpPr>
        <p:spPr>
          <a:xfrm>
            <a:off x="1383174" y="4253695"/>
            <a:ext cx="2783711" cy="369332"/>
          </a:xfrm>
          <a:prstGeom prst="rect">
            <a:avLst/>
          </a:prstGeom>
          <a:noFill/>
        </p:spPr>
        <p:txBody>
          <a:bodyPr wrap="square">
            <a:spAutoFit/>
          </a:bodyPr>
          <a:lstStyle/>
          <a:p>
            <a:r>
              <a:rPr lang="uk-UA" sz="1800" dirty="0">
                <a:effectLst/>
                <a:latin typeface="Arial" panose="020B0604020202020204" pitchFamily="34" charset="0"/>
                <a:ea typeface="Times New Roman" panose="02020603050405020304" pitchFamily="18" charset="0"/>
                <a:cs typeface="Arial" panose="020B0604020202020204" pitchFamily="34" charset="0"/>
              </a:rPr>
              <a:t>Провідна</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система</a:t>
            </a:r>
            <a:r>
              <a:rPr lang="uk-UA" sz="1800" spc="-10" dirty="0">
                <a:effectLst/>
                <a:latin typeface="Arial" panose="020B0604020202020204" pitchFamily="34" charset="0"/>
                <a:ea typeface="Times New Roman" panose="02020603050405020304" pitchFamily="18" charset="0"/>
                <a:cs typeface="Arial" panose="020B0604020202020204" pitchFamily="34" charset="0"/>
              </a:rPr>
              <a:t> серця</a:t>
            </a:r>
            <a:r>
              <a:rPr lang="ru-UA" dirty="0">
                <a:effectLst/>
                <a:latin typeface="Arial" panose="020B0604020202020204" pitchFamily="34" charset="0"/>
                <a:cs typeface="Arial" panose="020B0604020202020204" pitchFamily="34" charset="0"/>
              </a:rPr>
              <a:t> </a:t>
            </a:r>
            <a:endParaRPr lang="ru-UA"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2D42208-2FCF-679A-E10A-8AB15DAE5E38}"/>
              </a:ext>
            </a:extLst>
          </p:cNvPr>
          <p:cNvSpPr txBox="1"/>
          <p:nvPr/>
        </p:nvSpPr>
        <p:spPr>
          <a:xfrm>
            <a:off x="6207891" y="347929"/>
            <a:ext cx="5029200" cy="3781997"/>
          </a:xfrm>
          <a:prstGeom prst="rect">
            <a:avLst/>
          </a:prstGeom>
          <a:noFill/>
        </p:spPr>
        <p:txBody>
          <a:bodyPr wrap="square">
            <a:spAutoFit/>
          </a:bodyPr>
          <a:lstStyle/>
          <a:p>
            <a:pPr marL="83820" marR="412115" indent="342265" algn="just">
              <a:lnSpc>
                <a:spcPct val="150000"/>
              </a:lnSpc>
              <a:spcAft>
                <a:spcPts val="20"/>
              </a:spcAft>
            </a:pPr>
            <a:r>
              <a:rPr lang="uk-UA" sz="1800" dirty="0">
                <a:effectLst/>
                <a:latin typeface="Arial" panose="020B0604020202020204" pitchFamily="34" charset="0"/>
                <a:ea typeface="Times New Roman" panose="02020603050405020304" pitchFamily="18" charset="0"/>
                <a:cs typeface="Arial" panose="020B0604020202020204" pitchFamily="34" charset="0"/>
              </a:rPr>
              <a:t>Основним завданням ЕКС є підтримка або нав'язування частоти серцевих скорочень пацієнтові, у разі патологічних станів провідної системи серця: серце б'ється недостатньо часто (слабкість </a:t>
            </a:r>
            <a:r>
              <a:rPr lang="uk-UA" sz="1800" dirty="0" err="1">
                <a:effectLst/>
                <a:latin typeface="Arial" panose="020B0604020202020204" pitchFamily="34" charset="0"/>
                <a:ea typeface="Times New Roman" panose="02020603050405020304" pitchFamily="18" charset="0"/>
                <a:cs typeface="Arial" panose="020B0604020202020204" pitchFamily="34" charset="0"/>
              </a:rPr>
              <a:t>синоатріального</a:t>
            </a:r>
            <a:r>
              <a:rPr lang="uk-UA" sz="1800" dirty="0">
                <a:effectLst/>
                <a:latin typeface="Arial" panose="020B0604020202020204" pitchFamily="34" charset="0"/>
                <a:ea typeface="Times New Roman" panose="02020603050405020304" pitchFamily="18" charset="0"/>
                <a:cs typeface="Arial" panose="020B0604020202020204" pitchFamily="34" charset="0"/>
              </a:rPr>
              <a:t> вузла),</a:t>
            </a:r>
            <a:r>
              <a:rPr lang="uk-UA" sz="1800" spc="2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або є електрофізіологічне роз'єднання між передсердями і шлуночками (</a:t>
            </a:r>
            <a:r>
              <a:rPr lang="uk-UA" sz="1800" dirty="0" err="1">
                <a:effectLst/>
                <a:latin typeface="Arial" panose="020B0604020202020204" pitchFamily="34" charset="0"/>
                <a:ea typeface="Times New Roman" panose="02020603050405020304" pitchFamily="18" charset="0"/>
                <a:cs typeface="Arial" panose="020B0604020202020204" pitchFamily="34" charset="0"/>
              </a:rPr>
              <a:t>атріовентрикулярна</a:t>
            </a:r>
            <a:r>
              <a:rPr lang="uk-UA" sz="1800" dirty="0">
                <a:effectLst/>
                <a:latin typeface="Arial" panose="020B0604020202020204" pitchFamily="34" charset="0"/>
                <a:ea typeface="Times New Roman" panose="02020603050405020304" pitchFamily="18" charset="0"/>
                <a:cs typeface="Arial" panose="020B0604020202020204" pitchFamily="34" charset="0"/>
              </a:rPr>
              <a:t> блокада).</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Рисунок 9">
            <a:extLst>
              <a:ext uri="{FF2B5EF4-FFF2-40B4-BE49-F238E27FC236}">
                <a16:creationId xmlns:a16="http://schemas.microsoft.com/office/drawing/2014/main" id="{E8A32B27-AD08-61B7-42BE-215B4752C8EB}"/>
              </a:ext>
            </a:extLst>
          </p:cNvPr>
          <p:cNvPicPr>
            <a:picLocks noChangeAspect="1"/>
          </p:cNvPicPr>
          <p:nvPr/>
        </p:nvPicPr>
        <p:blipFill>
          <a:blip r:embed="rId3"/>
          <a:stretch>
            <a:fillRect/>
          </a:stretch>
        </p:blipFill>
        <p:spPr>
          <a:xfrm>
            <a:off x="8890132" y="4253695"/>
            <a:ext cx="2145148" cy="1968228"/>
          </a:xfrm>
          <a:prstGeom prst="rect">
            <a:avLst/>
          </a:prstGeom>
        </p:spPr>
      </p:pic>
      <p:sp>
        <p:nvSpPr>
          <p:cNvPr id="12" name="TextBox 11">
            <a:extLst>
              <a:ext uri="{FF2B5EF4-FFF2-40B4-BE49-F238E27FC236}">
                <a16:creationId xmlns:a16="http://schemas.microsoft.com/office/drawing/2014/main" id="{F856A5BF-74B3-82D2-1E24-8ADE5C431020}"/>
              </a:ext>
            </a:extLst>
          </p:cNvPr>
          <p:cNvSpPr txBox="1"/>
          <p:nvPr/>
        </p:nvSpPr>
        <p:spPr>
          <a:xfrm>
            <a:off x="3167200" y="5053143"/>
            <a:ext cx="6099858" cy="369332"/>
          </a:xfrm>
          <a:prstGeom prst="rect">
            <a:avLst/>
          </a:prstGeom>
          <a:noFill/>
        </p:spPr>
        <p:txBody>
          <a:bodyPr wrap="square">
            <a:spAutoFit/>
          </a:bodyPr>
          <a:lstStyle/>
          <a:p>
            <a:pPr marR="330835" algn="ctr">
              <a:spcBef>
                <a:spcPts val="860"/>
              </a:spcBef>
              <a:spcAft>
                <a:spcPts val="0"/>
              </a:spcAft>
            </a:pPr>
            <a:r>
              <a:rPr lang="uk-UA" sz="1800" dirty="0">
                <a:effectLst/>
                <a:latin typeface="Arial" panose="020B0604020202020204" pitchFamily="34" charset="0"/>
                <a:ea typeface="Times New Roman" panose="02020603050405020304" pitchFamily="18" charset="0"/>
                <a:cs typeface="Arial" panose="020B0604020202020204" pitchFamily="34" charset="0"/>
              </a:rPr>
              <a:t>Перший</a:t>
            </a:r>
            <a:r>
              <a:rPr lang="uk-UA" sz="1800" spc="-2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імплантований</a:t>
            </a:r>
            <a:r>
              <a:rPr lang="uk-UA" sz="1800" spc="-20" dirty="0">
                <a:effectLst/>
                <a:latin typeface="Arial" panose="020B0604020202020204" pitchFamily="34" charset="0"/>
                <a:ea typeface="Times New Roman" panose="02020603050405020304" pitchFamily="18" charset="0"/>
                <a:cs typeface="Arial" panose="020B0604020202020204" pitchFamily="34" charset="0"/>
              </a:rPr>
              <a:t> </a:t>
            </a:r>
            <a:r>
              <a:rPr lang="uk-UA" sz="1800" spc="-10" dirty="0" err="1">
                <a:effectLst/>
                <a:latin typeface="Arial" panose="020B0604020202020204" pitchFamily="34" charset="0"/>
                <a:ea typeface="Times New Roman" panose="02020603050405020304" pitchFamily="18" charset="0"/>
                <a:cs typeface="Arial" panose="020B0604020202020204" pitchFamily="34" charset="0"/>
              </a:rPr>
              <a:t>електрокардіостимулятор</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3717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BA580A-6143-2F3B-2296-809E4D9F51F8}"/>
              </a:ext>
            </a:extLst>
          </p:cNvPr>
          <p:cNvSpPr txBox="1"/>
          <p:nvPr/>
        </p:nvSpPr>
        <p:spPr>
          <a:xfrm>
            <a:off x="-1218234" y="87339"/>
            <a:ext cx="6099858" cy="369332"/>
          </a:xfrm>
          <a:prstGeom prst="rect">
            <a:avLst/>
          </a:prstGeom>
          <a:noFill/>
        </p:spPr>
        <p:txBody>
          <a:bodyPr wrap="square">
            <a:spAutoFit/>
          </a:bodyPr>
          <a:lstStyle/>
          <a:p>
            <a:pPr lvl="1" algn="r">
              <a:buSzPts val="1400"/>
              <a:tabLst>
                <a:tab pos="739140" algn="l"/>
              </a:tabLst>
            </a:pPr>
            <a:r>
              <a:rPr lang="uk-UA" sz="1800" b="1" spc="0" dirty="0">
                <a:effectLst/>
                <a:ea typeface="Times New Roman" panose="02020603050405020304" pitchFamily="18" charset="0"/>
              </a:rPr>
              <a:t>Типи</a:t>
            </a:r>
            <a:r>
              <a:rPr lang="uk-UA" sz="1800" b="1" spc="-35" dirty="0">
                <a:effectLst/>
                <a:ea typeface="Times New Roman" panose="02020603050405020304" pitchFamily="18" charset="0"/>
              </a:rPr>
              <a:t> </a:t>
            </a:r>
            <a:r>
              <a:rPr lang="uk-UA" sz="1800" b="1" spc="-10" dirty="0" err="1">
                <a:effectLst/>
                <a:ea typeface="Times New Roman" panose="02020603050405020304" pitchFamily="18" charset="0"/>
              </a:rPr>
              <a:t>електрокардіостимуляторів</a:t>
            </a:r>
            <a:endParaRPr lang="ru-UA" sz="1800" b="1" spc="0" dirty="0">
              <a:effectLst/>
              <a:ea typeface="Times New Roman" panose="02020603050405020304" pitchFamily="18" charset="0"/>
            </a:endParaRPr>
          </a:p>
        </p:txBody>
      </p:sp>
      <p:sp>
        <p:nvSpPr>
          <p:cNvPr id="5" name="TextBox 4">
            <a:extLst>
              <a:ext uri="{FF2B5EF4-FFF2-40B4-BE49-F238E27FC236}">
                <a16:creationId xmlns:a16="http://schemas.microsoft.com/office/drawing/2014/main" id="{EBB00608-84E6-6E98-D539-60BB9CEFCBF9}"/>
              </a:ext>
            </a:extLst>
          </p:cNvPr>
          <p:cNvSpPr txBox="1"/>
          <p:nvPr/>
        </p:nvSpPr>
        <p:spPr>
          <a:xfrm>
            <a:off x="4881624" y="630291"/>
            <a:ext cx="6568632" cy="2120004"/>
          </a:xfrm>
          <a:prstGeom prst="rect">
            <a:avLst/>
          </a:prstGeom>
          <a:noFill/>
        </p:spPr>
        <p:txBody>
          <a:bodyPr wrap="square">
            <a:spAutoFit/>
          </a:bodyPr>
          <a:lstStyle/>
          <a:p>
            <a:pPr marL="83820" marR="412750" indent="342265" algn="just">
              <a:lnSpc>
                <a:spcPct val="150000"/>
              </a:lnSpc>
              <a:spcBef>
                <a:spcPts val="775"/>
              </a:spcBef>
              <a:spcAft>
                <a:spcPts val="40"/>
              </a:spcAft>
            </a:pPr>
            <a:r>
              <a:rPr lang="uk-UA" sz="1800" b="1" dirty="0">
                <a:effectLst/>
                <a:latin typeface="Arial" panose="020B0604020202020204" pitchFamily="34" charset="0"/>
                <a:ea typeface="Times New Roman" panose="02020603050405020304" pitchFamily="18" charset="0"/>
                <a:cs typeface="Arial" panose="020B0604020202020204" pitchFamily="34" charset="0"/>
              </a:rPr>
              <a:t>Асинхронний </a:t>
            </a:r>
            <a:r>
              <a:rPr lang="uk-UA" sz="1800" b="1" dirty="0" err="1">
                <a:effectLst/>
                <a:latin typeface="Arial" panose="020B0604020202020204" pitchFamily="34" charset="0"/>
                <a:ea typeface="Times New Roman" panose="02020603050405020304" pitchFamily="18" charset="0"/>
                <a:cs typeface="Arial" panose="020B0604020202020204" pitchFamily="34" charset="0"/>
              </a:rPr>
              <a:t>електрокардіостимулятор</a:t>
            </a:r>
            <a:r>
              <a:rPr lang="uk-UA" sz="1800" b="1"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працює </a:t>
            </a:r>
            <a:r>
              <a:rPr lang="uk-UA" sz="1800" dirty="0" err="1">
                <a:effectLst/>
                <a:latin typeface="Arial" panose="020B0604020202020204" pitchFamily="34" charset="0"/>
                <a:ea typeface="Times New Roman" panose="02020603050405020304" pitchFamily="18" charset="0"/>
                <a:cs typeface="Arial" panose="020B0604020202020204" pitchFamily="34" charset="0"/>
              </a:rPr>
              <a:t>автономно</a:t>
            </a:r>
            <a:r>
              <a:rPr lang="uk-UA" sz="1800" dirty="0">
                <a:effectLst/>
                <a:latin typeface="Arial" panose="020B0604020202020204" pitchFamily="34" charset="0"/>
                <a:ea typeface="Times New Roman" panose="02020603050405020304" pitchFamily="18" charset="0"/>
                <a:cs typeface="Arial" panose="020B0604020202020204" pitchFamily="34" charset="0"/>
              </a:rPr>
              <a:t> і виробляє електричні імпульси з постійним ритмом, незалежно від стану серця і всього організму людини. Отже, такий вид стимуляції призводить до фіксованої частоти серцевих скорочень.</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Рисунок 6">
            <a:extLst>
              <a:ext uri="{FF2B5EF4-FFF2-40B4-BE49-F238E27FC236}">
                <a16:creationId xmlns:a16="http://schemas.microsoft.com/office/drawing/2014/main" id="{6A3F2974-C9D3-BCBC-3E20-A92F50A5BF94}"/>
              </a:ext>
            </a:extLst>
          </p:cNvPr>
          <p:cNvPicPr>
            <a:picLocks noChangeAspect="1"/>
          </p:cNvPicPr>
          <p:nvPr/>
        </p:nvPicPr>
        <p:blipFill>
          <a:blip r:embed="rId2"/>
          <a:stretch>
            <a:fillRect/>
          </a:stretch>
        </p:blipFill>
        <p:spPr>
          <a:xfrm>
            <a:off x="980955" y="754952"/>
            <a:ext cx="3900669" cy="1995342"/>
          </a:xfrm>
          <a:prstGeom prst="rect">
            <a:avLst/>
          </a:prstGeom>
        </p:spPr>
      </p:pic>
      <p:pic>
        <p:nvPicPr>
          <p:cNvPr id="9" name="Рисунок 8">
            <a:extLst>
              <a:ext uri="{FF2B5EF4-FFF2-40B4-BE49-F238E27FC236}">
                <a16:creationId xmlns:a16="http://schemas.microsoft.com/office/drawing/2014/main" id="{0A879984-989A-F922-AF3F-9EB0DFD827C0}"/>
              </a:ext>
            </a:extLst>
          </p:cNvPr>
          <p:cNvPicPr>
            <a:picLocks noChangeAspect="1"/>
          </p:cNvPicPr>
          <p:nvPr/>
        </p:nvPicPr>
        <p:blipFill>
          <a:blip r:embed="rId3"/>
          <a:stretch>
            <a:fillRect/>
          </a:stretch>
        </p:blipFill>
        <p:spPr>
          <a:xfrm>
            <a:off x="1593046" y="3332202"/>
            <a:ext cx="7772400" cy="2009553"/>
          </a:xfrm>
          <a:prstGeom prst="rect">
            <a:avLst/>
          </a:prstGeom>
        </p:spPr>
      </p:pic>
    </p:spTree>
    <p:extLst>
      <p:ext uri="{BB962C8B-B14F-4D97-AF65-F5344CB8AC3E}">
        <p14:creationId xmlns:p14="http://schemas.microsoft.com/office/powerpoint/2010/main" val="62765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704489-8BE9-C6CE-7BCB-9583F7B73E3F}"/>
              </a:ext>
            </a:extLst>
          </p:cNvPr>
          <p:cNvSpPr txBox="1"/>
          <p:nvPr/>
        </p:nvSpPr>
        <p:spPr>
          <a:xfrm>
            <a:off x="943336" y="163508"/>
            <a:ext cx="10191509" cy="2533963"/>
          </a:xfrm>
          <a:prstGeom prst="rect">
            <a:avLst/>
          </a:prstGeom>
          <a:noFill/>
        </p:spPr>
        <p:txBody>
          <a:bodyPr wrap="square">
            <a:spAutoFit/>
          </a:bodyPr>
          <a:lstStyle/>
          <a:p>
            <a:pPr marL="83820" marR="412115" indent="359410" algn="just">
              <a:lnSpc>
                <a:spcPct val="150000"/>
              </a:lnSpc>
              <a:spcAft>
                <a:spcPts val="0"/>
              </a:spcAft>
            </a:pPr>
            <a:r>
              <a:rPr lang="uk-UA" sz="1800" b="1" i="1" dirty="0">
                <a:effectLst/>
                <a:latin typeface="Arial" panose="020B0604020202020204" pitchFamily="34" charset="0"/>
                <a:ea typeface="Times New Roman" panose="02020603050405020304" pitchFamily="18" charset="0"/>
                <a:cs typeface="Arial" panose="020B0604020202020204" pitchFamily="34" charset="0"/>
              </a:rPr>
              <a:t>Тактовий</a:t>
            </a:r>
            <a:r>
              <a:rPr lang="uk-UA" sz="1800" b="1" i="1" spc="-25" dirty="0">
                <a:effectLst/>
                <a:latin typeface="Arial" panose="020B0604020202020204" pitchFamily="34" charset="0"/>
                <a:ea typeface="Times New Roman" panose="02020603050405020304" pitchFamily="18" charset="0"/>
                <a:cs typeface="Arial" panose="020B0604020202020204" pitchFamily="34" charset="0"/>
              </a:rPr>
              <a:t> </a:t>
            </a:r>
            <a:r>
              <a:rPr lang="uk-UA" sz="1800" b="1" i="1" dirty="0">
                <a:effectLst/>
                <a:latin typeface="Arial" panose="020B0604020202020204" pitchFamily="34" charset="0"/>
                <a:ea typeface="Times New Roman" panose="02020603050405020304" pitchFamily="18" charset="0"/>
                <a:cs typeface="Arial" panose="020B0604020202020204" pitchFamily="34" charset="0"/>
              </a:rPr>
              <a:t>генератор</a:t>
            </a:r>
            <a:r>
              <a:rPr lang="uk-UA" sz="1800" b="1" i="1"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задає</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інтервал</a:t>
            </a:r>
            <a:r>
              <a:rPr lang="uk-UA" sz="1800" spc="-2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часу</a:t>
            </a:r>
            <a:r>
              <a:rPr lang="uk-UA" sz="1800" spc="-2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між послідовністю</a:t>
            </a:r>
            <a:r>
              <a:rPr lang="uk-UA" sz="1800" spc="-1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стимулюючих імпульсів незалежно від функціонування серця. </a:t>
            </a:r>
          </a:p>
          <a:p>
            <a:pPr marL="83820" marR="412115" indent="359410" algn="just">
              <a:lnSpc>
                <a:spcPct val="150000"/>
              </a:lnSpc>
              <a:spcAft>
                <a:spcPts val="0"/>
              </a:spcAft>
            </a:pPr>
            <a:r>
              <a:rPr lang="uk-UA" sz="1800" b="1" i="1" dirty="0">
                <a:effectLst/>
                <a:latin typeface="Arial" panose="020B0604020202020204" pitchFamily="34" charset="0"/>
                <a:ea typeface="Times New Roman" panose="02020603050405020304" pitchFamily="18" charset="0"/>
                <a:cs typeface="Arial" panose="020B0604020202020204" pitchFamily="34" charset="0"/>
              </a:rPr>
              <a:t>Вихідний блок </a:t>
            </a:r>
            <a:r>
              <a:rPr lang="uk-UA" sz="1800" dirty="0">
                <a:effectLst/>
                <a:latin typeface="Arial" panose="020B0604020202020204" pitchFamily="34" charset="0"/>
                <a:ea typeface="Times New Roman" panose="02020603050405020304" pitchFamily="18" charset="0"/>
                <a:cs typeface="Arial" panose="020B0604020202020204" pitchFamily="34" charset="0"/>
              </a:rPr>
              <a:t>виробляє стимулюючий</a:t>
            </a:r>
            <a:r>
              <a:rPr lang="uk-UA" sz="1800" spc="-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імпульс,</a:t>
            </a:r>
            <a:r>
              <a:rPr lang="uk-UA" sz="1800" spc="-1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який</a:t>
            </a:r>
            <a:r>
              <a:rPr lang="uk-UA" sz="1800" spc="-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прикладається</a:t>
            </a:r>
            <a:r>
              <a:rPr lang="uk-UA" sz="1800" spc="-1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безпосередньо</a:t>
            </a:r>
            <a:r>
              <a:rPr lang="uk-UA" sz="1800" spc="-1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до</a:t>
            </a:r>
            <a:r>
              <a:rPr lang="uk-UA" sz="1800" spc="-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серця.</a:t>
            </a:r>
            <a:r>
              <a:rPr lang="uk-UA" sz="1800" spc="-1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По</a:t>
            </a:r>
            <a:r>
              <a:rPr lang="uk-UA" sz="1800" spc="-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сигналу запуску від тактового генератора вихідний блок формує електричний імпульс, параметри якого оптимізовані для стимуляції міокарда за допомогою системи </a:t>
            </a:r>
            <a:r>
              <a:rPr lang="uk-UA" sz="1800" spc="-10" dirty="0">
                <a:effectLst/>
                <a:latin typeface="Arial" panose="020B0604020202020204" pitchFamily="34" charset="0"/>
                <a:ea typeface="Times New Roman" panose="02020603050405020304" pitchFamily="18" charset="0"/>
                <a:cs typeface="Arial" panose="020B0604020202020204" pitchFamily="34" charset="0"/>
              </a:rPr>
              <a:t>електродів.</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63C792E9-4033-AA88-FB5A-1DB80A7E59E0}"/>
              </a:ext>
            </a:extLst>
          </p:cNvPr>
          <p:cNvSpPr txBox="1"/>
          <p:nvPr/>
        </p:nvSpPr>
        <p:spPr>
          <a:xfrm>
            <a:off x="1180616" y="2897301"/>
            <a:ext cx="9207661" cy="3323923"/>
          </a:xfrm>
          <a:prstGeom prst="rect">
            <a:avLst/>
          </a:prstGeom>
          <a:noFill/>
        </p:spPr>
        <p:txBody>
          <a:bodyPr wrap="square">
            <a:spAutoFit/>
          </a:bodyPr>
          <a:lstStyle/>
          <a:p>
            <a:pPr marL="83820" algn="just">
              <a:spcBef>
                <a:spcPts val="35"/>
              </a:spcBef>
            </a:pPr>
            <a:r>
              <a:rPr lang="uk-UA" sz="1800" b="1" i="1" dirty="0">
                <a:effectLst/>
                <a:latin typeface="Arial" panose="020B0604020202020204" pitchFamily="34" charset="0"/>
                <a:ea typeface="Times New Roman" panose="02020603050405020304" pitchFamily="18" charset="0"/>
                <a:cs typeface="Arial" panose="020B0604020202020204" pitchFamily="34" charset="0"/>
              </a:rPr>
              <a:t>Стандартними</a:t>
            </a:r>
            <a:r>
              <a:rPr lang="uk-UA" sz="1800" b="1" i="1" spc="-45" dirty="0">
                <a:effectLst/>
                <a:latin typeface="Arial" panose="020B0604020202020204" pitchFamily="34" charset="0"/>
                <a:ea typeface="Times New Roman" panose="02020603050405020304" pitchFamily="18" charset="0"/>
                <a:cs typeface="Arial" panose="020B0604020202020204" pitchFamily="34" charset="0"/>
              </a:rPr>
              <a:t> </a:t>
            </a:r>
            <a:r>
              <a:rPr lang="uk-UA" sz="1800" b="1" i="1" dirty="0">
                <a:effectLst/>
                <a:latin typeface="Arial" panose="020B0604020202020204" pitchFamily="34" charset="0"/>
                <a:ea typeface="Times New Roman" panose="02020603050405020304" pitchFamily="18" charset="0"/>
                <a:cs typeface="Arial" panose="020B0604020202020204" pitchFamily="34" charset="0"/>
              </a:rPr>
              <a:t>параметрами</a:t>
            </a:r>
            <a:r>
              <a:rPr lang="uk-UA" sz="1800" b="1" i="1" spc="-30" dirty="0">
                <a:effectLst/>
                <a:latin typeface="Arial" panose="020B0604020202020204" pitchFamily="34" charset="0"/>
                <a:ea typeface="Times New Roman" panose="02020603050405020304" pitchFamily="18" charset="0"/>
                <a:cs typeface="Arial" panose="020B0604020202020204" pitchFamily="34" charset="0"/>
              </a:rPr>
              <a:t> </a:t>
            </a:r>
            <a:r>
              <a:rPr lang="uk-UA" sz="1800" b="1" i="1" dirty="0">
                <a:effectLst/>
                <a:latin typeface="Arial" panose="020B0604020202020204" pitchFamily="34" charset="0"/>
                <a:ea typeface="Times New Roman" panose="02020603050405020304" pitchFamily="18" charset="0"/>
                <a:cs typeface="Arial" panose="020B0604020202020204" pitchFamily="34" charset="0"/>
              </a:rPr>
              <a:t>генератора</a:t>
            </a:r>
            <a:r>
              <a:rPr lang="uk-UA" sz="1800" b="1" i="1" spc="-40" dirty="0">
                <a:effectLst/>
                <a:latin typeface="Arial" panose="020B0604020202020204" pitchFamily="34" charset="0"/>
                <a:ea typeface="Times New Roman" panose="02020603050405020304" pitchFamily="18" charset="0"/>
                <a:cs typeface="Arial" panose="020B0604020202020204" pitchFamily="34" charset="0"/>
              </a:rPr>
              <a:t> </a:t>
            </a:r>
            <a:r>
              <a:rPr lang="uk-UA" sz="1800" b="1" i="1" dirty="0">
                <a:effectLst/>
                <a:latin typeface="Arial" panose="020B0604020202020204" pitchFamily="34" charset="0"/>
                <a:ea typeface="Times New Roman" panose="02020603050405020304" pitchFamily="18" charset="0"/>
                <a:cs typeface="Arial" panose="020B0604020202020204" pitchFamily="34" charset="0"/>
              </a:rPr>
              <a:t>асинхронного</a:t>
            </a:r>
            <a:r>
              <a:rPr lang="uk-UA" sz="1800" b="1" i="1" spc="-35" dirty="0">
                <a:effectLst/>
                <a:latin typeface="Arial" panose="020B0604020202020204" pitchFamily="34" charset="0"/>
                <a:ea typeface="Times New Roman" panose="02020603050405020304" pitchFamily="18" charset="0"/>
                <a:cs typeface="Arial" panose="020B0604020202020204" pitchFamily="34" charset="0"/>
              </a:rPr>
              <a:t> </a:t>
            </a:r>
            <a:r>
              <a:rPr lang="uk-UA" sz="1800" b="1" i="1" dirty="0">
                <a:effectLst/>
                <a:latin typeface="Arial" panose="020B0604020202020204" pitchFamily="34" charset="0"/>
                <a:ea typeface="Times New Roman" panose="02020603050405020304" pitchFamily="18" charset="0"/>
                <a:cs typeface="Arial" panose="020B0604020202020204" pitchFamily="34" charset="0"/>
              </a:rPr>
              <a:t>ЕКС</a:t>
            </a:r>
            <a:r>
              <a:rPr lang="uk-UA" sz="1800" b="1" i="1" spc="-40" dirty="0">
                <a:effectLst/>
                <a:latin typeface="Arial" panose="020B0604020202020204" pitchFamily="34" charset="0"/>
                <a:ea typeface="Times New Roman" panose="02020603050405020304" pitchFamily="18" charset="0"/>
                <a:cs typeface="Arial" panose="020B0604020202020204" pitchFamily="34" charset="0"/>
              </a:rPr>
              <a:t> </a:t>
            </a:r>
            <a:r>
              <a:rPr lang="uk-UA" sz="1800" b="1" i="1" dirty="0">
                <a:effectLst/>
                <a:latin typeface="Arial" panose="020B0604020202020204" pitchFamily="34" charset="0"/>
                <a:ea typeface="Times New Roman" panose="02020603050405020304" pitchFamily="18" charset="0"/>
                <a:cs typeface="Arial" panose="020B0604020202020204" pitchFamily="34" charset="0"/>
              </a:rPr>
              <a:t>є</a:t>
            </a:r>
            <a:r>
              <a:rPr lang="uk-UA" sz="1800" b="1" i="1" spc="-30" dirty="0">
                <a:effectLst/>
                <a:latin typeface="Arial" panose="020B0604020202020204" pitchFamily="34" charset="0"/>
                <a:ea typeface="Times New Roman" panose="02020603050405020304" pitchFamily="18" charset="0"/>
                <a:cs typeface="Arial" panose="020B0604020202020204" pitchFamily="34" charset="0"/>
              </a:rPr>
              <a:t> </a:t>
            </a:r>
            <a:r>
              <a:rPr lang="uk-UA" sz="1800" b="1" i="1" spc="-50" dirty="0">
                <a:effectLst/>
                <a:latin typeface="Arial" panose="020B0604020202020204" pitchFamily="34" charset="0"/>
                <a:ea typeface="Times New Roman" panose="02020603050405020304" pitchFamily="18" charset="0"/>
                <a:cs typeface="Arial" panose="020B0604020202020204" pitchFamily="34" charset="0"/>
              </a:rPr>
              <a:t>:</a:t>
            </a:r>
            <a:endParaRPr lang="ru-UA" sz="1800" b="1" i="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775"/>
              </a:spcBef>
              <a:spcAft>
                <a:spcPts val="0"/>
              </a:spcAft>
              <a:buSzPts val="1400"/>
              <a:buFont typeface="Times New Roman" panose="02020603050405020304" pitchFamily="18" charset="0"/>
              <a:buChar char="-"/>
              <a:tabLst>
                <a:tab pos="533400" algn="l"/>
              </a:tabLst>
            </a:pPr>
            <a:r>
              <a:rPr lang="uk-UA" sz="1800" spc="0" dirty="0">
                <a:effectLst/>
                <a:latin typeface="Arial" panose="020B0604020202020204" pitchFamily="34" charset="0"/>
                <a:ea typeface="Times New Roman" panose="02020603050405020304" pitchFamily="18" charset="0"/>
                <a:cs typeface="Arial" panose="020B0604020202020204" pitchFamily="34" charset="0"/>
              </a:rPr>
              <a:t>частота</a:t>
            </a:r>
            <a:r>
              <a:rPr lang="uk-UA" sz="1800" spc="-20" dirty="0">
                <a:effectLst/>
                <a:latin typeface="Arial" panose="020B0604020202020204" pitchFamily="34" charset="0"/>
                <a:ea typeface="Times New Roman" panose="02020603050405020304" pitchFamily="18" charset="0"/>
                <a:cs typeface="Arial" panose="020B0604020202020204" pitchFamily="34" charset="0"/>
              </a:rPr>
              <a:t> </a:t>
            </a:r>
            <a:r>
              <a:rPr lang="uk-UA" sz="1800" spc="0" dirty="0">
                <a:effectLst/>
                <a:latin typeface="Arial" panose="020B0604020202020204" pitchFamily="34" charset="0"/>
                <a:ea typeface="Times New Roman" panose="02020603050405020304" pitchFamily="18" charset="0"/>
                <a:cs typeface="Arial" panose="020B0604020202020204" pitchFamily="34" charset="0"/>
              </a:rPr>
              <a:t>генерації</a:t>
            </a:r>
            <a:r>
              <a:rPr lang="uk-UA" sz="1800" spc="-20" dirty="0">
                <a:effectLst/>
                <a:latin typeface="Arial" panose="020B0604020202020204" pitchFamily="34" charset="0"/>
                <a:ea typeface="Times New Roman" panose="02020603050405020304" pitchFamily="18" charset="0"/>
                <a:cs typeface="Arial" panose="020B0604020202020204" pitchFamily="34" charset="0"/>
              </a:rPr>
              <a:t> </a:t>
            </a:r>
            <a:r>
              <a:rPr lang="uk-UA" sz="1800" spc="0" dirty="0">
                <a:effectLst/>
                <a:latin typeface="Arial" panose="020B0604020202020204" pitchFamily="34" charset="0"/>
                <a:ea typeface="Times New Roman" panose="02020603050405020304" pitchFamily="18" charset="0"/>
                <a:cs typeface="Arial" panose="020B0604020202020204" pitchFamily="34" charset="0"/>
              </a:rPr>
              <a:t>60-90</a:t>
            </a:r>
            <a:r>
              <a:rPr lang="uk-UA" sz="1800" spc="310" dirty="0">
                <a:effectLst/>
                <a:latin typeface="Arial" panose="020B0604020202020204" pitchFamily="34" charset="0"/>
                <a:ea typeface="Times New Roman" panose="02020603050405020304" pitchFamily="18" charset="0"/>
                <a:cs typeface="Arial" panose="020B0604020202020204" pitchFamily="34" charset="0"/>
              </a:rPr>
              <a:t> </a:t>
            </a:r>
            <a:r>
              <a:rPr lang="uk-UA" sz="1800" spc="0" dirty="0">
                <a:effectLst/>
                <a:latin typeface="Arial" panose="020B0604020202020204" pitchFamily="34" charset="0"/>
                <a:ea typeface="Times New Roman" panose="02020603050405020304" pitchFamily="18" charset="0"/>
                <a:cs typeface="Arial" panose="020B0604020202020204" pitchFamily="34" charset="0"/>
              </a:rPr>
              <a:t>імпульсів</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spc="0" dirty="0">
                <a:effectLst/>
                <a:latin typeface="Arial" panose="020B0604020202020204" pitchFamily="34" charset="0"/>
                <a:ea typeface="Times New Roman" panose="02020603050405020304" pitchFamily="18" charset="0"/>
                <a:cs typeface="Arial" panose="020B0604020202020204" pitchFamily="34" charset="0"/>
              </a:rPr>
              <a:t>за</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spc="-10" dirty="0">
                <a:effectLst/>
                <a:latin typeface="Arial" panose="020B0604020202020204" pitchFamily="34" charset="0"/>
                <a:ea typeface="Times New Roman" panose="02020603050405020304" pitchFamily="18" charset="0"/>
                <a:cs typeface="Arial" panose="020B0604020202020204" pitchFamily="34" charset="0"/>
              </a:rPr>
              <a:t>хвилину;</a:t>
            </a:r>
            <a:endParaRPr lang="ru-UA" sz="1400" spc="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805"/>
              </a:spcBef>
              <a:spcAft>
                <a:spcPts val="0"/>
              </a:spcAft>
              <a:buSzPts val="1400"/>
              <a:buFont typeface="Times New Roman" panose="02020603050405020304" pitchFamily="18" charset="0"/>
              <a:buChar char="-"/>
              <a:tabLst>
                <a:tab pos="533400" algn="l"/>
              </a:tabLst>
            </a:pPr>
            <a:r>
              <a:rPr lang="uk-UA" sz="1800" spc="0" dirty="0">
                <a:effectLst/>
                <a:latin typeface="Arial" panose="020B0604020202020204" pitchFamily="34" charset="0"/>
                <a:ea typeface="Times New Roman" panose="02020603050405020304" pitchFamily="18" charset="0"/>
                <a:cs typeface="Arial" panose="020B0604020202020204" pitchFamily="34" charset="0"/>
              </a:rPr>
              <a:t>амплітуда</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spc="0" dirty="0">
                <a:effectLst/>
                <a:latin typeface="Arial" panose="020B0604020202020204" pitchFamily="34" charset="0"/>
                <a:ea typeface="Times New Roman" panose="02020603050405020304" pitchFamily="18" charset="0"/>
                <a:cs typeface="Arial" panose="020B0604020202020204" pitchFamily="34" charset="0"/>
              </a:rPr>
              <a:t>імпульсів</a:t>
            </a:r>
            <a:r>
              <a:rPr lang="uk-UA" sz="1800" spc="-25" dirty="0">
                <a:effectLst/>
                <a:latin typeface="Arial" panose="020B0604020202020204" pitchFamily="34" charset="0"/>
                <a:ea typeface="Times New Roman" panose="02020603050405020304" pitchFamily="18" charset="0"/>
                <a:cs typeface="Arial" panose="020B0604020202020204" pitchFamily="34" charset="0"/>
              </a:rPr>
              <a:t> </a:t>
            </a:r>
            <a:r>
              <a:rPr lang="uk-UA" sz="1800" spc="0" dirty="0">
                <a:effectLst/>
                <a:latin typeface="Arial" panose="020B0604020202020204" pitchFamily="34" charset="0"/>
                <a:ea typeface="Times New Roman" panose="02020603050405020304" pitchFamily="18" charset="0"/>
                <a:cs typeface="Arial" panose="020B0604020202020204" pitchFamily="34" charset="0"/>
              </a:rPr>
              <a:t>5.0-5.5</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spc="-25" dirty="0">
                <a:effectLst/>
                <a:latin typeface="Arial" panose="020B0604020202020204" pitchFamily="34" charset="0"/>
                <a:ea typeface="Times New Roman" panose="02020603050405020304" pitchFamily="18" charset="0"/>
                <a:cs typeface="Arial" panose="020B0604020202020204" pitchFamily="34" charset="0"/>
              </a:rPr>
              <a:t>В;</a:t>
            </a:r>
            <a:endParaRPr lang="ru-UA" sz="1400" spc="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800"/>
              </a:spcBef>
              <a:spcAft>
                <a:spcPts val="0"/>
              </a:spcAft>
              <a:buSzPts val="1400"/>
              <a:buFont typeface="Times New Roman" panose="02020603050405020304" pitchFamily="18" charset="0"/>
              <a:buChar char="-"/>
              <a:tabLst>
                <a:tab pos="533400" algn="l"/>
              </a:tabLst>
            </a:pPr>
            <a:r>
              <a:rPr lang="uk-UA" sz="1800" spc="0" dirty="0">
                <a:effectLst/>
                <a:latin typeface="Arial" panose="020B0604020202020204" pitchFamily="34" charset="0"/>
                <a:ea typeface="Times New Roman" panose="02020603050405020304" pitchFamily="18" charset="0"/>
                <a:cs typeface="Arial" panose="020B0604020202020204" pitchFamily="34" charset="0"/>
              </a:rPr>
              <a:t>тривалість</a:t>
            </a:r>
            <a:r>
              <a:rPr lang="uk-UA" sz="1800" spc="-30" dirty="0">
                <a:effectLst/>
                <a:latin typeface="Arial" panose="020B0604020202020204" pitchFamily="34" charset="0"/>
                <a:ea typeface="Times New Roman" panose="02020603050405020304" pitchFamily="18" charset="0"/>
                <a:cs typeface="Arial" panose="020B0604020202020204" pitchFamily="34" charset="0"/>
              </a:rPr>
              <a:t> </a:t>
            </a:r>
            <a:r>
              <a:rPr lang="uk-UA" sz="1800" spc="0" dirty="0">
                <a:effectLst/>
                <a:latin typeface="Arial" panose="020B0604020202020204" pitchFamily="34" charset="0"/>
                <a:ea typeface="Times New Roman" panose="02020603050405020304" pitchFamily="18" charset="0"/>
                <a:cs typeface="Arial" panose="020B0604020202020204" pitchFamily="34" charset="0"/>
              </a:rPr>
              <a:t>імпульсів</a:t>
            </a:r>
            <a:r>
              <a:rPr lang="uk-UA" sz="1800" spc="-20" dirty="0">
                <a:effectLst/>
                <a:latin typeface="Arial" panose="020B0604020202020204" pitchFamily="34" charset="0"/>
                <a:ea typeface="Times New Roman" panose="02020603050405020304" pitchFamily="18" charset="0"/>
                <a:cs typeface="Arial" panose="020B0604020202020204" pitchFamily="34" charset="0"/>
              </a:rPr>
              <a:t> </a:t>
            </a:r>
            <a:r>
              <a:rPr lang="uk-UA" sz="1800" spc="0" dirty="0">
                <a:effectLst/>
                <a:latin typeface="Arial" panose="020B0604020202020204" pitchFamily="34" charset="0"/>
                <a:ea typeface="Times New Roman" panose="02020603050405020304" pitchFamily="18" charset="0"/>
                <a:cs typeface="Arial" panose="020B0604020202020204" pitchFamily="34" charset="0"/>
              </a:rPr>
              <a:t>500-600</a:t>
            </a:r>
            <a:r>
              <a:rPr lang="uk-UA" sz="1800" spc="-20" dirty="0">
                <a:effectLst/>
                <a:latin typeface="Arial" panose="020B0604020202020204" pitchFamily="34" charset="0"/>
                <a:ea typeface="Times New Roman" panose="02020603050405020304" pitchFamily="18" charset="0"/>
                <a:cs typeface="Arial" panose="020B0604020202020204" pitchFamily="34" charset="0"/>
              </a:rPr>
              <a:t> </a:t>
            </a:r>
            <a:r>
              <a:rPr lang="uk-UA" sz="1800" spc="-10" dirty="0" err="1">
                <a:effectLst/>
                <a:latin typeface="Arial" panose="020B0604020202020204" pitchFamily="34" charset="0"/>
                <a:ea typeface="Times New Roman" panose="02020603050405020304" pitchFamily="18" charset="0"/>
                <a:cs typeface="Arial" panose="020B0604020202020204" pitchFamily="34" charset="0"/>
              </a:rPr>
              <a:t>мксек</a:t>
            </a:r>
            <a:r>
              <a:rPr lang="uk-UA" sz="1800" spc="-10" dirty="0">
                <a:effectLst/>
                <a:latin typeface="Arial" panose="020B0604020202020204" pitchFamily="34" charset="0"/>
                <a:ea typeface="Times New Roman" panose="02020603050405020304" pitchFamily="18" charset="0"/>
                <a:cs typeface="Arial" panose="020B0604020202020204" pitchFamily="34" charset="0"/>
              </a:rPr>
              <a:t>.</a:t>
            </a:r>
            <a:endParaRPr lang="ru-UA" sz="1400" spc="0" dirty="0">
              <a:effectLst/>
              <a:latin typeface="Arial" panose="020B0604020202020204" pitchFamily="34" charset="0"/>
              <a:ea typeface="Times New Roman" panose="02020603050405020304" pitchFamily="18" charset="0"/>
              <a:cs typeface="Arial" panose="020B0604020202020204" pitchFamily="34" charset="0"/>
            </a:endParaRPr>
          </a:p>
          <a:p>
            <a:pPr marL="83820" marR="413385" indent="359410" algn="just">
              <a:lnSpc>
                <a:spcPct val="150000"/>
              </a:lnSpc>
              <a:spcBef>
                <a:spcPts val="805"/>
              </a:spcBef>
              <a:spcAft>
                <a:spcPts val="0"/>
              </a:spcAft>
            </a:pPr>
            <a:endParaRPr lang="uk-UA" sz="1800" dirty="0">
              <a:effectLst/>
              <a:latin typeface="Arial" panose="020B0604020202020204" pitchFamily="34" charset="0"/>
              <a:ea typeface="Times New Roman" panose="02020603050405020304" pitchFamily="18" charset="0"/>
              <a:cs typeface="Arial" panose="020B0604020202020204" pitchFamily="34" charset="0"/>
            </a:endParaRPr>
          </a:p>
          <a:p>
            <a:pPr marL="83820" marR="413385" indent="359410" algn="just">
              <a:lnSpc>
                <a:spcPct val="150000"/>
              </a:lnSpc>
              <a:spcBef>
                <a:spcPts val="805"/>
              </a:spcBef>
              <a:spcAft>
                <a:spcPts val="0"/>
              </a:spcAft>
            </a:pPr>
            <a:r>
              <a:rPr lang="uk-UA" sz="1800" dirty="0">
                <a:effectLst/>
                <a:latin typeface="Arial" panose="020B0604020202020204" pitchFamily="34" charset="0"/>
                <a:ea typeface="Times New Roman" panose="02020603050405020304" pitchFamily="18" charset="0"/>
                <a:cs typeface="Arial" panose="020B0604020202020204" pitchFamily="34" charset="0"/>
              </a:rPr>
              <a:t>Практично всі </a:t>
            </a:r>
            <a:r>
              <a:rPr lang="uk-UA" sz="1800" dirty="0" err="1">
                <a:effectLst/>
                <a:latin typeface="Arial" panose="020B0604020202020204" pitchFamily="34" charset="0"/>
                <a:ea typeface="Times New Roman" panose="02020603050405020304" pitchFamily="18" charset="0"/>
                <a:cs typeface="Arial" panose="020B0604020202020204" pitchFamily="34" charset="0"/>
              </a:rPr>
              <a:t>електрокардіостимулятори</a:t>
            </a:r>
            <a:r>
              <a:rPr lang="uk-UA" sz="1800" dirty="0">
                <a:effectLst/>
                <a:latin typeface="Arial" panose="020B0604020202020204" pitchFamily="34" charset="0"/>
                <a:ea typeface="Times New Roman" panose="02020603050405020304" pitchFamily="18" charset="0"/>
                <a:cs typeface="Arial" panose="020B0604020202020204" pitchFamily="34" charset="0"/>
              </a:rPr>
              <a:t>, що застосовуються в даний час, в якості </a:t>
            </a:r>
            <a:r>
              <a:rPr lang="uk-UA" sz="1800" b="1" i="1" dirty="0">
                <a:effectLst/>
                <a:latin typeface="Arial" panose="020B0604020202020204" pitchFamily="34" charset="0"/>
                <a:ea typeface="Times New Roman" panose="02020603050405020304" pitchFamily="18" charset="0"/>
                <a:cs typeface="Arial" panose="020B0604020202020204" pitchFamily="34" charset="0"/>
              </a:rPr>
              <a:t>джерела живлення </a:t>
            </a:r>
            <a:r>
              <a:rPr lang="uk-UA" sz="1800" dirty="0">
                <a:effectLst/>
                <a:latin typeface="Arial" panose="020B0604020202020204" pitchFamily="34" charset="0"/>
                <a:ea typeface="Times New Roman" panose="02020603050405020304" pitchFamily="18" charset="0"/>
                <a:cs typeface="Arial" panose="020B0604020202020204" pitchFamily="34" charset="0"/>
              </a:rPr>
              <a:t>використовують літієві батареї, які мають ЕДС 2.8 В</a:t>
            </a:r>
            <a:r>
              <a:rPr lang="uk-UA" sz="1800" spc="2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та термін служби більш ніж 3 роки.</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3391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48A29-B819-8F5B-3D26-C476BF33A6A9}"/>
              </a:ext>
            </a:extLst>
          </p:cNvPr>
          <p:cNvSpPr txBox="1"/>
          <p:nvPr/>
        </p:nvSpPr>
        <p:spPr>
          <a:xfrm>
            <a:off x="1406324" y="292230"/>
            <a:ext cx="9462304" cy="873509"/>
          </a:xfrm>
          <a:prstGeom prst="rect">
            <a:avLst/>
          </a:prstGeom>
          <a:noFill/>
        </p:spPr>
        <p:txBody>
          <a:bodyPr wrap="square">
            <a:spAutoFit/>
          </a:bodyPr>
          <a:lstStyle/>
          <a:p>
            <a:pPr marL="83820" marR="412750" indent="359410" algn="just">
              <a:lnSpc>
                <a:spcPct val="150000"/>
              </a:lnSpc>
              <a:spcAft>
                <a:spcPts val="0"/>
              </a:spcAft>
            </a:pPr>
            <a:r>
              <a:rPr lang="uk-UA" sz="1800" b="1" dirty="0">
                <a:effectLst/>
                <a:latin typeface="Arial" panose="020B0604020202020204" pitchFamily="34" charset="0"/>
                <a:ea typeface="Times New Roman" panose="02020603050405020304" pitchFamily="18" charset="0"/>
                <a:cs typeface="Arial" panose="020B0604020202020204" pitchFamily="34" charset="0"/>
              </a:rPr>
              <a:t>Синхронний</a:t>
            </a:r>
            <a:r>
              <a:rPr lang="uk-UA" b="1" spc="320" dirty="0">
                <a:latin typeface="Arial" panose="020B0604020202020204" pitchFamily="34" charset="0"/>
                <a:ea typeface="Times New Roman" panose="02020603050405020304" pitchFamily="18" charset="0"/>
                <a:cs typeface="Arial" panose="020B0604020202020204" pitchFamily="34" charset="0"/>
              </a:rPr>
              <a:t> </a:t>
            </a:r>
            <a:r>
              <a:rPr lang="uk-UA" sz="1800" b="1" dirty="0" err="1">
                <a:effectLst/>
                <a:latin typeface="Arial" panose="020B0604020202020204" pitchFamily="34" charset="0"/>
                <a:ea typeface="Times New Roman" panose="02020603050405020304" pitchFamily="18" charset="0"/>
                <a:cs typeface="Arial" panose="020B0604020202020204" pitchFamily="34" charset="0"/>
              </a:rPr>
              <a:t>електрокардіостимулятор</a:t>
            </a:r>
            <a:r>
              <a:rPr lang="uk-UA" sz="1400" b="1" dirty="0">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виробляє</a:t>
            </a:r>
            <a:r>
              <a:rPr lang="uk-UA" sz="1800" spc="4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електричні</a:t>
            </a:r>
            <a:r>
              <a:rPr lang="uk-UA" sz="1800" spc="4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імпульси</a:t>
            </a:r>
            <a:r>
              <a:rPr lang="uk-UA" sz="1800" spc="4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з</a:t>
            </a:r>
            <a:r>
              <a:rPr lang="uk-UA" sz="1800" spc="4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ритмом,</a:t>
            </a:r>
            <a:r>
              <a:rPr lang="uk-UA" sz="1800" spc="4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залежно</a:t>
            </a:r>
            <a:r>
              <a:rPr lang="uk-UA" sz="1800" spc="4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від</a:t>
            </a:r>
            <a:r>
              <a:rPr lang="uk-UA" sz="1800" spc="4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стану</a:t>
            </a:r>
            <a:r>
              <a:rPr lang="uk-UA" sz="1800" spc="4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серця </a:t>
            </a:r>
            <a:r>
              <a:rPr lang="uk-UA" sz="1800" spc="-10" dirty="0">
                <a:effectLst/>
                <a:latin typeface="Arial" panose="020B0604020202020204" pitchFamily="34" charset="0"/>
                <a:ea typeface="Times New Roman" panose="02020603050405020304" pitchFamily="18" charset="0"/>
                <a:cs typeface="Arial" panose="020B0604020202020204" pitchFamily="34" charset="0"/>
              </a:rPr>
              <a:t>людини.</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Рисунок 4">
            <a:extLst>
              <a:ext uri="{FF2B5EF4-FFF2-40B4-BE49-F238E27FC236}">
                <a16:creationId xmlns:a16="http://schemas.microsoft.com/office/drawing/2014/main" id="{1A870C16-9531-D8AA-D3D8-54E179999F5E}"/>
              </a:ext>
            </a:extLst>
          </p:cNvPr>
          <p:cNvPicPr>
            <a:picLocks noChangeAspect="1"/>
          </p:cNvPicPr>
          <p:nvPr/>
        </p:nvPicPr>
        <p:blipFill>
          <a:blip r:embed="rId2"/>
          <a:stretch>
            <a:fillRect/>
          </a:stretch>
        </p:blipFill>
        <p:spPr>
          <a:xfrm>
            <a:off x="7697165" y="1165739"/>
            <a:ext cx="3455686" cy="1849332"/>
          </a:xfrm>
          <a:prstGeom prst="rect">
            <a:avLst/>
          </a:prstGeom>
        </p:spPr>
      </p:pic>
      <p:pic>
        <p:nvPicPr>
          <p:cNvPr id="7" name="Рисунок 6">
            <a:extLst>
              <a:ext uri="{FF2B5EF4-FFF2-40B4-BE49-F238E27FC236}">
                <a16:creationId xmlns:a16="http://schemas.microsoft.com/office/drawing/2014/main" id="{95B4E0F2-40B2-C2E4-D5F4-BF82A087755C}"/>
              </a:ext>
            </a:extLst>
          </p:cNvPr>
          <p:cNvPicPr>
            <a:picLocks noChangeAspect="1"/>
          </p:cNvPicPr>
          <p:nvPr/>
        </p:nvPicPr>
        <p:blipFill>
          <a:blip r:embed="rId3"/>
          <a:stretch>
            <a:fillRect/>
          </a:stretch>
        </p:blipFill>
        <p:spPr>
          <a:xfrm>
            <a:off x="1203766" y="1552535"/>
            <a:ext cx="6161751" cy="2496031"/>
          </a:xfrm>
          <a:prstGeom prst="rect">
            <a:avLst/>
          </a:prstGeom>
        </p:spPr>
      </p:pic>
      <p:sp>
        <p:nvSpPr>
          <p:cNvPr id="9" name="TextBox 8">
            <a:extLst>
              <a:ext uri="{FF2B5EF4-FFF2-40B4-BE49-F238E27FC236}">
                <a16:creationId xmlns:a16="http://schemas.microsoft.com/office/drawing/2014/main" id="{D7DCCBB5-37DD-1FEA-8F90-C44C4B66E4D1}"/>
              </a:ext>
            </a:extLst>
          </p:cNvPr>
          <p:cNvSpPr txBox="1"/>
          <p:nvPr/>
        </p:nvSpPr>
        <p:spPr>
          <a:xfrm>
            <a:off x="1406323" y="4400115"/>
            <a:ext cx="9543327" cy="1287468"/>
          </a:xfrm>
          <a:prstGeom prst="rect">
            <a:avLst/>
          </a:prstGeom>
          <a:noFill/>
        </p:spPr>
        <p:txBody>
          <a:bodyPr wrap="square">
            <a:spAutoFit/>
          </a:bodyPr>
          <a:lstStyle/>
          <a:p>
            <a:pPr algn="just">
              <a:lnSpc>
                <a:spcPct val="150000"/>
              </a:lnSpc>
            </a:pPr>
            <a:r>
              <a:rPr lang="uk-UA" sz="1800" dirty="0">
                <a:effectLst/>
                <a:latin typeface="Arial" panose="020B0604020202020204" pitchFamily="34" charset="0"/>
                <a:ea typeface="Times New Roman" panose="02020603050405020304" pitchFamily="18" charset="0"/>
                <a:cs typeface="Arial" panose="020B0604020202020204" pitchFamily="34" charset="0"/>
              </a:rPr>
              <a:t>Тактовий генератор налаштований на функціонування з постійною частотою 60-90</a:t>
            </a:r>
            <a:r>
              <a:rPr lang="uk-UA" sz="1800" spc="4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імпульсів за хвилину. Після кожного імпульсу схема генератора скидається в початковий стан і чекає перш ніж виробити наступний імпульс. </a:t>
            </a:r>
            <a:endParaRPr lang="ru-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27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460EC2-EB2A-F2A0-44C4-175D26347A44}"/>
              </a:ext>
            </a:extLst>
          </p:cNvPr>
          <p:cNvSpPr txBox="1"/>
          <p:nvPr/>
        </p:nvSpPr>
        <p:spPr>
          <a:xfrm>
            <a:off x="1151681" y="226234"/>
            <a:ext cx="6099858" cy="369332"/>
          </a:xfrm>
          <a:prstGeom prst="rect">
            <a:avLst/>
          </a:prstGeom>
          <a:noFill/>
        </p:spPr>
        <p:txBody>
          <a:bodyPr wrap="square">
            <a:spAutoFit/>
          </a:bodyPr>
          <a:lstStyle/>
          <a:p>
            <a:r>
              <a:rPr lang="uk-UA" sz="1800" b="1" dirty="0">
                <a:effectLst/>
                <a:latin typeface="Arial" panose="020B0604020202020204" pitchFamily="34" charset="0"/>
                <a:ea typeface="Times New Roman" panose="02020603050405020304" pitchFamily="18" charset="0"/>
                <a:cs typeface="Arial" panose="020B0604020202020204" pitchFamily="34" charset="0"/>
              </a:rPr>
              <a:t>ЕКС з частотою, що регулюється</a:t>
            </a:r>
            <a:r>
              <a:rPr lang="ru-UA" dirty="0">
                <a:effectLst/>
                <a:latin typeface="Arial" panose="020B0604020202020204" pitchFamily="34" charset="0"/>
                <a:cs typeface="Arial" panose="020B0604020202020204" pitchFamily="34" charset="0"/>
              </a:rPr>
              <a:t> </a:t>
            </a:r>
            <a:endParaRPr lang="ru-UA"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82574791-198C-FFCF-2521-EB98152C5BB5}"/>
              </a:ext>
            </a:extLst>
          </p:cNvPr>
          <p:cNvPicPr>
            <a:picLocks noChangeAspect="1"/>
          </p:cNvPicPr>
          <p:nvPr/>
        </p:nvPicPr>
        <p:blipFill>
          <a:blip r:embed="rId2"/>
          <a:stretch>
            <a:fillRect/>
          </a:stretch>
        </p:blipFill>
        <p:spPr>
          <a:xfrm>
            <a:off x="69912" y="780479"/>
            <a:ext cx="7181627" cy="2247860"/>
          </a:xfrm>
          <a:prstGeom prst="rect">
            <a:avLst/>
          </a:prstGeom>
        </p:spPr>
      </p:pic>
      <p:pic>
        <p:nvPicPr>
          <p:cNvPr id="6" name="Image 12">
            <a:extLst>
              <a:ext uri="{FF2B5EF4-FFF2-40B4-BE49-F238E27FC236}">
                <a16:creationId xmlns:a16="http://schemas.microsoft.com/office/drawing/2014/main" id="{39A05273-B11B-D338-F5A6-BD33D214DF4C}"/>
              </a:ext>
            </a:extLst>
          </p:cNvPr>
          <p:cNvPicPr>
            <a:picLocks/>
          </p:cNvPicPr>
          <p:nvPr/>
        </p:nvPicPr>
        <p:blipFill>
          <a:blip r:embed="rId3" cstate="print"/>
          <a:stretch>
            <a:fillRect/>
          </a:stretch>
        </p:blipFill>
        <p:spPr>
          <a:xfrm>
            <a:off x="1718218" y="3646589"/>
            <a:ext cx="2898775" cy="2238375"/>
          </a:xfrm>
          <a:prstGeom prst="rect">
            <a:avLst/>
          </a:prstGeom>
        </p:spPr>
      </p:pic>
      <p:sp>
        <p:nvSpPr>
          <p:cNvPr id="8" name="TextBox 7">
            <a:extLst>
              <a:ext uri="{FF2B5EF4-FFF2-40B4-BE49-F238E27FC236}">
                <a16:creationId xmlns:a16="http://schemas.microsoft.com/office/drawing/2014/main" id="{BABA49D7-E855-0D24-6427-57C123BF0296}"/>
              </a:ext>
            </a:extLst>
          </p:cNvPr>
          <p:cNvSpPr txBox="1"/>
          <p:nvPr/>
        </p:nvSpPr>
        <p:spPr>
          <a:xfrm>
            <a:off x="906183" y="3211411"/>
            <a:ext cx="6099858" cy="369332"/>
          </a:xfrm>
          <a:prstGeom prst="rect">
            <a:avLst/>
          </a:prstGeom>
          <a:noFill/>
        </p:spPr>
        <p:txBody>
          <a:bodyPr wrap="square">
            <a:spAutoFit/>
          </a:bodyPr>
          <a:lstStyle/>
          <a:p>
            <a:r>
              <a:rPr lang="uk-UA" sz="1800" dirty="0">
                <a:effectLst/>
                <a:latin typeface="Arial" panose="020B0604020202020204" pitchFamily="34" charset="0"/>
                <a:ea typeface="Times New Roman" panose="02020603050405020304" pitchFamily="18" charset="0"/>
                <a:cs typeface="Arial" panose="020B0604020202020204" pitchFamily="34" charset="0"/>
              </a:rPr>
              <a:t>Приклад розташування імплантованого</a:t>
            </a:r>
            <a:r>
              <a:rPr lang="uk-UA" sz="1800" spc="20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ЕКС </a:t>
            </a:r>
            <a:endParaRPr lang="ru-UA" dirty="0">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7F4D07A3-6D32-73DE-45D0-53C2012BFF2B}"/>
              </a:ext>
            </a:extLst>
          </p:cNvPr>
          <p:cNvPicPr>
            <a:picLocks noChangeAspect="1"/>
          </p:cNvPicPr>
          <p:nvPr/>
        </p:nvPicPr>
        <p:blipFill>
          <a:blip r:embed="rId4"/>
          <a:stretch>
            <a:fillRect/>
          </a:stretch>
        </p:blipFill>
        <p:spPr>
          <a:xfrm>
            <a:off x="6096000" y="3230311"/>
            <a:ext cx="4585263" cy="3227320"/>
          </a:xfrm>
          <a:prstGeom prst="rect">
            <a:avLst/>
          </a:prstGeom>
        </p:spPr>
      </p:pic>
      <p:sp>
        <p:nvSpPr>
          <p:cNvPr id="12" name="TextBox 11">
            <a:extLst>
              <a:ext uri="{FF2B5EF4-FFF2-40B4-BE49-F238E27FC236}">
                <a16:creationId xmlns:a16="http://schemas.microsoft.com/office/drawing/2014/main" id="{B99241CE-8527-ACE4-A5DD-5D76874FB185}"/>
              </a:ext>
            </a:extLst>
          </p:cNvPr>
          <p:cNvSpPr txBox="1"/>
          <p:nvPr/>
        </p:nvSpPr>
        <p:spPr>
          <a:xfrm>
            <a:off x="6748866" y="595566"/>
            <a:ext cx="4181072" cy="2544799"/>
          </a:xfrm>
          <a:prstGeom prst="rect">
            <a:avLst/>
          </a:prstGeom>
          <a:noFill/>
        </p:spPr>
        <p:txBody>
          <a:bodyPr wrap="square">
            <a:spAutoFit/>
          </a:bodyPr>
          <a:lstStyle/>
          <a:p>
            <a:pPr marL="558165" indent="685800" algn="ctr">
              <a:lnSpc>
                <a:spcPct val="150000"/>
              </a:lnSpc>
              <a:spcBef>
                <a:spcPts val="1095"/>
              </a:spcBef>
              <a:spcAft>
                <a:spcPts val="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Конструкції електродів ЕКС: </a:t>
            </a:r>
          </a:p>
          <a:p>
            <a:pPr marL="558165" indent="685800" algn="ctr">
              <a:lnSpc>
                <a:spcPct val="150000"/>
              </a:lnSpc>
              <a:spcBef>
                <a:spcPts val="1095"/>
              </a:spcBef>
              <a:spcAft>
                <a:spcPts val="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а - біполярний </a:t>
            </a:r>
            <a:r>
              <a:rPr lang="uk-UA" sz="1600" dirty="0" err="1">
                <a:effectLst/>
                <a:latin typeface="Arial" panose="020B0604020202020204" pitchFamily="34" charset="0"/>
                <a:ea typeface="Times New Roman" panose="02020603050405020304" pitchFamily="18" charset="0"/>
                <a:cs typeface="Arial" panose="020B0604020202020204" pitchFamily="34" charset="0"/>
              </a:rPr>
              <a:t>внутрішньопорожнинний</a:t>
            </a:r>
            <a:r>
              <a:rPr lang="uk-UA" sz="1600" spc="-20" dirty="0">
                <a:effectLst/>
                <a:latin typeface="Arial" panose="020B0604020202020204" pitchFamily="34" charset="0"/>
                <a:ea typeface="Times New Roman" panose="02020603050405020304" pitchFamily="18" charset="0"/>
                <a:cs typeface="Arial" panose="020B0604020202020204" pitchFamily="34" charset="0"/>
              </a:rPr>
              <a:t> </a:t>
            </a:r>
            <a:r>
              <a:rPr lang="uk-UA" sz="1600" dirty="0">
                <a:effectLst/>
                <a:latin typeface="Arial" panose="020B0604020202020204" pitchFamily="34" charset="0"/>
                <a:ea typeface="Times New Roman" panose="02020603050405020304" pitchFamily="18" charset="0"/>
                <a:cs typeface="Arial" panose="020B0604020202020204" pitchFamily="34" charset="0"/>
              </a:rPr>
              <a:t>електрод,</a:t>
            </a:r>
            <a:r>
              <a:rPr lang="uk-UA" sz="1600" spc="-30" dirty="0">
                <a:effectLst/>
                <a:latin typeface="Arial" panose="020B0604020202020204" pitchFamily="34" charset="0"/>
                <a:ea typeface="Times New Roman" panose="02020603050405020304" pitchFamily="18" charset="0"/>
                <a:cs typeface="Arial" panose="020B0604020202020204" pitchFamily="34" charset="0"/>
              </a:rPr>
              <a:t> </a:t>
            </a:r>
          </a:p>
          <a:p>
            <a:pPr marL="558165" indent="685800" algn="ctr">
              <a:lnSpc>
                <a:spcPct val="150000"/>
              </a:lnSpc>
              <a:spcBef>
                <a:spcPts val="1095"/>
              </a:spcBef>
              <a:spcAft>
                <a:spcPts val="0"/>
              </a:spcAft>
            </a:pPr>
            <a:r>
              <a:rPr lang="uk-UA" sz="1600" dirty="0">
                <a:effectLst/>
                <a:latin typeface="Arial" panose="020B0604020202020204" pitchFamily="34" charset="0"/>
                <a:ea typeface="Times New Roman" panose="02020603050405020304" pitchFamily="18" charset="0"/>
                <a:cs typeface="Arial" panose="020B0604020202020204" pitchFamily="34" charset="0"/>
              </a:rPr>
              <a:t>б</a:t>
            </a:r>
            <a:r>
              <a:rPr lang="uk-UA" sz="1600" spc="-30" dirty="0">
                <a:effectLst/>
                <a:latin typeface="Arial" panose="020B0604020202020204" pitchFamily="34" charset="0"/>
                <a:ea typeface="Times New Roman" panose="02020603050405020304" pitchFamily="18" charset="0"/>
                <a:cs typeface="Arial" panose="020B0604020202020204" pitchFamily="34" charset="0"/>
              </a:rPr>
              <a:t> </a:t>
            </a:r>
            <a:r>
              <a:rPr lang="uk-UA" sz="1600" dirty="0">
                <a:effectLst/>
                <a:latin typeface="Arial" panose="020B0604020202020204" pitchFamily="34" charset="0"/>
                <a:ea typeface="Times New Roman" panose="02020603050405020304" pitchFamily="18" charset="0"/>
                <a:cs typeface="Arial" panose="020B0604020202020204" pitchFamily="34" charset="0"/>
              </a:rPr>
              <a:t>–</a:t>
            </a:r>
            <a:r>
              <a:rPr lang="uk-UA" sz="1600" spc="-30" dirty="0">
                <a:effectLst/>
                <a:latin typeface="Arial" panose="020B0604020202020204" pitchFamily="34" charset="0"/>
                <a:ea typeface="Times New Roman" panose="02020603050405020304" pitchFamily="18" charset="0"/>
                <a:cs typeface="Arial" panose="020B0604020202020204" pitchFamily="34" charset="0"/>
              </a:rPr>
              <a:t> </a:t>
            </a:r>
            <a:r>
              <a:rPr lang="uk-UA" sz="1600" dirty="0" err="1">
                <a:effectLst/>
                <a:latin typeface="Arial" panose="020B0604020202020204" pitchFamily="34" charset="0"/>
                <a:ea typeface="Times New Roman" panose="02020603050405020304" pitchFamily="18" charset="0"/>
                <a:cs typeface="Arial" panose="020B0604020202020204" pitchFamily="34" charset="0"/>
              </a:rPr>
              <a:t>інтраміокардіальний</a:t>
            </a:r>
            <a:r>
              <a:rPr lang="uk-UA" sz="1600" spc="-20" dirty="0">
                <a:effectLst/>
                <a:latin typeface="Arial" panose="020B0604020202020204" pitchFamily="34" charset="0"/>
                <a:ea typeface="Times New Roman" panose="02020603050405020304" pitchFamily="18" charset="0"/>
                <a:cs typeface="Arial" panose="020B0604020202020204" pitchFamily="34" charset="0"/>
              </a:rPr>
              <a:t> </a:t>
            </a:r>
            <a:r>
              <a:rPr lang="uk-UA" sz="1600" dirty="0">
                <a:effectLst/>
                <a:latin typeface="Arial" panose="020B0604020202020204" pitchFamily="34" charset="0"/>
                <a:ea typeface="Times New Roman" panose="02020603050405020304" pitchFamily="18" charset="0"/>
                <a:cs typeface="Arial" panose="020B0604020202020204" pitchFamily="34" charset="0"/>
              </a:rPr>
              <a:t>електрод</a:t>
            </a:r>
            <a:r>
              <a:rPr lang="uk-UA" sz="1600" spc="-25" dirty="0">
                <a:effectLst/>
                <a:latin typeface="Arial" panose="020B0604020202020204" pitchFamily="34" charset="0"/>
                <a:ea typeface="Times New Roman" panose="02020603050405020304" pitchFamily="18" charset="0"/>
                <a:cs typeface="Arial" panose="020B0604020202020204" pitchFamily="34" charset="0"/>
              </a:rPr>
              <a:t> </a:t>
            </a:r>
            <a:r>
              <a:rPr lang="uk-UA" sz="1600" dirty="0">
                <a:effectLst/>
                <a:latin typeface="Arial" panose="020B0604020202020204" pitchFamily="34" charset="0"/>
                <a:ea typeface="Times New Roman" panose="02020603050405020304" pitchFamily="18" charset="0"/>
                <a:cs typeface="Arial" panose="020B0604020202020204" pitchFamily="34" charset="0"/>
              </a:rPr>
              <a:t>для</a:t>
            </a:r>
            <a:r>
              <a:rPr lang="ru-UA" sz="1600" dirty="0">
                <a:latin typeface="Arial" panose="020B0604020202020204" pitchFamily="34" charset="0"/>
                <a:ea typeface="Times New Roman" panose="02020603050405020304" pitchFamily="18" charset="0"/>
                <a:cs typeface="Arial" panose="020B0604020202020204" pitchFamily="34" charset="0"/>
              </a:rPr>
              <a:t> </a:t>
            </a:r>
            <a:r>
              <a:rPr lang="uk-UA" sz="1600" dirty="0">
                <a:effectLst/>
                <a:latin typeface="Arial" panose="020B0604020202020204" pitchFamily="34" charset="0"/>
                <a:ea typeface="Times New Roman" panose="02020603050405020304" pitchFamily="18" charset="0"/>
                <a:cs typeface="Arial" panose="020B0604020202020204" pitchFamily="34" charset="0"/>
              </a:rPr>
              <a:t>зовнішньої</a:t>
            </a:r>
            <a:r>
              <a:rPr lang="uk-UA" sz="1600" spc="-50" dirty="0">
                <a:effectLst/>
                <a:latin typeface="Arial" panose="020B0604020202020204" pitchFamily="34" charset="0"/>
                <a:ea typeface="Times New Roman" panose="02020603050405020304" pitchFamily="18" charset="0"/>
                <a:cs typeface="Arial" panose="020B0604020202020204" pitchFamily="34" charset="0"/>
              </a:rPr>
              <a:t> </a:t>
            </a:r>
            <a:r>
              <a:rPr lang="uk-UA" sz="1600" dirty="0">
                <a:effectLst/>
                <a:latin typeface="Arial" panose="020B0604020202020204" pitchFamily="34" charset="0"/>
                <a:ea typeface="Times New Roman" panose="02020603050405020304" pitchFamily="18" charset="0"/>
                <a:cs typeface="Arial" panose="020B0604020202020204" pitchFamily="34" charset="0"/>
              </a:rPr>
              <a:t>поверхні</a:t>
            </a:r>
            <a:r>
              <a:rPr lang="uk-UA" sz="1600" spc="-45" dirty="0">
                <a:effectLst/>
                <a:latin typeface="Arial" panose="020B0604020202020204" pitchFamily="34" charset="0"/>
                <a:ea typeface="Times New Roman" panose="02020603050405020304" pitchFamily="18" charset="0"/>
                <a:cs typeface="Arial" panose="020B0604020202020204" pitchFamily="34" charset="0"/>
              </a:rPr>
              <a:t> </a:t>
            </a:r>
            <a:r>
              <a:rPr lang="uk-UA" sz="1600" spc="-10" dirty="0">
                <a:effectLst/>
                <a:latin typeface="Arial" panose="020B0604020202020204" pitchFamily="34" charset="0"/>
                <a:ea typeface="Times New Roman" panose="02020603050405020304" pitchFamily="18" charset="0"/>
                <a:cs typeface="Arial" panose="020B0604020202020204" pitchFamily="34" charset="0"/>
              </a:rPr>
              <a:t>серця.</a:t>
            </a:r>
            <a:endParaRPr lang="ru-UA"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4942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2C38FFE-81CE-54DA-B259-6ECFF5088212}"/>
              </a:ext>
            </a:extLst>
          </p:cNvPr>
          <p:cNvPicPr>
            <a:picLocks noChangeAspect="1"/>
          </p:cNvPicPr>
          <p:nvPr/>
        </p:nvPicPr>
        <p:blipFill>
          <a:blip r:embed="rId2"/>
          <a:stretch>
            <a:fillRect/>
          </a:stretch>
        </p:blipFill>
        <p:spPr>
          <a:xfrm>
            <a:off x="1850228" y="1371600"/>
            <a:ext cx="8742935" cy="4047133"/>
          </a:xfrm>
          <a:prstGeom prst="rect">
            <a:avLst/>
          </a:prstGeom>
        </p:spPr>
      </p:pic>
      <p:sp>
        <p:nvSpPr>
          <p:cNvPr id="5" name="TextBox 4">
            <a:extLst>
              <a:ext uri="{FF2B5EF4-FFF2-40B4-BE49-F238E27FC236}">
                <a16:creationId xmlns:a16="http://schemas.microsoft.com/office/drawing/2014/main" id="{72DD381F-F11D-90E9-5600-98FCEE143B61}"/>
              </a:ext>
            </a:extLst>
          </p:cNvPr>
          <p:cNvSpPr txBox="1"/>
          <p:nvPr/>
        </p:nvSpPr>
        <p:spPr>
          <a:xfrm>
            <a:off x="2578891" y="463551"/>
            <a:ext cx="7479507" cy="369332"/>
          </a:xfrm>
          <a:prstGeom prst="rect">
            <a:avLst/>
          </a:prstGeom>
          <a:noFill/>
        </p:spPr>
        <p:txBody>
          <a:bodyPr wrap="square">
            <a:spAutoFit/>
          </a:bodyPr>
          <a:lstStyle/>
          <a:p>
            <a:pPr marL="673735">
              <a:spcBef>
                <a:spcPts val="5"/>
              </a:spcBef>
              <a:spcAft>
                <a:spcPts val="0"/>
              </a:spcAft>
            </a:pPr>
            <a:r>
              <a:rPr lang="uk-UA" sz="1800" dirty="0">
                <a:effectLst/>
                <a:latin typeface="Arial" panose="020B0604020202020204" pitchFamily="34" charset="0"/>
                <a:ea typeface="Times New Roman" panose="02020603050405020304" pitchFamily="18" charset="0"/>
                <a:cs typeface="Arial" panose="020B0604020202020204" pitchFamily="34" charset="0"/>
              </a:rPr>
              <a:t>Розташування</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електродів</a:t>
            </a:r>
            <a:r>
              <a:rPr lang="uk-UA" sz="1800" spc="320"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при</a:t>
            </a:r>
            <a:r>
              <a:rPr lang="uk-UA" sz="1800" spc="-1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різних</a:t>
            </a:r>
            <a:r>
              <a:rPr lang="uk-UA" sz="1800" spc="-25" dirty="0">
                <a:effectLst/>
                <a:latin typeface="Arial" panose="020B0604020202020204" pitchFamily="34" charset="0"/>
                <a:ea typeface="Times New Roman" panose="02020603050405020304" pitchFamily="18" charset="0"/>
                <a:cs typeface="Arial" panose="020B0604020202020204" pitchFamily="34" charset="0"/>
              </a:rPr>
              <a:t> </a:t>
            </a:r>
            <a:r>
              <a:rPr lang="uk-UA" sz="1800" dirty="0">
                <a:effectLst/>
                <a:latin typeface="Arial" panose="020B0604020202020204" pitchFamily="34" charset="0"/>
                <a:ea typeface="Times New Roman" panose="02020603050405020304" pitchFamily="18" charset="0"/>
                <a:cs typeface="Arial" panose="020B0604020202020204" pitchFamily="34" charset="0"/>
              </a:rPr>
              <a:t>режимах</a:t>
            </a:r>
            <a:r>
              <a:rPr lang="uk-UA" sz="1800" spc="-5" dirty="0">
                <a:effectLst/>
                <a:latin typeface="Arial" panose="020B0604020202020204" pitchFamily="34" charset="0"/>
                <a:ea typeface="Times New Roman" panose="02020603050405020304" pitchFamily="18" charset="0"/>
                <a:cs typeface="Arial" panose="020B0604020202020204" pitchFamily="34" charset="0"/>
              </a:rPr>
              <a:t> </a:t>
            </a:r>
            <a:r>
              <a:rPr lang="uk-UA" sz="1800" spc="-10" dirty="0">
                <a:effectLst/>
                <a:latin typeface="Arial" panose="020B0604020202020204" pitchFamily="34" charset="0"/>
                <a:ea typeface="Times New Roman" panose="02020603050405020304" pitchFamily="18" charset="0"/>
                <a:cs typeface="Arial" panose="020B0604020202020204" pitchFamily="34" charset="0"/>
              </a:rPr>
              <a:t>стимуляції</a:t>
            </a:r>
            <a:endParaRPr lang="ru-UA"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89679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Мэдисон</Template>
  <TotalTime>66</TotalTime>
  <Words>1426</Words>
  <Application>Microsoft Macintosh PowerPoint</Application>
  <PresentationFormat>Широкоэкранный</PresentationFormat>
  <Paragraphs>86</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MS Shell Dlg 2</vt:lpstr>
      <vt:lpstr>Times New Roman</vt:lpstr>
      <vt:lpstr>Wingdings</vt:lpstr>
      <vt:lpstr>Wingdings 3</vt:lpstr>
      <vt:lpstr>Мэдисон</vt:lpstr>
      <vt:lpstr>Технічне, методичне та інформаційно - алгоритмічне забезпечення біомедичних електронних систем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Основи побудови дефібриляторів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ОСНОВИ ПОБУДОВИ БЕС «ШТУЧНЕ СЕРЦЕ»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Технічне, методичне та інформаційно - алгоритмічне забезпечення біомедичних електронних систем</dc:title>
  <dc:creator>ivanovvl</dc:creator>
  <cp:lastModifiedBy>ivanovvl</cp:lastModifiedBy>
  <cp:revision>2</cp:revision>
  <dcterms:created xsi:type="dcterms:W3CDTF">2024-10-13T13:37:55Z</dcterms:created>
  <dcterms:modified xsi:type="dcterms:W3CDTF">2024-10-20T14:30:20Z</dcterms:modified>
</cp:coreProperties>
</file>