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64" r:id="rId11"/>
    <p:sldId id="265" r:id="rId12"/>
    <p:sldId id="267" r:id="rId13"/>
  </p:sldIdLst>
  <p:sldSz cx="14630400" cy="8229600"/>
  <p:notesSz cx="8229600" cy="14630400"/>
  <p:embeddedFontLst>
    <p:embeddedFont>
      <p:font typeface="Montserrat Medium" charset="-52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Inter Light" charset="0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80" d="100"/>
          <a:sy n="80" d="100"/>
        </p:scale>
        <p:origin x="-139" y="235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CF4A9-57DC-4848-B134-FBE9F2C50A51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93678-E1CC-4B9A-A18D-9712C242D0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116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-9-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-9-3.svg"/><Relationship Id="rId4" Type="http://schemas.openxmlformats.org/officeDocument/2006/relationships/image" Target="../media/image12.png"/><Relationship Id="rId9" Type="http://schemas.openxmlformats.org/officeDocument/2006/relationships/image" Target="../media/image-9-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23976"/>
            <a:ext cx="7556421" cy="2468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uk-UA" sz="3900" b="1" dirty="0" smtClean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Лекція 2</a:t>
            </a:r>
          </a:p>
          <a:p>
            <a:pPr marL="0" indent="0" algn="ctr">
              <a:lnSpc>
                <a:spcPts val="4850"/>
              </a:lnSpc>
              <a:buNone/>
            </a:pPr>
            <a:endParaRPr lang="uk-UA" sz="3900" b="1" dirty="0" smtClean="0">
              <a:solidFill>
                <a:srgbClr val="74767D"/>
              </a:solidFill>
              <a:latin typeface="Montserrat Medium" pitchFamily="34" charset="0"/>
              <a:ea typeface="Montserrat Medium" pitchFamily="34" charset="-122"/>
              <a:cs typeface="Montserrat Medium" pitchFamily="34" charset="-120"/>
            </a:endParaRPr>
          </a:p>
          <a:p>
            <a:pPr marL="0" indent="0" algn="ctr">
              <a:lnSpc>
                <a:spcPts val="4850"/>
              </a:lnSpc>
              <a:buNone/>
            </a:pPr>
            <a:r>
              <a:rPr lang="en-US" sz="3900" b="1" dirty="0" err="1" smtClean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Теорії</a:t>
            </a:r>
            <a:r>
              <a:rPr lang="en-US" sz="3900" b="1" dirty="0" smtClean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3900" b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лідерства: від класичних до сучасних</a:t>
            </a:r>
            <a:endParaRPr lang="en-US" sz="39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3465"/>
            <a:ext cx="923365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Порівняння трьох теорій лідерства</a:t>
            </a:r>
            <a:endParaRPr lang="en-US" sz="3900" b="1" dirty="0"/>
          </a:p>
        </p:txBody>
      </p:sp>
      <p:sp>
        <p:nvSpPr>
          <p:cNvPr id="3" name="Text 1"/>
          <p:cNvSpPr/>
          <p:nvPr/>
        </p:nvSpPr>
        <p:spPr>
          <a:xfrm>
            <a:off x="793790" y="207037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Кожна теорія відповідає на своє питання та пропонує різні інструменти для педагогічної практики: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2154912" y="420266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Харизматичне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631888"/>
            <a:ext cx="384202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Фокус: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Особистість лідера, емоційний вплив. </a:t>
            </a: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Питання: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«Чому за ним ідуть?» </a:t>
            </a: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Ризик: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Залежність від лідера.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611160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68851" y="4745057"/>
            <a:ext cx="296942" cy="2969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29870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Трансформаційне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9895284" y="3416260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Фокус: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Цінності, візія, розвиток. </a:t>
            </a: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Питання: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«Як він змінює та розвиває?» </a:t>
            </a: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Мета: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Розширення можливостей.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611160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965460" y="3361432"/>
            <a:ext cx="296942" cy="29694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41829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Ситуаційне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9895284" y="5847517"/>
            <a:ext cx="394132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Фокус: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Адаптація стилю до задачі. </a:t>
            </a: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Питання: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«Що треба зробити?» </a:t>
            </a: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Метод: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Діагностика та гнучкість.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611160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65460" y="6128683"/>
            <a:ext cx="296942" cy="2969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65878" y="949166"/>
            <a:ext cx="10873026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50" b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Багаторівневий підхід вчителя: синтез теорій</a:t>
            </a:r>
            <a:endParaRPr lang="en-US" sz="3550" b="1" dirty="0"/>
          </a:p>
        </p:txBody>
      </p:sp>
      <p:sp>
        <p:nvSpPr>
          <p:cNvPr id="3" name="Text 1"/>
          <p:cNvSpPr/>
          <p:nvPr/>
        </p:nvSpPr>
        <p:spPr>
          <a:xfrm>
            <a:off x="722828" y="1857851"/>
            <a:ext cx="13184743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Для ефективної педагогічної діяльності вчитель має опанувати багаторівневий інструментарій, поєднуючи всі три теорії: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200" y="2350175"/>
            <a:ext cx="2175391" cy="161913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891796" y="3216592"/>
            <a:ext cx="254079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5287208" y="2675334"/>
            <a:ext cx="2259092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Трансакційна база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287208" y="3065978"/>
            <a:ext cx="8439745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Встановлювати чіткі правила, процедури, систему зворотного зв'язку — це фундамент, без якого виникає хаос.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5151715" y="3982283"/>
            <a:ext cx="8710732" cy="11430"/>
          </a:xfrm>
          <a:prstGeom prst="roundRect">
            <a:avLst>
              <a:gd name="adj" fmla="val 1423112"/>
            </a:avLst>
          </a:prstGeom>
          <a:solidFill>
            <a:srgbClr val="C5C7D2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445" y="4014430"/>
            <a:ext cx="4350901" cy="161913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891796" y="4665107"/>
            <a:ext cx="254079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2000" dirty="0"/>
          </a:p>
        </p:txBody>
      </p:sp>
      <p:sp>
        <p:nvSpPr>
          <p:cNvPr id="11" name="Text 7"/>
          <p:cNvSpPr/>
          <p:nvPr/>
        </p:nvSpPr>
        <p:spPr>
          <a:xfrm>
            <a:off x="6374963" y="4339590"/>
            <a:ext cx="2321600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Ситуаційна тактика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6374963" y="4730234"/>
            <a:ext cx="7351990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Щоденно оцінювати рівень готовності кожного учня до кожного завдання і гнучко змінювати стиль (S1-S4).</a:t>
            </a:r>
            <a:endParaRPr lang="en-US" sz="1400" dirty="0"/>
          </a:p>
        </p:txBody>
      </p:sp>
      <p:sp>
        <p:nvSpPr>
          <p:cNvPr id="13" name="Shape 9"/>
          <p:cNvSpPr/>
          <p:nvPr/>
        </p:nvSpPr>
        <p:spPr>
          <a:xfrm>
            <a:off x="6239470" y="5646539"/>
            <a:ext cx="7622977" cy="11430"/>
          </a:xfrm>
          <a:prstGeom prst="roundRect">
            <a:avLst>
              <a:gd name="adj" fmla="val 1423112"/>
            </a:avLst>
          </a:prstGeom>
          <a:solidFill>
            <a:srgbClr val="C5C7D2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90" y="5678686"/>
            <a:ext cx="6526411" cy="161913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891796" y="6329363"/>
            <a:ext cx="254079" cy="317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0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lang="en-US" sz="2000" dirty="0"/>
          </a:p>
        </p:txBody>
      </p:sp>
      <p:sp>
        <p:nvSpPr>
          <p:cNvPr id="16" name="Text 11"/>
          <p:cNvSpPr/>
          <p:nvPr/>
        </p:nvSpPr>
        <p:spPr>
          <a:xfrm>
            <a:off x="7462718" y="5859304"/>
            <a:ext cx="2780943" cy="282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Трансформаційна мета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7462718" y="6249948"/>
            <a:ext cx="6264235" cy="867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Мати педагогічне бачення, надихати на любов до навчання, розвивати самостійність і критичне мислення. Лідерство вчителя — це «влада для» розвитку учнів, а не «влада над» ними.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22928" y="3048001"/>
            <a:ext cx="10873026" cy="2305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uk-UA" sz="8000" b="1" dirty="0" smtClean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Дякую за увагу!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02784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238125"/>
            <a:ext cx="57531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88965" y="269295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Теорії лідерства: від класичних до сучасних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288965" y="4905375"/>
            <a:ext cx="7556421" cy="1934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Лекція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1550" dirty="0" err="1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досліджує</a:t>
            </a:r>
            <a:r>
              <a:rPr lang="en-US" sz="1550" dirty="0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еволюцію наукових парадигм у розумінні </a:t>
            </a:r>
            <a:r>
              <a:rPr lang="en-US" sz="1550" dirty="0" err="1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лідерства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uk-UA" sz="1550" dirty="0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– </a:t>
            </a:r>
            <a:r>
              <a:rPr lang="en-US" sz="1550" dirty="0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від пошуку універсальних рис до розуміння його як складного, контекстуального процесу. Ми розглянемо харизматичне, трансформаційне та ситуаційне лідерство, фокусуючись на їхньому прикладному значенні для педагогічної </a:t>
            </a:r>
            <a:r>
              <a:rPr lang="en-US" sz="1550" dirty="0" err="1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практики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1550" dirty="0" err="1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вчителя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363745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7711" y="638532"/>
            <a:ext cx="7668578" cy="1152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Еволюція наукових парадигм лідерства</a:t>
            </a:r>
            <a:endParaRPr lang="en-US" sz="3600" b="1" dirty="0"/>
          </a:p>
        </p:txBody>
      </p:sp>
      <p:sp>
        <p:nvSpPr>
          <p:cNvPr id="4" name="Text 1"/>
          <p:cNvSpPr/>
          <p:nvPr/>
        </p:nvSpPr>
        <p:spPr>
          <a:xfrm>
            <a:off x="737711" y="2067877"/>
            <a:ext cx="7668578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Наукова думка рухалася від пошуку «ідеального лідера» до розуміння лідерства як контекстуального процесу. Кожна парадигма відповідала на своє ключове питання: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945118" y="2865358"/>
            <a:ext cx="22860" cy="4725591"/>
          </a:xfrm>
          <a:prstGeom prst="roundRect">
            <a:avLst>
              <a:gd name="adj" fmla="val 726196"/>
            </a:avLst>
          </a:prstGeom>
          <a:solidFill>
            <a:srgbClr val="C5C7D2"/>
          </a:solidFill>
          <a:ln/>
        </p:spPr>
      </p:sp>
      <p:sp>
        <p:nvSpPr>
          <p:cNvPr id="6" name="Shape 3"/>
          <p:cNvSpPr/>
          <p:nvPr/>
        </p:nvSpPr>
        <p:spPr>
          <a:xfrm>
            <a:off x="1129725" y="3061335"/>
            <a:ext cx="553283" cy="22860"/>
          </a:xfrm>
          <a:prstGeom prst="roundRect">
            <a:avLst>
              <a:gd name="adj" fmla="val 726196"/>
            </a:avLst>
          </a:prstGeom>
          <a:solidFill>
            <a:srgbClr val="C5C7D2"/>
          </a:solidFill>
          <a:ln/>
        </p:spPr>
      </p:sp>
      <p:sp>
        <p:nvSpPr>
          <p:cNvPr id="7" name="Shape 4"/>
          <p:cNvSpPr/>
          <p:nvPr/>
        </p:nvSpPr>
        <p:spPr>
          <a:xfrm>
            <a:off x="737652" y="2865358"/>
            <a:ext cx="414933" cy="414933"/>
          </a:xfrm>
          <a:prstGeom prst="roundRect">
            <a:avLst>
              <a:gd name="adj" fmla="val 4000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06768" y="2899886"/>
            <a:ext cx="276582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867376" y="2928699"/>
            <a:ext cx="3548420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Парадигма рис (1900-1940-ві)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1867376" y="3327559"/>
            <a:ext cx="653891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«Хто є лідером?» Фокус на вроджених якостях та характеристиках.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1129725" y="4187428"/>
            <a:ext cx="553283" cy="22860"/>
          </a:xfrm>
          <a:prstGeom prst="roundRect">
            <a:avLst>
              <a:gd name="adj" fmla="val 726196"/>
            </a:avLst>
          </a:prstGeom>
          <a:solidFill>
            <a:srgbClr val="C5C7D2"/>
          </a:solidFill>
          <a:ln/>
        </p:spPr>
      </p:sp>
      <p:sp>
        <p:nvSpPr>
          <p:cNvPr id="12" name="Shape 9"/>
          <p:cNvSpPr/>
          <p:nvPr/>
        </p:nvSpPr>
        <p:spPr>
          <a:xfrm>
            <a:off x="737652" y="3991451"/>
            <a:ext cx="414933" cy="414933"/>
          </a:xfrm>
          <a:prstGeom prst="roundRect">
            <a:avLst>
              <a:gd name="adj" fmla="val 4000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06768" y="4025979"/>
            <a:ext cx="276582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1867376" y="4054793"/>
            <a:ext cx="4577001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Поведінкова парадигма (1940-1960-ті)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1867376" y="4453652"/>
            <a:ext cx="653891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«Що робить лідер?» Фокус на діях, стилях та поведінці.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1129725" y="5313521"/>
            <a:ext cx="553283" cy="22860"/>
          </a:xfrm>
          <a:prstGeom prst="roundRect">
            <a:avLst>
              <a:gd name="adj" fmla="val 726196"/>
            </a:avLst>
          </a:prstGeom>
          <a:solidFill>
            <a:srgbClr val="C5C7D2"/>
          </a:solidFill>
          <a:ln/>
        </p:spPr>
      </p:sp>
      <p:sp>
        <p:nvSpPr>
          <p:cNvPr id="17" name="Shape 14"/>
          <p:cNvSpPr/>
          <p:nvPr/>
        </p:nvSpPr>
        <p:spPr>
          <a:xfrm>
            <a:off x="737652" y="5117544"/>
            <a:ext cx="414933" cy="414933"/>
          </a:xfrm>
          <a:prstGeom prst="roundRect">
            <a:avLst>
              <a:gd name="adj" fmla="val 4000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806768" y="5152072"/>
            <a:ext cx="276582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1867376" y="5180886"/>
            <a:ext cx="4394002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Ситуаційна парадигма (1960-1980-ті)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1867376" y="5579745"/>
            <a:ext cx="6538912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«За яких умов лідер ефективний?» Фокус на взаємодії лідера, ситуації та послідовників.</a:t>
            </a:r>
            <a:endParaRPr lang="en-US" sz="1450" dirty="0"/>
          </a:p>
        </p:txBody>
      </p:sp>
      <p:sp>
        <p:nvSpPr>
          <p:cNvPr id="21" name="Shape 18"/>
          <p:cNvSpPr/>
          <p:nvPr/>
        </p:nvSpPr>
        <p:spPr>
          <a:xfrm>
            <a:off x="1129725" y="6734651"/>
            <a:ext cx="553283" cy="22860"/>
          </a:xfrm>
          <a:prstGeom prst="roundRect">
            <a:avLst>
              <a:gd name="adj" fmla="val 726196"/>
            </a:avLst>
          </a:prstGeom>
          <a:solidFill>
            <a:srgbClr val="C5C7D2"/>
          </a:solidFill>
          <a:ln/>
        </p:spPr>
      </p:sp>
      <p:sp>
        <p:nvSpPr>
          <p:cNvPr id="22" name="Shape 19"/>
          <p:cNvSpPr/>
          <p:nvPr/>
        </p:nvSpPr>
        <p:spPr>
          <a:xfrm>
            <a:off x="737652" y="6538674"/>
            <a:ext cx="414933" cy="414933"/>
          </a:xfrm>
          <a:prstGeom prst="roundRect">
            <a:avLst>
              <a:gd name="adj" fmla="val 4000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806768" y="6573203"/>
            <a:ext cx="276582" cy="345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4</a:t>
            </a:r>
            <a:endParaRPr lang="en-US" sz="2150" dirty="0"/>
          </a:p>
        </p:txBody>
      </p:sp>
      <p:sp>
        <p:nvSpPr>
          <p:cNvPr id="24" name="Text 21"/>
          <p:cNvSpPr/>
          <p:nvPr/>
        </p:nvSpPr>
        <p:spPr>
          <a:xfrm>
            <a:off x="1867376" y="6602016"/>
            <a:ext cx="4897636" cy="2882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Реляційна парадигма (1980-ті - дотепер)</a:t>
            </a:r>
            <a:endParaRPr lang="en-US" sz="1800" dirty="0"/>
          </a:p>
        </p:txBody>
      </p:sp>
      <p:sp>
        <p:nvSpPr>
          <p:cNvPr id="25" name="Text 22"/>
          <p:cNvSpPr/>
          <p:nvPr/>
        </p:nvSpPr>
        <p:spPr>
          <a:xfrm>
            <a:off x="1867376" y="7000875"/>
            <a:ext cx="6538912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«Як лідер взаємодіє та надихає?» Фокус на стосунках, цінностях, емоціях та трансформації.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985718"/>
            <a:ext cx="615862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Теорія рис та її критика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1903452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Теорія рис припускала, що ефективні лідери володіють універсальним набором вроджених якостей: інтелектом, рішучістю, чесністю, впевненістю. Однак дослідження Ральфа Стогділла (1948) показали, що не існує жодної риси, яка б гарантувала лідерство в усіх ситуаціях.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793790" y="3396853"/>
            <a:ext cx="3679031" cy="2141815"/>
          </a:xfrm>
          <a:prstGeom prst="roundRect">
            <a:avLst>
              <a:gd name="adj" fmla="val 8340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15008" y="3618071"/>
            <a:ext cx="3236595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Відсутність універсальності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15008" y="4357449"/>
            <a:ext cx="32365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Жодна риса не гарантує лідерство в усіх контекстах.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4671179" y="3396853"/>
            <a:ext cx="3679031" cy="2141815"/>
          </a:xfrm>
          <a:prstGeom prst="roundRect">
            <a:avLst>
              <a:gd name="adj" fmla="val 8340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92397" y="3618071"/>
            <a:ext cx="27195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Ігнорування ситуації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4892397" y="4047292"/>
            <a:ext cx="323659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Теорія не пояснювала, чому лідер, ефективний в одній ситуації, зазнавав невдачі в іншій.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793790" y="5737027"/>
            <a:ext cx="7556421" cy="1506736"/>
          </a:xfrm>
          <a:prstGeom prst="roundRect">
            <a:avLst>
              <a:gd name="adj" fmla="val 11855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15008" y="5958245"/>
            <a:ext cx="35721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Ігнорування послідовників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1015008" y="6387465"/>
            <a:ext cx="711398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Лідерство розглядалося як односторонній процес впливу, а не взаємодія.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21988" y="434816"/>
            <a:ext cx="5693212" cy="407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Поведінкові теорії: від рис до дій</a:t>
            </a:r>
            <a:endParaRPr lang="en-US" sz="2550" b="1" dirty="0"/>
          </a:p>
        </p:txBody>
      </p:sp>
      <p:sp>
        <p:nvSpPr>
          <p:cNvPr id="3" name="Text 1"/>
          <p:cNvSpPr/>
          <p:nvPr/>
        </p:nvSpPr>
        <p:spPr>
          <a:xfrm>
            <a:off x="521613" y="1026914"/>
            <a:ext cx="13587174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Переломний момент: фокус змістився з того, ким є лідер, на те, що він робить. Це означало, що лідерству можна навчитися. Дослідження Університету Огайо виділили два незалежних виміри поведінки лідера: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521613" y="1512570"/>
            <a:ext cx="1940243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Ініціювання структури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521613" y="1846659"/>
            <a:ext cx="6634520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Орієнтація на завдання. Лідер визначає ролі, організовує роботу, встановлює процедури та цілі.</a:t>
            </a:r>
            <a:endParaRPr lang="en-US" sz="1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13" y="2201942"/>
            <a:ext cx="6634520" cy="663452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481887" y="1512570"/>
            <a:ext cx="1630323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Увага до підлеглих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7481887" y="1846659"/>
            <a:ext cx="6634520" cy="2085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Орієнтація на стосунки. Лідер дбає про добробут, статус, довіру та повагу послідовників.</a:t>
            </a:r>
            <a:endParaRPr lang="en-US" sz="1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887" y="2201942"/>
            <a:ext cx="6634520" cy="66345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5330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Харизматичне лідерство: сила та ризики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2291120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Харизма — це емоційний вплив лідера на послідовників, заснований на вірі в його виняткові якості. Роберт Хаус виділив ключові ознаки: формулювання ідеологічної візії, висока впевненість, високі очікування від послідовників та неконвенційна поведінка.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3784521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Однак дослідники розрізняють два типи харизми: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93790" y="4325303"/>
            <a:ext cx="7556421" cy="1476256"/>
          </a:xfrm>
          <a:prstGeom prst="roundRect">
            <a:avLst>
              <a:gd name="adj" fmla="val 1210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99768" y="4531281"/>
            <a:ext cx="34461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Персоналізована харизма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999768" y="4960501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Лідер фокусується на собі, вимагає сліпої відданості. Педагогічний ризик: вчитель створює «культ особистості», учні втрачають автономію.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93790" y="5999917"/>
            <a:ext cx="7556421" cy="1476256"/>
          </a:xfrm>
          <a:prstGeom prst="roundRect">
            <a:avLst>
              <a:gd name="adj" fmla="val 1210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999768" y="6205895"/>
            <a:ext cx="30215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Соціалізована харизма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999768" y="6635115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Лідер фокусується на колективних цілях, розширює можливості послідовників. Педагогічний ідеал: вчитель надихає на самостійність.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0909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9131" y="2550914"/>
            <a:ext cx="12271772" cy="522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Трансформаційне лідерство: чотири компоненти (4 «I»)</a:t>
            </a:r>
            <a:endParaRPr lang="en-US" sz="3250" b="1" dirty="0"/>
          </a:p>
        </p:txBody>
      </p:sp>
      <p:sp>
        <p:nvSpPr>
          <p:cNvPr id="4" name="Text 1"/>
          <p:cNvSpPr/>
          <p:nvPr/>
        </p:nvSpPr>
        <p:spPr>
          <a:xfrm>
            <a:off x="669131" y="3324582"/>
            <a:ext cx="13292137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Джеймс МакГрегор Бернс розмежував трансакційне лідерство (обмін) від трансформаційного (натхнення). Бернард Басс розвинув цю ідею, виділивши чотири компоненти трансформаційного лідерства: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69131" y="4048006"/>
            <a:ext cx="6562368" cy="1779151"/>
          </a:xfrm>
          <a:prstGeom prst="roundRect">
            <a:avLst>
              <a:gd name="adj" fmla="val 8462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91991" y="4070866"/>
            <a:ext cx="6516648" cy="501848"/>
          </a:xfrm>
          <a:prstGeom prst="roundRect">
            <a:avLst>
              <a:gd name="adj" fmla="val 24534"/>
            </a:avLst>
          </a:prstGeom>
          <a:solidFill>
            <a:srgbClr val="EFF0F6"/>
          </a:solidFill>
          <a:ln/>
        </p:spPr>
      </p:sp>
      <p:sp>
        <p:nvSpPr>
          <p:cNvPr id="7" name="Text 4"/>
          <p:cNvSpPr/>
          <p:nvPr/>
        </p:nvSpPr>
        <p:spPr>
          <a:xfrm>
            <a:off x="3824883" y="4161115"/>
            <a:ext cx="250865" cy="313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1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859274" y="4739997"/>
            <a:ext cx="2315170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Ідеалізований вплив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859274" y="5101709"/>
            <a:ext cx="6182082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Лідер є етичним взірцем. Послідовники йому довіряють, поважають і хочуть наслідувати.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7398782" y="4048006"/>
            <a:ext cx="6562487" cy="1779151"/>
          </a:xfrm>
          <a:prstGeom prst="roundRect">
            <a:avLst>
              <a:gd name="adj" fmla="val 8462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7421642" y="4070866"/>
            <a:ext cx="6516767" cy="501848"/>
          </a:xfrm>
          <a:prstGeom prst="roundRect">
            <a:avLst>
              <a:gd name="adj" fmla="val 24534"/>
            </a:avLst>
          </a:prstGeom>
          <a:solidFill>
            <a:srgbClr val="EFF0F6"/>
          </a:solidFill>
          <a:ln/>
        </p:spPr>
      </p:sp>
      <p:sp>
        <p:nvSpPr>
          <p:cNvPr id="12" name="Text 9"/>
          <p:cNvSpPr/>
          <p:nvPr/>
        </p:nvSpPr>
        <p:spPr>
          <a:xfrm>
            <a:off x="10554533" y="4161115"/>
            <a:ext cx="250865" cy="313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0"/>
          <p:cNvSpPr/>
          <p:nvPr/>
        </p:nvSpPr>
        <p:spPr>
          <a:xfrm>
            <a:off x="7588925" y="4739997"/>
            <a:ext cx="2374463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Натхненна мотивація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7588925" y="5101709"/>
            <a:ext cx="6182201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Лідер артикулює переконливу візію майбутнього, надає сенс роботі, демонструє ентузіазм.</a:t>
            </a:r>
            <a:endParaRPr lang="en-US" sz="1300" dirty="0"/>
          </a:p>
        </p:txBody>
      </p:sp>
      <p:sp>
        <p:nvSpPr>
          <p:cNvPr id="15" name="Shape 12"/>
          <p:cNvSpPr/>
          <p:nvPr/>
        </p:nvSpPr>
        <p:spPr>
          <a:xfrm>
            <a:off x="669131" y="5994440"/>
            <a:ext cx="6562368" cy="1779151"/>
          </a:xfrm>
          <a:prstGeom prst="roundRect">
            <a:avLst>
              <a:gd name="adj" fmla="val 8462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691991" y="6017300"/>
            <a:ext cx="6516648" cy="501848"/>
          </a:xfrm>
          <a:prstGeom prst="roundRect">
            <a:avLst>
              <a:gd name="adj" fmla="val 24534"/>
            </a:avLst>
          </a:prstGeom>
          <a:solidFill>
            <a:srgbClr val="EFF0F6"/>
          </a:solidFill>
          <a:ln/>
        </p:spPr>
      </p:sp>
      <p:sp>
        <p:nvSpPr>
          <p:cNvPr id="17" name="Text 14"/>
          <p:cNvSpPr/>
          <p:nvPr/>
        </p:nvSpPr>
        <p:spPr>
          <a:xfrm>
            <a:off x="3824883" y="6107549"/>
            <a:ext cx="250865" cy="313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3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859274" y="6686431"/>
            <a:ext cx="2981682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Інтелектуальна стимуляція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859274" y="7048143"/>
            <a:ext cx="6182082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Лідер кидає виклик статус-кво, заохочує креативність, стимулює критичне мислення.</a:t>
            </a:r>
            <a:endParaRPr lang="en-US" sz="1300" dirty="0"/>
          </a:p>
        </p:txBody>
      </p:sp>
      <p:sp>
        <p:nvSpPr>
          <p:cNvPr id="20" name="Shape 17"/>
          <p:cNvSpPr/>
          <p:nvPr/>
        </p:nvSpPr>
        <p:spPr>
          <a:xfrm>
            <a:off x="7398782" y="5994440"/>
            <a:ext cx="6562487" cy="1779151"/>
          </a:xfrm>
          <a:prstGeom prst="roundRect">
            <a:avLst>
              <a:gd name="adj" fmla="val 8462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21" name="Shape 18"/>
          <p:cNvSpPr/>
          <p:nvPr/>
        </p:nvSpPr>
        <p:spPr>
          <a:xfrm>
            <a:off x="7421642" y="6017300"/>
            <a:ext cx="6516767" cy="501848"/>
          </a:xfrm>
          <a:prstGeom prst="roundRect">
            <a:avLst>
              <a:gd name="adj" fmla="val 24534"/>
            </a:avLst>
          </a:prstGeom>
          <a:solidFill>
            <a:srgbClr val="EFF0F6"/>
          </a:solidFill>
          <a:ln/>
        </p:spPr>
      </p:sp>
      <p:sp>
        <p:nvSpPr>
          <p:cNvPr id="22" name="Text 19"/>
          <p:cNvSpPr/>
          <p:nvPr/>
        </p:nvSpPr>
        <p:spPr>
          <a:xfrm>
            <a:off x="10554533" y="6107549"/>
            <a:ext cx="250865" cy="313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4</a:t>
            </a:r>
            <a:endParaRPr lang="en-US" sz="1950" dirty="0"/>
          </a:p>
        </p:txBody>
      </p:sp>
      <p:sp>
        <p:nvSpPr>
          <p:cNvPr id="23" name="Text 20"/>
          <p:cNvSpPr/>
          <p:nvPr/>
        </p:nvSpPr>
        <p:spPr>
          <a:xfrm>
            <a:off x="7588925" y="6686431"/>
            <a:ext cx="2888813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Індивідуалізований підхід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7588925" y="7048143"/>
            <a:ext cx="6182201" cy="535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Лідер діє як ментор. Слухає, враховує індивідуальні потреби, підтримує розвиток кожного.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32165" y="1342192"/>
            <a:ext cx="93472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Ситуаційне лідерство: модель SLII®</a:t>
            </a:r>
            <a:endParaRPr lang="en-US" sz="3900" b="1" dirty="0"/>
          </a:p>
        </p:txBody>
      </p:sp>
      <p:sp>
        <p:nvSpPr>
          <p:cNvPr id="3" name="Text 1"/>
          <p:cNvSpPr/>
          <p:nvPr/>
        </p:nvSpPr>
        <p:spPr>
          <a:xfrm>
            <a:off x="793790" y="275915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Герсі та Бланшард запропонували практичну модель: не існує «найкращого» стилю. Ефективний лідер має бути гнучким діагностом, адаптуючи стиль до рівня розвитку послідовника для конкретного завдання.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617476"/>
            <a:ext cx="13042821" cy="2869763"/>
          </a:xfrm>
          <a:prstGeom prst="roundRect">
            <a:avLst>
              <a:gd name="adj" fmla="val 6224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625096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99887" y="3751778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Рівень розвитку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4260533" y="3751778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Характеристика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8820150" y="3751778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Стиль лідерства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801410" y="4196001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999887" y="4322683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D1: Новачок-ентузіаст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4260533" y="4322683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Низька компетентність, висока мотивація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8820150" y="4322683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S1: Директивний (інструктаж)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801410" y="4766905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999887" y="4893588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D2: Учень, розчарований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4260533" y="4893588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Низька компетентність, низька мотивація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8820150" y="4893588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S2: Наставницький (пояснення)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801410" y="5337810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999887" y="5464493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D3: Здібний, обережний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4260533" y="5464493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Висока компетентність, змінна мотивація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8820150" y="5464493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S3: Підтримуючий (фасилітація)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801410" y="5908715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20"/>
          <p:cNvSpPr/>
          <p:nvPr/>
        </p:nvSpPr>
        <p:spPr>
          <a:xfrm>
            <a:off x="999887" y="6035397"/>
            <a:ext cx="285630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D4: Самостійний експерт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4260533" y="6035397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Висока компетентність, висока мотивація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8820150" y="6035397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S4: Делегуючий (передача повноважень)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96407" y="1009650"/>
            <a:ext cx="9332833" cy="801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Трансформаційне лідерство в НУШ</a:t>
            </a:r>
            <a:endParaRPr lang="en-US" sz="3900" b="1" dirty="0"/>
          </a:p>
        </p:txBody>
      </p:sp>
      <p:sp>
        <p:nvSpPr>
          <p:cNvPr id="3" name="Text 1"/>
          <p:cNvSpPr/>
          <p:nvPr/>
        </p:nvSpPr>
        <p:spPr>
          <a:xfrm>
            <a:off x="793790" y="189964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Вчитель НУШ покликаний бути трансформаційним, але на основі трансакційної бази. </a:t>
            </a:r>
            <a:endParaRPr lang="uk-UA" sz="1550" dirty="0" smtClean="0">
              <a:solidFill>
                <a:srgbClr val="3D3E44"/>
              </a:solidFill>
              <a:latin typeface="Inter Light" pitchFamily="34" charset="0"/>
              <a:ea typeface="Inter Light" pitchFamily="34" charset="-122"/>
              <a:cs typeface="Inter Light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Це</a:t>
            </a:r>
            <a:r>
              <a:rPr lang="en-US" sz="1550" dirty="0" smtClean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означає встановлювати правила та структуру, але піднімати учнів на вищий рівень свідомості та розвитку.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55620"/>
            <a:ext cx="6422231" cy="11430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384929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Бути взірцем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4278511"/>
            <a:ext cx="60255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Демонструвати допитливість, повагу та етичну поведінку.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2757964"/>
            <a:ext cx="6422231" cy="114300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12737" y="355163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Запалювати клас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612737" y="3980855"/>
            <a:ext cx="60255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Створювати ідею навчання як цінності, а не лише оцінок.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290423"/>
            <a:ext cx="6422231" cy="114300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92148" y="6084094"/>
            <a:ext cx="40917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Розвивати критичне мислення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92148" y="6513314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Ставити відкриті питання, створювати проблемні ситуації, заохочувати дослідження.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4992767"/>
            <a:ext cx="6422231" cy="114300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612737" y="5786438"/>
            <a:ext cx="39820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Реалізовувати диференціацію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612737" y="6215658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Враховувати індивідуальні потреби, розвивати самостійність кожного учня.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923</Words>
  <Application>Microsoft Office PowerPoint</Application>
  <PresentationFormat>Произвольный</PresentationFormat>
  <Paragraphs>114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Montserrat Medium</vt:lpstr>
      <vt:lpstr>Calibri</vt:lpstr>
      <vt:lpstr>Inter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Лариса</cp:lastModifiedBy>
  <cp:revision>5</cp:revision>
  <dcterms:created xsi:type="dcterms:W3CDTF">2025-11-02T22:14:58Z</dcterms:created>
  <dcterms:modified xsi:type="dcterms:W3CDTF">2025-11-02T22:21:41Z</dcterms:modified>
</cp:coreProperties>
</file>