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57" r:id="rId5"/>
    <p:sldId id="258" r:id="rId6"/>
    <p:sldId id="256" r:id="rId7"/>
    <p:sldId id="260" r:id="rId8"/>
    <p:sldId id="261" r:id="rId9"/>
    <p:sldId id="262" r:id="rId10"/>
    <p:sldId id="269" r:id="rId11"/>
    <p:sldId id="259" r:id="rId12"/>
    <p:sldId id="279" r:id="rId13"/>
    <p:sldId id="285" r:id="rId14"/>
    <p:sldId id="286" r:id="rId15"/>
    <p:sldId id="263" r:id="rId16"/>
    <p:sldId id="284" r:id="rId17"/>
    <p:sldId id="272" r:id="rId18"/>
    <p:sldId id="277" r:id="rId19"/>
    <p:sldId id="280" r:id="rId20"/>
    <p:sldId id="264" r:id="rId21"/>
    <p:sldId id="265" r:id="rId22"/>
    <p:sldId id="266" r:id="rId23"/>
    <p:sldId id="281" r:id="rId24"/>
    <p:sldId id="278" r:id="rId25"/>
    <p:sldId id="268" r:id="rId26"/>
    <p:sldId id="287" r:id="rId27"/>
    <p:sldId id="267" r:id="rId28"/>
    <p:sldId id="270" r:id="rId29"/>
    <p:sldId id="282" r:id="rId30"/>
    <p:sldId id="283" r:id="rId31"/>
    <p:sldId id="271" r:id="rId32"/>
    <p:sldId id="288" r:id="rId33"/>
    <p:sldId id="294" r:id="rId34"/>
    <p:sldId id="289" r:id="rId35"/>
    <p:sldId id="290" r:id="rId36"/>
    <p:sldId id="291" r:id="rId37"/>
    <p:sldId id="293" r:id="rId38"/>
    <p:sldId id="29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5E72-1ECE-491A-A1F6-67666D911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1E74-C3F6-4884-BD39-1B0E3EC93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2506-6672-42B8-A514-CF488022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D50C-0658-460D-9EC9-3C607CB09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683D-CF21-4240-9993-D43044AC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A0F8-A103-4ADE-890D-66B1DABEB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C3B43-E97E-45E7-81DC-7903253DB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58EB-3090-4B02-9D8F-515F2A312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F347A-F3E7-47DD-8623-976970DC2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F4342-AAA8-44BD-A547-84E8F59EA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1CA9-DCD4-4B69-86B2-EF6AD9633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D9527-955D-4BE8-BD21-7092C056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0166-C77A-4859-BBF8-DDAF0AF0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CDC2-4796-4952-8291-9151465FE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0B1BA6-2E49-4C29-A00E-2E0DD4BB6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pPr eaLnBrk="1" hangingPunct="1"/>
            <a:r>
              <a:rPr lang="uk-UA" dirty="0"/>
              <a:t>Підсилення ґрунтів основ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b="1" dirty="0"/>
              <a:t>Спіралеподібний снаряд для влаштування свердловин гвинтовим продавлюванням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700213"/>
            <a:ext cx="3792537" cy="4667250"/>
          </a:xfrm>
          <a:noFill/>
        </p:spPr>
      </p:pic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95288" y="1557338"/>
            <a:ext cx="3455987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/>
              <a:t>	</a:t>
            </a:r>
            <a:r>
              <a:rPr lang="ru-RU" sz="2000" b="1" i="1" dirty="0"/>
              <a:t> </a:t>
            </a:r>
            <a:r>
              <a:rPr lang="uk-UA" sz="2000" b="1" i="1" dirty="0"/>
              <a:t>а – </a:t>
            </a:r>
            <a:r>
              <a:rPr lang="uk-UA" sz="2000" dirty="0"/>
              <a:t>геометрія снаряда;</a:t>
            </a:r>
            <a:r>
              <a:rPr lang="uk-UA" sz="2000" b="1" i="1" dirty="0"/>
              <a:t> б – </a:t>
            </a:r>
            <a:r>
              <a:rPr lang="uk-UA" sz="2000" dirty="0"/>
              <a:t>загальний вигляд снаряда; </a:t>
            </a:r>
            <a:r>
              <a:rPr lang="uk-UA" sz="2000" b="1" i="1" dirty="0"/>
              <a:t>в - </a:t>
            </a:r>
            <a:r>
              <a:rPr lang="uk-UA" sz="2000" dirty="0"/>
              <a:t>схема процесу влаштування свердловини; 1 - </a:t>
            </a:r>
            <a:r>
              <a:rPr lang="uk-UA" sz="2000" dirty="0" err="1"/>
              <a:t>калібруюча</a:t>
            </a:r>
            <a:r>
              <a:rPr lang="uk-UA" sz="2000" dirty="0"/>
              <a:t> частина; 2 - перехідна робоча ділянка; 3 - циліндричні співвісні ділянки; 4 – наконечник; 5 – штанга; 6, 7 – канали; 8 – отвір; 9 – лопата; 10 – корпус; 11-уступ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uk-UA" sz="3200" b="1" dirty="0"/>
              <a:t>Ін'єкційні способи зміцнення ґрунтів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145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dirty="0"/>
              <a:t>Сутність: </a:t>
            </a:r>
            <a:r>
              <a:rPr lang="uk-UA" sz="2400" dirty="0"/>
              <a:t>через попередньо занурені перфоровані труби (</a:t>
            </a:r>
            <a:r>
              <a:rPr lang="uk-UA" sz="2400" dirty="0" err="1"/>
              <a:t>ін'ектори</a:t>
            </a:r>
            <a:r>
              <a:rPr lang="uk-UA" sz="2400" dirty="0"/>
              <a:t>) у ґрунт під тиском нагнітаються </a:t>
            </a:r>
            <a:r>
              <a:rPr lang="uk-UA" sz="2400" dirty="0" err="1"/>
              <a:t>малов'язкі</a:t>
            </a:r>
            <a:r>
              <a:rPr lang="uk-UA" sz="2400" dirty="0"/>
              <a:t> розчини, при змішуванні яких із ґрунтом покращуються механічні властивості основи.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sz="2400" b="1" dirty="0"/>
              <a:t>Хімічні методи – розчини вступають у хімічну реакцію з ґрунтом: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з використанням неорганічних </a:t>
            </a:r>
            <a:r>
              <a:rPr lang="uk-UA" sz="2400" dirty="0" err="1"/>
              <a:t>сполук</a:t>
            </a:r>
            <a:r>
              <a:rPr lang="uk-UA" sz="2400" dirty="0"/>
              <a:t> на основі силікатних розчинів – силікатизація;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з використанням органічних полімерів (акрилових, карбамідних, </a:t>
            </a:r>
            <a:r>
              <a:rPr lang="uk-UA" sz="2400" dirty="0" err="1"/>
              <a:t>резорцино</a:t>
            </a:r>
            <a:r>
              <a:rPr lang="uk-UA" sz="2400" dirty="0"/>
              <a:t>-формальдегідних, </a:t>
            </a:r>
            <a:r>
              <a:rPr lang="uk-UA" sz="2400" dirty="0" err="1"/>
              <a:t>фуранових</a:t>
            </a:r>
            <a:r>
              <a:rPr lang="uk-UA" sz="2400" dirty="0"/>
              <a:t> смол) – </a:t>
            </a:r>
            <a:r>
              <a:rPr lang="uk-UA" sz="2400" dirty="0" err="1"/>
              <a:t>смолізація</a:t>
            </a:r>
            <a:r>
              <a:rPr lang="uk-UA" sz="2400" dirty="0"/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sz="2400" b="1" dirty="0"/>
              <a:t>Механічні методи – </a:t>
            </a:r>
            <a:r>
              <a:rPr lang="uk-UA" sz="2400" dirty="0"/>
              <a:t>розчини перемішуються з ґрунтом не вступаючи в хімічну реакцію – цементація, </a:t>
            </a:r>
            <a:r>
              <a:rPr lang="uk-UA" sz="2400" dirty="0" err="1"/>
              <a:t>глинізація</a:t>
            </a:r>
            <a:r>
              <a:rPr lang="uk-UA" sz="2400" dirty="0"/>
              <a:t>, бітумізація.</a:t>
            </a:r>
            <a:endParaRPr lang="uk-UA" sz="24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32"/>
            <a:ext cx="4043363" cy="4536504"/>
          </a:xfrm>
        </p:spPr>
        <p:txBody>
          <a:bodyPr/>
          <a:lstStyle/>
          <a:p>
            <a:pPr eaLnBrk="1" hangingPunct="1"/>
            <a:r>
              <a:rPr lang="uk-UA" sz="2000" dirty="0"/>
              <a:t>Схеми закріплення основ: </a:t>
            </a:r>
          </a:p>
          <a:p>
            <a:pPr marL="0" indent="0" eaLnBrk="1" hangingPunct="1">
              <a:buNone/>
            </a:pPr>
            <a:r>
              <a:rPr lang="uk-UA" sz="2000" dirty="0"/>
              <a:t>а – стрічкова; </a:t>
            </a:r>
          </a:p>
          <a:p>
            <a:pPr marL="0" indent="0" eaLnBrk="1" hangingPunct="1">
              <a:buNone/>
            </a:pPr>
            <a:r>
              <a:rPr lang="uk-UA" sz="2000" dirty="0"/>
              <a:t>б-суцільна; </a:t>
            </a:r>
          </a:p>
          <a:p>
            <a:pPr marL="0" indent="0" eaLnBrk="1" hangingPunct="1">
              <a:buNone/>
            </a:pPr>
            <a:r>
              <a:rPr lang="uk-UA" sz="2000" dirty="0"/>
              <a:t>в - переривчаста (стовпчаста); </a:t>
            </a:r>
          </a:p>
          <a:p>
            <a:pPr marL="0" indent="0" eaLnBrk="1" hangingPunct="1">
              <a:buNone/>
            </a:pPr>
            <a:r>
              <a:rPr lang="uk-UA" sz="2000" dirty="0"/>
              <a:t>г – кільцева</a:t>
            </a:r>
          </a:p>
          <a:p>
            <a:pPr marL="0" indent="0" eaLnBrk="1" hangingPunct="1">
              <a:buNone/>
            </a:pPr>
            <a:r>
              <a:rPr lang="uk-UA" sz="2000" dirty="0"/>
              <a:t>Схеми можливого розташування </a:t>
            </a:r>
            <a:r>
              <a:rPr lang="uk-UA" sz="2000" dirty="0" err="1"/>
              <a:t>ін'єкторів</a:t>
            </a:r>
            <a:r>
              <a:rPr lang="uk-UA" sz="2000" dirty="0"/>
              <a:t> при закріпленні основ: </a:t>
            </a:r>
          </a:p>
          <a:p>
            <a:pPr marL="0" indent="0" eaLnBrk="1" hangingPunct="1">
              <a:buNone/>
            </a:pPr>
            <a:r>
              <a:rPr lang="uk-UA" sz="2000" dirty="0"/>
              <a:t>1 – фундамент; </a:t>
            </a:r>
          </a:p>
          <a:p>
            <a:pPr marL="0" indent="0" eaLnBrk="1" hangingPunct="1">
              <a:buNone/>
            </a:pPr>
            <a:r>
              <a:rPr lang="uk-UA" sz="2000" dirty="0"/>
              <a:t>2 – </a:t>
            </a:r>
            <a:r>
              <a:rPr lang="uk-UA" sz="2000" dirty="0" err="1"/>
              <a:t>ін'єктор</a:t>
            </a:r>
            <a:r>
              <a:rPr lang="uk-UA" sz="2000" dirty="0"/>
              <a:t>; </a:t>
            </a:r>
          </a:p>
          <a:p>
            <a:pPr marL="0" indent="0" eaLnBrk="1" hangingPunct="1">
              <a:buNone/>
            </a:pPr>
            <a:r>
              <a:rPr lang="uk-UA" sz="2000" dirty="0"/>
              <a:t>3 – зона закріплення; </a:t>
            </a:r>
          </a:p>
          <a:p>
            <a:pPr marL="0" indent="0" eaLnBrk="1" hangingPunct="1">
              <a:buNone/>
            </a:pPr>
            <a:r>
              <a:rPr lang="uk-UA" sz="2000" dirty="0"/>
              <a:t>4 – споруда; </a:t>
            </a:r>
          </a:p>
          <a:p>
            <a:pPr marL="0" indent="0" eaLnBrk="1" hangingPunct="1">
              <a:buNone/>
            </a:pPr>
            <a:r>
              <a:rPr lang="uk-UA" sz="2000" dirty="0"/>
              <a:t>5 - шахта</a:t>
            </a:r>
          </a:p>
        </p:txBody>
      </p:sp>
      <p:pic>
        <p:nvPicPr>
          <p:cNvPr id="13316" name="Picture 4" descr="ОиФ усиление"/>
          <p:cNvPicPr>
            <a:picLocks noChangeAspect="1" noChangeArrowheads="1"/>
          </p:cNvPicPr>
          <p:nvPr/>
        </p:nvPicPr>
        <p:blipFill>
          <a:blip r:embed="rId2" cstate="print"/>
          <a:srcRect l="8682" t="2029" r="8777" b="76723"/>
          <a:stretch>
            <a:fillRect/>
          </a:stretch>
        </p:blipFill>
        <p:spPr bwMode="auto">
          <a:xfrm>
            <a:off x="-252536" y="1844824"/>
            <a:ext cx="8132549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ОиФ усиление"/>
          <p:cNvPicPr>
            <a:picLocks noChangeAspect="1" noChangeArrowheads="1"/>
          </p:cNvPicPr>
          <p:nvPr/>
        </p:nvPicPr>
        <p:blipFill>
          <a:blip r:embed="rId2" cstate="print"/>
          <a:srcRect l="10980" t="29765" r="7948" b="7121"/>
          <a:stretch>
            <a:fillRect/>
          </a:stretch>
        </p:blipFill>
        <p:spPr bwMode="auto">
          <a:xfrm>
            <a:off x="9144000" y="692696"/>
            <a:ext cx="4213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5833AF-FB3D-4AB5-AFF3-CFB89D41B657}"/>
              </a:ext>
            </a:extLst>
          </p:cNvPr>
          <p:cNvSpPr/>
          <p:nvPr/>
        </p:nvSpPr>
        <p:spPr>
          <a:xfrm>
            <a:off x="539552" y="40466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Склад підготовчих робіт</a:t>
            </a:r>
          </a:p>
          <a:p>
            <a:r>
              <a:rPr lang="uk-UA" sz="2400" dirty="0"/>
              <a:t>- прокладання водоводів та мереж електропостачання.</a:t>
            </a:r>
          </a:p>
          <a:p>
            <a:r>
              <a:rPr lang="uk-UA" sz="2400" dirty="0"/>
              <a:t>- розчищення території та планувальні роботи.</a:t>
            </a:r>
          </a:p>
          <a:p>
            <a:r>
              <a:rPr lang="uk-UA" sz="2400" dirty="0"/>
              <a:t>- влаштування місць складування матеріалів та (у разі потреби) тепляків.</a:t>
            </a:r>
          </a:p>
          <a:p>
            <a:r>
              <a:rPr lang="uk-UA" sz="2400" dirty="0"/>
              <a:t>- доставка обладнання.</a:t>
            </a:r>
          </a:p>
          <a:p>
            <a:r>
              <a:rPr lang="uk-UA" sz="2400" dirty="0"/>
              <a:t>- монтаж комунікацій та обладнання, включаючи обладнання для виготовлення розчинів.</a:t>
            </a:r>
          </a:p>
          <a:p>
            <a:r>
              <a:rPr lang="uk-UA" sz="2400" dirty="0"/>
              <a:t>- розмітка точок розміщення </a:t>
            </a:r>
            <a:r>
              <a:rPr lang="uk-UA" sz="2400" dirty="0" err="1"/>
              <a:t>ін'єкторів</a:t>
            </a:r>
            <a:r>
              <a:rPr lang="uk-UA" sz="2400" dirty="0"/>
              <a:t>.</a:t>
            </a:r>
          </a:p>
          <a:p>
            <a:endParaRPr lang="uk-UA" sz="2400" dirty="0"/>
          </a:p>
          <a:p>
            <a:r>
              <a:rPr lang="uk-UA" sz="2400" dirty="0"/>
              <a:t>Роботи починають за наявності </a:t>
            </a:r>
            <a:r>
              <a:rPr lang="uk-UA" sz="2400" dirty="0" smtClean="0"/>
              <a:t>ПВР </a:t>
            </a:r>
            <a:r>
              <a:rPr lang="uk-UA" sz="2400" dirty="0"/>
              <a:t>та результатів дослідного закріплення ґрунтів. У зимовий час у зоні закріплення повинна підтримуватись температура не нижче 5 °С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pPr indent="457200" algn="l" eaLnBrk="1" hangingPunct="1"/>
            <a:r>
              <a:rPr lang="uk-UA" sz="2200" dirty="0"/>
              <a:t>Послідовність виконання робіт</a:t>
            </a:r>
            <a:br>
              <a:rPr lang="uk-UA" sz="2200" dirty="0"/>
            </a:br>
            <a:r>
              <a:rPr lang="uk-UA" sz="2200" dirty="0"/>
              <a:t>1. Занурення в ґрунт </a:t>
            </a:r>
            <a:r>
              <a:rPr lang="uk-UA" sz="2200" dirty="0" err="1"/>
              <a:t>ін'єкторів</a:t>
            </a:r>
            <a:r>
              <a:rPr lang="uk-UA" sz="2200" dirty="0"/>
              <a:t> або проходка та обладнання спеціальних ін'єкційних свердловин.</a:t>
            </a:r>
            <a:br>
              <a:rPr lang="uk-UA" sz="2200" dirty="0"/>
            </a:br>
            <a:r>
              <a:rPr lang="uk-UA" sz="2200" dirty="0"/>
              <a:t>2. Приготування розчинів для нагнітання.</a:t>
            </a:r>
            <a:br>
              <a:rPr lang="uk-UA" sz="2200" dirty="0"/>
            </a:br>
            <a:r>
              <a:rPr lang="uk-UA" sz="2200" dirty="0"/>
              <a:t>3. Нагнітання розчину (а в разі потреби і газу) у ґрунт.</a:t>
            </a:r>
            <a:br>
              <a:rPr lang="uk-UA" sz="2200" dirty="0"/>
            </a:br>
            <a:r>
              <a:rPr lang="uk-UA" sz="2200" dirty="0"/>
              <a:t>4. Вилучення </a:t>
            </a:r>
            <a:r>
              <a:rPr lang="uk-UA" sz="2200" dirty="0" err="1"/>
              <a:t>ін'єкторів</a:t>
            </a:r>
            <a:r>
              <a:rPr lang="uk-UA" sz="2200" dirty="0"/>
              <a:t> із ґрунту.</a:t>
            </a:r>
            <a:br>
              <a:rPr lang="uk-UA" sz="2200" dirty="0"/>
            </a:br>
            <a:r>
              <a:rPr lang="uk-UA" sz="2200" dirty="0"/>
              <a:t>5. Тампонування свердловин.</a:t>
            </a:r>
            <a:br>
              <a:rPr lang="uk-UA" sz="2200" dirty="0"/>
            </a:br>
            <a:r>
              <a:rPr lang="uk-UA" sz="2200" dirty="0"/>
              <a:t>6. Промивання використаного обладнання.</a:t>
            </a:r>
            <a:br>
              <a:rPr lang="uk-UA" sz="2200" dirty="0"/>
            </a:b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/>
              <a:t>Занурення </a:t>
            </a:r>
            <a:r>
              <a:rPr lang="uk-UA" sz="2200" dirty="0" err="1"/>
              <a:t>ін'екторів</a:t>
            </a:r>
            <a:r>
              <a:rPr lang="uk-UA" sz="2200" dirty="0"/>
              <a:t> роблять забиванням або </a:t>
            </a:r>
            <a:r>
              <a:rPr lang="uk-UA" sz="2200" dirty="0" err="1"/>
              <a:t>задавлюванням</a:t>
            </a:r>
            <a:r>
              <a:rPr lang="uk-UA" sz="2200" dirty="0"/>
              <a:t>. В окремих випадках бурять провідні свердловини. При закріпленні ґрунтів під будівлею або спорудою занурення </a:t>
            </a:r>
            <a:r>
              <a:rPr lang="uk-UA" sz="2200" dirty="0" err="1"/>
              <a:t>ін'екторів</a:t>
            </a:r>
            <a:r>
              <a:rPr lang="uk-UA" sz="2200" dirty="0"/>
              <a:t> передує влаштування свердловин у тілі фундаменту.</a:t>
            </a:r>
            <a:br>
              <a:rPr lang="uk-UA" sz="2200" dirty="0"/>
            </a:br>
            <a:r>
              <a:rPr lang="uk-UA" sz="2200" dirty="0"/>
              <a:t>Занурення </a:t>
            </a:r>
            <a:r>
              <a:rPr lang="uk-UA" sz="2200" dirty="0" err="1"/>
              <a:t>ін'єкторів</a:t>
            </a:r>
            <a:r>
              <a:rPr lang="uk-UA" sz="2200" dirty="0"/>
              <a:t> з нахилом роблять із застосуванням напрямних кондукторів (шаблонів), що полегшує витримування необхідного кута нахилу </a:t>
            </a:r>
            <a:r>
              <a:rPr lang="uk-UA" sz="2200" dirty="0" err="1"/>
              <a:t>ін'єктора</a:t>
            </a:r>
            <a:r>
              <a:rPr lang="uk-UA" sz="22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800" b="1" dirty="0"/>
              <a:t>Схеми нагнітання розчину в ґрунт</a:t>
            </a:r>
          </a:p>
        </p:txBody>
      </p:sp>
      <p:sp>
        <p:nvSpPr>
          <p:cNvPr id="16387" name="Rectangle 17"/>
          <p:cNvSpPr>
            <a:spLocks noGrp="1" noChangeArrowheads="1"/>
          </p:cNvSpPr>
          <p:nvPr>
            <p:ph sz="half" idx="1"/>
          </p:nvPr>
        </p:nvSpPr>
        <p:spPr>
          <a:xfrm>
            <a:off x="468313" y="5013325"/>
            <a:ext cx="8229600" cy="1584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i="1" dirty="0"/>
              <a:t>а</a:t>
            </a:r>
            <a:r>
              <a:rPr lang="ru-RU" sz="1800" dirty="0"/>
              <a:t> - </a:t>
            </a:r>
            <a:r>
              <a:rPr lang="uk-UA" sz="1800" dirty="0"/>
              <a:t>з   використанням   бака</a:t>
            </a:r>
            <a:r>
              <a:rPr lang="ru-RU" sz="1800" dirty="0"/>
              <a:t>:   </a:t>
            </a:r>
            <a:r>
              <a:rPr lang="ru-RU" sz="1800" b="1" i="1" dirty="0"/>
              <a:t>1</a:t>
            </a:r>
            <a:r>
              <a:rPr lang="ru-RU" sz="1800" dirty="0"/>
              <a:t> - бак;      </a:t>
            </a:r>
            <a:r>
              <a:rPr lang="ru-RU" sz="1800" b="1" i="1" dirty="0"/>
              <a:t>2</a:t>
            </a:r>
            <a:r>
              <a:rPr lang="ru-RU" sz="1800" dirty="0"/>
              <a:t> - </a:t>
            </a:r>
            <a:r>
              <a:rPr lang="uk-UA" sz="1800" dirty="0"/>
              <a:t>розподільник</a:t>
            </a:r>
            <a:r>
              <a:rPr lang="ru-RU" sz="1800" dirty="0"/>
              <a:t>;   </a:t>
            </a:r>
            <a:r>
              <a:rPr lang="ru-RU" sz="1800" b="1" i="1" dirty="0"/>
              <a:t>3</a:t>
            </a:r>
            <a:r>
              <a:rPr lang="ru-RU" sz="1800" dirty="0"/>
              <a:t> - </a:t>
            </a:r>
            <a:r>
              <a:rPr lang="uk-UA" sz="1800" dirty="0"/>
              <a:t>лічильник</a:t>
            </a:r>
            <a:r>
              <a:rPr lang="ru-RU" sz="1800" dirty="0"/>
              <a:t>:   </a:t>
            </a:r>
          </a:p>
          <a:p>
            <a:pPr eaLnBrk="1" hangingPunct="1">
              <a:buFontTx/>
              <a:buNone/>
            </a:pPr>
            <a:r>
              <a:rPr lang="ru-RU" sz="1800" b="1" i="1" dirty="0"/>
              <a:t>4</a:t>
            </a:r>
            <a:r>
              <a:rPr lang="ru-RU" sz="1800" dirty="0"/>
              <a:t> – </a:t>
            </a:r>
            <a:r>
              <a:rPr lang="uk-UA" sz="1800" dirty="0" err="1"/>
              <a:t>ін’єктор</a:t>
            </a:r>
            <a:r>
              <a:rPr lang="ru-RU" sz="1800" dirty="0"/>
              <a:t>;   </a:t>
            </a:r>
            <a:r>
              <a:rPr lang="ru-RU" sz="1800" b="1" i="1" dirty="0"/>
              <a:t>б</a:t>
            </a:r>
            <a:r>
              <a:rPr lang="ru-RU" sz="1800" dirty="0"/>
              <a:t> - </a:t>
            </a:r>
            <a:r>
              <a:rPr lang="uk-UA" sz="1800" dirty="0"/>
              <a:t>з використанням дозуючих насосів:</a:t>
            </a:r>
            <a:r>
              <a:rPr lang="ru-RU" sz="1800" dirty="0"/>
              <a:t>  </a:t>
            </a:r>
            <a:r>
              <a:rPr lang="ru-RU" sz="1800" b="1" i="1" dirty="0"/>
              <a:t>1</a:t>
            </a:r>
            <a:r>
              <a:rPr lang="ru-RU" sz="1800" dirty="0"/>
              <a:t> - </a:t>
            </a:r>
            <a:r>
              <a:rPr lang="uk-UA" sz="1800" dirty="0"/>
              <a:t>баки для розчину і </a:t>
            </a:r>
            <a:r>
              <a:rPr lang="uk-UA" sz="1800" dirty="0" err="1"/>
              <a:t>затверджувача</a:t>
            </a:r>
            <a:r>
              <a:rPr lang="ru-RU" sz="1800" dirty="0"/>
              <a:t>;  </a:t>
            </a:r>
            <a:r>
              <a:rPr lang="ru-RU" sz="1800" i="1" dirty="0"/>
              <a:t>2</a:t>
            </a:r>
            <a:r>
              <a:rPr lang="ru-RU" sz="1800" dirty="0"/>
              <a:t> - </a:t>
            </a:r>
            <a:r>
              <a:rPr lang="uk-UA" sz="1800" dirty="0"/>
              <a:t>дозуючі насоси</a:t>
            </a:r>
            <a:r>
              <a:rPr lang="ru-RU" sz="1800" dirty="0"/>
              <a:t>;     </a:t>
            </a:r>
            <a:r>
              <a:rPr lang="ru-RU" sz="1800" b="1" i="1" dirty="0"/>
              <a:t>3 </a:t>
            </a:r>
            <a:r>
              <a:rPr lang="ru-RU" sz="1800" dirty="0"/>
              <a:t>- </a:t>
            </a:r>
            <a:r>
              <a:rPr lang="uk-UA" sz="1800" dirty="0"/>
              <a:t>змішувач</a:t>
            </a:r>
            <a:r>
              <a:rPr lang="ru-RU" sz="1800" dirty="0"/>
              <a:t>;  </a:t>
            </a:r>
            <a:r>
              <a:rPr lang="ru-RU" sz="1800" b="1" i="1" dirty="0"/>
              <a:t>4</a:t>
            </a:r>
            <a:r>
              <a:rPr lang="ru-RU" sz="1800" dirty="0"/>
              <a:t> - </a:t>
            </a:r>
            <a:r>
              <a:rPr lang="uk-UA" sz="1800" dirty="0"/>
              <a:t>розподільча колонка</a:t>
            </a:r>
            <a:r>
              <a:rPr lang="ru-RU" sz="1800" dirty="0"/>
              <a:t>; </a:t>
            </a:r>
            <a:r>
              <a:rPr lang="ru-RU" sz="1800" b="1" i="1" dirty="0"/>
              <a:t>5</a:t>
            </a:r>
            <a:r>
              <a:rPr lang="ru-RU" sz="1800" dirty="0"/>
              <a:t> – </a:t>
            </a:r>
            <a:r>
              <a:rPr lang="uk-UA" sz="1800" dirty="0" err="1"/>
              <a:t>ін’єктор</a:t>
            </a:r>
            <a:r>
              <a:rPr lang="ru-RU" sz="1800" dirty="0"/>
              <a:t>: </a:t>
            </a:r>
            <a:r>
              <a:rPr lang="ru-RU" sz="1800" b="1" i="1" dirty="0"/>
              <a:t>6</a:t>
            </a:r>
            <a:r>
              <a:rPr lang="ru-RU" sz="1800" dirty="0"/>
              <a:t> – </a:t>
            </a:r>
            <a:r>
              <a:rPr lang="uk-UA" sz="1800" dirty="0"/>
              <a:t>витратомір</a:t>
            </a:r>
            <a:r>
              <a:rPr lang="ru-RU" sz="1800" dirty="0"/>
              <a:t>.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960438"/>
            <a:ext cx="5256213" cy="384175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uk-UA" sz="2800" b="1">
                <a:solidFill>
                  <a:schemeClr val="tx1"/>
                </a:solidFill>
              </a:rPr>
              <a:t>Електрохімічне закріплення ґрунтів</a:t>
            </a:r>
            <a:endParaRPr lang="uk-UA"/>
          </a:p>
        </p:txBody>
      </p:sp>
      <p:sp>
        <p:nvSpPr>
          <p:cNvPr id="17411" name="Содержимое 5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Спосіб передбачає комбіноване застосування струму та хімічних розчинів. Рекомендується для закріплення переважно лесових ґрунтів.</a:t>
            </a:r>
          </a:p>
          <a:p>
            <a:pPr eaLnBrk="1" hangingPunct="1">
              <a:spcAft>
                <a:spcPts val="1200"/>
              </a:spcAft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Застосування постійного електричного струму шляхом розміщення в масиві електродів, що закріплюється, дозволяє закріпити лесові ґрунти, в які рідке скло проникає з працею (коефіцієнт фільтрації менше 0,1 м/добу). Спосіб дає найкращі результати при вологості ґрунту понад 18%.</a:t>
            </a:r>
          </a:p>
          <a:p>
            <a:pPr eaLnBrk="1" hangingPunct="1">
              <a:spcAft>
                <a:spcPts val="1200"/>
              </a:spcAft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закріплення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малопроникних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ґрунтів (дрібних пісків, супісків) витрата енергії становить 40-100 кВт-год на 1м3 ґрунту, що закріплюється. Напруга струму 50-100; відстань між електродами 0,5-1м.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фундаментів</a:t>
            </a:r>
            <a:r>
              <a:rPr lang="ru-RU" dirty="0"/>
              <a:t> </a:t>
            </a:r>
            <a:r>
              <a:rPr lang="ru-RU" dirty="0" err="1"/>
              <a:t>дрібного</a:t>
            </a:r>
            <a:r>
              <a:rPr lang="ru-RU" dirty="0"/>
              <a:t> </a:t>
            </a:r>
            <a:r>
              <a:rPr lang="ru-RU" dirty="0" err="1"/>
              <a:t>закладання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sz="3200"/>
              <a:t>Методи посилення фундаментів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Цементація порожнеч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Часткова заміна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Влаштування обойм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Поширення підошви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Підведення додаткових елементів (плит, стін)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Підведення паль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Влаштування «стіни в ґрунті»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Зміна розрахункової схеми (перебудова стовпчастих фундаментів у стрічкові, стрічкові в плитні).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uk-UA" sz="2400" dirty="0"/>
              <a:t>Повернення фундаменту в початкове положення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6" y="274638"/>
            <a:ext cx="9058664" cy="1143000"/>
          </a:xfrm>
        </p:spPr>
        <p:txBody>
          <a:bodyPr/>
          <a:lstStyle/>
          <a:p>
            <a:pPr eaLnBrk="1" hangingPunct="1"/>
            <a:r>
              <a:rPr lang="uk-UA" sz="2400" b="1" dirty="0"/>
              <a:t>Схема підсилення кладки стрічкового фундаменту без розширення підошви (</a:t>
            </a:r>
            <a:r>
              <a:rPr lang="uk-UA" sz="2400" b="1" i="1" dirty="0"/>
              <a:t>а</a:t>
            </a:r>
            <a:r>
              <a:rPr lang="uk-UA" sz="2400" b="1" dirty="0"/>
              <a:t>) і з розширенням підошви (</a:t>
            </a:r>
            <a:r>
              <a:rPr lang="uk-UA" sz="2400" b="1" i="1" dirty="0"/>
              <a:t>б</a:t>
            </a:r>
            <a:r>
              <a:rPr lang="uk-UA" sz="2400" b="1" dirty="0"/>
              <a:t>)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80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300663"/>
            <a:ext cx="8229600" cy="1252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dirty="0"/>
              <a:t>1 – фундамент; 2 – тріщини в сходах; 3 – повздовжня балка; 4 – контрфорс; 5 – </a:t>
            </a:r>
            <a:r>
              <a:rPr lang="uk-UA" sz="2000" dirty="0" err="1"/>
              <a:t>рубашка</a:t>
            </a:r>
            <a:r>
              <a:rPr lang="uk-UA" sz="2000" dirty="0"/>
              <a:t>; 6 – </a:t>
            </a:r>
            <a:r>
              <a:rPr lang="uk-UA" sz="2000" dirty="0" err="1"/>
              <a:t>рандбалка</a:t>
            </a:r>
            <a:r>
              <a:rPr lang="uk-UA" sz="2000" dirty="0"/>
              <a:t>; 7 – стіна будівлі; 8 – стальний ригель; 9 – клин; 10 – стойка; 11 – </a:t>
            </a:r>
            <a:r>
              <a:rPr lang="uk-UA" sz="2000" dirty="0" err="1"/>
              <a:t>монолитний</a:t>
            </a:r>
            <a:r>
              <a:rPr lang="uk-UA" sz="2000" dirty="0"/>
              <a:t> бетон; 12 - плита</a:t>
            </a:r>
          </a:p>
        </p:txBody>
      </p:sp>
      <p:pic>
        <p:nvPicPr>
          <p:cNvPr id="20485" name="Picture 4" descr="ОиФ усиление 001"/>
          <p:cNvPicPr>
            <a:picLocks noChangeAspect="1" noChangeArrowheads="1"/>
          </p:cNvPicPr>
          <p:nvPr/>
        </p:nvPicPr>
        <p:blipFill>
          <a:blip r:embed="rId2" cstate="print"/>
          <a:srcRect b="28648"/>
          <a:stretch>
            <a:fillRect/>
          </a:stretch>
        </p:blipFill>
        <p:spPr bwMode="auto">
          <a:xfrm>
            <a:off x="271268" y="1209745"/>
            <a:ext cx="8601464" cy="40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138237"/>
          </a:xfrm>
        </p:spPr>
        <p:txBody>
          <a:bodyPr/>
          <a:lstStyle/>
          <a:p>
            <a:pPr eaLnBrk="1" hangingPunct="1"/>
            <a:r>
              <a:rPr lang="uk-UA" sz="3600" dirty="0"/>
              <a:t>Методи зміцнення ґрунтів основ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288256"/>
            <a:ext cx="7400925" cy="4281488"/>
          </a:xfrm>
        </p:spPr>
        <p:txBody>
          <a:bodyPr/>
          <a:lstStyle/>
          <a:p>
            <a:pPr eaLnBrk="1" hangingPunct="1"/>
            <a:r>
              <a:rPr lang="uk-UA" dirty="0"/>
              <a:t>Осушення</a:t>
            </a:r>
          </a:p>
          <a:p>
            <a:pPr eaLnBrk="1" hangingPunct="1"/>
            <a:r>
              <a:rPr lang="uk-UA" dirty="0"/>
              <a:t>Ущільнення</a:t>
            </a:r>
          </a:p>
          <a:p>
            <a:pPr eaLnBrk="1" hangingPunct="1"/>
            <a:r>
              <a:rPr lang="uk-UA" dirty="0"/>
              <a:t>Поверхневе</a:t>
            </a:r>
          </a:p>
          <a:p>
            <a:pPr eaLnBrk="1" hangingPunct="1"/>
            <a:r>
              <a:rPr lang="uk-UA" dirty="0"/>
              <a:t>Глибинне</a:t>
            </a:r>
          </a:p>
          <a:p>
            <a:pPr eaLnBrk="1" hangingPunct="1"/>
            <a:r>
              <a:rPr lang="uk-UA" dirty="0"/>
              <a:t>Закріплення</a:t>
            </a:r>
          </a:p>
          <a:p>
            <a:pPr eaLnBrk="1" hangingPunct="1"/>
            <a:r>
              <a:rPr lang="uk-UA" dirty="0" err="1"/>
              <a:t>Ін'єктування</a:t>
            </a:r>
            <a:r>
              <a:rPr lang="uk-UA" dirty="0"/>
              <a:t> розчинів</a:t>
            </a:r>
          </a:p>
          <a:p>
            <a:pPr eaLnBrk="1" hangingPunct="1"/>
            <a:r>
              <a:rPr lang="uk-UA" dirty="0"/>
              <a:t>Фізичне закріплення (термічне, </a:t>
            </a:r>
            <a:r>
              <a:rPr lang="uk-UA" dirty="0" err="1"/>
              <a:t>електроосмотичне</a:t>
            </a:r>
            <a:r>
              <a:rPr lang="uk-UA" dirty="0"/>
              <a:t>)</a:t>
            </a:r>
          </a:p>
          <a:p>
            <a:pPr eaLnBrk="1" hangingPunct="1"/>
            <a:r>
              <a:rPr lang="uk-UA" dirty="0"/>
              <a:t>Армування</a:t>
            </a:r>
          </a:p>
          <a:p>
            <a:pPr lvl="1" eaLnBrk="1" hangingPunct="1">
              <a:buFontTx/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uk-UA" sz="2800" b="1" dirty="0"/>
              <a:t>Підсилення  фундаменту з обтисненням основи елементами розширення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11188" y="5084763"/>
            <a:ext cx="8229600" cy="1512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/>
              <a:t>а - </a:t>
            </a:r>
            <a:r>
              <a:rPr lang="ru-RU" sz="1800" dirty="0" err="1"/>
              <a:t>вдавлювання</a:t>
            </a:r>
            <a:r>
              <a:rPr lang="ru-RU" sz="1800" dirty="0"/>
              <a:t> </a:t>
            </a:r>
            <a:r>
              <a:rPr lang="ru-RU" sz="1800" dirty="0" err="1"/>
              <a:t>елементів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підошву</a:t>
            </a:r>
            <a:r>
              <a:rPr lang="ru-RU" sz="1800" dirty="0"/>
              <a:t> фундаменту; б – фундамент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: 1 – </a:t>
            </a:r>
            <a:r>
              <a:rPr lang="ru-RU" sz="1800" dirty="0" err="1"/>
              <a:t>існуючий</a:t>
            </a:r>
            <a:r>
              <a:rPr lang="ru-RU" sz="1800" dirty="0"/>
              <a:t> фундамент; 2 – колона; 3 – </a:t>
            </a:r>
            <a:r>
              <a:rPr lang="ru-RU" sz="1800" dirty="0" err="1"/>
              <a:t>підкоси</a:t>
            </a:r>
            <a:r>
              <a:rPr lang="ru-RU" sz="1800" dirty="0"/>
              <a:t>; 4 – рама; 5 – котлован; 6 - </a:t>
            </a:r>
            <a:r>
              <a:rPr lang="ru-RU" sz="1800" dirty="0" err="1"/>
              <a:t>завзята</a:t>
            </a:r>
            <a:r>
              <a:rPr lang="ru-RU" sz="1800" dirty="0"/>
              <a:t> </a:t>
            </a:r>
            <a:r>
              <a:rPr lang="ru-RU" sz="1800" dirty="0" err="1"/>
              <a:t>конструкція</a:t>
            </a:r>
            <a:r>
              <a:rPr lang="ru-RU" sz="1800" dirty="0"/>
              <a:t>; 7 – домкрат; 8 – </a:t>
            </a:r>
            <a:r>
              <a:rPr lang="ru-RU" sz="1800" dirty="0" err="1"/>
              <a:t>елементи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; 9 - </a:t>
            </a:r>
            <a:r>
              <a:rPr lang="ru-RU" sz="1800" dirty="0" err="1"/>
              <a:t>залізобетонна</a:t>
            </a:r>
            <a:r>
              <a:rPr lang="ru-RU" sz="1800" dirty="0"/>
              <a:t> обойма; 10 - обжата основа.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473200"/>
            <a:ext cx="4535487" cy="357187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277019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b="1" dirty="0"/>
              <a:t>Посилення фундаменту вдавлювання блоків з одностороннім скосом</a:t>
            </a:r>
            <a:endParaRPr lang="uk-UA" sz="4000" dirty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096963"/>
            <a:ext cx="6408738" cy="3382962"/>
          </a:xfrm>
          <a:noFill/>
        </p:spPr>
      </p:pic>
      <p:sp>
        <p:nvSpPr>
          <p:cNvPr id="2253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0" y="4797425"/>
            <a:ext cx="9143999" cy="2060575"/>
          </a:xfrm>
        </p:spPr>
        <p:txBody>
          <a:bodyPr/>
          <a:lstStyle/>
          <a:p>
            <a:pPr eaLnBrk="1" hangingPunct="1"/>
            <a:r>
              <a:rPr lang="uk-UA" sz="1800" b="1" i="1" dirty="0"/>
              <a:t>а – </a:t>
            </a:r>
            <a:r>
              <a:rPr lang="uk-UA" sz="1800" dirty="0"/>
              <a:t>підготовка блоків до вдавлювання; </a:t>
            </a:r>
            <a:r>
              <a:rPr lang="uk-UA" sz="1800" b="1" i="1" dirty="0"/>
              <a:t>б - </a:t>
            </a:r>
            <a:r>
              <a:rPr lang="uk-UA" sz="1800" dirty="0"/>
              <a:t>вдавлювання блоків з одностороннім скосом в основу фундаменту; </a:t>
            </a:r>
            <a:r>
              <a:rPr lang="uk-UA" sz="1800" b="1" i="1" dirty="0"/>
              <a:t>в</a:t>
            </a:r>
            <a:r>
              <a:rPr lang="uk-UA" sz="1800" dirty="0"/>
              <a:t> </a:t>
            </a:r>
            <a:r>
              <a:rPr lang="uk-UA" sz="1800" b="1" i="1" dirty="0"/>
              <a:t>- </a:t>
            </a:r>
            <a:r>
              <a:rPr lang="uk-UA" sz="1800" dirty="0" err="1"/>
              <a:t>заводка</a:t>
            </a:r>
            <a:r>
              <a:rPr lang="uk-UA" sz="1800" dirty="0"/>
              <a:t> блоків з одностороннім скосом під підошву фундаменту;</a:t>
            </a:r>
            <a:r>
              <a:rPr lang="uk-UA" sz="1800" b="1" i="1" dirty="0"/>
              <a:t> г – </a:t>
            </a:r>
            <a:r>
              <a:rPr lang="uk-UA" sz="1800" dirty="0"/>
              <a:t>фундамент після посилення;</a:t>
            </a:r>
            <a:r>
              <a:rPr lang="uk-UA" sz="1800" b="1" i="1" dirty="0"/>
              <a:t> 1 – </a:t>
            </a:r>
            <a:r>
              <a:rPr lang="uk-UA" sz="1800" dirty="0"/>
              <a:t>існуючий фундамент; </a:t>
            </a:r>
            <a:r>
              <a:rPr lang="uk-UA" sz="1800" b="1" i="1" dirty="0"/>
              <a:t>2 - </a:t>
            </a:r>
            <a:r>
              <a:rPr lang="uk-UA" sz="1800" dirty="0"/>
              <a:t>блок із одностороннім скосом; </a:t>
            </a:r>
            <a:r>
              <a:rPr lang="uk-UA" sz="1800" b="1" i="1" dirty="0"/>
              <a:t>3 - </a:t>
            </a:r>
            <a:r>
              <a:rPr lang="uk-UA" sz="1800" dirty="0"/>
              <a:t>клини;</a:t>
            </a:r>
            <a:r>
              <a:rPr lang="uk-UA" sz="1800" b="1" i="1" dirty="0"/>
              <a:t> 4 – </a:t>
            </a:r>
            <a:r>
              <a:rPr lang="uk-UA" sz="1800" dirty="0"/>
              <a:t>колона;</a:t>
            </a:r>
            <a:r>
              <a:rPr lang="uk-UA" sz="1800" b="1" i="1" dirty="0"/>
              <a:t> 5 - </a:t>
            </a:r>
            <a:r>
              <a:rPr lang="uk-UA" sz="1800" dirty="0"/>
              <a:t>завзята конструкція; </a:t>
            </a:r>
            <a:r>
              <a:rPr lang="uk-UA" sz="1800" b="1" i="1" dirty="0"/>
              <a:t>6 – </a:t>
            </a:r>
            <a:r>
              <a:rPr lang="uk-UA" sz="1800" dirty="0"/>
              <a:t>гідравлічний домкрат; </a:t>
            </a:r>
            <a:r>
              <a:rPr lang="uk-UA" sz="1800" b="1" i="1" dirty="0"/>
              <a:t>7 – </a:t>
            </a:r>
            <a:r>
              <a:rPr lang="uk-UA" sz="1800" dirty="0"/>
              <a:t>котлован;</a:t>
            </a:r>
            <a:r>
              <a:rPr lang="uk-UA" sz="1800" b="1" i="1" dirty="0"/>
              <a:t> 8 – </a:t>
            </a:r>
            <a:r>
              <a:rPr lang="uk-UA" sz="1800" dirty="0"/>
              <a:t>розчин;</a:t>
            </a:r>
            <a:r>
              <a:rPr lang="uk-UA" sz="1800" b="1" i="1" dirty="0"/>
              <a:t> </a:t>
            </a:r>
            <a:r>
              <a:rPr lang="uk-UA" sz="1800" dirty="0"/>
              <a:t>9-пристосування для горизонтального стягування блоків; </a:t>
            </a:r>
            <a:r>
              <a:rPr lang="uk-UA" sz="1800" b="1" i="1" dirty="0"/>
              <a:t>10 – </a:t>
            </a:r>
            <a:r>
              <a:rPr lang="uk-UA" sz="1800" dirty="0"/>
              <a:t>бетон;</a:t>
            </a:r>
            <a:r>
              <a:rPr lang="uk-UA" sz="1800" b="1" i="1" dirty="0"/>
              <a:t> 11 - </a:t>
            </a:r>
            <a:r>
              <a:rPr lang="uk-UA" sz="1800" dirty="0"/>
              <a:t>залізобетонна обойма; </a:t>
            </a:r>
            <a:r>
              <a:rPr lang="uk-UA" sz="1800" b="1" i="1" dirty="0"/>
              <a:t>12 - </a:t>
            </a:r>
            <a:r>
              <a:rPr lang="uk-UA" sz="1800" dirty="0"/>
              <a:t>обжата основа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188913"/>
            <a:ext cx="9036496" cy="936625"/>
          </a:xfrm>
        </p:spPr>
        <p:txBody>
          <a:bodyPr/>
          <a:lstStyle/>
          <a:p>
            <a:pPr eaLnBrk="1" hangingPunct="1"/>
            <a:r>
              <a:rPr lang="uk-UA" sz="2800" b="1" dirty="0"/>
              <a:t>Способи підведення конструкцій під фундаменти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600" y="980729"/>
            <a:ext cx="5590728" cy="4615954"/>
          </a:xfrm>
          <a:noFill/>
        </p:spPr>
      </p:pic>
      <p:sp>
        <p:nvSpPr>
          <p:cNvPr id="2355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" y="5568006"/>
            <a:ext cx="8507288" cy="1112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000" b="1" i="1" dirty="0"/>
              <a:t>а -</a:t>
            </a:r>
            <a:r>
              <a:rPr lang="uk-UA" sz="2000" dirty="0"/>
              <a:t>окремі стовпи; </a:t>
            </a:r>
            <a:r>
              <a:rPr lang="uk-UA" sz="2000" b="1" i="1" dirty="0"/>
              <a:t>б -</a:t>
            </a:r>
            <a:r>
              <a:rPr lang="uk-UA" sz="2000" dirty="0"/>
              <a:t>суцільні стіни; </a:t>
            </a:r>
            <a:r>
              <a:rPr lang="uk-UA" sz="2000" b="1" i="1" dirty="0"/>
              <a:t>в - </a:t>
            </a:r>
            <a:r>
              <a:rPr lang="uk-UA" sz="2000" dirty="0"/>
              <a:t>стовпи з шаховим розташуванням; </a:t>
            </a:r>
            <a:r>
              <a:rPr lang="uk-UA" sz="2000" b="1" i="1" dirty="0"/>
              <a:t>г – </a:t>
            </a:r>
            <a:r>
              <a:rPr lang="uk-UA" sz="2000" dirty="0"/>
              <a:t>залізобетонні плити; </a:t>
            </a:r>
            <a:r>
              <a:rPr lang="uk-UA" sz="2000" b="1" i="1" dirty="0"/>
              <a:t>1 – </a:t>
            </a:r>
            <a:r>
              <a:rPr lang="uk-UA" sz="2000" dirty="0"/>
              <a:t>фундамент; </a:t>
            </a:r>
            <a:r>
              <a:rPr lang="uk-UA" sz="2000" b="1" i="1" dirty="0"/>
              <a:t>2 – </a:t>
            </a:r>
            <a:r>
              <a:rPr lang="uk-UA" sz="2000" dirty="0"/>
              <a:t>стовп;</a:t>
            </a:r>
            <a:r>
              <a:rPr lang="uk-UA" sz="2000" b="1" i="1" dirty="0"/>
              <a:t> 3 – </a:t>
            </a:r>
            <a:r>
              <a:rPr lang="uk-UA" sz="2000" dirty="0"/>
              <a:t>шурф; </a:t>
            </a:r>
            <a:r>
              <a:rPr lang="uk-UA" sz="2000" b="1" i="1" dirty="0"/>
              <a:t>4 – </a:t>
            </a:r>
            <a:r>
              <a:rPr lang="uk-UA" sz="2000" dirty="0"/>
              <a:t>суцільна стіна; </a:t>
            </a:r>
            <a:r>
              <a:rPr lang="uk-UA" sz="2000" b="1" i="1" dirty="0"/>
              <a:t>5 – </a:t>
            </a:r>
            <a:r>
              <a:rPr lang="uk-UA" sz="2000" dirty="0"/>
              <a:t>плита;</a:t>
            </a:r>
            <a:r>
              <a:rPr lang="uk-UA" sz="2000" b="1" i="1" dirty="0"/>
              <a:t> 6 – </a:t>
            </a:r>
            <a:r>
              <a:rPr lang="uk-UA" sz="2000" dirty="0"/>
              <a:t>арматурний каркас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333375"/>
            <a:ext cx="3527425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000"/>
              <a:t>Схеми перебудови стовпчастих фундаментів у стрічкові (а) та стрічкових - у плитні (б)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000"/>
              <a:t>1 – стовпчастий фундамент; 2 – залізобетонна перемичка; 3 – арматурні каркаси; 4 – розширена частина залізобетонної перемички; 5 – стрічковий фундамент; 6 – отвори у стрічковому фундаменті; 7 - плита, що підводиться; 8 – пропуски плити під стрічковим фундаментом</a:t>
            </a:r>
          </a:p>
        </p:txBody>
      </p:sp>
      <p:pic>
        <p:nvPicPr>
          <p:cNvPr id="24580" name="Picture 4" descr="ОиФ усиление 004"/>
          <p:cNvPicPr>
            <a:picLocks noChangeAspect="1" noChangeArrowheads="1"/>
          </p:cNvPicPr>
          <p:nvPr/>
        </p:nvPicPr>
        <p:blipFill>
          <a:blip r:embed="rId2" cstate="print"/>
          <a:srcRect l="10098" t="2963" r="6155" b="18950"/>
          <a:stretch>
            <a:fillRect/>
          </a:stretch>
        </p:blipFill>
        <p:spPr bwMode="auto">
          <a:xfrm>
            <a:off x="3851920" y="25193"/>
            <a:ext cx="5188768" cy="68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uk-UA" sz="3200"/>
              <a:t>Способи посилення влаштуванням паль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err="1"/>
              <a:t>Підведення</a:t>
            </a:r>
            <a:r>
              <a:rPr lang="ru-RU" dirty="0"/>
              <a:t> паль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підошву</a:t>
            </a:r>
            <a:r>
              <a:rPr lang="ru-RU" dirty="0"/>
              <a:t> фундаменту</a:t>
            </a:r>
          </a:p>
          <a:p>
            <a:pPr eaLnBrk="1" hangingPunct="1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пальами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вдавлюються</a:t>
            </a:r>
            <a:r>
              <a:rPr lang="ru-RU" dirty="0"/>
              <a:t>.</a:t>
            </a:r>
          </a:p>
          <a:p>
            <a:pPr eaLnBrk="1" hangingPunct="1"/>
            <a:r>
              <a:rPr lang="ru-RU" dirty="0"/>
              <a:t>Пересадка на </a:t>
            </a:r>
            <a:r>
              <a:rPr lang="ru-RU" dirty="0" err="1"/>
              <a:t>виносні</a:t>
            </a:r>
            <a:r>
              <a:rPr lang="ru-RU" dirty="0"/>
              <a:t> </a:t>
            </a:r>
            <a:r>
              <a:rPr lang="ru-RU" dirty="0" err="1"/>
              <a:t>палі</a:t>
            </a:r>
            <a:endParaRPr lang="ru-RU" dirty="0"/>
          </a:p>
          <a:p>
            <a:pPr eaLnBrk="1" hangingPunct="1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буронабивними</a:t>
            </a:r>
            <a:r>
              <a:rPr lang="ru-RU" dirty="0"/>
              <a:t> палями</a:t>
            </a:r>
          </a:p>
          <a:p>
            <a:pPr eaLnBrk="1" hangingPunct="1"/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коренеподібними</a:t>
            </a:r>
            <a:r>
              <a:rPr lang="ru-RU" dirty="0"/>
              <a:t> </a:t>
            </a:r>
            <a:r>
              <a:rPr lang="ru-RU" dirty="0" err="1"/>
              <a:t>буроін'єкційними</a:t>
            </a:r>
            <a:r>
              <a:rPr lang="ru-RU" dirty="0"/>
              <a:t> палями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9296" cy="850106"/>
          </a:xfrm>
        </p:spPr>
        <p:txBody>
          <a:bodyPr/>
          <a:lstStyle/>
          <a:p>
            <a:pPr eaLnBrk="1" hangingPunct="1"/>
            <a:r>
              <a:rPr lang="uk-UA" sz="2800" b="1"/>
              <a:t>Посилення стрічкового фундаменту за допомогою виносних паль, що задавлюються.</a:t>
            </a:r>
            <a:br>
              <a:rPr lang="uk-UA" sz="2800" b="1"/>
            </a:br>
            <a:endParaRPr lang="uk-UA" sz="2800" b="1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6588" y="1484313"/>
            <a:ext cx="4229100" cy="4897437"/>
          </a:xfrm>
          <a:noFill/>
        </p:spPr>
      </p:pic>
      <p:sp>
        <p:nvSpPr>
          <p:cNvPr id="2662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755650" y="1557338"/>
            <a:ext cx="3240088" cy="4525962"/>
          </a:xfrm>
        </p:spPr>
        <p:txBody>
          <a:bodyPr/>
          <a:lstStyle/>
          <a:p>
            <a:pPr eaLnBrk="1" hangingPunct="1"/>
            <a:r>
              <a:rPr lang="ru-RU" sz="2000" dirty="0"/>
              <a:t>1-існуючий фундамент;</a:t>
            </a:r>
          </a:p>
          <a:p>
            <a:pPr eaLnBrk="1" hangingPunct="1"/>
            <a:r>
              <a:rPr lang="ru-RU" sz="2000" dirty="0"/>
              <a:t>2 – </a:t>
            </a:r>
            <a:r>
              <a:rPr lang="ru-RU" sz="2000" dirty="0" err="1"/>
              <a:t>металеві</a:t>
            </a:r>
            <a:r>
              <a:rPr lang="ru-RU" sz="2000" dirty="0"/>
              <a:t> </a:t>
            </a:r>
            <a:r>
              <a:rPr lang="ru-RU" sz="2000" dirty="0" err="1"/>
              <a:t>трубчасті</a:t>
            </a:r>
            <a:r>
              <a:rPr lang="ru-RU" sz="2000" dirty="0"/>
              <a:t> </a:t>
            </a:r>
            <a:r>
              <a:rPr lang="ru-RU" sz="2000" dirty="0" err="1"/>
              <a:t>палі</a:t>
            </a:r>
            <a:r>
              <a:rPr lang="ru-RU" sz="2000" dirty="0"/>
              <a:t>;</a:t>
            </a:r>
          </a:p>
          <a:p>
            <a:pPr eaLnBrk="1" hangingPunct="1"/>
            <a:r>
              <a:rPr lang="ru-RU" sz="2000" dirty="0"/>
              <a:t>3 – </a:t>
            </a:r>
            <a:r>
              <a:rPr lang="ru-RU" sz="2000" dirty="0" err="1"/>
              <a:t>арматурний</a:t>
            </a:r>
            <a:r>
              <a:rPr lang="ru-RU" sz="2000" dirty="0"/>
              <a:t> каркас оголовка </a:t>
            </a:r>
            <a:r>
              <a:rPr lang="ru-RU" sz="2000" dirty="0" err="1"/>
              <a:t>палі</a:t>
            </a:r>
            <a:r>
              <a:rPr lang="ru-RU" sz="2000" dirty="0"/>
              <a:t>;</a:t>
            </a:r>
          </a:p>
          <a:p>
            <a:pPr eaLnBrk="1" hangingPunct="1"/>
            <a:r>
              <a:rPr lang="ru-RU" sz="2000" dirty="0"/>
              <a:t>4-головок;</a:t>
            </a:r>
          </a:p>
          <a:p>
            <a:pPr eaLnBrk="1" hangingPunct="1"/>
            <a:r>
              <a:rPr lang="ru-RU" sz="2000" dirty="0"/>
              <a:t>5 – </a:t>
            </a:r>
            <a:r>
              <a:rPr lang="ru-RU" sz="2000" dirty="0" err="1"/>
              <a:t>залізобетонна</a:t>
            </a:r>
            <a:r>
              <a:rPr lang="ru-RU" sz="2000" dirty="0"/>
              <a:t> балка;</a:t>
            </a:r>
          </a:p>
          <a:p>
            <a:pPr eaLnBrk="1" hangingPunct="1"/>
            <a:r>
              <a:rPr lang="ru-RU" sz="2000" dirty="0"/>
              <a:t>6-стіна;</a:t>
            </a:r>
          </a:p>
          <a:p>
            <a:pPr eaLnBrk="1" hangingPunct="1"/>
            <a:r>
              <a:rPr lang="ru-RU" sz="2000" dirty="0"/>
              <a:t>7 - отвори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63B474-8A10-4D5D-A978-689B4368F16D}"/>
              </a:ext>
            </a:extLst>
          </p:cNvPr>
          <p:cNvSpPr/>
          <p:nvPr/>
        </p:nvSpPr>
        <p:spPr>
          <a:xfrm>
            <a:off x="107504" y="0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Послідовність робіт при розміщенні паль під фундаментом:</a:t>
            </a:r>
          </a:p>
          <a:p>
            <a:r>
              <a:rPr lang="uk-UA" sz="2000" dirty="0"/>
              <a:t>- уривка та закріплення укосів шурфів по фронту фундаменту в місцях розташування паль;</a:t>
            </a:r>
          </a:p>
          <a:p>
            <a:r>
              <a:rPr lang="uk-UA" sz="2000" dirty="0"/>
              <a:t>- видалення ґрунту з-під фундаменту (з використанням шурфів);</a:t>
            </a:r>
          </a:p>
          <a:p>
            <a:r>
              <a:rPr lang="uk-UA" sz="2000" dirty="0"/>
              <a:t>- посилення фундаменту </a:t>
            </a:r>
            <a:r>
              <a:rPr lang="uk-UA" sz="2000" dirty="0" err="1"/>
              <a:t>наддомкратними</a:t>
            </a:r>
            <a:r>
              <a:rPr lang="uk-UA" sz="2000" dirty="0"/>
              <a:t> балками, в які будуть упиратися домкрати;</a:t>
            </a:r>
          </a:p>
          <a:p>
            <a:r>
              <a:rPr lang="uk-UA" sz="2000" dirty="0"/>
              <a:t>- монтаж обладнання (гідравлічної установки з домкратами та насосами);</a:t>
            </a:r>
          </a:p>
          <a:p>
            <a:r>
              <a:rPr lang="uk-UA" sz="2000" dirty="0"/>
              <a:t>- розміщення під штоком домкрата головної секції палі та </a:t>
            </a:r>
            <a:r>
              <a:rPr lang="uk-UA" sz="2000" dirty="0" err="1"/>
              <a:t>задавлювання</a:t>
            </a:r>
            <a:r>
              <a:rPr lang="uk-UA" sz="2000" dirty="0"/>
              <a:t> її в ґрунт;</a:t>
            </a:r>
          </a:p>
          <a:p>
            <a:r>
              <a:rPr lang="uk-UA" sz="2000" dirty="0"/>
              <a:t>- нарощування палі черговою секцією палі;</a:t>
            </a:r>
          </a:p>
          <a:p>
            <a:r>
              <a:rPr lang="uk-UA" sz="2000" dirty="0"/>
              <a:t>- </a:t>
            </a:r>
            <a:r>
              <a:rPr lang="uk-UA" sz="2000" dirty="0" err="1"/>
              <a:t>задавлювання</a:t>
            </a:r>
            <a:r>
              <a:rPr lang="uk-UA" sz="2000" dirty="0"/>
              <a:t> всіх наступних секцій;</a:t>
            </a:r>
          </a:p>
          <a:p>
            <a:r>
              <a:rPr lang="uk-UA" sz="2000" dirty="0"/>
              <a:t>- заповнення порожнини палі бетоном;</a:t>
            </a:r>
          </a:p>
          <a:p>
            <a:r>
              <a:rPr lang="uk-UA" sz="2000" dirty="0"/>
              <a:t>- подовження палі двома швелерами до упору їх у низ </a:t>
            </a:r>
            <a:r>
              <a:rPr lang="uk-UA" sz="2000" dirty="0" err="1"/>
              <a:t>наддомкратної</a:t>
            </a:r>
            <a:r>
              <a:rPr lang="uk-UA" sz="2000" dirty="0"/>
              <a:t> балки (швелери з'єднують зі своїм зварюванням);</a:t>
            </a:r>
          </a:p>
          <a:p>
            <a:r>
              <a:rPr lang="uk-UA" sz="2000" dirty="0"/>
              <a:t>- введення палі в роботу з попередньою напругою (навантаженим домкратом);</a:t>
            </a:r>
          </a:p>
          <a:p>
            <a:r>
              <a:rPr lang="uk-UA" sz="2000" dirty="0"/>
              <a:t>- установка клинів у зазорі, що утворився між </a:t>
            </a:r>
            <a:r>
              <a:rPr lang="uk-UA" sz="2000" dirty="0" err="1"/>
              <a:t>подовжуючим</a:t>
            </a:r>
            <a:r>
              <a:rPr lang="uk-UA" sz="2000" dirty="0"/>
              <a:t> палю швелерами і </a:t>
            </a:r>
            <a:r>
              <a:rPr lang="uk-UA" sz="2000" dirty="0" err="1"/>
              <a:t>наддомкратною</a:t>
            </a:r>
            <a:r>
              <a:rPr lang="uk-UA" sz="2000" dirty="0"/>
              <a:t> балкою;</a:t>
            </a:r>
          </a:p>
          <a:p>
            <a:r>
              <a:rPr lang="uk-UA" sz="2000" dirty="0"/>
              <a:t>- фіксування клинів у зазорі зварюванням;</a:t>
            </a:r>
          </a:p>
          <a:p>
            <a:r>
              <a:rPr lang="uk-UA" sz="2000" dirty="0"/>
              <a:t>- демонтаж домкратів;</a:t>
            </a:r>
          </a:p>
          <a:p>
            <a:r>
              <a:rPr lang="uk-UA" sz="2000" dirty="0"/>
              <a:t>- заповнення шурфу.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uk-UA" sz="2800" b="1"/>
              <a:t>Підсилення фундаментів виносними палями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788780"/>
            <a:ext cx="3600400" cy="533738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2000" dirty="0"/>
          </a:p>
          <a:p>
            <a:pPr eaLnBrk="1" hangingPunct="1">
              <a:lnSpc>
                <a:spcPct val="80000"/>
              </a:lnSpc>
            </a:pPr>
            <a:r>
              <a:rPr lang="uk-UA" sz="2000" b="1" i="1" dirty="0"/>
              <a:t>а - </a:t>
            </a:r>
            <a:r>
              <a:rPr lang="uk-UA" sz="2000" dirty="0"/>
              <a:t>посилення стрічкового фундаменту палями, розташованими з двох сторін фундаменту;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/>
              <a:t>б - </a:t>
            </a:r>
            <a:r>
              <a:rPr lang="uk-UA" sz="2000" dirty="0"/>
              <a:t>те саме, з розташуванням паль з одного боку;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/>
              <a:t>г- </a:t>
            </a:r>
            <a:r>
              <a:rPr lang="uk-UA" sz="2000" dirty="0"/>
              <a:t>варіанти посилення стовпчастих фундаментів;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b="1" i="1" dirty="0"/>
              <a:t>1 - </a:t>
            </a:r>
            <a:r>
              <a:rPr lang="uk-UA" sz="2000" dirty="0"/>
              <a:t>фундамент, що посилюється; </a:t>
            </a:r>
            <a:r>
              <a:rPr lang="uk-UA" sz="2000" b="1" i="1" dirty="0"/>
              <a:t>2 – </a:t>
            </a:r>
            <a:r>
              <a:rPr lang="uk-UA" sz="2000" dirty="0"/>
              <a:t>палі;</a:t>
            </a:r>
            <a:r>
              <a:rPr lang="uk-UA" sz="2000" b="1" i="1" dirty="0"/>
              <a:t> 3 – </a:t>
            </a:r>
            <a:r>
              <a:rPr lang="uk-UA" sz="2000" dirty="0"/>
              <a:t>ростверк;</a:t>
            </a:r>
            <a:r>
              <a:rPr lang="uk-UA" sz="2000" b="1" i="1" dirty="0"/>
              <a:t> 4 – </a:t>
            </a:r>
            <a:r>
              <a:rPr lang="uk-UA" sz="2000" i="1" dirty="0" err="1"/>
              <a:t>рандбалок</a:t>
            </a:r>
            <a:r>
              <a:rPr lang="uk-UA" sz="2000" i="1" dirty="0"/>
              <a:t>;</a:t>
            </a:r>
            <a:r>
              <a:rPr lang="uk-UA" sz="2000" b="1" i="1" dirty="0"/>
              <a:t> 5 – </a:t>
            </a:r>
            <a:r>
              <a:rPr lang="uk-UA" sz="2000" dirty="0"/>
              <a:t>поперечна балка; </a:t>
            </a:r>
            <a:r>
              <a:rPr lang="uk-UA" sz="2000" b="1" i="1" dirty="0"/>
              <a:t>6 - </a:t>
            </a:r>
            <a:r>
              <a:rPr lang="uk-UA" sz="2000" dirty="0"/>
              <a:t>важільний ростверк</a:t>
            </a:r>
          </a:p>
        </p:txBody>
      </p:sp>
      <p:pic>
        <p:nvPicPr>
          <p:cNvPr id="2867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788779"/>
            <a:ext cx="4608512" cy="6153441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680"/>
            <a:ext cx="8229600" cy="1143000"/>
          </a:xfrm>
        </p:spPr>
        <p:txBody>
          <a:bodyPr/>
          <a:lstStyle/>
          <a:p>
            <a:pPr eaLnBrk="1" hangingPunct="1"/>
            <a:r>
              <a:rPr lang="uk-UA" sz="2800" b="1">
                <a:solidFill>
                  <a:schemeClr val="tx1"/>
                </a:solidFill>
              </a:rPr>
              <a:t>Посилення фундаментів набивними палями, виконаними методом гвинтового продавлювання</a:t>
            </a:r>
            <a:r>
              <a:rPr lang="uk-UA" sz="4000">
                <a:solidFill>
                  <a:schemeClr val="tx1"/>
                </a:solidFill>
              </a:rPr>
              <a:t/>
            </a:r>
            <a:br>
              <a:rPr lang="uk-UA" sz="4000">
                <a:solidFill>
                  <a:schemeClr val="tx1"/>
                </a:solidFill>
              </a:rPr>
            </a:br>
            <a:endParaRPr lang="uk-UA" sz="4000">
              <a:solidFill>
                <a:schemeClr val="tx1"/>
              </a:solidFill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4276" y="1412777"/>
            <a:ext cx="6675447" cy="4133948"/>
          </a:xfrm>
          <a:noFill/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539552" y="5546725"/>
            <a:ext cx="824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uk-UA" sz="2000" b="1" i="1" dirty="0"/>
              <a:t>а – </a:t>
            </a:r>
            <a:r>
              <a:rPr lang="uk-UA" sz="2000" dirty="0"/>
              <a:t>з </a:t>
            </a:r>
            <a:r>
              <a:rPr lang="uk-UA" sz="2000" dirty="0" err="1"/>
              <a:t>відривкою</a:t>
            </a:r>
            <a:r>
              <a:rPr lang="uk-UA" sz="2000" dirty="0"/>
              <a:t> котловану;</a:t>
            </a:r>
            <a:r>
              <a:rPr lang="uk-UA" sz="2000" b="1" i="1" dirty="0"/>
              <a:t> б - </a:t>
            </a:r>
            <a:r>
              <a:rPr lang="uk-UA" sz="2000" dirty="0"/>
              <a:t>без </a:t>
            </a:r>
            <a:r>
              <a:rPr lang="uk-UA" sz="2000" dirty="0" err="1"/>
              <a:t>відривки</a:t>
            </a:r>
            <a:r>
              <a:rPr lang="uk-UA" sz="2000" dirty="0"/>
              <a:t> котловану; </a:t>
            </a:r>
            <a:r>
              <a:rPr lang="uk-UA" sz="2000" b="1" i="1" dirty="0"/>
              <a:t>1 – </a:t>
            </a:r>
            <a:r>
              <a:rPr lang="uk-UA" sz="2000" dirty="0"/>
              <a:t>існуючий фундамент;</a:t>
            </a:r>
            <a:r>
              <a:rPr lang="uk-UA" sz="2000" b="1" i="1" dirty="0"/>
              <a:t> 2 – </a:t>
            </a:r>
            <a:r>
              <a:rPr lang="uk-UA" sz="2000" dirty="0"/>
              <a:t>палі;</a:t>
            </a:r>
            <a:r>
              <a:rPr lang="uk-UA" sz="2000" b="1" i="1" dirty="0"/>
              <a:t> 3 - </a:t>
            </a:r>
            <a:r>
              <a:rPr lang="uk-UA" sz="2000" dirty="0"/>
              <a:t>слабкий ґрунт; </a:t>
            </a:r>
            <a:r>
              <a:rPr lang="uk-UA" sz="2000" b="1" i="1" dirty="0"/>
              <a:t>4 - </a:t>
            </a:r>
            <a:r>
              <a:rPr lang="uk-UA" sz="2000" dirty="0"/>
              <a:t>зона ущільненого ґрунту;</a:t>
            </a:r>
            <a:r>
              <a:rPr lang="uk-UA" sz="2000" b="1" i="1" dirty="0"/>
              <a:t> 5 - </a:t>
            </a:r>
            <a:r>
              <a:rPr lang="uk-UA" sz="2000" dirty="0"/>
              <a:t>шар міцного ґрунту;</a:t>
            </a:r>
            <a:r>
              <a:rPr lang="uk-UA" sz="2000" b="1" i="1" dirty="0"/>
              <a:t> 6 – </a:t>
            </a:r>
            <a:r>
              <a:rPr lang="uk-UA" sz="2000" dirty="0"/>
              <a:t>котлован;</a:t>
            </a:r>
            <a:r>
              <a:rPr lang="uk-UA" sz="2000" b="1" i="1" dirty="0"/>
              <a:t> 7 - </a:t>
            </a:r>
            <a:r>
              <a:rPr lang="uk-UA" sz="2000" dirty="0"/>
              <a:t>залізобетонна обойма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0" y="17447"/>
            <a:ext cx="3985236" cy="6453187"/>
          </a:xfrm>
        </p:spPr>
        <p:txBody>
          <a:bodyPr/>
          <a:lstStyle/>
          <a:p>
            <a:pPr eaLnBrk="1" hangingPunct="1"/>
            <a:r>
              <a:rPr lang="uk-UA" sz="2400" b="1" dirty="0"/>
              <a:t>Етапи робіт з посилення стрічкових фундаментів набивними палями</a:t>
            </a:r>
          </a:p>
          <a:p>
            <a:pPr eaLnBrk="1" hangingPunct="1"/>
            <a:endParaRPr lang="uk-UA" sz="2400" b="1" dirty="0"/>
          </a:p>
          <a:p>
            <a:pPr eaLnBrk="1" hangingPunct="1"/>
            <a:r>
              <a:rPr lang="uk-UA" sz="2000" b="1" dirty="0"/>
              <a:t>1 – фундамент; 2 – шурф; 3 – кріплення шурфу; 4 - балка, що розвантажує; 5 – стіна; 6 – слабкий ґрунт; 7 – міцний ґрунт; 8 – свердловина для палі; 9 – </a:t>
            </a:r>
            <a:r>
              <a:rPr lang="uk-UA" sz="2000" b="1" dirty="0" err="1"/>
              <a:t>буронабивна</a:t>
            </a:r>
            <a:r>
              <a:rPr lang="uk-UA" sz="2000" b="1" dirty="0"/>
              <a:t> паля; 10 – поздовжня балка; 11 – поперечна балка; 12 – отвори у </a:t>
            </a:r>
            <a:r>
              <a:rPr lang="uk-UA" sz="2000" b="1" dirty="0" err="1"/>
              <a:t>підсилюваному</a:t>
            </a:r>
            <a:r>
              <a:rPr lang="uk-UA" sz="2000" b="1" dirty="0"/>
              <a:t> фундаменті; 13 – домкрат; 14 - залізобетонний ростверк</a:t>
            </a:r>
            <a:endParaRPr lang="uk-UA" sz="2400" dirty="0"/>
          </a:p>
        </p:txBody>
      </p:sp>
      <p:pic>
        <p:nvPicPr>
          <p:cNvPr id="30724" name="Picture 4" descr="ОиФ усиление 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217" t="2599" r="13341" b="18390"/>
          <a:stretch>
            <a:fillRect/>
          </a:stretch>
        </p:blipFill>
        <p:spPr bwMode="auto">
          <a:xfrm>
            <a:off x="3884612" y="0"/>
            <a:ext cx="52832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3FF52B-A6BE-433B-BE01-A242376D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/>
              <a:t>Осушення</a:t>
            </a:r>
          </a:p>
          <a:p>
            <a:r>
              <a:rPr lang="uk-UA" sz="2800" dirty="0"/>
              <a:t>Захист від доступу води з навколишньої території (канави та кювети, </a:t>
            </a:r>
            <a:r>
              <a:rPr lang="uk-UA" sz="2800" dirty="0" err="1"/>
              <a:t>водоперехоплюючі</a:t>
            </a:r>
            <a:r>
              <a:rPr lang="uk-UA" sz="2800" dirty="0"/>
              <a:t> та відвідні лотки, дренажні траншеї або засипки з дренажними трубами, що відводять, протифільтраційні завіси та ін.)</a:t>
            </a:r>
          </a:p>
          <a:p>
            <a:r>
              <a:rPr lang="uk-UA" sz="2800" dirty="0"/>
              <a:t>Відведення води з території об'єкта (кільцеві дренажі, дренажні завіси з самопливним відведенням або примусовим відкачуванням, мережа </a:t>
            </a:r>
            <a:r>
              <a:rPr lang="uk-UA" sz="2800" dirty="0" err="1"/>
              <a:t>відкачувальних</a:t>
            </a:r>
            <a:r>
              <a:rPr lang="uk-UA" sz="2800" dirty="0"/>
              <a:t> свердловин та ін.)</a:t>
            </a:r>
          </a:p>
          <a:p>
            <a:r>
              <a:rPr lang="uk-UA" sz="2800" dirty="0"/>
              <a:t>Зниження рівня ґрунтових вод (пластовий дренаж з активним відкачуванням, </a:t>
            </a:r>
            <a:r>
              <a:rPr lang="uk-UA" sz="2800" dirty="0" err="1"/>
              <a:t>водознижувальні</a:t>
            </a:r>
            <a:r>
              <a:rPr lang="uk-UA" sz="2800" dirty="0"/>
              <a:t> свердловини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0812"/>
            <a:ext cx="9144000" cy="850900"/>
          </a:xfrm>
        </p:spPr>
        <p:txBody>
          <a:bodyPr/>
          <a:lstStyle/>
          <a:p>
            <a:pPr eaLnBrk="1" hangingPunct="1"/>
            <a:r>
              <a:rPr lang="uk-UA" sz="2400" b="1"/>
              <a:t>Схема посилення фундаментів буроін'єкційними палями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431" y="6007100"/>
            <a:ext cx="8229600" cy="850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/>
              <a:t>1 – дерев'яні палі; 2 – стіни підвалу; 3 – стіни будівлі; 4 – буроін'єкційні палі; 5 – торф та заторфовані суглинки; 6 – супісь пластична; 7 – пісок середньої густини; 8 - вапняки</a:t>
            </a:r>
          </a:p>
        </p:txBody>
      </p:sp>
      <p:pic>
        <p:nvPicPr>
          <p:cNvPr id="31748" name="Picture 4" descr="ОиФ усиление 009"/>
          <p:cNvPicPr>
            <a:picLocks noChangeAspect="1" noChangeArrowheads="1"/>
          </p:cNvPicPr>
          <p:nvPr/>
        </p:nvPicPr>
        <p:blipFill>
          <a:blip r:embed="rId2" cstate="print"/>
          <a:srcRect l="4958" t="1190" r="3094" b="29268"/>
          <a:stretch>
            <a:fillRect/>
          </a:stretch>
        </p:blipFill>
        <p:spPr bwMode="auto">
          <a:xfrm>
            <a:off x="211318" y="680110"/>
            <a:ext cx="8914782" cy="51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>
          <a:xfrm>
            <a:off x="143508" y="-243408"/>
            <a:ext cx="8856984" cy="1143000"/>
          </a:xfrm>
        </p:spPr>
        <p:txBody>
          <a:bodyPr/>
          <a:lstStyle/>
          <a:p>
            <a:pPr eaLnBrk="1" hangingPunct="1"/>
            <a:r>
              <a:rPr lang="uk-UA" sz="2800" b="1"/>
              <a:t>Технологія виготовлення буроін'єкційних паль</a:t>
            </a:r>
            <a:endParaRPr lang="uk-UA" sz="4000"/>
          </a:p>
        </p:txBody>
      </p:sp>
      <p:sp>
        <p:nvSpPr>
          <p:cNvPr id="32771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0" y="5610570"/>
            <a:ext cx="9000492" cy="1106487"/>
          </a:xfrm>
        </p:spPr>
        <p:txBody>
          <a:bodyPr/>
          <a:lstStyle/>
          <a:p>
            <a:pPr eaLnBrk="1" hangingPunct="1"/>
            <a:r>
              <a:rPr lang="uk-UA" sz="2000" b="1" i="1" dirty="0"/>
              <a:t>а – </a:t>
            </a:r>
            <a:r>
              <a:rPr lang="uk-UA" sz="2000" dirty="0"/>
              <a:t>буріння;</a:t>
            </a:r>
            <a:r>
              <a:rPr lang="uk-UA" sz="2000" b="1" i="1" dirty="0"/>
              <a:t> б - </a:t>
            </a:r>
            <a:r>
              <a:rPr lang="uk-UA" sz="2000" dirty="0"/>
              <a:t>заповнення свердловини розчином; </a:t>
            </a:r>
            <a:r>
              <a:rPr lang="uk-UA" sz="2000" b="1" i="1" dirty="0"/>
              <a:t>в - </a:t>
            </a:r>
            <a:r>
              <a:rPr lang="uk-UA" sz="2000" dirty="0"/>
              <a:t>установка армокаркасу; опресування;</a:t>
            </a:r>
            <a:r>
              <a:rPr lang="uk-UA" sz="2000" b="1" i="1" dirty="0"/>
              <a:t> г - </a:t>
            </a:r>
            <a:r>
              <a:rPr lang="uk-UA" sz="2000" dirty="0"/>
              <a:t>готова паля; </a:t>
            </a:r>
            <a:r>
              <a:rPr lang="uk-UA" sz="2000" b="1" i="1" dirty="0"/>
              <a:t>1 – </a:t>
            </a:r>
            <a:r>
              <a:rPr lang="uk-UA" sz="2000" dirty="0"/>
              <a:t>глинистий розчин;</a:t>
            </a:r>
            <a:r>
              <a:rPr lang="uk-UA" sz="2000" b="1" i="1" dirty="0"/>
              <a:t> 2 – </a:t>
            </a:r>
            <a:r>
              <a:rPr lang="uk-UA" sz="2000" dirty="0"/>
              <a:t>ємність для розчину; </a:t>
            </a:r>
            <a:r>
              <a:rPr lang="uk-UA" sz="2000" b="1" i="1" dirty="0"/>
              <a:t>3 – </a:t>
            </a:r>
            <a:r>
              <a:rPr lang="uk-UA" sz="2000" dirty="0"/>
              <a:t>арматурний каркас;</a:t>
            </a:r>
            <a:r>
              <a:rPr lang="uk-UA" sz="2000" b="1" i="1" dirty="0"/>
              <a:t> 4 – </a:t>
            </a:r>
            <a:r>
              <a:rPr lang="uk-UA" sz="2000" dirty="0"/>
              <a:t>цементний розчин; </a:t>
            </a:r>
            <a:r>
              <a:rPr lang="uk-UA" sz="2000" b="1" i="1" dirty="0"/>
              <a:t>5 – </a:t>
            </a:r>
            <a:r>
              <a:rPr lang="uk-UA" sz="2000" dirty="0" err="1"/>
              <a:t>ін'ектор</a:t>
            </a:r>
            <a:r>
              <a:rPr lang="uk-UA" sz="2000" dirty="0"/>
              <a:t>;</a:t>
            </a:r>
            <a:r>
              <a:rPr lang="uk-UA" sz="2000" b="1" i="1" dirty="0"/>
              <a:t> 6 – </a:t>
            </a:r>
            <a:r>
              <a:rPr lang="uk-UA" sz="2000" dirty="0"/>
              <a:t>тампон;</a:t>
            </a:r>
            <a:r>
              <a:rPr lang="uk-UA" sz="2000" b="1" i="1" dirty="0"/>
              <a:t> 7 – </a:t>
            </a:r>
            <a:r>
              <a:rPr lang="uk-UA" sz="2000" dirty="0"/>
              <a:t>кондуктор;</a:t>
            </a:r>
            <a:r>
              <a:rPr lang="uk-UA" sz="2000" b="1" i="1" dirty="0"/>
              <a:t> 8 – </a:t>
            </a:r>
            <a:r>
              <a:rPr lang="uk-UA" sz="2000" dirty="0"/>
              <a:t>цементний камінь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557509"/>
            <a:ext cx="7056783" cy="5133778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5"/>
          <p:cNvSpPr>
            <a:spLocks noGrp="1"/>
          </p:cNvSpPr>
          <p:nvPr>
            <p:ph idx="1"/>
          </p:nvPr>
        </p:nvSpPr>
        <p:spPr>
          <a:xfrm>
            <a:off x="457200" y="238336"/>
            <a:ext cx="8229600" cy="6381328"/>
          </a:xfrm>
        </p:spPr>
        <p:txBody>
          <a:bodyPr/>
          <a:lstStyle/>
          <a:p>
            <a:pPr eaLnBrk="1" hangingPunct="1">
              <a:buNone/>
            </a:pPr>
            <a:r>
              <a:rPr lang="uk-UA" sz="2400">
                <a:cs typeface="Times New Roman" pitchFamily="18" charset="0"/>
              </a:rPr>
              <a:t>	Технологічний цикл пристрою буроін'єкційних паль включає:</a:t>
            </a:r>
          </a:p>
          <a:p>
            <a:pPr eaLnBrk="1" hangingPunct="1">
              <a:buNone/>
            </a:pPr>
            <a:r>
              <a:rPr lang="uk-UA" sz="2400">
                <a:cs typeface="Times New Roman" pitchFamily="18" charset="0"/>
              </a:rPr>
              <a:t>- буріння кладки фундаментів та, у разі потреби, стін та інших конструктивних елементів посилюваних будівель та споруд,</a:t>
            </a:r>
          </a:p>
          <a:p>
            <a:pPr eaLnBrk="1" hangingPunct="1">
              <a:buNone/>
            </a:pPr>
            <a:r>
              <a:rPr lang="uk-UA" sz="2400">
                <a:cs typeface="Times New Roman" pitchFamily="18" charset="0"/>
              </a:rPr>
              <a:t>- установку труби-кондуктора,</a:t>
            </a:r>
          </a:p>
          <a:p>
            <a:pPr eaLnBrk="1" hangingPunct="1">
              <a:buNone/>
            </a:pPr>
            <a:r>
              <a:rPr lang="uk-UA" sz="2400">
                <a:cs typeface="Times New Roman" pitchFamily="18" charset="0"/>
              </a:rPr>
              <a:t>- буріння свердловини в ґрунті до проектної позначки,</a:t>
            </a:r>
          </a:p>
          <a:p>
            <a:pPr eaLnBrk="1" hangingPunct="1">
              <a:buNone/>
            </a:pPr>
            <a:r>
              <a:rPr lang="uk-UA" sz="2400">
                <a:cs typeface="Times New Roman" pitchFamily="18" charset="0"/>
              </a:rPr>
              <a:t>- заповнення свердловини розчином, що твердне,</a:t>
            </a:r>
          </a:p>
          <a:p>
            <a:pPr eaLnBrk="1" hangingPunct="1">
              <a:buNone/>
            </a:pPr>
            <a:r>
              <a:rPr lang="uk-UA" sz="2400">
                <a:cs typeface="Times New Roman" pitchFamily="18" charset="0"/>
              </a:rPr>
              <a:t>- установку в свердловину арматурного каркасу та опресування.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42595"/>
          </a:xfrm>
        </p:spPr>
        <p:txBody>
          <a:bodyPr/>
          <a:lstStyle/>
          <a:p>
            <a:pPr marL="0" indent="457200">
              <a:buNone/>
            </a:pPr>
            <a:r>
              <a:rPr lang="uk-UA" sz="2200" dirty="0">
                <a:cs typeface="Times New Roman" pitchFamily="18" charset="0"/>
              </a:rPr>
              <a:t>Свердловини бурять верстатами колонкового буріння із продуванням стисненим повітрям. При проходженні нестійких обводнених </a:t>
            </a:r>
            <a:r>
              <a:rPr lang="uk-UA" sz="2200" dirty="0" err="1">
                <a:cs typeface="Times New Roman" pitchFamily="18" charset="0"/>
              </a:rPr>
              <a:t>грунтів</a:t>
            </a:r>
            <a:r>
              <a:rPr lang="uk-UA" sz="2200" dirty="0">
                <a:cs typeface="Times New Roman" pitchFamily="18" charset="0"/>
              </a:rPr>
              <a:t> буріння ведуть під захистом обсадних труб. Діаметр буріння повинен дозволяти встановлювати в них труби-кондуктори, внутрішній діаметр яких більший або дорівнює розрахунковому діаметру </a:t>
            </a:r>
            <a:r>
              <a:rPr lang="uk-UA" sz="2200" dirty="0" err="1">
                <a:cs typeface="Times New Roman" pitchFamily="18" charset="0"/>
              </a:rPr>
              <a:t>буроін'єкційних</a:t>
            </a:r>
            <a:r>
              <a:rPr lang="uk-UA" sz="2200" dirty="0">
                <a:cs typeface="Times New Roman" pitchFamily="18" charset="0"/>
              </a:rPr>
              <a:t> паль. Свердловини під кондуктор заповнюють розчином до виливу його з гирла свердловини. Розчин подається через робочий орган бурового верстата або трубу-</a:t>
            </a:r>
            <a:r>
              <a:rPr lang="uk-UA" sz="2200" dirty="0" err="1">
                <a:cs typeface="Times New Roman" pitchFamily="18" charset="0"/>
              </a:rPr>
              <a:t>ін'ектор</a:t>
            </a:r>
            <a:r>
              <a:rPr lang="uk-UA" sz="2200" dirty="0">
                <a:cs typeface="Times New Roman" pitchFamily="18" charset="0"/>
              </a:rPr>
              <a:t>, опущену до </a:t>
            </a:r>
            <a:r>
              <a:rPr lang="uk-UA" sz="2200" dirty="0" err="1">
                <a:cs typeface="Times New Roman" pitchFamily="18" charset="0"/>
              </a:rPr>
              <a:t>вибою</a:t>
            </a:r>
            <a:r>
              <a:rPr lang="uk-UA" sz="2200" dirty="0">
                <a:cs typeface="Times New Roman" pitchFamily="18" charset="0"/>
              </a:rPr>
              <a:t> свердловини. При зниженні рівня розчину в свердловині більш ніж на 1 м свердловина витримується протягом доби і потім доливається до гирла цементним розчином з меншим В/Ц. Після заповнення свердловини розчином до початку схоплювання в свердловину встановлюють трубу-кондуктор. Розбурювання цементного каменю в трубі-кондукторі слід починати не раніше ніж після дводобової витримки труби-кондуктора у свердловині. Буріння ведуть із продуванням стисненим повітрям. Після закінчення розбурювання цементного каменю буріння свердловини ведуть до проектної позначки нижнього кінця палі. Відхилення від заданого кута буріння має перевищувати ±2°, по довжині палі ±30 см.</a:t>
            </a:r>
            <a:endParaRPr lang="uk-UA" sz="2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6666" y="28175"/>
            <a:ext cx="9127334" cy="6425161"/>
          </a:xfrm>
        </p:spPr>
        <p:txBody>
          <a:bodyPr/>
          <a:lstStyle/>
          <a:p>
            <a:pPr eaLnBrk="1" hangingPunct="1"/>
            <a:r>
              <a:rPr lang="uk-UA" sz="2000">
                <a:cs typeface="Times New Roman" pitchFamily="18" charset="0"/>
              </a:rPr>
              <a:t>Після закінчення буріння свердловину через буровий став промивають від шламу свіжим буровим розчином протягом 3-5 хв.</a:t>
            </a:r>
          </a:p>
          <a:p>
            <a:pPr eaLnBrk="1" hangingPunct="1"/>
            <a:r>
              <a:rPr lang="uk-UA" sz="2000">
                <a:cs typeface="Times New Roman" pitchFamily="18" charset="0"/>
              </a:rPr>
              <a:t>Свердловини заповнюють твердіючим (цементним або іншим) розчином через буровий став або трубу-ін'ектор від вибою свердловини знизу вгору до повного витіснення глинистого розчину та появи у гирлі свердловини чистого цементного розчину. Безпосередньо після заповнення свердловини розчином, що твердіє, в неї встановлюють арматурний каркас. Армокаркас опускають у свердловину окремими секціями, довжина яких залежить від умов виготовлення буроін'єкційних паль. Окремі секції армокаркасу стикують зварюванням. Після установки армокаркасу в проектне положення і за відсутності витоків розчину зі свердловин (зниження рівня розчину не більше ніж на 0,5 м) опресовують палю. Для опресовування у верхній частині труби-кондуктора встановлюють тампон (обтюратор) з манометром і через ін'ектор нагнітають під тиском 0,2-0,3 МПа протягом 3-4 хв. Опресовування може бути припинено, якщо витрата розчину в процесі її не перевищує 200 л. При більшій витраті розчину проводять вистойку паль протягом 1 доби, після чого повторюють опресовування.</a:t>
            </a:r>
          </a:p>
          <a:p>
            <a:pPr eaLnBrk="1" hangingPunct="1"/>
            <a:r>
              <a:rPr lang="uk-UA" sz="2000">
                <a:cs typeface="Times New Roman" pitchFamily="18" charset="0"/>
              </a:rPr>
              <a:t>Вид і склад розчинів, що твердіють при виготовленні буроін'єкційних паль, залежать від умов їх застосування, в кожному випадку параметри розчинів підбирає лабораторія.</a:t>
            </a:r>
            <a:endParaRPr lang="uk-UA"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9CE8AD-36B2-44DD-8C1D-2EC6B5729D94}"/>
              </a:ext>
            </a:extLst>
          </p:cNvPr>
          <p:cNvSpPr/>
          <p:nvPr/>
        </p:nvSpPr>
        <p:spPr>
          <a:xfrm>
            <a:off x="107504" y="116633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АРМУВАННЯ ГРУНТУ</a:t>
            </a:r>
          </a:p>
          <a:p>
            <a:endParaRPr lang="uk-UA" sz="2400" dirty="0"/>
          </a:p>
          <a:p>
            <a:r>
              <a:rPr lang="uk-UA" sz="2400" dirty="0"/>
              <a:t>Армований </a:t>
            </a:r>
            <a:r>
              <a:rPr lang="uk-UA" sz="2400" dirty="0" err="1"/>
              <a:t>грунт</a:t>
            </a:r>
            <a:r>
              <a:rPr lang="uk-UA" sz="2400" dirty="0"/>
              <a:t> (</a:t>
            </a:r>
            <a:r>
              <a:rPr lang="uk-UA" sz="2400" dirty="0" err="1"/>
              <a:t>армогрунт</a:t>
            </a:r>
            <a:r>
              <a:rPr lang="uk-UA" sz="2400" dirty="0"/>
              <a:t>) складається з шарів, що чергуються, і </a:t>
            </a:r>
            <a:r>
              <a:rPr lang="uk-UA" sz="2400" dirty="0" err="1"/>
              <a:t>грунту</a:t>
            </a:r>
            <a:r>
              <a:rPr lang="uk-UA" sz="2400" dirty="0"/>
              <a:t> і арматури. Як арматуру використовують стрижні, смуги, сітки або листовий матеріал із синтетичних речовин, паперу або металу. В останні роки розширилося використання </a:t>
            </a:r>
            <a:r>
              <a:rPr lang="uk-UA" sz="2400" dirty="0" err="1"/>
              <a:t>геотекстилю</a:t>
            </a:r>
            <a:r>
              <a:rPr lang="uk-UA" sz="2400" dirty="0"/>
              <a:t> з високими межами міцності при розтягуванні та модулем пружності. Армований ґрунт зазвичай не має органічних включень; він поєднує міцність при стисканні та опір зсуву ґрунту з міцністю арматури при її розтягуванні.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8037" t="22072" r="29875" b="35679"/>
          <a:stretch/>
        </p:blipFill>
        <p:spPr>
          <a:xfrm>
            <a:off x="1196829" y="1484784"/>
            <a:ext cx="7651669" cy="4654884"/>
          </a:xfrm>
          <a:noFill/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71500" y="140493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  <a:cs typeface="Times New Roman" pitchFamily="18" charset="0"/>
              </a:rPr>
              <a:t>Підпірна стінка з армуванням методом Йорка (два варіанти)</a:t>
            </a:r>
          </a:p>
          <a:p>
            <a:pPr algn="just"/>
            <a:r>
              <a:rPr lang="uk-UA" sz="2400">
                <a:latin typeface="Times New Roman" pitchFamily="18" charset="0"/>
                <a:cs typeface="Times New Roman" pitchFamily="18" charset="0"/>
              </a:rPr>
              <a:t>1 - армуючі смуги; 2 – вертикальні стрижневі опори; 3, 4 – елементи огорожі</a:t>
            </a:r>
            <a:endParaRPr lang="uk-UA" sz="2400"/>
          </a:p>
        </p:txBody>
      </p:sp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0" y="6139668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/>
              <a:t>При армуванні методом Йорка арматурні лінії з'єднуються з лицьовими елементами з допомогою вертикальних стрижнів.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E700BD-C033-4B88-9927-2496A3F3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009531"/>
          </a:xfrm>
        </p:spPr>
        <p:txBody>
          <a:bodyPr/>
          <a:lstStyle/>
          <a:p>
            <a:r>
              <a:rPr lang="uk-UA" sz="2400"/>
              <a:t>До ґрунтового матеріалу, що використовується в конструкціях з арміґрунту, пред'являються певні вимоги:</a:t>
            </a:r>
          </a:p>
          <a:p>
            <a:r>
              <a:rPr lang="uk-UA" sz="2400"/>
              <a:t> ґрунт повинен містити частини дрібніші 0,05 мм менше</a:t>
            </a:r>
          </a:p>
          <a:p>
            <a:r>
              <a:rPr lang="uk-UA" sz="2400"/>
              <a:t>15%, більше 100 мм – менше 25%;</a:t>
            </a:r>
          </a:p>
          <a:p>
            <a:r>
              <a:rPr lang="uk-UA" sz="2400"/>
              <a:t>у ґрунті не повинно бути органічних або хімічних домішок, що викликають корозію бетону та металу;</a:t>
            </a:r>
          </a:p>
          <a:p>
            <a:r>
              <a:rPr lang="uk-UA" sz="2400"/>
              <a:t>при використанні оцинкованих металевих смуг кислотність ґрунту повинна знаходитися в межах 6&lt;рН&lt;10;</a:t>
            </a:r>
          </a:p>
          <a:p>
            <a:r>
              <a:rPr lang="uk-UA" sz="2400"/>
              <a:t>ґрунт повинен добре ущільнюватись і забезпечувати високу міцність на зріз.</a:t>
            </a:r>
          </a:p>
          <a:p>
            <a:r>
              <a:rPr lang="uk-UA" sz="2400"/>
              <a:t>У практиці при будівництві стін з використанням сталевих облицювальних елементів грунт укладають шарами завтовшки по 300-350 мм, а при використанні залізобетонних елементів - шарами завтовшки 375 мм.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06" t="19888" r="34612" b="50122"/>
          <a:stretch>
            <a:fillRect/>
          </a:stretch>
        </p:blipFill>
        <p:spPr>
          <a:xfrm>
            <a:off x="1475656" y="878857"/>
            <a:ext cx="6572250" cy="3286125"/>
          </a:xfrm>
          <a:noFill/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2931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sz="2400" b="1">
                <a:latin typeface="Times New Roman" pitchFamily="18" charset="0"/>
                <a:cs typeface="Times New Roman" pitchFamily="18" charset="0"/>
              </a:rPr>
              <a:t>Підпірні стінки з армогрунту з використанням</a:t>
            </a:r>
          </a:p>
          <a:p>
            <a:pPr algn="just"/>
            <a:r>
              <a:rPr lang="uk-UA" sz="2400" b="1"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залізобетонних елементів;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коритоподібних металевих елементів</a:t>
            </a:r>
            <a:endParaRPr lang="uk-UA" sz="2400"/>
          </a:p>
        </p:txBody>
      </p:sp>
      <p:sp>
        <p:nvSpPr>
          <p:cNvPr id="38917" name="Прямоугольник 5"/>
          <p:cNvSpPr>
            <a:spLocks noChangeArrowheads="1"/>
          </p:cNvSpPr>
          <p:nvPr/>
        </p:nvSpPr>
        <p:spPr bwMode="auto">
          <a:xfrm>
            <a:off x="18830" y="4486844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/>
              <a:t>Горизонтальні смуги арматури розташовують на відстані 250-1000 мм одна від одної. Між смугами арматури по вертикалі при металевій лицьовій частині крок становить 250 мм, при залізобетонній лицьовій частині – 750 мм. Для виготовлення цих елементів використовують тонколистову сталь завтовшки 3 мм із гальванічним покриттям. Сталеві листи довжиною 10 м з'єднуються між собою у фальц. Для кріплення арматурних смуг у листах за допомогою штампування вирубують спеціальні отвори.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uk-UA" sz="3200" dirty="0"/>
              <a:t>Поверхневе ущільнення ґрунтів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5806"/>
            <a:ext cx="8229600" cy="4857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uk-UA" sz="2800" dirty="0"/>
              <a:t>Методи поверхневого ущільнення ґрунту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 err="1"/>
              <a:t>Укатка</a:t>
            </a:r>
            <a:r>
              <a:rPr lang="uk-UA" sz="2800" dirty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 err="1"/>
              <a:t>Витрамбовування</a:t>
            </a:r>
            <a:r>
              <a:rPr lang="uk-UA" sz="2800" dirty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Вібрування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Комбінований вплив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 err="1"/>
              <a:t>віброукатка</a:t>
            </a:r>
            <a:endParaRPr lang="uk-UA" sz="2800" dirty="0"/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віброущільнення з </a:t>
            </a:r>
            <a:r>
              <a:rPr lang="uk-UA" sz="2800" dirty="0" err="1"/>
              <a:t>привантаженням</a:t>
            </a:r>
            <a:endParaRPr lang="uk-UA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uk-UA" sz="2800" dirty="0"/>
              <a:t>Обладнання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електричні трамбування; </a:t>
            </a:r>
            <a:r>
              <a:rPr lang="uk-UA" sz="2800" dirty="0" err="1"/>
              <a:t>самопересуваються</a:t>
            </a:r>
            <a:r>
              <a:rPr lang="uk-UA" sz="2800" dirty="0"/>
              <a:t> трамбування; </a:t>
            </a:r>
            <a:r>
              <a:rPr lang="uk-UA" sz="2800" dirty="0" err="1"/>
              <a:t>віброплити</a:t>
            </a:r>
            <a:r>
              <a:rPr lang="uk-UA" sz="2800" dirty="0"/>
              <a:t>, що </a:t>
            </a:r>
            <a:r>
              <a:rPr lang="uk-UA" sz="2800" dirty="0" err="1"/>
              <a:t>самопересуваються</a:t>
            </a:r>
            <a:r>
              <a:rPr lang="uk-UA" sz="2800" dirty="0"/>
              <a:t>, підвішені до крана; </a:t>
            </a:r>
            <a:r>
              <a:rPr lang="uk-UA" sz="2800" dirty="0" err="1"/>
              <a:t>гідромолоти</a:t>
            </a:r>
            <a:r>
              <a:rPr lang="uk-UA" sz="2800" dirty="0"/>
              <a:t>, навішені на крани; </a:t>
            </a:r>
            <a:r>
              <a:rPr lang="uk-UA" sz="2800" dirty="0" err="1"/>
              <a:t>пневмомолоти</a:t>
            </a:r>
            <a:endParaRPr lang="uk-UA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631" y="119039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/>
              <a:t>Глибинне ущільнення ґрунтів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93" y="1036637"/>
            <a:ext cx="82296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uk-UA" sz="2400" dirty="0"/>
              <a:t>Сутність: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/>
              <a:t>заснований на зануренні штампів, які утворюють свердловини з витісненням ґрунту радіально убік. При цьому </a:t>
            </a:r>
            <a:r>
              <a:rPr lang="uk-UA" sz="2400" dirty="0" err="1"/>
              <a:t>ущільнюється</a:t>
            </a:r>
            <a:r>
              <a:rPr lang="uk-UA" sz="2400" dirty="0"/>
              <a:t> ґрунт навколо свердловини. У відформовану свердловину засипають місцевий ґрунт або спеціальний ґрунт (пісок, піщано-гравійну суміш, щебінь) і свердловину знову відформовують доти, доки усереднена щільність ґрунтового масиву не стане рівною необхідної.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uk-UA" sz="2400" dirty="0"/>
              <a:t>Методи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/>
              <a:t>Забивання ударно-канатним способом;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/>
              <a:t>Вібрування;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/>
              <a:t>Вдавлювання паль вантажем 30-68 т;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400" dirty="0"/>
              <a:t>Розкочування свердловин котками, ексцентрично встановленими на штанзі.</a:t>
            </a:r>
            <a:endParaRPr lang="uk-UA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400" b="1" dirty="0" err="1"/>
              <a:t>Устаткування</a:t>
            </a:r>
            <a:r>
              <a:rPr lang="ru-RU" sz="2400" b="1" dirty="0"/>
              <a:t> для </a:t>
            </a:r>
            <a:r>
              <a:rPr lang="ru-RU" sz="2400" b="1" dirty="0" err="1"/>
              <a:t>глибинного</a:t>
            </a:r>
            <a:r>
              <a:rPr lang="ru-RU" sz="2400" b="1" dirty="0"/>
              <a:t> </a:t>
            </a:r>
            <a:r>
              <a:rPr lang="ru-RU" sz="2400" b="1" dirty="0" err="1"/>
              <a:t>ущільнення</a:t>
            </a:r>
            <a:r>
              <a:rPr lang="ru-RU" sz="2400" b="1" dirty="0"/>
              <a:t> </a:t>
            </a:r>
            <a:r>
              <a:rPr lang="ru-RU" sz="2400" b="1" dirty="0" err="1"/>
              <a:t>ґрунтів</a:t>
            </a:r>
            <a:endParaRPr lang="ru-RU" sz="4000" dirty="0"/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1497" t="29253" r="12384" b="11856"/>
          <a:stretch>
            <a:fillRect/>
          </a:stretch>
        </p:blipFill>
        <p:spPr>
          <a:xfrm>
            <a:off x="107950" y="1125538"/>
            <a:ext cx="8820150" cy="53736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b="1" dirty="0"/>
              <a:t>Залежність</a:t>
            </a:r>
            <a:r>
              <a:rPr lang="ru-RU" sz="2400" b="1" dirty="0"/>
              <a:t> </a:t>
            </a:r>
            <a:r>
              <a:rPr lang="uk-UA" sz="2400" b="1" dirty="0"/>
              <a:t>відстані між свердловинами від необхідного коефіцієнта ущільнення та діаметра обладнання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27" t="35637" r="6250" b="18239"/>
          <a:stretch>
            <a:fillRect/>
          </a:stretch>
        </p:blipFill>
        <p:spPr>
          <a:xfrm>
            <a:off x="250825" y="1844675"/>
            <a:ext cx="8713788" cy="38703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2400" b="1"/>
              <a:t>Глибинне зміцнення основи багаторазовим проходом спіралеподібного снаряда</a:t>
            </a:r>
            <a:endParaRPr lang="uk-UA" sz="4000"/>
          </a:p>
        </p:txBody>
      </p:sp>
      <p:sp>
        <p:nvSpPr>
          <p:cNvPr id="9219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95288" y="4941888"/>
            <a:ext cx="8229600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/>
              <a:t>а </a:t>
            </a:r>
            <a:r>
              <a:rPr lang="ru-RU" sz="1800" dirty="0"/>
              <a:t>і</a:t>
            </a:r>
            <a:r>
              <a:rPr lang="ru-RU" sz="1800" b="1" dirty="0"/>
              <a:t> б</a:t>
            </a:r>
            <a:r>
              <a:rPr lang="ru-RU" sz="1800" dirty="0"/>
              <a:t> - </a:t>
            </a:r>
            <a:r>
              <a:rPr lang="uk-UA" sz="1800" dirty="0"/>
              <a:t>утворення первинної свердловини</a:t>
            </a:r>
            <a:r>
              <a:rPr lang="ru-RU" sz="1800" dirty="0"/>
              <a:t>; </a:t>
            </a:r>
            <a:r>
              <a:rPr lang="ru-RU" sz="1800" b="1" dirty="0"/>
              <a:t>в</a:t>
            </a:r>
            <a:r>
              <a:rPr lang="ru-RU" sz="1800" dirty="0"/>
              <a:t> - </a:t>
            </a:r>
            <a:r>
              <a:rPr lang="uk-UA" sz="1800" dirty="0"/>
              <a:t>заповнення первинної свердловини засипним матеріалом</a:t>
            </a:r>
            <a:r>
              <a:rPr lang="ru-RU" sz="1800" dirty="0"/>
              <a:t>; </a:t>
            </a:r>
            <a:r>
              <a:rPr lang="ru-RU" sz="1800" b="1" dirty="0"/>
              <a:t>г</a:t>
            </a:r>
            <a:r>
              <a:rPr lang="ru-RU" sz="1800" dirty="0"/>
              <a:t> — </a:t>
            </a:r>
            <a:r>
              <a:rPr lang="uk-UA" sz="1800" dirty="0"/>
              <a:t>вторинне проходження снарядом свердловини із засипаним матеріалом</a:t>
            </a:r>
            <a:r>
              <a:rPr lang="ru-RU" sz="1800" dirty="0"/>
              <a:t>;</a:t>
            </a:r>
            <a:r>
              <a:rPr lang="ru-RU" sz="1800" b="1" dirty="0"/>
              <a:t> д</a:t>
            </a:r>
            <a:r>
              <a:rPr lang="ru-RU" sz="1800" dirty="0"/>
              <a:t> - </a:t>
            </a:r>
            <a:r>
              <a:rPr lang="uk-UA" sz="1800" dirty="0"/>
              <a:t>свердловина після повторного проходження снаряда</a:t>
            </a:r>
            <a:r>
              <a:rPr lang="ru-RU" sz="1800" dirty="0"/>
              <a:t>; </a:t>
            </a:r>
            <a:r>
              <a:rPr lang="ru-RU" sz="1800" b="1" dirty="0"/>
              <a:t>е</a:t>
            </a:r>
            <a:r>
              <a:rPr lang="ru-RU" sz="1800" dirty="0"/>
              <a:t> - </a:t>
            </a:r>
            <a:r>
              <a:rPr lang="uk-UA" sz="1800" dirty="0"/>
              <a:t>остаточне заповнення свердловини засипним матеріалом</a:t>
            </a:r>
            <a:r>
              <a:rPr lang="ru-RU" sz="1800" dirty="0"/>
              <a:t>; </a:t>
            </a:r>
            <a:r>
              <a:rPr lang="ru-RU" sz="1800" b="1" dirty="0"/>
              <a:t>1</a:t>
            </a:r>
            <a:r>
              <a:rPr lang="ru-RU" sz="1800" dirty="0"/>
              <a:t> - </a:t>
            </a:r>
            <a:r>
              <a:rPr lang="uk-UA" sz="1800" dirty="0"/>
              <a:t>спіралеподібний снаряд</a:t>
            </a:r>
            <a:r>
              <a:rPr lang="ru-RU" sz="1800" dirty="0"/>
              <a:t>; </a:t>
            </a:r>
            <a:r>
              <a:rPr lang="ru-RU" sz="1800" b="1" dirty="0"/>
              <a:t>2</a:t>
            </a:r>
            <a:r>
              <a:rPr lang="ru-RU" sz="1800" dirty="0"/>
              <a:t> - </a:t>
            </a:r>
            <a:r>
              <a:rPr lang="uk-UA" sz="1800" dirty="0"/>
              <a:t>свердловина</a:t>
            </a:r>
            <a:r>
              <a:rPr lang="ru-RU" sz="1800" dirty="0"/>
              <a:t>; </a:t>
            </a:r>
            <a:r>
              <a:rPr lang="ru-RU" sz="1800" b="1" dirty="0"/>
              <a:t>3</a:t>
            </a:r>
            <a:r>
              <a:rPr lang="ru-RU" sz="1800" dirty="0"/>
              <a:t> – </a:t>
            </a:r>
            <a:r>
              <a:rPr lang="uk-UA" sz="1800" dirty="0"/>
              <a:t>первинне ущільнення стін</a:t>
            </a:r>
            <a:r>
              <a:rPr lang="ru-RU" sz="1800" dirty="0"/>
              <a:t>; </a:t>
            </a:r>
            <a:r>
              <a:rPr lang="ru-RU" sz="1800" b="1" dirty="0"/>
              <a:t>4 </a:t>
            </a:r>
            <a:r>
              <a:rPr lang="ru-RU" sz="1800" dirty="0"/>
              <a:t>- </a:t>
            </a:r>
            <a:r>
              <a:rPr lang="uk-UA" sz="1800" dirty="0"/>
              <a:t>матеріал заповнення свердловини</a:t>
            </a:r>
            <a:r>
              <a:rPr lang="ru-RU" sz="1800" dirty="0"/>
              <a:t>; </a:t>
            </a:r>
            <a:r>
              <a:rPr lang="ru-RU" sz="1800" b="1" dirty="0"/>
              <a:t>5</a:t>
            </a:r>
            <a:r>
              <a:rPr lang="ru-RU" sz="1800" dirty="0"/>
              <a:t> – </a:t>
            </a:r>
            <a:r>
              <a:rPr lang="uk-UA" sz="1800" dirty="0"/>
              <a:t>вторинне ущільнення стін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268413"/>
            <a:ext cx="6553200" cy="339407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uk-UA" sz="2800" b="1"/>
              <a:t>Глибинне ущільнення основ методом гвинтового продавлювання свердловин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12875"/>
            <a:ext cx="6178550" cy="3209925"/>
          </a:xfrm>
          <a:noFill/>
        </p:spPr>
      </p:pic>
      <p:sp>
        <p:nvSpPr>
          <p:cNvPr id="1024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" y="4941888"/>
            <a:ext cx="8229600" cy="1582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i="1" dirty="0"/>
              <a:t>а</a:t>
            </a:r>
            <a:r>
              <a:rPr lang="ru-RU" sz="1800" i="1" dirty="0"/>
              <a:t> </a:t>
            </a:r>
            <a:r>
              <a:rPr lang="ru-RU" sz="1800" dirty="0"/>
              <a:t>- </a:t>
            </a:r>
            <a:r>
              <a:rPr lang="uk-UA" sz="1800" dirty="0"/>
              <a:t>з вертикальним розташуванням свердловин</a:t>
            </a:r>
            <a:r>
              <a:rPr lang="ru-RU" sz="1800" dirty="0"/>
              <a:t>; </a:t>
            </a:r>
            <a:r>
              <a:rPr lang="ru-RU" sz="1800" b="1" i="1" dirty="0"/>
              <a:t>б</a:t>
            </a:r>
            <a:r>
              <a:rPr lang="ru-RU" sz="1800" b="1" dirty="0"/>
              <a:t> </a:t>
            </a:r>
            <a:r>
              <a:rPr lang="ru-RU" sz="1800" dirty="0"/>
              <a:t>— </a:t>
            </a:r>
            <a:r>
              <a:rPr lang="uk-UA" sz="1800" dirty="0"/>
              <a:t>з похилим розташуванням свердловин</a:t>
            </a:r>
            <a:r>
              <a:rPr lang="ru-RU" sz="1800" dirty="0"/>
              <a:t>; </a:t>
            </a:r>
            <a:r>
              <a:rPr lang="ru-RU" sz="1800" b="1" i="1" dirty="0"/>
              <a:t>в</a:t>
            </a:r>
            <a:r>
              <a:rPr lang="ru-RU" sz="1800" dirty="0"/>
              <a:t> - </a:t>
            </a:r>
            <a:r>
              <a:rPr lang="uk-UA" sz="1800" dirty="0"/>
              <a:t>з комбінованим розташуванням свердловин</a:t>
            </a:r>
            <a:r>
              <a:rPr lang="ru-RU" sz="1800" dirty="0"/>
              <a:t>; </a:t>
            </a:r>
            <a:r>
              <a:rPr lang="ru-RU" sz="1800" b="1" i="1" dirty="0"/>
              <a:t>1</a:t>
            </a:r>
            <a:r>
              <a:rPr lang="ru-RU" sz="1800" dirty="0"/>
              <a:t> - </a:t>
            </a:r>
            <a:r>
              <a:rPr lang="uk-UA" sz="1800" dirty="0"/>
              <a:t>існуючий фундамент</a:t>
            </a:r>
            <a:r>
              <a:rPr lang="ru-RU" sz="1800" dirty="0"/>
              <a:t>; </a:t>
            </a:r>
            <a:r>
              <a:rPr lang="ru-RU" sz="1800" b="1" i="1" dirty="0"/>
              <a:t>2</a:t>
            </a:r>
            <a:r>
              <a:rPr lang="ru-RU" sz="1800" dirty="0"/>
              <a:t> - </a:t>
            </a:r>
            <a:r>
              <a:rPr lang="uk-UA" sz="1800" dirty="0"/>
              <a:t>ґрунтова паля</a:t>
            </a:r>
            <a:r>
              <a:rPr lang="ru-RU" sz="1800" dirty="0"/>
              <a:t>; </a:t>
            </a:r>
            <a:r>
              <a:rPr lang="ru-RU" sz="1800" b="1" i="1" dirty="0"/>
              <a:t>3</a:t>
            </a:r>
            <a:r>
              <a:rPr lang="ru-RU" sz="1800" dirty="0"/>
              <a:t> - </a:t>
            </a:r>
            <a:r>
              <a:rPr lang="uk-UA" sz="1800" dirty="0"/>
              <a:t>ущільнена зона при одноразовому продавлюванні</a:t>
            </a:r>
            <a:r>
              <a:rPr lang="ru-RU" sz="1800" dirty="0"/>
              <a:t>; </a:t>
            </a:r>
            <a:r>
              <a:rPr lang="ru-RU" sz="1800" b="1" i="1" dirty="0"/>
              <a:t>4</a:t>
            </a:r>
            <a:r>
              <a:rPr lang="ru-RU" sz="1800" dirty="0"/>
              <a:t> - </a:t>
            </a:r>
            <a:r>
              <a:rPr lang="uk-UA" sz="1800" dirty="0"/>
              <a:t>те ж, при багаторазовому продавлюванні</a:t>
            </a:r>
            <a:r>
              <a:rPr lang="ru-RU" sz="1800" dirty="0"/>
              <a:t>; </a:t>
            </a:r>
            <a:r>
              <a:rPr lang="ru-RU" sz="1800" b="1" i="1" dirty="0"/>
              <a:t>5</a:t>
            </a:r>
            <a:r>
              <a:rPr lang="ru-RU" sz="1800" dirty="0"/>
              <a:t> - </a:t>
            </a:r>
            <a:r>
              <a:rPr lang="uk-UA" sz="1800" dirty="0"/>
              <a:t>слабкий ґрунт</a:t>
            </a:r>
            <a:r>
              <a:rPr lang="ru-RU" sz="1800" dirty="0"/>
              <a:t>; </a:t>
            </a:r>
            <a:r>
              <a:rPr lang="ru-RU" sz="1800" b="1" i="1" dirty="0"/>
              <a:t>6</a:t>
            </a:r>
            <a:r>
              <a:rPr lang="ru-RU" sz="1800" dirty="0"/>
              <a:t> - </a:t>
            </a:r>
            <a:r>
              <a:rPr lang="uk-UA" sz="1800" dirty="0"/>
              <a:t>міцний ґрунт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2345</Words>
  <Application>Microsoft Office PowerPoint</Application>
  <PresentationFormat>Экран (4:3)</PresentationFormat>
  <Paragraphs>166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Times New Roman</vt:lpstr>
      <vt:lpstr>Оформление по умолчанию</vt:lpstr>
      <vt:lpstr>Підсилення ґрунтів основ</vt:lpstr>
      <vt:lpstr>Методи зміцнення ґрунтів основ</vt:lpstr>
      <vt:lpstr>Презентация PowerPoint</vt:lpstr>
      <vt:lpstr>Поверхневе ущільнення ґрунтів </vt:lpstr>
      <vt:lpstr>Глибинне ущільнення ґрунтів</vt:lpstr>
      <vt:lpstr>Устаткування для глибинного ущільнення ґрунтів</vt:lpstr>
      <vt:lpstr>Залежність відстані між свердловинами від необхідного коефіцієнта ущільнення та діаметра обладнання</vt:lpstr>
      <vt:lpstr>Глибинне зміцнення основи багаторазовим проходом спіралеподібного снаряда</vt:lpstr>
      <vt:lpstr>Глибинне ущільнення основ методом гвинтового продавлювання свердловин</vt:lpstr>
      <vt:lpstr>Спіралеподібний снаряд для влаштування свердловин гвинтовим продавлюванням</vt:lpstr>
      <vt:lpstr>Ін'єкційні способи зміцнення ґрунтів</vt:lpstr>
      <vt:lpstr>Презентация PowerPoint</vt:lpstr>
      <vt:lpstr>Презентация PowerPoint</vt:lpstr>
      <vt:lpstr>Послідовність виконання робіт 1. Занурення в ґрунт ін'єкторів або проходка та обладнання спеціальних ін'єкційних свердловин. 2. Приготування розчинів для нагнітання. 3. Нагнітання розчину (а в разі потреби і газу) у ґрунт. 4. Вилучення ін'єкторів із ґрунту. 5. Тампонування свердловин. 6. Промивання використаного обладнання.  Занурення ін'екторів роблять забиванням або задавлюванням. В окремих випадках бурять провідні свердловини. При закріпленні ґрунтів під будівлею або спорудою занурення ін'екторів передує влаштування свердловин у тілі фундаменту. Занурення ін'єкторів з нахилом роблять із застосуванням напрямних кондукторів (шаблонів), що полегшує витримування необхідного кута нахилу ін'єктора.</vt:lpstr>
      <vt:lpstr>Схеми нагнітання розчину в ґрунт</vt:lpstr>
      <vt:lpstr>Електрохімічне закріплення ґрунтів</vt:lpstr>
      <vt:lpstr>Посилення фундаментів дрібного закладання</vt:lpstr>
      <vt:lpstr>Методи посилення фундаментів</vt:lpstr>
      <vt:lpstr>Схема підсилення кладки стрічкового фундаменту без розширення підошви (а) і з розширенням підошви (б)</vt:lpstr>
      <vt:lpstr>Підсилення  фундаменту з обтисненням основи елементами розширення</vt:lpstr>
      <vt:lpstr>Посилення фундаменту вдавлювання блоків з одностороннім скосом</vt:lpstr>
      <vt:lpstr>Способи підведення конструкцій під фундаменти</vt:lpstr>
      <vt:lpstr>Презентация PowerPoint</vt:lpstr>
      <vt:lpstr>Способи посилення влаштуванням паль</vt:lpstr>
      <vt:lpstr>Посилення стрічкового фундаменту за допомогою виносних паль, що задавлюються. </vt:lpstr>
      <vt:lpstr>Презентация PowerPoint</vt:lpstr>
      <vt:lpstr>Підсилення фундаментів виносними палями</vt:lpstr>
      <vt:lpstr>Посилення фундаментів набивними палями, виконаними методом гвинтового продавлювання </vt:lpstr>
      <vt:lpstr>Презентация PowerPoint</vt:lpstr>
      <vt:lpstr>Схема посилення фундаментів буроін'єкційними палями</vt:lpstr>
      <vt:lpstr>Технологія виготовлення буроін'єкційних паль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для глубинного уплотнения грунтов </dc:title>
  <dc:creator>FF</dc:creator>
  <cp:lastModifiedBy>Екатерина</cp:lastModifiedBy>
  <cp:revision>40</cp:revision>
  <dcterms:created xsi:type="dcterms:W3CDTF">2006-12-08T02:49:17Z</dcterms:created>
  <dcterms:modified xsi:type="dcterms:W3CDTF">2023-12-06T11:12:08Z</dcterms:modified>
</cp:coreProperties>
</file>