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58" r:id="rId7"/>
    <p:sldId id="263" r:id="rId8"/>
    <p:sldId id="264" r:id="rId9"/>
    <p:sldId id="265" r:id="rId10"/>
    <p:sldId id="266" r:id="rId11"/>
    <p:sldId id="267" r:id="rId12"/>
    <p:sldId id="262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BFF-4FE1-47C9-B3D9-83560A9CD00E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1BE6-40F4-4168-95B6-F65D898454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1155275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BFF-4FE1-47C9-B3D9-83560A9CD00E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1BE6-40F4-4168-95B6-F65D898454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459060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BFF-4FE1-47C9-B3D9-83560A9CD00E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1BE6-40F4-4168-95B6-F65D898454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445328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BFF-4FE1-47C9-B3D9-83560A9CD00E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1BE6-40F4-4168-95B6-F65D898454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855538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BFF-4FE1-47C9-B3D9-83560A9CD00E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1BE6-40F4-4168-95B6-F65D898454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57602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BFF-4FE1-47C9-B3D9-83560A9CD00E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1BE6-40F4-4168-95B6-F65D898454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84314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BFF-4FE1-47C9-B3D9-83560A9CD00E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1BE6-40F4-4168-95B6-F65D898454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4334533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BFF-4FE1-47C9-B3D9-83560A9CD00E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1BE6-40F4-4168-95B6-F65D898454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273742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BFF-4FE1-47C9-B3D9-83560A9CD00E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1BE6-40F4-4168-95B6-F65D898454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4575783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BFF-4FE1-47C9-B3D9-83560A9CD00E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1BE6-40F4-4168-95B6-F65D898454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180658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BFF-4FE1-47C9-B3D9-83560A9CD00E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1BE6-40F4-4168-95B6-F65D898454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29675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04BFF-4FE1-47C9-B3D9-83560A9CD00E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E1BE6-40F4-4168-95B6-F65D898454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766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44" y="0"/>
            <a:ext cx="9115756" cy="26917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0" i="0" u="none" strike="noStrike" baseline="0" dirty="0" err="1" smtClean="0">
                <a:latin typeface="Times New Roman" pitchFamily="18" charset="0"/>
                <a:cs typeface="Times New Roman" pitchFamily="18" charset="0"/>
              </a:rPr>
              <a:t>Страшні</a:t>
            </a:r>
            <a:r>
              <a:rPr lang="ru-RU" sz="28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 слова, коли вони </a:t>
            </a:r>
            <a:r>
              <a:rPr lang="ru-RU" sz="2800" b="0" i="0" u="none" strike="noStrike" baseline="0" dirty="0" err="1" smtClean="0">
                <a:latin typeface="Times New Roman" pitchFamily="18" charset="0"/>
                <a:cs typeface="Times New Roman" pitchFamily="18" charset="0"/>
              </a:rPr>
              <a:t>мовчать</a:t>
            </a:r>
            <a:r>
              <a:rPr lang="ru-RU" sz="28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», «Хай буде легко. </a:t>
            </a:r>
            <a:r>
              <a:rPr lang="ru-RU" sz="2800" b="0" i="0" u="none" strike="noStrike" baseline="0" dirty="0" err="1" smtClean="0">
                <a:latin typeface="Times New Roman" pitchFamily="18" charset="0"/>
                <a:cs typeface="Times New Roman" pitchFamily="18" charset="0"/>
              </a:rPr>
              <a:t>Дотиком</a:t>
            </a:r>
            <a:r>
              <a:rPr lang="ru-RU" sz="28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 пера…» – </a:t>
            </a:r>
            <a:r>
              <a:rPr lang="ru-RU" sz="2800" b="0" i="0" u="none" strike="noStrike" baseline="0" dirty="0" err="1" smtClean="0">
                <a:latin typeface="Times New Roman" pitchFamily="18" charset="0"/>
                <a:cs typeface="Times New Roman" pitchFamily="18" charset="0"/>
              </a:rPr>
              <a:t>ліричні</a:t>
            </a:r>
            <a:r>
              <a:rPr lang="ru-RU" sz="28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u="none" strike="noStrike" baseline="0" dirty="0" err="1" smtClean="0">
                <a:latin typeface="Times New Roman" pitchFamily="18" charset="0"/>
                <a:cs typeface="Times New Roman" pitchFamily="18" charset="0"/>
              </a:rPr>
              <a:t>роздуми</a:t>
            </a:r>
            <a:r>
              <a:rPr lang="ru-RU" sz="28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0" i="0" u="none" strike="noStrike" baseline="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8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 слова в</a:t>
            </a:r>
            <a:r>
              <a:rPr lang="ru-RU" sz="2800" b="0" i="0" u="none" strike="noStrik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u="none" strike="noStrike" baseline="0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8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u="none" strike="noStrike" baseline="0" dirty="0" err="1" smtClean="0">
                <a:latin typeface="Times New Roman" pitchFamily="18" charset="0"/>
                <a:cs typeface="Times New Roman" pitchFamily="18" charset="0"/>
              </a:rPr>
              <a:t>лю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0" i="0" u="none" strike="noStrike" baseline="0" dirty="0" err="1" smtClean="0">
                <a:latin typeface="Times New Roman" pitchFamily="18" charset="0"/>
                <a:cs typeface="Times New Roman" pitchFamily="18" charset="0"/>
              </a:rPr>
              <a:t>ини</a:t>
            </a:r>
            <a:r>
              <a:rPr lang="ru-RU" sz="28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, суть </a:t>
            </a:r>
            <a:r>
              <a:rPr lang="ru-RU" sz="2800" b="0" i="0" u="none" strike="noStrike" baseline="0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8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0" i="0" u="none" strike="noStrike" baseline="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0" i="0" u="none" strike="noStrike" baseline="0" dirty="0" smtClean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800" b="0" i="0" u="none" strike="noStrike" baseline="0" dirty="0" err="1" smtClean="0">
                <a:latin typeface="Times New Roman" pitchFamily="18" charset="0"/>
                <a:cs typeface="Times New Roman" pitchFamily="18" charset="0"/>
              </a:rPr>
              <a:t>суспільстві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6" y="2599540"/>
            <a:ext cx="9009634" cy="425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1894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авнобедренный треугольник 26"/>
          <p:cNvSpPr/>
          <p:nvPr/>
        </p:nvSpPr>
        <p:spPr>
          <a:xfrm>
            <a:off x="1043608" y="501617"/>
            <a:ext cx="5920480" cy="6178996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2" name="TextBox 11"/>
          <p:cNvSpPr txBox="1"/>
          <p:nvPr/>
        </p:nvSpPr>
        <p:spPr>
          <a:xfrm>
            <a:off x="190246" y="4902044"/>
            <a:ext cx="36616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ХУДОЖНІ ЗАСОБИ</a:t>
            </a:r>
            <a:endParaRPr lang="uk-UA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4357964" y="4149080"/>
            <a:ext cx="4786035" cy="1214683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ІНВЕРСІЯ </a:t>
            </a:r>
            <a:endParaRPr lang="uk-UA" sz="2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лилиния 14"/>
          <p:cNvSpPr/>
          <p:nvPr/>
        </p:nvSpPr>
        <p:spPr>
          <a:xfrm>
            <a:off x="4345242" y="2060848"/>
            <a:ext cx="4798758" cy="1944216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МЕТАФОРИ </a:t>
            </a:r>
            <a:endParaRPr lang="ru-RU" sz="2200" b="1" i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олилиния 14"/>
          <p:cNvSpPr/>
          <p:nvPr/>
        </p:nvSpPr>
        <p:spPr>
          <a:xfrm>
            <a:off x="4345242" y="404663"/>
            <a:ext cx="4798758" cy="1512169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ЕПІТЕТИ </a:t>
            </a:r>
            <a:endParaRPr lang="ru-RU" sz="2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65594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авнобедренный треугольник 26"/>
          <p:cNvSpPr/>
          <p:nvPr/>
        </p:nvSpPr>
        <p:spPr>
          <a:xfrm>
            <a:off x="1043608" y="501617"/>
            <a:ext cx="5920480" cy="6178996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2" name="TextBox 11"/>
          <p:cNvSpPr txBox="1"/>
          <p:nvPr/>
        </p:nvSpPr>
        <p:spPr>
          <a:xfrm>
            <a:off x="190246" y="4902044"/>
            <a:ext cx="36616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ХУДОЖНІ ЗАСОБИ</a:t>
            </a:r>
            <a:endParaRPr lang="uk-UA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4357964" y="4149080"/>
            <a:ext cx="4786035" cy="1214683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ІНВЕРСІЯ: 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спогадом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предивним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»; «не 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розбудить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смутку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телефон»</a:t>
            </a:r>
            <a:endParaRPr lang="uk-UA" sz="2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лилиния 14"/>
          <p:cNvSpPr/>
          <p:nvPr/>
        </p:nvSpPr>
        <p:spPr>
          <a:xfrm>
            <a:off x="4345242" y="2060848"/>
            <a:ext cx="4798758" cy="1944216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МЕТАФОРИ: 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похлинулась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димом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»; «хай не 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розбудить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смутку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телефон»; «печаль не 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зрушиться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листами»; «сон 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торкнувся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пам’яті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вустами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b="1" i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олилиния 14"/>
          <p:cNvSpPr/>
          <p:nvPr/>
        </p:nvSpPr>
        <p:spPr>
          <a:xfrm>
            <a:off x="4345242" y="404663"/>
            <a:ext cx="4798758" cy="1512169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ЕПІТЕТИ: 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спомин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пресвітлий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»; «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березова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кора 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побілена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»; «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чорні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»; «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спогад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предивний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пресвітлий</a:t>
            </a:r>
            <a:r>
              <a:rPr lang="ru-RU" sz="2200" i="1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8938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5"/>
          <a:stretch/>
        </p:blipFill>
        <p:spPr bwMode="auto">
          <a:xfrm>
            <a:off x="515730" y="2348880"/>
            <a:ext cx="2293512" cy="226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3479" y="4618360"/>
            <a:ext cx="23057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ЛІРИЧНА   ГЕРОЇНЯ</a:t>
            </a:r>
            <a:endParaRPr lang="uk-UA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олилиния 15"/>
          <p:cNvSpPr/>
          <p:nvPr/>
        </p:nvSpPr>
        <p:spPr>
          <a:xfrm>
            <a:off x="3984817" y="332656"/>
            <a:ext cx="4786035" cy="1728192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ПОЧУТТЯ ГЕРОЇНІ ЕФЕМЕРНІ, ЯК СОН: «</a:t>
            </a:r>
            <a:r>
              <a:rPr lang="ru-RU" sz="24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Хай </a:t>
            </a:r>
            <a:r>
              <a:rPr lang="ru-RU" sz="24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буде легко. </a:t>
            </a:r>
            <a:r>
              <a:rPr lang="ru-RU" sz="2400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сон</a:t>
            </a:r>
            <a:r>
              <a:rPr lang="ru-RU" sz="24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ледь</a:t>
            </a:r>
            <a:r>
              <a:rPr lang="ru-RU" sz="24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торкнувся</a:t>
            </a:r>
            <a:r>
              <a:rPr lang="ru-RU" sz="24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пам’яті</a:t>
            </a:r>
            <a:r>
              <a:rPr lang="ru-RU" sz="2400" dirty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вустами</a:t>
            </a:r>
            <a:r>
              <a:rPr lang="ru-RU" sz="24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n w="1905"/>
              <a:solidFill>
                <a:srgbClr val="1F497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лилиния 15"/>
          <p:cNvSpPr/>
          <p:nvPr/>
        </p:nvSpPr>
        <p:spPr>
          <a:xfrm>
            <a:off x="3970603" y="2389226"/>
            <a:ext cx="4786035" cy="883482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ПОЧУТТЯ ЗАКОХАНОЇ ЖІНКИ УВИРАЗНЮЮТЬ КАРТИНИ ПРИРОДИ;</a:t>
            </a:r>
            <a:endParaRPr lang="uk-UA" sz="2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лилиния 15"/>
          <p:cNvSpPr/>
          <p:nvPr/>
        </p:nvSpPr>
        <p:spPr>
          <a:xfrm>
            <a:off x="3970604" y="3483620"/>
            <a:ext cx="4786035" cy="1216822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УСВІДОМЛЮЄ ШЛЯХЕТНІСТЬ ПОЧУТТЯ КОХАННЯ (ЗВЕРТАЄТЬСЯ НА ВИ ДО КОХАНОЇ ЛЮДИНИ);</a:t>
            </a:r>
            <a:endParaRPr lang="uk-UA" sz="2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лилиния 15"/>
          <p:cNvSpPr/>
          <p:nvPr/>
        </p:nvSpPr>
        <p:spPr>
          <a:xfrm>
            <a:off x="3970606" y="4941525"/>
            <a:ext cx="4786035" cy="1584176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ЗРІЛА, МАЄ ЖИТТЄВИЙ ДОСВІД, ЩО ДОЗВОЛЯЄ ЇЙ РОЗУМІТИ ТЕ, ЩО ВІДБУВАЄТЬСЯ, І ДАТИ ПРАВИЛЬНУ ОЦІНКУ ПОЧУТТЯМ;</a:t>
            </a:r>
            <a:endParaRPr lang="uk-UA" sz="2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 зі стрілкою 10"/>
          <p:cNvCxnSpPr>
            <a:stCxn id="5122" idx="3"/>
          </p:cNvCxnSpPr>
          <p:nvPr/>
        </p:nvCxnSpPr>
        <p:spPr>
          <a:xfrm flipV="1">
            <a:off x="2809242" y="1484784"/>
            <a:ext cx="1175575" cy="1998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stCxn id="5122" idx="3"/>
          </p:cNvCxnSpPr>
          <p:nvPr/>
        </p:nvCxnSpPr>
        <p:spPr>
          <a:xfrm flipV="1">
            <a:off x="2809242" y="2693072"/>
            <a:ext cx="1175575" cy="790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>
            <a:stCxn id="5122" idx="3"/>
          </p:cNvCxnSpPr>
          <p:nvPr/>
        </p:nvCxnSpPr>
        <p:spPr>
          <a:xfrm>
            <a:off x="2809242" y="3483620"/>
            <a:ext cx="1175575" cy="390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>
            <a:stCxn id="5122" idx="3"/>
          </p:cNvCxnSpPr>
          <p:nvPr/>
        </p:nvCxnSpPr>
        <p:spPr>
          <a:xfrm>
            <a:off x="2809242" y="3483620"/>
            <a:ext cx="1161364" cy="2249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3431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419872" y="1412776"/>
            <a:ext cx="5544616" cy="3600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 вірш Ліни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Костенко «Хай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буде легко. Дотиком пера…»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Софі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Фрейзер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українська співачка зі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Львова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яка живе у Флориді, записала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пісню.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109707" cy="349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0904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24048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Прозу пишу я.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Над статтями я працюю.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 вірші пишуть мене.</a:t>
            </a:r>
          </a:p>
          <a:p>
            <a:pPr marL="0" indent="0" algn="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Ліна Костенко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0704"/>
            <a:ext cx="4248472" cy="344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2307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260649"/>
            <a:ext cx="8229600" cy="35283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 народжується поетичний рядок?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Де знайти потрібні слова, щоб висловити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найсокровенніше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 ненароком не повторити чиїсь рядки?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Чи можна в наш час, коли, здається, про все вже давно сказано, бути оригінальним у творчості?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чому ж сила слова?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059832" y="5732239"/>
            <a:ext cx="583775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«СТРАШНІ СЛОВА, КОЛИ ВОНИ МОВЧАТЬ», </a:t>
            </a:r>
            <a:endParaRPr lang="uk-UA" sz="2400" dirty="0"/>
          </a:p>
        </p:txBody>
      </p:sp>
      <p:cxnSp>
        <p:nvCxnSpPr>
          <p:cNvPr id="6" name="Пряма зі стрілкою 5"/>
          <p:cNvCxnSpPr/>
          <p:nvPr/>
        </p:nvCxnSpPr>
        <p:spPr>
          <a:xfrm>
            <a:off x="2123728" y="3861048"/>
            <a:ext cx="2952328" cy="187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711506">
            <a:off x="2607628" y="419969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ВІДПОВІДІ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47722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22558"/>
              </p:ext>
            </p:extLst>
          </p:nvPr>
        </p:nvGraphicFramePr>
        <p:xfrm>
          <a:off x="179512" y="404664"/>
          <a:ext cx="8495928" cy="517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6047656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«СТРАШНІ СЛОВА, КОЛИ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ВОНИ МОВЧАТЬ»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Ліна Костенко.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Рік написання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Збірка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576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Рід 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Жанр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Ідея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89040"/>
            <a:ext cx="14001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8755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466122"/>
              </p:ext>
            </p:extLst>
          </p:nvPr>
        </p:nvGraphicFramePr>
        <p:xfrm>
          <a:off x="179512" y="404664"/>
          <a:ext cx="8495928" cy="627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6047656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«СТРАШНІ СЛОВА, КОЛИ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ВОНИ МОВЧАТЬ»</a:t>
                      </a:r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Ліна Костенко.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Рік написання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  <a:endParaRPr lang="uk-UA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Збірка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«Неповторність».</a:t>
                      </a:r>
                      <a:endParaRPr lang="uk-UA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576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Рід 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лірика.</a:t>
                      </a:r>
                      <a:endParaRPr lang="uk-UA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Жанр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ліричний вірш.</a:t>
                      </a:r>
                      <a:endParaRPr lang="uk-UA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філософська.</a:t>
                      </a:r>
                      <a:endParaRPr lang="uk-UA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значення слова в житті</a:t>
                      </a:r>
                      <a:r>
                        <a:rPr lang="uk-UA" sz="2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людини, сутність поетичного мистецтва.</a:t>
                      </a:r>
                      <a:endParaRPr lang="uk-UA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Ідея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утвердження творчості як категорії краси; справжньою поезією стає лише те, що читача вразить і здивує новизною думки чи художньою формою.</a:t>
                      </a:r>
                      <a:endParaRPr lang="uk-UA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2971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3568" y="476672"/>
            <a:ext cx="7344816" cy="1800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Головний мотив вірша Ліни Костенко «Страшні слова, коли вони мовчать…» єднає його з твором Лесі Українки «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Contra spem spero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8534" r="12501" b="4231"/>
          <a:stretch/>
        </p:blipFill>
        <p:spPr bwMode="auto">
          <a:xfrm>
            <a:off x="323528" y="2420888"/>
            <a:ext cx="4760434" cy="369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5220072" y="2451106"/>
            <a:ext cx="3528392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ЛІРИЧНИЙ ГЕРОЙ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– людина, що відчуває відповідальність за використання слів, висловлює свої думки щодо проблеми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їх добору,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завдань мистецтва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суспільстві.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1283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авнобедренный треугольник 26"/>
          <p:cNvSpPr/>
          <p:nvPr/>
        </p:nvSpPr>
        <p:spPr>
          <a:xfrm>
            <a:off x="1395765" y="301264"/>
            <a:ext cx="5920480" cy="6178996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28" name="Полилиния 27">
            <a:hlinkClick r:id="" action="ppaction://noaction"/>
            <a:hlinkHover r:id="" action="ppaction://noaction" highlightClick="1">
              <a:snd r:embed="rId2" name="arrow.wav"/>
            </a:hlinkHover>
          </p:cNvPr>
          <p:cNvSpPr/>
          <p:nvPr/>
        </p:nvSpPr>
        <p:spPr>
          <a:xfrm>
            <a:off x="4246266" y="410383"/>
            <a:ext cx="4646213" cy="642353"/>
          </a:xfrm>
          <a:custGeom>
            <a:avLst/>
            <a:gdLst>
              <a:gd name="connsiteX0" fmla="*/ 0 w 3371329"/>
              <a:gd name="connsiteY0" fmla="*/ 184664 h 1107960"/>
              <a:gd name="connsiteX1" fmla="*/ 184664 w 3371329"/>
              <a:gd name="connsiteY1" fmla="*/ 0 h 1107960"/>
              <a:gd name="connsiteX2" fmla="*/ 3186665 w 3371329"/>
              <a:gd name="connsiteY2" fmla="*/ 0 h 1107960"/>
              <a:gd name="connsiteX3" fmla="*/ 3371329 w 3371329"/>
              <a:gd name="connsiteY3" fmla="*/ 184664 h 1107960"/>
              <a:gd name="connsiteX4" fmla="*/ 3371329 w 3371329"/>
              <a:gd name="connsiteY4" fmla="*/ 923296 h 1107960"/>
              <a:gd name="connsiteX5" fmla="*/ 3186665 w 3371329"/>
              <a:gd name="connsiteY5" fmla="*/ 1107960 h 1107960"/>
              <a:gd name="connsiteX6" fmla="*/ 184664 w 3371329"/>
              <a:gd name="connsiteY6" fmla="*/ 1107960 h 1107960"/>
              <a:gd name="connsiteX7" fmla="*/ 0 w 3371329"/>
              <a:gd name="connsiteY7" fmla="*/ 923296 h 1107960"/>
              <a:gd name="connsiteX8" fmla="*/ 0 w 3371329"/>
              <a:gd name="connsiteY8" fmla="*/ 184664 h 110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1107960">
                <a:moveTo>
                  <a:pt x="0" y="184664"/>
                </a:moveTo>
                <a:cubicBezTo>
                  <a:pt x="0" y="82677"/>
                  <a:pt x="82677" y="0"/>
                  <a:pt x="184664" y="0"/>
                </a:cubicBezTo>
                <a:lnTo>
                  <a:pt x="3186665" y="0"/>
                </a:lnTo>
                <a:cubicBezTo>
                  <a:pt x="3288652" y="0"/>
                  <a:pt x="3371329" y="82677"/>
                  <a:pt x="3371329" y="184664"/>
                </a:cubicBezTo>
                <a:lnTo>
                  <a:pt x="3371329" y="923296"/>
                </a:lnTo>
                <a:cubicBezTo>
                  <a:pt x="3371329" y="1025283"/>
                  <a:pt x="3288652" y="1107960"/>
                  <a:pt x="3186665" y="1107960"/>
                </a:cubicBezTo>
                <a:lnTo>
                  <a:pt x="184664" y="1107960"/>
                </a:lnTo>
                <a:cubicBezTo>
                  <a:pt x="82677" y="1107960"/>
                  <a:pt x="0" y="1025283"/>
                  <a:pt x="0" y="923296"/>
                </a:cubicBezTo>
                <a:lnTo>
                  <a:pt x="0" y="184664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60766" tIns="160766" rIns="160766" bIns="160766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</a:pP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КРАСА</a:t>
            </a:r>
            <a:endParaRPr lang="ru-RU" sz="2200" i="1" dirty="0">
              <a:ln w="1905"/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3080" y="5833929"/>
            <a:ext cx="521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ХУДОЖНІ </a:t>
            </a:r>
          </a:p>
          <a:p>
            <a:pPr algn="ctr"/>
            <a:r>
              <a:rPr lang="uk-UA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ОБРАЗИ ТВОРУ</a:t>
            </a:r>
            <a:endParaRPr lang="uk-UA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179512" y="376278"/>
            <a:ext cx="3976370" cy="811957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СЛОВА</a:t>
            </a:r>
            <a:endParaRPr lang="uk-UA" sz="2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лилиния 14"/>
          <p:cNvSpPr/>
          <p:nvPr/>
        </p:nvSpPr>
        <p:spPr>
          <a:xfrm>
            <a:off x="4246265" y="2088100"/>
            <a:ext cx="4646214" cy="673183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АСФАЛЬТИ</a:t>
            </a:r>
            <a:endParaRPr lang="ru-RU" sz="2200" b="1" i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олилиния 14"/>
          <p:cNvSpPr/>
          <p:nvPr/>
        </p:nvSpPr>
        <p:spPr>
          <a:xfrm>
            <a:off x="4273386" y="1188235"/>
            <a:ext cx="4646213" cy="677723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ПОТВОРНІСТЬ </a:t>
            </a:r>
            <a:endParaRPr lang="ru-RU" sz="2200" b="1" i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олилиния 15"/>
          <p:cNvSpPr/>
          <p:nvPr/>
        </p:nvSpPr>
        <p:spPr>
          <a:xfrm>
            <a:off x="4322873" y="2898579"/>
            <a:ext cx="4547238" cy="833474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СПОРИШІ</a:t>
            </a:r>
            <a:r>
              <a:rPr lang="ru-RU" sz="2200" i="1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sz="2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лилиния 15"/>
          <p:cNvSpPr/>
          <p:nvPr/>
        </p:nvSpPr>
        <p:spPr>
          <a:xfrm>
            <a:off x="179512" y="1383125"/>
            <a:ext cx="3976370" cy="1041567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«ЛЮДЕЙ МІЛЬЯРДИ»</a:t>
            </a:r>
            <a:endParaRPr lang="uk-UA" sz="2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 15"/>
          <p:cNvSpPr/>
          <p:nvPr/>
        </p:nvSpPr>
        <p:spPr>
          <a:xfrm>
            <a:off x="179512" y="3732053"/>
            <a:ext cx="4128770" cy="921083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«ЯКИЙСЬ БЕЗСМЕРТНИЙ ДОТИК ДО ДУШІ»</a:t>
            </a:r>
            <a:endParaRPr lang="uk-UA" sz="2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лилиния 15"/>
          <p:cNvSpPr/>
          <p:nvPr/>
        </p:nvSpPr>
        <p:spPr>
          <a:xfrm>
            <a:off x="179512" y="2577092"/>
            <a:ext cx="3976370" cy="1041567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«МІЛЬЯРДИ СЛІВ»</a:t>
            </a:r>
            <a:endParaRPr lang="uk-UA" sz="2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лилиния 15"/>
          <p:cNvSpPr/>
          <p:nvPr/>
        </p:nvSpPr>
        <p:spPr>
          <a:xfrm>
            <a:off x="4356005" y="3878480"/>
            <a:ext cx="4514106" cy="921083"/>
          </a:xfrm>
          <a:custGeom>
            <a:avLst/>
            <a:gdLst>
              <a:gd name="connsiteX0" fmla="*/ 0 w 3371329"/>
              <a:gd name="connsiteY0" fmla="*/ 144696 h 868157"/>
              <a:gd name="connsiteX1" fmla="*/ 144696 w 3371329"/>
              <a:gd name="connsiteY1" fmla="*/ 0 h 868157"/>
              <a:gd name="connsiteX2" fmla="*/ 3226633 w 3371329"/>
              <a:gd name="connsiteY2" fmla="*/ 0 h 868157"/>
              <a:gd name="connsiteX3" fmla="*/ 3371329 w 3371329"/>
              <a:gd name="connsiteY3" fmla="*/ 144696 h 868157"/>
              <a:gd name="connsiteX4" fmla="*/ 3371329 w 3371329"/>
              <a:gd name="connsiteY4" fmla="*/ 723461 h 868157"/>
              <a:gd name="connsiteX5" fmla="*/ 3226633 w 3371329"/>
              <a:gd name="connsiteY5" fmla="*/ 868157 h 868157"/>
              <a:gd name="connsiteX6" fmla="*/ 144696 w 3371329"/>
              <a:gd name="connsiteY6" fmla="*/ 868157 h 868157"/>
              <a:gd name="connsiteX7" fmla="*/ 0 w 3371329"/>
              <a:gd name="connsiteY7" fmla="*/ 723461 h 868157"/>
              <a:gd name="connsiteX8" fmla="*/ 0 w 3371329"/>
              <a:gd name="connsiteY8" fmla="*/ 144696 h 8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329" h="868157">
                <a:moveTo>
                  <a:pt x="0" y="144696"/>
                </a:moveTo>
                <a:cubicBezTo>
                  <a:pt x="0" y="64783"/>
                  <a:pt x="64783" y="0"/>
                  <a:pt x="144696" y="0"/>
                </a:cubicBezTo>
                <a:lnTo>
                  <a:pt x="3226633" y="0"/>
                </a:lnTo>
                <a:cubicBezTo>
                  <a:pt x="3306546" y="0"/>
                  <a:pt x="3371329" y="64783"/>
                  <a:pt x="3371329" y="144696"/>
                </a:cubicBezTo>
                <a:lnTo>
                  <a:pt x="3371329" y="723461"/>
                </a:lnTo>
                <a:cubicBezTo>
                  <a:pt x="3371329" y="803374"/>
                  <a:pt x="3306546" y="868157"/>
                  <a:pt x="3226633" y="868157"/>
                </a:cubicBezTo>
                <a:lnTo>
                  <a:pt x="144696" y="868157"/>
                </a:lnTo>
                <a:cubicBezTo>
                  <a:pt x="64783" y="868157"/>
                  <a:pt x="0" y="803374"/>
                  <a:pt x="0" y="723461"/>
                </a:cubicBezTo>
                <a:lnTo>
                  <a:pt x="0" y="144696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49060" tIns="149060" rIns="149060" bIns="1490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dirty="0" smtClean="0">
                <a:ln w="1905"/>
                <a:solidFill>
                  <a:srgbClr val="1F497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НЕПОВТОРНІСТЬ</a:t>
            </a:r>
            <a:endParaRPr lang="uk-UA" sz="2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185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980643"/>
              </p:ext>
            </p:extLst>
          </p:nvPr>
        </p:nvGraphicFramePr>
        <p:xfrm>
          <a:off x="179512" y="404664"/>
          <a:ext cx="8495928" cy="371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6047656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«Хай буде легко.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Дотиком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пера…»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Ліна Костенко.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576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Рід 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Жанр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Ідея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24944"/>
            <a:ext cx="14382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3281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798024"/>
              </p:ext>
            </p:extLst>
          </p:nvPr>
        </p:nvGraphicFramePr>
        <p:xfrm>
          <a:off x="179512" y="404664"/>
          <a:ext cx="8495928" cy="432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6047656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«Хай буде легко.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Дотиком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пера…»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Ліна Костенко.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576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Рід 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лірика.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Жанр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етюд.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інтимна, пейзажна.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роздуми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почуття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кохання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у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які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не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зовсім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віриться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через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вік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Ідея</a:t>
                      </a:r>
                      <a:endParaRPr lang="uk-UA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розкрити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значення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почуттів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необхідність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цінувати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те,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що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вже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маєш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9886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501</Words>
  <Application>Microsoft Office PowerPoint</Application>
  <PresentationFormat>Екран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Тема Office</vt:lpstr>
      <vt:lpstr>«Страшні слова, коли вони мовчать», «Хай буде легко. Дотиком пера…» – ліричні роздуми про значення слова в житті людини, суть мистецтва, його роль у суспільстві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«Страшні слова, коли вони мовчать», «Хай буде легко. Дотиком пера…» – ліричні роздуми про значення слова в житті людини, суть мистецтва, його роль у суспільстві</dc:title>
  <dc:creator>Таня</dc:creator>
  <cp:lastModifiedBy>Таня</cp:lastModifiedBy>
  <cp:revision>13</cp:revision>
  <dcterms:created xsi:type="dcterms:W3CDTF">2020-12-12T19:04:04Z</dcterms:created>
  <dcterms:modified xsi:type="dcterms:W3CDTF">2021-01-28T10:26:53Z</dcterms:modified>
</cp:coreProperties>
</file>