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9144000" cy="6858000" type="screen4x3"/>
  <p:notesSz cx="6858000" cy="9144000"/>
  <p:embeddedFontLst>
    <p:embeddedFont>
      <p:font typeface="Pacifico" panose="020B0604020202020204" charset="-52"/>
      <p:regular r:id="rId63"/>
    </p:embeddedFont>
    <p:embeddedFont>
      <p:font typeface="Caveat" panose="020B0604020202020204" charset="0"/>
      <p:regular r:id="rId64"/>
      <p:bold r:id="rId6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9" roundtripDataSignature="AMtx7mi26EM9InMo8MMtRz2momdOw1Sv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32" autoAdjust="0"/>
  </p:normalViewPr>
  <p:slideViewPr>
    <p:cSldViewPr snapToGrid="0">
      <p:cViewPr varScale="1">
        <p:scale>
          <a:sx n="80" d="100"/>
          <a:sy n="80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.fntdata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2.fntdata"/><Relationship Id="rId69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3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41e8fc0b07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241e8fc0b07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41e8fc0b07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41e8fc0b07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41e8fc0b07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241e8fc0b07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41e8fc0b07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41e8fc0b07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41e8fc0b07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241e8fc0b07_1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41e8fc0b07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41e8fc0b07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41e8fc0b07_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241e8fc0b07_1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41e8fc0b07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241e8fc0b07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41e8fc0b07_1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241e8fc0b07_1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41e8fc0b07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241e8fc0b07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41e8fc0b07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241e8fc0b07_1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41e8fc0b07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241e8fc0b07_1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41e8fc0b07_1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241e8fc0b07_1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41e8fc0b07_1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41e8fc0b07_1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41e8fc0b07_1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241e8fc0b07_1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41e8fc0b07_1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241e8fc0b07_1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8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" name="Google Shape;16;p48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" name="Google Shape;17;p48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" name="Google Shape;18;p48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wentieth Century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8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8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8"/>
          <p:cNvSpPr txBox="1">
            <a:spLocks noGrp="1"/>
          </p:cNvSpPr>
          <p:nvPr>
            <p:ph type="ft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8"/>
          <p:cNvSpPr txBox="1">
            <a:spLocks noGrp="1"/>
          </p:cNvSpPr>
          <p:nvPr>
            <p:ph type="sldNum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6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wentieth Century"/>
              <a:buNone/>
              <a:defRPr sz="4400" b="0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6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8" name="Google Shape;8;p46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9" name="Google Shape;9;p46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0" name="Google Shape;10;p46"/>
          <p:cNvSpPr/>
          <p:nvPr/>
        </p:nvSpPr>
        <p:spPr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" name="Google Shape;11;p46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" name="Google Shape;12;p46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" name="Google Shape;13;p46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1%D0%BE%D1%80%D0%B8%D1%81%D0%BB%D0%B0%D0%B2_%D1%81%D0%BC%D1%96%D1%94%D1%82%D1%8C%D1%81%D1%8F_(%D1%84%D1%96%D0%BB%D1%8C%D0%BC,_1927)#cite_note-:0-1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ru-RU" sz="3500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Іван Якович Франко  1856–19І6</a:t>
            </a:r>
            <a:endParaRPr sz="3500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" name="Google Shape;28;p1" descr="D:\Users\Валя\Desktop\6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716" y="337392"/>
            <a:ext cx="1847850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1" descr="D:\Users\Валя\Desktop\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39752" y="1891164"/>
            <a:ext cx="1464080" cy="2001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" descr="D:\Users\Валя\Desktop\3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10135" y="2060848"/>
            <a:ext cx="1831385" cy="1831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1" descr="D:\Users\Валя\Desktop\2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93491" y="2060848"/>
            <a:ext cx="1954553" cy="1831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1" descr="D:\Users\Валя\Desktop\1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29695" y="4283129"/>
            <a:ext cx="2876550" cy="15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1" descr="D:\Users\Валя\Desktop\5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23528" y="4254554"/>
            <a:ext cx="2819400" cy="161925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"/>
          <p:cNvSpPr/>
          <p:nvPr/>
        </p:nvSpPr>
        <p:spPr>
          <a:xfrm>
            <a:off x="3863768" y="337392"/>
            <a:ext cx="4968552" cy="1468336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53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20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 єсть пролог…</a:t>
            </a:r>
            <a:endParaRPr sz="520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0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wentieth Century"/>
              <a:buNone/>
            </a:pPr>
            <a:r>
              <a:rPr lang="ru-RU"/>
              <a:t/>
            </a:r>
            <a:br>
              <a:rPr lang="ru-RU"/>
            </a:br>
            <a:endParaRPr/>
          </a:p>
        </p:txBody>
      </p:sp>
      <p:sp>
        <p:nvSpPr>
          <p:cNvPr id="89" name="Google Shape;89;p10"/>
          <p:cNvSpPr/>
          <p:nvPr/>
        </p:nvSpPr>
        <p:spPr>
          <a:xfrm>
            <a:off x="323528" y="260648"/>
            <a:ext cx="8568952" cy="1047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0" name="Google Shape;90;p10"/>
          <p:cNvSpPr/>
          <p:nvPr/>
        </p:nvSpPr>
        <p:spPr>
          <a:xfrm>
            <a:off x="503548" y="151549"/>
            <a:ext cx="8208912" cy="670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</a:t>
            </a:r>
            <a:r>
              <a:rPr lang="ru-RU" sz="2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 зібрався одужитися з попівною Ольгою Рошкевич. Не склалося (неблагонадійний)  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1886, Київ: одруження з Ольгою Хоружинською 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Ольга : походила зі шляхетського козацького роду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982663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сирота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982663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дід дав посаг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982663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освічена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982663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мала прогресивні погляди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Познаомила Олена Пчілка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Франко ледь не запізнився на власне весілля, бо в кабінеті батька нареченої переписував рідкісного вірша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Франко писав: «одружився з доктрини». Це значить: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20574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20574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з українкою</a:t>
            </a:r>
            <a:endParaRPr sz="2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20574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освіченою дівчиною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1" descr="D:\Users\Валя\Desktop\франки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5976" y="188640"/>
            <a:ext cx="4176464" cy="5256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1" descr="D:\Users\Валя\Desktop\діти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544" y="404664"/>
            <a:ext cx="3384376" cy="434032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1"/>
          <p:cNvSpPr/>
          <p:nvPr/>
        </p:nvSpPr>
        <p:spPr>
          <a:xfrm>
            <a:off x="467550" y="5045125"/>
            <a:ext cx="8535300" cy="17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діти подружжя </a:t>
            </a:r>
            <a:endParaRPr sz="3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І. Франко з дружиною</a:t>
            </a:r>
            <a:endParaRPr sz="3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2"/>
          <p:cNvSpPr/>
          <p:nvPr/>
        </p:nvSpPr>
        <p:spPr>
          <a:xfrm>
            <a:off x="251520" y="260648"/>
            <a:ext cx="5256584" cy="609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прожив лише 25 років,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той час, який відміряла йому доля, Андрій встиг проявити себе як талановитий етнограф, дослідник, фольклорист, а також незамінний помічник і секретар свого батька.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Народився: 16 липня 1887 року у Львові</a:t>
            </a:r>
            <a:endParaRPr sz="2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Був хворобливим, тендітним, мрійливим. </a:t>
            </a:r>
            <a:endParaRPr sz="2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родині його пестливо називали “Андруник”, “Андрусь”, “Андруньо”, </a:t>
            </a:r>
            <a:r>
              <a:rPr lang="ru-RU"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“Андрусько”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3" name="Google Shape;103;p12" descr="D:\Users\Валя\Desktop\андрій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2120" y="692696"/>
            <a:ext cx="3024336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2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ru-RU" sz="3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Андрій Франко – старший син</a:t>
            </a:r>
            <a:endParaRPr sz="3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ru-RU" sz="2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Петро  Франко    15.11.1890 - ймовірно 1941</a:t>
            </a:r>
            <a:endParaRPr sz="2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13"/>
          <p:cNvSpPr/>
          <p:nvPr/>
        </p:nvSpPr>
        <p:spPr>
          <a:xfrm>
            <a:off x="395536" y="332656"/>
            <a:ext cx="4680520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Третій син Івана Франка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письменник, журналіст, член НТШ, інженер-хімік, організатор першої української летунської ескадрильї, осередків спортивно-військової </a:t>
            </a:r>
            <a:r>
              <a:rPr lang="ru-RU" sz="280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організацїї«Пласт» в Галичині</a:t>
            </a:r>
            <a:endParaRPr sz="2800">
              <a:solidFill>
                <a:schemeClr val="lt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11" name="Google Shape;111;p13" descr="D:\Users\Валя\Desktop\петро jp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65254" y="231928"/>
            <a:ext cx="2664296" cy="3485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3" descr="D:\Users\Валя\Desktop\01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536" y="3356992"/>
            <a:ext cx="3600400" cy="257148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3"/>
          <p:cNvSpPr/>
          <p:nvPr/>
        </p:nvSpPr>
        <p:spPr>
          <a:xfrm>
            <a:off x="4355976" y="4077072"/>
            <a:ext cx="440969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пер­ший директор літературно-меморіального музею Івана Франка у Львові</a:t>
            </a:r>
            <a:endParaRPr sz="2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3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Тарас Франко  9.03.1889-13.11.1971</a:t>
            </a:r>
            <a:endParaRPr sz="3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Google Shape;119;p14"/>
          <p:cNvSpPr/>
          <p:nvPr/>
        </p:nvSpPr>
        <p:spPr>
          <a:xfrm>
            <a:off x="179512" y="260648"/>
            <a:ext cx="6008379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надзвичайно схожий на батька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любив, коли нагадували про його походження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письменник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член Спілки письменників СРСР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20" name="Google Shape;120;p14" descr="D:\Users\Валя\Desktop\тарас 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1068" y="3339893"/>
            <a:ext cx="4095750" cy="263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4" descr="D:\Users\Валя\Desktop\тарасjpg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39793" y="250364"/>
            <a:ext cx="28670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 descr="D:\Users\Валя\Desktop\600px-Родина_З._Франко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3528" y="3356993"/>
            <a:ext cx="4320479" cy="2615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5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640"/>
              <a:buNone/>
            </a:pPr>
            <a:r>
              <a:rPr lang="ru-RU" sz="4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Анна Франко-Ключко</a:t>
            </a:r>
            <a:endParaRPr sz="4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8" name="Google Shape;128;p15" descr="D:\Users\Валя\Desktop\ганна франко-ключкоjp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0112" y="398974"/>
            <a:ext cx="2592288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5" descr="D:\Users\Валя\Desktop\завантаження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64288" y="2636912"/>
            <a:ext cx="1819275" cy="2505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5"/>
          <p:cNvSpPr/>
          <p:nvPr/>
        </p:nvSpPr>
        <p:spPr>
          <a:xfrm>
            <a:off x="323529" y="188640"/>
            <a:ext cx="5256583" cy="55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10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Ч</a:t>
            </a:r>
            <a:r>
              <a:rPr lang="ru-RU" sz="3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етверта дитина </a:t>
            </a:r>
            <a:endParaRPr sz="3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єдина донька Івана Франка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рідних - “Гандзя”, “Гандзуня”, “Гандзусею”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розрада для батька та слухняна помічниця матері</a:t>
            </a:r>
            <a:endParaRPr sz="3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Українська письменниця, мемуаристка, публіцист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1948 р. виїхала до Канади, поселилася в Торонто , працювала медсестрою у шпиталях</a:t>
            </a:r>
            <a:endParaRPr sz="1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15"/>
          <p:cNvSpPr/>
          <p:nvPr/>
        </p:nvSpPr>
        <p:spPr>
          <a:xfrm>
            <a:off x="5662698" y="5209674"/>
            <a:ext cx="34050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9.09. 1892–24.04.1988</a:t>
            </a:r>
            <a:endParaRPr sz="2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6"/>
          <p:cNvSpPr/>
          <p:nvPr/>
        </p:nvSpPr>
        <p:spPr>
          <a:xfrm>
            <a:off x="251520" y="332656"/>
            <a:ext cx="8640960" cy="5293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Вважав, що жінка може реалізовувати свої таланти. На той час Франко був нетиповим у своїх поглядах, але не одинокий (Панас Мирний)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Перший український письменник, який почав заробляти на життя пером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Одержимий книжками: бібліотеку почав збирати в Дрогобицькій гімназії, заробляючи на нові книжки тим, що писав творчі роботи для однокласників. Особиста бібліотека налічувала орієнтовно 12 тисяч книг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Знав 19 мов: російську, білоруську, польську, чеську, словацьку, болгарську, сербську, хорватську, старослов’янську, литовську, давньогрецьку, латинську, німецьку, англійську, французьку, італійську, іспанську, єврейську і староєврейську</a:t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/>
          <p:nvPr/>
        </p:nvSpPr>
        <p:spPr>
          <a:xfrm>
            <a:off x="251520" y="188640"/>
            <a:ext cx="8496944" cy="5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Носив вишиванки і в будні, і у свята. Мав колекцію й дуже любив бойківські візерунки. Був першим чоловіком, який одягнув вишиту сорочку з класичним європейським костюмом, започаткувавши нову моду. </a:t>
            </a:r>
            <a:endParaRPr sz="2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Рибальство – улюблене хобі</a:t>
            </a:r>
            <a:endParaRPr sz="2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Любив смажені гриби</a:t>
            </a:r>
            <a:endParaRPr sz="2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Любив подорожувати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Був міцним чоловіком, займався спортом, управлявся з гантелями, любив багато ходити пішки, добре плавав, ходив у гори, ніколи не зловживав алкоголем і не курив. Але в нього були спадкові схильності до суглобових хвороб (у сестри, Юліани Багрій теж були покручені руки).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17"/>
          <p:cNvSpPr/>
          <p:nvPr/>
        </p:nvSpPr>
        <p:spPr>
          <a:xfrm>
            <a:off x="2339752" y="6046728"/>
            <a:ext cx="648072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Помер самотній у своєму домі</a:t>
            </a:r>
            <a:endParaRPr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"/>
          <p:cNvSpPr/>
          <p:nvPr/>
        </p:nvSpPr>
        <p:spPr>
          <a:xfrm>
            <a:off x="170175" y="630125"/>
            <a:ext cx="89739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Працював до знесилення</a:t>
            </a:r>
            <a:endParaRPr sz="5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5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До нестями любив Україну!</a:t>
            </a:r>
            <a:endParaRPr sz="5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/>
          <p:nvPr/>
        </p:nvSpPr>
        <p:spPr>
          <a:xfrm>
            <a:off x="179512" y="260647"/>
            <a:ext cx="8568952" cy="5693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Період становлення:</a:t>
            </a:r>
            <a:endParaRPr sz="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поетична творчість Франка розвивається переважно в руслі галицької літературної традиції</a:t>
            </a:r>
            <a:endParaRPr sz="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позначена мовною невправністю, використанням штучного «москвофільського» письма, позначена численними діалектизмами. </a:t>
            </a:r>
            <a:endParaRPr sz="2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Проте </a:t>
            </a:r>
            <a:endParaRPr sz="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простежуються спроби творення «високого» літературного стилю. </a:t>
            </a:r>
            <a:endParaRPr sz="2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Твори цього періоду – це </a:t>
            </a:r>
            <a:endParaRPr sz="2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111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Times New Roman"/>
              <a:buAutoNum type="arabicParenR"/>
            </a:pPr>
            <a:r>
              <a:rPr lang="ru-RU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моралізаторські вірші-сентенції («Дві дороги», «Божеське в людськім дусі»)</a:t>
            </a:r>
            <a:endParaRPr sz="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111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Times New Roman"/>
              <a:buAutoNum type="arabicParenR"/>
            </a:pPr>
            <a:r>
              <a:rPr lang="ru-RU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балади «Могила», «Керманич», «Від’їзд гуцула», «Рибак серед моря», які є варіаціями романтичних мотивів цього жанру,</a:t>
            </a:r>
            <a:endParaRPr sz="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111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Times New Roman"/>
              <a:buAutoNum type="arabicParenR"/>
            </a:pPr>
            <a:r>
              <a:rPr lang="ru-RU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обробки історичних переказів, легенд («Бунт Митуси», </a:t>
            </a:r>
            <a:endParaRPr sz="2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19"/>
          <p:cNvSpPr/>
          <p:nvPr/>
        </p:nvSpPr>
        <p:spPr>
          <a:xfrm>
            <a:off x="2483768" y="5954513"/>
            <a:ext cx="640871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«</a:t>
            </a:r>
            <a:r>
              <a:rPr lang="ru-RU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Данина», «Аскольд і Дір під Цар-городом»). </a:t>
            </a:r>
            <a:endParaRPr sz="2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"/>
          <p:cNvSpPr/>
          <p:nvPr/>
        </p:nvSpPr>
        <p:spPr>
          <a:xfrm>
            <a:off x="323528" y="188640"/>
            <a:ext cx="6534472" cy="150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0215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ru-RU" sz="200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Життєвий шлях митця</a:t>
            </a:r>
            <a:endParaRPr sz="200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0215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Ранній період творчості</a:t>
            </a:r>
            <a:endParaRPr sz="200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0215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Творчість 1880-х років</a:t>
            </a:r>
            <a:endParaRPr sz="200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0215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Доробок Франка зламу століть.</a:t>
            </a:r>
            <a:endParaRPr sz="200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" name="Google Shape;40;p2"/>
          <p:cNvSpPr/>
          <p:nvPr/>
        </p:nvSpPr>
        <p:spPr>
          <a:xfrm>
            <a:off x="164714" y="1696745"/>
            <a:ext cx="8712968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 </a:t>
            </a:r>
            <a:endParaRPr sz="2000">
              <a:solidFill>
                <a:schemeClr val="lt1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marR="0" lvl="0" indent="450215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244121" y="1556792"/>
            <a:ext cx="8554154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i="1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1.</a:t>
            </a:r>
            <a:r>
              <a:rPr lang="ru-RU" sz="1800" i="1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ru-RU" sz="18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Гундорова Т. І. Невідомий Іван Франко : грані Ізмарагду : для студ. Київ : Либідь, 2006. 359 с.</a:t>
            </a:r>
            <a:endParaRPr sz="1800" u="sng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Денисенко Г. А. Драма Івана Франка «Зів'яле листя» - шедевр інтимної лірики. Все для вчителя. 2013. № 11. С. 73. </a:t>
            </a:r>
            <a:endParaRPr sz="1800" u="sng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Бандура Т. Й. Концепція національного характеру в художній інтерпретації Івана Франка (на матеріалі поезії) : автореф. дис... канд. філол. наук. Дніпропетровськ, 2007. 19 c.</a:t>
            </a:r>
            <a:endParaRPr sz="1800" u="sng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Біла А. Образ автора в ліриці Івана Франка : моногр. Донецьк : ДонНУ, 2002. 188 c.</a:t>
            </a:r>
            <a:endParaRPr sz="1800" u="sng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Тихолоз Б. С. Філософська лірика Івана Франка: діалектика поетичної рефлексії : автореф. дис... канд. філол. наук : 10.01.01. Львів, 2003. 20 c.</a:t>
            </a:r>
            <a:endParaRPr sz="1800" u="sng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Токмань Г. Мотив смерті коханої людини в поезії Івана Франка, Лесі Українки, Володимира Свідзинського. Дивослово. 2010. № 9. С. 29-37.</a:t>
            </a:r>
            <a:endParaRPr sz="1800" u="sng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Бук С. Архітектура польсько-українського та українсько-польського паралельного корпусу автоперекладів Івана Франка. Slavia Orientalis. Tom LXI №2. 2012. С.213-230.</a:t>
            </a:r>
            <a:endParaRPr sz="1800" u="sng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 Вороний М. Перші зустрічі з Іваном Франком. Спогади про Івана Франка. Львів : «Каменяр», 2011. С.376-379.</a:t>
            </a:r>
            <a:endParaRPr sz="1800" u="sng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/>
          <p:nvPr/>
        </p:nvSpPr>
        <p:spPr>
          <a:xfrm>
            <a:off x="336500" y="0"/>
            <a:ext cx="8577900" cy="60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0215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П</a:t>
            </a: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ерша збірка 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0215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окреслено творчі пріоритети: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0215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1) міфологія, особливо давньоруська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0215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проблематика духовного характеру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0215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3) тяжіння до класичної форми вірша (сонет)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0215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4) олітературення народної пісні й балади. 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0215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Наслідування у творчості цього періоду виявляється у запозиченні сюжетів. Оригінальність: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AutoNum type="arabicParenR"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рівні стилістики опрацювання історичних легенд і переказів, 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AutoNum type="arabicParenR"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нетрадиційності художнього вибору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AutoNum type="arabicParenR"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наслідував народнопоетичну художню форму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AutoNum type="arabicParenR"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відсутність  істори чної романтики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AutoNum type="arabicParenR"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уведення елегійних і рефлексивних мотивів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AutoNum type="arabicParenR"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широке використання алегоричних і риторичних формул тощо.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/>
          <p:nvPr/>
        </p:nvSpPr>
        <p:spPr>
          <a:xfrm>
            <a:off x="205860" y="116632"/>
            <a:ext cx="8640960" cy="5940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ru-RU" sz="2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ПЕТРІЇ І ДОВБУЩУКИ» (1875–1876)</a:t>
            </a:r>
            <a:endParaRPr sz="1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перша  повість</a:t>
            </a:r>
            <a:endParaRPr sz="1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написана під впливом творів польських романтиків, а також романів Е. Т. А. Гофмана («Еліксир диявола»), Е. Сю («Вічний жид») </a:t>
            </a:r>
            <a:endParaRPr sz="1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ОСОБЛИВІСТЬ: зверненням до народної історії, відтворення реального життя міста й села, спроба реального змалювання характерів. </a:t>
            </a:r>
            <a:endParaRPr sz="2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Романтично-фантастичний СЮЖЕТ, в основі якого</a:t>
            </a:r>
            <a:endParaRPr sz="1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пошуки втрачених скарбів Олекси Довбуша й </a:t>
            </a:r>
            <a:endParaRPr sz="2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ворогування з цього приводу двох родів (Петріїв</a:t>
            </a:r>
            <a:endParaRPr sz="2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і Довбущуків)</a:t>
            </a:r>
            <a:endParaRPr sz="1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СТИЛІСТИЧНО це твір пізньоромантичний </a:t>
            </a:r>
            <a:endParaRPr sz="1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(з елементами готичного роману жахів і таємниць) </a:t>
            </a:r>
            <a:endParaRPr sz="2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ПРОБЛЕМАТИКА близька до роману виховання.</a:t>
            </a:r>
            <a:endParaRPr sz="1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ЖАНРОВОМУ ПЛАНІ НАБЛИЖАЄТЬСЯ</a:t>
            </a:r>
            <a:endParaRPr sz="2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до барокової епічної структури. </a:t>
            </a:r>
            <a:endParaRPr sz="2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ПЕРЕПЛЕТЕНО фантастику , реальність, </a:t>
            </a:r>
            <a:endParaRPr sz="1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історію , cyчасність , суспільні ідеї, просвітницькі ідеї</a:t>
            </a:r>
            <a:endParaRPr sz="2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4" name="Google Shape;164;p21" descr="D:\Users\Валя\Desktop\завантаження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4750" y="2308850"/>
            <a:ext cx="2365250" cy="359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/>
          <p:nvPr/>
        </p:nvSpPr>
        <p:spPr>
          <a:xfrm>
            <a:off x="107504" y="116632"/>
            <a:ext cx="8928992" cy="5693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ЗОБРАЖЕНО життя й побут різних соціальних груп і прошарків. 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Розгалужена НАРАТИВНА СТРУКТУРА будується на вставних розповідях і часових зсувах. 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НОВЕ: змалювання по-новомк ворогування сімей, ставлення сільського священика до польського двору, опришківство XVІІІ ст., розбійництво XIX ст., монастирське життя та побут поміщицької сім’ї, вияви вільнодумства серед євреїв тощо. 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Виявився СОЦІОЛОГІЧНИЙ ІНТЕРЕС Франка-письменника 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Повість ОКРЕСЛИЛА наступний етап творчого розвитку 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НАСТУПНИЙ ЕТАП ТВОРЧОСТІ ПОЗНАЧЕНО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вибором більш сучасної поетики художнього твору: жанру «роману із життя суспільного, не вальтерскоттівського історичного» 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Зміна творчих орієнтирів відбулася в 1877–1878 pp., з  виходом його прозових «образків» «Борислав», що мали успіх серед галичан. 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/>
          <p:nvPr/>
        </p:nvSpPr>
        <p:spPr>
          <a:xfrm>
            <a:off x="179512" y="188640"/>
            <a:ext cx="8784976" cy="655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</a:t>
            </a:r>
            <a:r>
              <a:rPr lang="ru-R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ІКАВИТЬСЯ ІДЕЯМИ реалізму, соціалізму й позитивізму. </a:t>
            </a:r>
            <a:endParaRPr sz="2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Наприкінці 70-х рр. ХІХ ст. стає одним із ІДЕОЛОГІВ «НАРОДОВЦІВ», які виступили  під гаслами прогресу, науки, соціальної і моральної свободи, за названі нігілістами й соціалістами. </a:t>
            </a:r>
            <a:endParaRPr sz="2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11213" marR="0" lvl="0" indent="-811213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1877: - перше УВ’ЯЗНЕННЯ на дев’ять місяців (разом з Михайлом Павликом, Остапом Терлецьким і всією редакцією часопису «Друг» за відносини з Михайлом Драгомановим, якого галицька поліція вважала головою якоїсь таємної міжнародної соціалістичної організації)</a:t>
            </a:r>
            <a:endParaRPr sz="1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11213" marR="0" lvl="0" indent="-811213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- «ГАЛИЦЬКІ ОБРАЗКИ» в альманасі «Дністрянка».    </a:t>
            </a:r>
            <a:endParaRPr sz="1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11213" marR="0" lvl="0" indent="-90487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ОСОБЛИВОСТІ: </a:t>
            </a:r>
            <a:endParaRPr sz="1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06475" marR="0" lvl="0" indent="-2667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Times New Roman"/>
              <a:buChar char="✔"/>
            </a:pPr>
            <a:r>
              <a:rPr lang="ru-R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ескізність </a:t>
            </a:r>
            <a:endParaRPr sz="1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06475" marR="0" lvl="0" indent="-2667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Times New Roman"/>
              <a:buChar char="✔"/>
            </a:pPr>
            <a:r>
              <a:rPr lang="ru-R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фіксування сучасності в окремих моментах її розвитку</a:t>
            </a:r>
            <a:endParaRPr sz="1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06475" marR="0" lvl="0" indent="-2667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Times New Roman"/>
              <a:buChar char="✔"/>
            </a:pPr>
            <a:r>
              <a:rPr lang="ru-R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руйнування старої оповідної структури (образу всезнаючого наратора)</a:t>
            </a:r>
            <a:endParaRPr sz="2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06475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✔"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багатогранність, різнорідність реального матеріалу тощо. 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20725" marR="0" lvl="0" indent="-720725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 свідчить про ЗБЛИЖЕННЯ «Галицьких образків»  ІЗ ІМПРЕСІОНІСТИЧНОЮ ПРОЗОЮ.</a:t>
            </a:r>
            <a:r>
              <a:rPr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11213" marR="0" lvl="0" indent="-811213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/>
          <p:nvPr/>
        </p:nvSpPr>
        <p:spPr>
          <a:xfrm>
            <a:off x="251520" y="188641"/>
            <a:ext cx="8640960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r>
              <a:rPr lang="ru-R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0-х рр. ХІХ ст.: ПОШУКИ  ЕПІЧНОЇ СТРУКТУРИ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54013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шукає форм художнього зображення, за яких би логічними й природними поставали узагальнення основних соціальних процесів дійсності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54013" marR="0" lvl="0" indent="-354013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«ВОA CONSTRICTOR» 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54013" marR="0" lvl="0" indent="-354013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перша натуралістична повість в УЛ. </a:t>
            </a:r>
            <a:endParaRPr sz="2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Головний структурний компонент: 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ПСИХОЛОГІЗМ, заснований на елементах </a:t>
            </a:r>
            <a:endParaRPr sz="2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самоспостереження (інтроспекції) та </a:t>
            </a:r>
            <a:endParaRPr sz="2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сихологічної сугестії. </a:t>
            </a:r>
            <a:endParaRPr sz="2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54013" marR="0" lvl="0" indent="-354013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Ознака: натуралістичний спосіб узагальнення, </a:t>
            </a:r>
            <a:endParaRPr sz="2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яким людина в соціальному процесі відіграє </a:t>
            </a:r>
            <a:endParaRPr sz="2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роль жертви, а сам процес стає фатальним і </a:t>
            </a:r>
            <a:endParaRPr sz="2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міфологізується (символом його стає змій-полоз,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уособлення «золотої гарячки»).</a:t>
            </a:r>
            <a:endParaRPr sz="2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0" name="Google Shape;180;p24" descr="D:\Users\Валя\Desktop\Франко_І._Boa_Constrictor_(Краків,_1943).djvu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6026" y="1524650"/>
            <a:ext cx="2679200" cy="403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4"/>
          <p:cNvSpPr/>
          <p:nvPr/>
        </p:nvSpPr>
        <p:spPr>
          <a:xfrm>
            <a:off x="4572000" y="6036106"/>
            <a:ext cx="432048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Видання 1943 року</a:t>
            </a:r>
            <a:endParaRPr sz="4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/>
          <p:nvPr/>
        </p:nvSpPr>
        <p:spPr>
          <a:xfrm>
            <a:off x="251520" y="188640"/>
            <a:ext cx="8784976" cy="6186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індивідуально-особистісне начало – ознака творчості 80-Х РР. ХІХ ст. 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Ліриці цього періоду властиві: 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730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✔"/>
            </a:pPr>
            <a:r>
              <a:rPr lang="ru-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ідеологічний підтекст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730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✔"/>
            </a:pPr>
            <a:r>
              <a:rPr lang="ru-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публіцистично-романтична риторика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730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✔"/>
            </a:pPr>
            <a:r>
              <a:rPr lang="ru-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авторська поетична дикція. 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1460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None/>
            </a:pP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«ГІМН. ЗАМІСТЬ ПРОЛОГА»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програмна для Франкового покоління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романтична риторика . </a:t>
            </a:r>
            <a:r>
              <a:rPr lang="ru-RU" sz="2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Вияви </a:t>
            </a:r>
            <a:r>
              <a:rPr lang="ru-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романтичної риторики: 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68613" marR="0" lvl="0" indent="-77788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</a:pPr>
            <a:r>
              <a:rPr lang="ru-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тезисніть головної ідеї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68613" marR="0" lvl="0" indent="-77788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</a:pPr>
            <a:r>
              <a:rPr lang="ru-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ритміка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68613" marR="0" lvl="0" indent="-77788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</a:pPr>
            <a:r>
              <a:rPr lang="ru-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фігури повтору  (виконують функцію переконання)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Особливості</a:t>
            </a:r>
            <a:r>
              <a:rPr lang="ru-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поезії: 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730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✔"/>
            </a:pPr>
            <a:r>
              <a:rPr lang="ru-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заперечення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730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✔"/>
            </a:pPr>
            <a:r>
              <a:rPr lang="ru-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контактність</a:t>
            </a:r>
            <a:endParaRPr sz="1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730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✔"/>
            </a:pPr>
            <a:r>
              <a:rPr lang="ru-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опозиційність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730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✔"/>
            </a:pPr>
            <a:r>
              <a:rPr lang="ru-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написана під впливом поезії Ю. Словацького, в якій поставав образ вічного революціонера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/>
          <p:nvPr/>
        </p:nvSpPr>
        <p:spPr>
          <a:xfrm>
            <a:off x="467549" y="260650"/>
            <a:ext cx="3308100" cy="10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Твір УВІЙШОВ 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 збірки 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«З вершин і низин»</a:t>
            </a:r>
            <a:r>
              <a:rPr lang="ru-RU" sz="280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endParaRPr sz="2800">
              <a:solidFill>
                <a:schemeClr val="lt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92" name="Google Shape;192;p26" descr="D:\Users\Валя\Desktop\завантаження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1406" y="223464"/>
            <a:ext cx="5025652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6" descr="D:\Users\Валя\Desktop\vol01-11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549" y="1815838"/>
            <a:ext cx="3096351" cy="477138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6"/>
          <p:cNvSpPr/>
          <p:nvPr/>
        </p:nvSpPr>
        <p:spPr>
          <a:xfrm>
            <a:off x="4139952" y="6021288"/>
            <a:ext cx="3185487" cy="72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Видання 1887</a:t>
            </a:r>
            <a:r>
              <a:rPr lang="ru-RU" sz="3600">
                <a:solidFill>
                  <a:srgbClr val="20124D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ru-RU" sz="360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року</a:t>
            </a:r>
            <a:endParaRPr sz="3600"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95" name="Google Shape;195;p26"/>
          <p:cNvSpPr/>
          <p:nvPr/>
        </p:nvSpPr>
        <p:spPr>
          <a:xfrm>
            <a:off x="4036701" y="2679850"/>
            <a:ext cx="4980300" cy="26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</a:t>
            </a:r>
            <a:r>
              <a:rPr lang="ru-RU" sz="2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бірка «З ВЕРШИН </a:t>
            </a:r>
            <a:endParaRPr sz="23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 НИЗИН» 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1887 – 1 видання (твори 1877–1887)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1893 – 2 доповнене. Поезії подано за циклами; за жанрами, стилістикою й тематикою багатофункціональне й різнопланове видання</a:t>
            </a:r>
            <a:endParaRPr sz="23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/>
          <p:nvPr/>
        </p:nvSpPr>
        <p:spPr>
          <a:xfrm>
            <a:off x="342075" y="260650"/>
            <a:ext cx="8550300" cy="56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</a:t>
            </a:r>
            <a:r>
              <a:rPr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вічного революцьонера” -  ВТІІЛЕННЯ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686050" marR="0" lvl="0" indent="-1397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mes New Roman"/>
              <a:buChar char="✔"/>
            </a:pPr>
            <a:r>
              <a:rPr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могутності, нездоланності народу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686050" marR="0" lvl="0" indent="-1397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mes New Roman"/>
              <a:buChar char="✔"/>
            </a:pPr>
            <a:r>
              <a:rPr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прагнень народу до свободи й справедливості. </a:t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АКЦЕНТОВАНО  увагу на рушійній силі «науки, думки, волі»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0215" algn="just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Ідеї вірша «Гімн», РЕАЛІЗОВАНО в алегоричному циклі  «ВЕСНЯНКИ»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ОСНОВА циклу: антитези і паралелізми, які символізують прихід весни не тільки у природі, а й у суспільстві. </a:t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ОСОБЛИВОСТІ циклу: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46088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творчо переосмислено жанр народної пісні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46088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підносено ідеї оновлення, віри в людський розум, «братерство всесвітнє»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46088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заклик до  інтелігенції сіяти „думи вольнії”, „жадобу братолюбія” („Гріє сонечко...”)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46088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Образи: грому, хмар, зливи, землі,  поля, сіяча, весни тощо</a:t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Google Shape;201;p27"/>
          <p:cNvSpPr/>
          <p:nvPr/>
        </p:nvSpPr>
        <p:spPr>
          <a:xfrm>
            <a:off x="2358008" y="6001861"/>
            <a:ext cx="667848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46088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</a:t>
            </a:r>
            <a:r>
              <a:rPr lang="ru-RU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вори: «Гріє сонечко», «Гримить!», «Земле моя, всеплодющая мати» тощо</a:t>
            </a:r>
            <a:endParaRPr sz="2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/>
          <p:nvPr/>
        </p:nvSpPr>
        <p:spPr>
          <a:xfrm>
            <a:off x="323528" y="311413"/>
            <a:ext cx="8496944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Особливості поезії 1880-х рр.: 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✔"/>
            </a:pPr>
            <a:r>
              <a:rPr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сугестивність (сугестія – вплив на волю і почуття людини; навіювання)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✔"/>
            </a:pPr>
            <a:r>
              <a:rPr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алегоричність образів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✔"/>
            </a:pPr>
            <a:r>
              <a:rPr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ритмічна виразність поетичних творів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✔"/>
            </a:pPr>
            <a:r>
              <a:rPr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розгорнена картинність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✔"/>
            </a:pPr>
            <a:r>
              <a:rPr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лірична рефлексійність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✔"/>
            </a:pPr>
            <a:r>
              <a:rPr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поглиблення суб’єктивності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✔"/>
            </a:pPr>
            <a:r>
              <a:rPr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посиленням драматизму (н-д, вірші «Максим Цюпик», «Баба Митриха» тощо)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✔"/>
            </a:pPr>
            <a:r>
              <a:rPr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політична сатира («Ботокуди», «Дума про Наума Безумовича» тощо) тощо.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9"/>
          <p:cNvSpPr/>
          <p:nvPr/>
        </p:nvSpPr>
        <p:spPr>
          <a:xfrm>
            <a:off x="323528" y="188640"/>
            <a:ext cx="8352928" cy="5543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Цикли «ВОЛЬНИХ» І «ТЮРЕМНИХ» СОНЕТІВ включено до другого видання збірки «З вершин і низин»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«Вольні сонети» написані в різні роки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ОНОВЛЕНО класичний зміст сонета - демонстровано взаємозалежність сталої форми і вільної думки.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ГОЛОВНІ смислові поняття: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mes New Roman"/>
              <a:buChar char="✔"/>
            </a:pPr>
            <a:r>
              <a:rPr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думка й почуття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mes New Roman"/>
              <a:buChar char="✔"/>
            </a:pPr>
            <a:r>
              <a:rPr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права й сила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mes New Roman"/>
              <a:buChar char="✔"/>
            </a:pPr>
            <a:r>
              <a:rPr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праця й страждання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mes New Roman"/>
              <a:buChar char="✔"/>
            </a:pPr>
            <a:r>
              <a:rPr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бажання і щастя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ЗВУЧАТЬ:</a:t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mes New Roman"/>
              <a:buChar char="✔"/>
            </a:pPr>
            <a:r>
              <a:rPr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громадський пафос </a:t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mes New Roman"/>
              <a:buChar char="✔"/>
            </a:pPr>
            <a:r>
              <a:rPr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демократичність суб’єктивних почуттів і думок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mes New Roman"/>
              <a:buChar char="✔"/>
            </a:pPr>
            <a:r>
              <a:rPr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мотиви індивідуального чуття </a:t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/>
          <p:nvPr/>
        </p:nvSpPr>
        <p:spPr>
          <a:xfrm>
            <a:off x="179545" y="189065"/>
            <a:ext cx="8784900" cy="6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Особливості культурної та естетико-художньої діяльності Франка визначив: </a:t>
            </a:r>
            <a:endParaRPr sz="2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28650" marR="0" lvl="0" indent="-358775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Times New Roman"/>
              <a:buChar char="❖"/>
            </a:pPr>
            <a:r>
              <a:rPr lang="ru-RU" sz="2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суспільно-культурний просвітницький рух покоління, названого «молодою Україною»</a:t>
            </a:r>
            <a:endParaRPr sz="2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Нова культурна ситуація базувалася на</a:t>
            </a:r>
            <a:endParaRPr sz="2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20725" marR="0" lvl="0" indent="-42862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Times New Roman"/>
              <a:buChar char="❖"/>
            </a:pPr>
            <a:r>
              <a:rPr lang="ru-RU" sz="2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ідеї єдності національної традиції української культури;</a:t>
            </a:r>
            <a:endParaRPr sz="2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20725" marR="0" lvl="0" indent="-42862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Times New Roman"/>
              <a:buChar char="❖"/>
            </a:pPr>
            <a:r>
              <a:rPr lang="ru-RU" sz="2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зміні форм художнього освоєння сучасності. </a:t>
            </a:r>
            <a:endParaRPr sz="2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Своєю творчістю Франко орієнтувався на </a:t>
            </a:r>
            <a:endParaRPr sz="2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11213" marR="0" lvl="0" indent="-4508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Times New Roman"/>
              <a:buChar char="❖"/>
            </a:pPr>
            <a:r>
              <a:rPr lang="ru-RU" sz="2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європеїзацію та культурну інтеграцію загальноукраїнського літературного процесу</a:t>
            </a:r>
            <a:endParaRPr sz="2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20725" marR="0" lvl="0" indent="-360362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Times New Roman"/>
              <a:buChar char="❖"/>
            </a:pPr>
            <a:r>
              <a:rPr lang="ru-RU" sz="2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секуляризацію (Секуляризація – це процес дерелігієзації держави, громади, будь-чого) суспільно-літературної думки в західноукраїнському регіоні</a:t>
            </a:r>
            <a:endParaRPr sz="2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124D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/>
          <p:nvPr/>
        </p:nvSpPr>
        <p:spPr>
          <a:xfrm>
            <a:off x="179512" y="260648"/>
            <a:ext cx="8712968" cy="5790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Цикл «ТЮРЕМНІ СОНЕТИ» </a:t>
            </a:r>
            <a:endParaRPr sz="1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Твори переважно написані під час третього ув’язнення (1889)</a:t>
            </a:r>
            <a:endParaRPr sz="1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Сонет відтворює реальність тюремного буття</a:t>
            </a:r>
            <a:endParaRPr sz="1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36575" marR="0" lvl="0" indent="-244475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mes New Roman"/>
              <a:buChar char="✔"/>
            </a:pPr>
            <a:r>
              <a:rPr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описує будні арештантів</a:t>
            </a:r>
            <a:endParaRPr sz="1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36575" marR="0" lvl="0" indent="-244475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mes New Roman"/>
              <a:buChar char="✔"/>
            </a:pPr>
            <a:r>
              <a:rPr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філософськи-саркастично іронізує над ними</a:t>
            </a:r>
            <a:endParaRPr sz="1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36575" marR="0" lvl="0" indent="-244475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mes New Roman"/>
              <a:buChar char="✔"/>
            </a:pPr>
            <a:r>
              <a:rPr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дешифрує символіку й мораль тюремногожиття</a:t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36575" marR="0" lvl="0" indent="-244475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mes New Roman"/>
              <a:buChar char="✔"/>
            </a:pPr>
            <a:r>
              <a:rPr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художньо відтворює «дно» й деспотизм «тюремної культури»</a:t>
            </a:r>
            <a:endParaRPr sz="1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Перспектива бачення буття: </a:t>
            </a:r>
            <a:endParaRPr sz="1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54013" marR="0" lvl="0" indent="-61913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mes New Roman"/>
              <a:buChar char="✔"/>
            </a:pPr>
            <a:r>
              <a:rPr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від тюремної камери до обсервації двох європейських імперій – Австрії і Росії.</a:t>
            </a:r>
            <a:endParaRPr sz="1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ПЕРЕДАНО напруження психічних і моральних сил людини в ситуації несвободи</a:t>
            </a:r>
            <a:endParaRPr sz="1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ФОРМИ: </a:t>
            </a:r>
            <a:endParaRPr sz="1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39763" marR="0" lvl="0" indent="-2794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mes New Roman"/>
              <a:buChar char="✔"/>
            </a:pPr>
            <a:r>
              <a:rPr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розмови арештантів і дозорців</a:t>
            </a:r>
            <a:endParaRPr sz="1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39763" marR="0" lvl="0" indent="-2794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mes New Roman"/>
              <a:buChar char="✔"/>
            </a:pPr>
            <a:r>
              <a:rPr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пісні арештантів</a:t>
            </a:r>
            <a:endParaRPr sz="1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39763" marR="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✔"/>
            </a:pPr>
            <a:r>
              <a:rPr lang="ru-RU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внутрішні монологи-звертання </a:t>
            </a: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ліричного героя</a:t>
            </a:r>
            <a:endParaRPr sz="2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1"/>
          <p:cNvSpPr/>
          <p:nvPr/>
        </p:nvSpPr>
        <p:spPr>
          <a:xfrm>
            <a:off x="179512" y="116632"/>
            <a:ext cx="8712968" cy="6109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r>
              <a:rPr lang="ru-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0-х роки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творів малих жанрових форм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тема  зображення: правові основи й звичаї життя людей. 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Особливості: 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нейтральним тоном оповідача криється іронія («Добрий заробок», «Хлопська конституція», «Домашній промисел» тощо)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розповідь героя, свідка чи учасника події роблять зображуване фактом суспільної дійсності, навіть суспільної історії.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полі авторської обсервації й питання становлення особистості, світ дитини, які відтворюються через психологію дитини. Оповідання «Малий Мирон», «Грицева шкільна наука», «Оловець» тощо є рецепцією історії дитини від перших власних думок до протесту проти будь-яких форм насильства 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Проза цього період позначена: 1) натуралізмом; 2) увагою до життєвих явищ; 3) розширеністю тематики (н-д, інтелігенції всіх типів); 4) з’явився новий жанровий різновид – нарис (цикл «Рутенці»); 5) персонаж належить до певного суспільного типу; 6) посиленням драматизму (н-д, «Галицькі образки», вірші «Максим </a:t>
            </a:r>
            <a:r>
              <a:rPr lang="ru-R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Цюпик», 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" name="Google Shape;222;p31"/>
          <p:cNvSpPr/>
          <p:nvPr/>
        </p:nvSpPr>
        <p:spPr>
          <a:xfrm>
            <a:off x="2297430" y="6021288"/>
            <a:ext cx="673906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«</a:t>
            </a:r>
            <a:r>
              <a:rPr lang="ru-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Баба Митриха» тощо); політична сатира («Ботокуди», «Дума про Наума Безумовича» тощо). </a:t>
            </a:r>
            <a:endParaRPr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2"/>
          <p:cNvSpPr/>
          <p:nvPr/>
        </p:nvSpPr>
        <p:spPr>
          <a:xfrm>
            <a:off x="251520" y="260649"/>
            <a:ext cx="8784976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Роман «БОРИСЛАВ СМІЄТЬСЯ»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Публікується протягом 1881–1882 рр. </a:t>
            </a:r>
            <a:endParaRPr sz="3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Напрям:    натуралістичний роман </a:t>
            </a:r>
            <a:endParaRPr sz="3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Тематика: робітнича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Мета автора: «дати небувале в </a:t>
            </a:r>
            <a:endParaRPr sz="3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окрасці бувалого», показати вповні </a:t>
            </a:r>
            <a:endParaRPr sz="3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«те, що тепер існує в зароді», </a:t>
            </a:r>
            <a:endParaRPr sz="3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«нових людей» «при роботі»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Об’єкт зображення: організований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страйк і повстання робітничого </a:t>
            </a:r>
            <a:endParaRPr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Борислава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8" name="Google Shape;228;p32" descr="D:\Users\Валя\Desktop\завантаження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9175" y="2372175"/>
            <a:ext cx="2754825" cy="427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3"/>
          <p:cNvSpPr/>
          <p:nvPr/>
        </p:nvSpPr>
        <p:spPr>
          <a:xfrm>
            <a:off x="2366120" y="6093296"/>
            <a:ext cx="677788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Борислав, Дрогобицький район, Львівська  область </a:t>
            </a:r>
            <a:endParaRPr sz="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p33"/>
          <p:cNvSpPr/>
          <p:nvPr/>
        </p:nvSpPr>
        <p:spPr>
          <a:xfrm>
            <a:off x="4346350" y="3199150"/>
            <a:ext cx="4645200" cy="28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Місто розміщене у передгір'ї і на північно-східних схилах Українських Карпат  (Східні Бескиди) та у міжгірних улоговинах на річці Тисмениця. Це єдине місто у світі, яке виросло на промисловому нато-озекеритному та газовому родовищі.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5" name="Google Shape;235;p33" descr="D:\Users\Валя\Desktop\завантаження (1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7984" y="260648"/>
            <a:ext cx="4563606" cy="2860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3" descr="D:\Users\Валя\Desktop\39978908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512" y="260648"/>
            <a:ext cx="3960440" cy="5544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4"/>
          <p:cNvSpPr/>
          <p:nvPr/>
        </p:nvSpPr>
        <p:spPr>
          <a:xfrm>
            <a:off x="179512" y="260648"/>
            <a:ext cx="8712968" cy="575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Твору властиві: 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✔"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герої  відомі з попередніх творів бориславського циклу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✔"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реальність і аналітизм зображення характерів героїв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✔"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живописність описів і пластичність масових сцен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✔"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увага до індивідуального, духовного світу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✔"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введення паралельної сюжетної лінії життя галицьких буржуа забезпечили художню самоцінність твору. 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Особливості твору: 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✔"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новий тип героя (набуває ознак ідеолога)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✔"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передньому плані морально-психологічна самосвідомість, «важка і незвична» «працю думок» «нового» героя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✔"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ілюстрація природності соціалістичних ідей через образ головного героя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✔"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введення в сферу індивідуального й морального практики соціалістичного руху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5"/>
          <p:cNvSpPr/>
          <p:nvPr/>
        </p:nvSpPr>
        <p:spPr>
          <a:xfrm>
            <a:off x="151825" y="59450"/>
            <a:ext cx="8896500" cy="58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69999" marR="0" lvl="0" indent="-447675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✔"/>
            </a:pPr>
            <a:r>
              <a:rPr lang="ru-RU" sz="24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Борислав зображується як міфологічна істота. </a:t>
            </a:r>
            <a:endParaRPr sz="2400" u="sng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69999" marR="0" lvl="0" indent="-447675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✔"/>
            </a:pPr>
            <a:r>
              <a:rPr lang="ru-RU" sz="24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«аналогії робітничої праці з механічним рухом і життям машини»</a:t>
            </a:r>
            <a:endParaRPr sz="1200" u="sng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69999" marR="0" lvl="0" indent="-295275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метафоричне уподібнення повсталої маси з бджолами й трутнями</a:t>
            </a:r>
            <a:endParaRPr sz="1200" u="sng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69999" marR="0" lvl="0" indent="-447675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✔"/>
            </a:pPr>
            <a:r>
              <a:rPr lang="ru-RU" sz="24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символіка крові, на якій засноване благополуччя багатого Борислава</a:t>
            </a:r>
            <a:endParaRPr sz="1200" u="sng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69999" marR="0" lvl="0" indent="-447675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✔"/>
            </a:pPr>
            <a:r>
              <a:rPr lang="ru-RU" sz="24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есхатологічна проблематика кінця світу й страшного суду</a:t>
            </a:r>
            <a:endParaRPr sz="1200" u="sng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69999" marR="0" lvl="0" indent="-447675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✔"/>
            </a:pPr>
            <a:r>
              <a:rPr lang="ru-RU" sz="24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виродження і фатальної ролі випадку (викрадення каси) </a:t>
            </a:r>
            <a:endParaRPr sz="2400" u="sng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69999" marR="0" lvl="0" indent="-447675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✔"/>
            </a:pPr>
            <a:r>
              <a:rPr lang="ru-RU" sz="24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реальність відтворюється через описи бажань, відчуттів героїв, коментарі, які пояснюють зв’язок характеру зі спадковістю, вихованням, несприятливим середовищем, ідеологією </a:t>
            </a:r>
            <a:endParaRPr sz="2400" u="sng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69999" marR="0" lvl="0" indent="-434975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mes New Roman"/>
              <a:buChar char="✔"/>
            </a:pPr>
            <a:r>
              <a:rPr lang="ru-RU" sz="22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автономність паралельної сюжетної лінії з життя бориславських промисловців Германа Г'ольдкремера («Воа constrictor») і Леона Гаммершляга </a:t>
            </a:r>
            <a:endParaRPr sz="2200" u="sng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69999" marR="0" lvl="0" indent="-434975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mes New Roman"/>
              <a:buChar char="✔"/>
            </a:pPr>
            <a:r>
              <a:rPr lang="ru-RU" sz="22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романтична історія кохання Готліба й Фанні</a:t>
            </a:r>
            <a:endParaRPr sz="2200" u="sng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69999" marR="0" lvl="0" indent="-434975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mes New Roman"/>
              <a:buChar char="✔"/>
            </a:pPr>
            <a:r>
              <a:rPr lang="ru-RU" sz="22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детективна історія втечі Готліба зі Львова</a:t>
            </a:r>
            <a:endParaRPr sz="2200" u="sng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6"/>
          <p:cNvSpPr/>
          <p:nvPr/>
        </p:nvSpPr>
        <p:spPr>
          <a:xfrm>
            <a:off x="251520" y="260648"/>
            <a:ext cx="8640960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✔"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патологічна студія збожевоління Рифки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✔"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саркастичний психологічний аналіз новонароджуваного буржуазного лібералізму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✔"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твір мав закінчуватися пожежею, мовби підсумовував закладену в назву метафору твору – «сміх» Борислава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✔"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твір незавершений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133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ЕКРАНІЗАЦІЯ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«Борислав сміється»</a:t>
            </a: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</a:t>
            </a:r>
            <a:r>
              <a:rPr lang="ru-RU"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Вос­кові ко­ролі</a:t>
            </a: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», «</a:t>
            </a:r>
            <a:r>
              <a:rPr lang="ru-RU"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Ко­ролі вос­ку</a:t>
            </a: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український радянський  втрачений німий художній фільм 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1927 р.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Кіностудія: ВУКФ Одеса  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2" name="Google Shape;252;p36"/>
          <p:cNvSpPr/>
          <p:nvPr/>
        </p:nvSpPr>
        <p:spPr>
          <a:xfrm>
            <a:off x="2339752" y="5927209"/>
            <a:ext cx="669674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Всеукраїнське фотокіноуправління (ВУФКУ)</a:t>
            </a:r>
            <a:r>
              <a:rPr lang="ru-RU"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— державна кінематографічна організація, яка діяла в період з 1922  по 1930 рр</a:t>
            </a:r>
            <a:endParaRPr sz="1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7"/>
          <p:cNvSpPr/>
          <p:nvPr/>
        </p:nvSpPr>
        <p:spPr>
          <a:xfrm>
            <a:off x="395536" y="260648"/>
            <a:ext cx="8280920" cy="621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ПРЕМ'ЄРА </a:t>
            </a:r>
            <a:endParaRPr sz="1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6286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Київ:16 грудня 1927 року </a:t>
            </a:r>
            <a:endParaRPr sz="2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6286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Москва: 11 липня 1930 в Москві.</a:t>
            </a:r>
            <a:r>
              <a:rPr lang="ru-RU" sz="2100" u="sng" baseline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[1]</a:t>
            </a:r>
            <a:endParaRPr sz="2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ЗНІМАЛЬНА ГРУПА</a:t>
            </a:r>
            <a:endParaRPr sz="1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Режисер:  німецький кінематографіст Йосип Рона</a:t>
            </a:r>
            <a:endParaRPr sz="1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Сценаристом: Павло Нечес (під псевдонімом Миргородський),</a:t>
            </a:r>
            <a:endParaRPr sz="1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Художники-постановники: Василь Криевський, Сергій Худяков</a:t>
            </a:r>
            <a:endParaRPr sz="2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РОЛІ ВИКОНУВАЛИ:</a:t>
            </a:r>
            <a:endParaRPr sz="1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Іван Замичковський — </a:t>
            </a:r>
            <a:r>
              <a:rPr lang="ru-RU" sz="23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Ван-Гехт</a:t>
            </a:r>
            <a:r>
              <a:rPr lang="ru-RU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 Матвій Ляров — </a:t>
            </a:r>
            <a:r>
              <a:rPr lang="ru-RU" sz="23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Гер­ма­н Гольд­кре­ме­р</a:t>
            </a:r>
            <a:r>
              <a:rPr lang="ru-RU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(за фільмом — про­сто Гер­ман), Володимир Лісовський, Юрій Шумський  — </a:t>
            </a:r>
            <a:r>
              <a:rPr lang="ru-RU" sz="23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Бенедьо Синиця</a:t>
            </a:r>
            <a:r>
              <a:rPr lang="ru-RU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Георгій Аста’єв, Микола Кучинський, Леонід Барбе, Олександр Нікітін, Іван Сизов — </a:t>
            </a:r>
            <a:r>
              <a:rPr lang="ru-RU" sz="23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робітник</a:t>
            </a:r>
            <a:r>
              <a:rPr lang="ru-RU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Осип Мерлатті, Н. Барсов, П. Костенко, Олександр Чуверов, Лідія Мацієвська — </a:t>
            </a:r>
            <a:r>
              <a:rPr lang="ru-RU" sz="23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Рифка, ма­ти Готліба</a:t>
            </a:r>
            <a:r>
              <a:rPr lang="ru-RU" sz="2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Микола Надемський — </a:t>
            </a:r>
            <a:r>
              <a:rPr lang="ru-RU" sz="26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дід Матвій</a:t>
            </a:r>
            <a:r>
              <a:rPr lang="ru-RU" sz="2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Рїса Рамі-Шор, П. Матвієнко, Наталія </a:t>
            </a:r>
            <a:endParaRPr sz="2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Гебдовська — </a:t>
            </a:r>
            <a:r>
              <a:rPr lang="ru-RU" sz="26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Варвара</a:t>
            </a:r>
            <a:endParaRPr sz="2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38" descr="D:\Users\Валя\Desktop\завантаження (2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28" y="263844"/>
            <a:ext cx="2664296" cy="367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8" descr="D:\Users\Валя\Desktop\завантаження (3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28668" y="188640"/>
            <a:ext cx="2060243" cy="3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8" descr="D:\Users\Валя\Desktop\завантаження (4)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40152" y="309564"/>
            <a:ext cx="3062461" cy="2365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8" descr="D:\Users\Валя\Desktop\Yuri_Shumsky_in_The_Third_strike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06285" y="3590556"/>
            <a:ext cx="2171700" cy="293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8"/>
          <p:cNvSpPr/>
          <p:nvPr/>
        </p:nvSpPr>
        <p:spPr>
          <a:xfrm>
            <a:off x="4108796" y="3223559"/>
            <a:ext cx="237566" cy="392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7" name="Google Shape;267;p38"/>
          <p:cNvSpPr/>
          <p:nvPr/>
        </p:nvSpPr>
        <p:spPr>
          <a:xfrm>
            <a:off x="251520" y="3821063"/>
            <a:ext cx="266881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Постер до фільму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Google Shape;268;p38"/>
          <p:cNvSpPr/>
          <p:nvPr/>
        </p:nvSpPr>
        <p:spPr>
          <a:xfrm>
            <a:off x="5408107" y="3000754"/>
            <a:ext cx="859531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Афі</a:t>
            </a:r>
            <a:r>
              <a:rPr lang="ru-RU" sz="240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ша</a:t>
            </a:r>
            <a:endParaRPr sz="2400">
              <a:solidFill>
                <a:schemeClr val="lt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69" name="Google Shape;269;p38"/>
          <p:cNvSpPr/>
          <p:nvPr/>
        </p:nvSpPr>
        <p:spPr>
          <a:xfrm>
            <a:off x="6547775" y="2690200"/>
            <a:ext cx="24549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Кадри з фільму 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0" name="Google Shape;270;p38"/>
          <p:cNvSpPr/>
          <p:nvPr/>
        </p:nvSpPr>
        <p:spPr>
          <a:xfrm>
            <a:off x="4591442" y="6007176"/>
            <a:ext cx="45768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lt1"/>
                </a:solidFill>
                <a:highlight>
                  <a:schemeClr val="accen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Виконавець головної ролі Юрій Шумський</a:t>
            </a:r>
            <a:r>
              <a:rPr lang="ru-RU" sz="2400">
                <a:solidFill>
                  <a:schemeClr val="lt1"/>
                </a:solidFill>
                <a:highlight>
                  <a:schemeClr val="accen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>
              <a:solidFill>
                <a:schemeClr val="lt1"/>
              </a:solidFill>
              <a:highlight>
                <a:schemeClr val="accen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1" name="Google Shape;271;p38" descr="D:\Users\Валя\Desktop\завантаження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91445" y="3590556"/>
            <a:ext cx="4408620" cy="2286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9"/>
          <p:cNvSpPr/>
          <p:nvPr/>
        </p:nvSpPr>
        <p:spPr>
          <a:xfrm>
            <a:off x="395536" y="404664"/>
            <a:ext cx="8424936" cy="557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СЮЖЕТ ФІЛЬМУ: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70-х ро­ках ХІХ століття в Галичині, по­бли­зу міста Борислава відшу­ка­ли по­кла­ди «зем­ля­но­го вос­ку» (про­дукт нафти). У Бо­ри­славі зби­рається без­робітна бідно­та. Ха­зяї вста­нов­лю­ють же­б­раць­ку заробітну плат­ню. Се­ред робітників по­чи­нається страйк. Ма­теріаль­ною підтрим­кою у них є робітни­ча ка­са. Щоб зірва­ти страйк, ха­зяї че­рез най­манців ви­к­ра­да­ють робітни­чу ка­су. Тоді робітни­ки підпа­лю­ють підприємство</a:t>
            </a:r>
            <a:endParaRPr sz="3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"/>
          <p:cNvSpPr/>
          <p:nvPr/>
        </p:nvSpPr>
        <p:spPr>
          <a:xfrm>
            <a:off x="251520" y="260648"/>
            <a:ext cx="8712968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ЦІ ЯВИЩА ЗАСВІДЧУЮТЬ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71500" marR="0" lvl="0" indent="-2222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imes New Roman"/>
              <a:buChar char="❖"/>
            </a:pPr>
            <a:r>
              <a:rPr lang="ru-RU" sz="3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активність національно самоусвідомлення;</a:t>
            </a:r>
            <a:endParaRPr sz="3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20725" marR="0" lvl="0" indent="-425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imes New Roman"/>
              <a:buChar char="❖"/>
            </a:pPr>
            <a:r>
              <a:rPr lang="ru-RU" sz="3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активність культурного усвідомлення;</a:t>
            </a:r>
            <a:endParaRPr sz="3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20725" marR="0" lvl="0" indent="-425450" algn="just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imes New Roman"/>
              <a:buChar char="❖"/>
            </a:pPr>
            <a:r>
              <a:rPr lang="ru-RU" sz="3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поглиблення специфіки української літератури;</a:t>
            </a:r>
            <a:endParaRPr sz="3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20725" marR="0" lvl="0" indent="-425450" algn="just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imes New Roman"/>
              <a:buChar char="❖"/>
            </a:pPr>
            <a:r>
              <a:rPr lang="ru-RU" sz="3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формування двоєдиного культурного коду української літератури, А САМЕ:</a:t>
            </a:r>
            <a:endParaRPr sz="3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97263" marR="0" lvl="0" indent="-230187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imes New Roman"/>
              <a:buChar char="❖"/>
            </a:pPr>
            <a:r>
              <a:rPr lang="ru-RU" sz="3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національного;</a:t>
            </a:r>
            <a:endParaRPr sz="3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97263" marR="0" lvl="0" indent="-230187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imes New Roman"/>
              <a:buChar char="❖"/>
            </a:pPr>
            <a:r>
              <a:rPr lang="ru-RU" sz="3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загальноєвропейського</a:t>
            </a:r>
            <a:endParaRPr sz="3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0"/>
          <p:cNvSpPr/>
          <p:nvPr/>
        </p:nvSpPr>
        <p:spPr>
          <a:xfrm>
            <a:off x="467544" y="132561"/>
            <a:ext cx="8136904" cy="686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3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 ФІЛЬМ: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3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Фільм вра­жав си­лою ре­алізму, ви­хо­див за межі по­ряд­ної ілю­с­т­рації до повісті. Ко­ли зва­жи­ти, що до ре­во­люції тво­ри І. Фран­ка бу­ли ча­с­то не­знані на Наддніпрянській Ук­раїні, це для ба­га­ть­ох бу­ло пер­ше знай­ом­ст­во з йо­го відо­мою повістю 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4400" i="1">
              <a:solidFill>
                <a:schemeClr val="lt1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i="1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(Олег Бабишкін)</a:t>
            </a:r>
            <a:endParaRPr sz="4400">
              <a:solidFill>
                <a:schemeClr val="lt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286250" cy="598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0100" y="152400"/>
            <a:ext cx="4191000" cy="57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2"/>
          <p:cNvSpPr txBox="1"/>
          <p:nvPr/>
        </p:nvSpPr>
        <p:spPr>
          <a:xfrm>
            <a:off x="490225" y="337450"/>
            <a:ext cx="8227200" cy="56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Принцип «ідеального» смислу зображуваного був сформульований у історичній повісті «Захар Беркут». Написану за півтора місяці повість було подано автором на конкурс історичних творів, оголошений Львівським часописом «Зоря» у вересні 1882 р. Твір, про задум котрого І. Франко говорив у листі І. Белею як про «повість по-німецьки… історично-сенсаційну-реальну», було визнано кращим із семи, поданих на розсуд журі. Свою ідею І. Франко реалізував в україномовному художньому полотні, яке перекладено дванадцятьма мовами світу (польською, російською, чеською, німецькою, англійською, узбецькою, болгарською, сербською, угорською, естонською, французькою)</a:t>
            </a:r>
            <a:r>
              <a:rPr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3"/>
          <p:cNvSpPr txBox="1"/>
          <p:nvPr/>
        </p:nvSpPr>
        <p:spPr>
          <a:xfrm>
            <a:off x="302975" y="267225"/>
            <a:ext cx="8578200" cy="59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Повість «Для домашнього огнища» (1892)</a:t>
            </a:r>
            <a:endParaRPr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Char char="➢"/>
            </a:pPr>
            <a:r>
              <a:rPr lang="ru-R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</a:t>
            </a:r>
            <a:r>
              <a:rPr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ерший варіант: польською мовою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064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➢"/>
            </a:pPr>
            <a:r>
              <a:rPr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гостросюжетна форма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064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➢"/>
            </a:pPr>
            <a:r>
              <a:rPr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«віденську» психологічна тема краху ілюзії на матеріалі життя офіцерської родини. 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064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➢"/>
            </a:pPr>
            <a:r>
              <a:rPr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проблема – проституції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064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➢"/>
            </a:pPr>
            <a:r>
              <a:rPr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перегук з творами С. Жеромського, Б. Пруса (пол. література), А. Шніцлера, П. Альтенберга (австрійська література)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08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mes New Roman"/>
              <a:buChar char="➢"/>
            </a:pPr>
            <a:r>
              <a:rPr lang="ru-RU" sz="2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психологічний зміст і детективний сюжет = психологічний детектив</a:t>
            </a:r>
            <a:endParaRPr sz="2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mes New Roman"/>
              <a:buChar char="➢"/>
            </a:pPr>
            <a:r>
              <a:rPr lang="ru-RU" sz="2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розкриття психології й соціології злочину й покарання</a:t>
            </a:r>
            <a:r>
              <a:rPr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4"/>
          <p:cNvSpPr txBox="1"/>
          <p:nvPr/>
        </p:nvSpPr>
        <p:spPr>
          <a:xfrm>
            <a:off x="189900" y="269175"/>
            <a:ext cx="8764200" cy="6549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6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</a:t>
            </a:r>
            <a:r>
              <a:rPr lang="ru-RU" sz="3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овість</a:t>
            </a:r>
            <a:r>
              <a:rPr lang="ru-RU" sz="3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</a:t>
            </a:r>
            <a:r>
              <a:rPr lang="ru-RU" sz="3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Основи</a:t>
            </a:r>
            <a:r>
              <a:rPr lang="ru-RU" sz="3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суспільності</a:t>
            </a:r>
            <a:r>
              <a:rPr lang="ru-RU" sz="3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 </a:t>
            </a:r>
            <a:endParaRPr sz="30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основу </a:t>
            </a:r>
            <a:r>
              <a:rPr lang="ru-RU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твору</a:t>
            </a:r>
            <a:r>
              <a:rPr lang="ru-RU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події</a:t>
            </a:r>
            <a:r>
              <a:rPr lang="ru-RU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кукузівського</a:t>
            </a:r>
            <a:r>
              <a:rPr lang="ru-RU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процесу</a:t>
            </a:r>
            <a:r>
              <a:rPr lang="ru-RU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(1889), на </a:t>
            </a:r>
            <a:r>
              <a:rPr lang="ru-RU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якому</a:t>
            </a:r>
            <a:r>
              <a:rPr lang="ru-RU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Франко </a:t>
            </a:r>
            <a:r>
              <a:rPr lang="ru-RU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був</a:t>
            </a:r>
            <a:r>
              <a:rPr lang="ru-RU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як </a:t>
            </a:r>
            <a:r>
              <a:rPr lang="ru-RU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кореспондент</a:t>
            </a:r>
            <a:r>
              <a:rPr lang="ru-RU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львівської</a:t>
            </a:r>
            <a:r>
              <a:rPr lang="ru-RU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газети</a:t>
            </a:r>
            <a:r>
              <a:rPr lang="ru-RU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Справа, </a:t>
            </a:r>
            <a:r>
              <a:rPr lang="ru-RU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що</a:t>
            </a:r>
            <a:r>
              <a:rPr lang="ru-RU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розглядалася</a:t>
            </a:r>
            <a:r>
              <a:rPr lang="ru-RU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</a:t>
            </a:r>
            <a:r>
              <a:rPr lang="ru-RU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процесі</a:t>
            </a:r>
            <a:r>
              <a:rPr lang="ru-RU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стосувалася</a:t>
            </a:r>
            <a:r>
              <a:rPr lang="ru-RU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вбивства</a:t>
            </a:r>
            <a:r>
              <a:rPr lang="ru-RU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місцевого</a:t>
            </a:r>
            <a:r>
              <a:rPr lang="ru-RU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українського</a:t>
            </a:r>
            <a:r>
              <a:rPr lang="ru-RU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священника.</a:t>
            </a:r>
            <a:endParaRPr sz="18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особливості</a:t>
            </a:r>
            <a:r>
              <a:rPr lang="ru-RU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8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введення</a:t>
            </a:r>
            <a:r>
              <a:rPr lang="ru-RU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гостросюжетних</a:t>
            </a:r>
            <a:r>
              <a:rPr lang="ru-RU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епізодів</a:t>
            </a:r>
            <a:r>
              <a:rPr lang="ru-RU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ru-RU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пожежа</a:t>
            </a:r>
            <a:r>
              <a:rPr lang="ru-RU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вбивство</a:t>
            </a:r>
            <a:r>
              <a:rPr lang="ru-RU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спроба</a:t>
            </a:r>
            <a:r>
              <a:rPr lang="ru-RU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зґвалтування</a:t>
            </a:r>
            <a:r>
              <a:rPr lang="ru-RU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8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обмеження</a:t>
            </a:r>
            <a:r>
              <a:rPr lang="ru-RU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зовнішніх</a:t>
            </a:r>
            <a:r>
              <a:rPr lang="ru-RU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побутових</a:t>
            </a:r>
            <a:r>
              <a:rPr lang="ru-RU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описів</a:t>
            </a:r>
            <a:endParaRPr sz="18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розгортання</a:t>
            </a:r>
            <a:r>
              <a:rPr lang="ru-RU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дії</a:t>
            </a:r>
            <a:r>
              <a:rPr lang="ru-RU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 </a:t>
            </a:r>
            <a:r>
              <a:rPr lang="ru-RU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внутрішній</a:t>
            </a:r>
            <a:r>
              <a:rPr lang="ru-RU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площині</a:t>
            </a:r>
            <a:r>
              <a:rPr lang="ru-RU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життя</a:t>
            </a:r>
            <a:r>
              <a:rPr lang="ru-RU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людини</a:t>
            </a:r>
            <a:r>
              <a:rPr lang="ru-RU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її</a:t>
            </a:r>
            <a:r>
              <a:rPr lang="ru-RU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психіки</a:t>
            </a:r>
            <a:r>
              <a:rPr lang="ru-RU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ru-RU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цей</a:t>
            </a:r>
            <a:r>
              <a:rPr lang="ru-RU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спосіб</a:t>
            </a:r>
            <a:r>
              <a:rPr lang="ru-RU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зображення</a:t>
            </a:r>
            <a:r>
              <a:rPr lang="ru-RU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буде </a:t>
            </a:r>
            <a:r>
              <a:rPr lang="ru-RU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провідним</a:t>
            </a:r>
            <a:r>
              <a:rPr lang="ru-RU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початку XX ст.)</a:t>
            </a:r>
            <a:endParaRPr sz="18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динамізація</a:t>
            </a:r>
            <a:r>
              <a:rPr lang="ru-RU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розповіді</a:t>
            </a:r>
            <a:endParaRPr sz="18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змішування</a:t>
            </a:r>
            <a:r>
              <a:rPr lang="ru-RU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стилів</a:t>
            </a:r>
            <a:r>
              <a:rPr lang="ru-RU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(романтичного, </a:t>
            </a:r>
            <a:r>
              <a:rPr lang="ru-RU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імпресіоністичного</a:t>
            </a:r>
            <a:r>
              <a:rPr lang="ru-RU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натуралістичного</a:t>
            </a:r>
            <a:r>
              <a:rPr lang="ru-RU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8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відтворення</a:t>
            </a:r>
            <a:r>
              <a:rPr lang="ru-RU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-RU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підсвідомих</a:t>
            </a:r>
            <a:r>
              <a:rPr lang="ru-RU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порухів</a:t>
            </a:r>
            <a:r>
              <a:rPr lang="ru-RU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мотив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батьковбивства</a:t>
            </a:r>
            <a:r>
              <a:rPr lang="ru-RU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18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41e8fc0b07_1_10"/>
          <p:cNvSpPr txBox="1"/>
          <p:nvPr/>
        </p:nvSpPr>
        <p:spPr>
          <a:xfrm>
            <a:off x="284300" y="298725"/>
            <a:ext cx="8494500" cy="54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проблематика:</a:t>
            </a:r>
            <a:endParaRPr sz="2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польсько-українських взаємин</a:t>
            </a:r>
            <a:endParaRPr sz="2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національної самосвідомості</a:t>
            </a:r>
            <a:endParaRPr sz="2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Новаторські риси твору: </a:t>
            </a:r>
            <a:endParaRPr sz="2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увага до сугестивності психіки, що впливає на специфіку образ творення</a:t>
            </a:r>
            <a:endParaRPr sz="2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використання прийому, який є подібим до прийому монтажу</a:t>
            </a:r>
            <a:endParaRPr sz="2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відображення «тіньового» боку реальності (через діалоги, внутрішнє мовлення, деталь, локалізацію).</a:t>
            </a:r>
            <a:endParaRPr sz="2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41e8fc0b07_1_37"/>
          <p:cNvSpPr txBox="1"/>
          <p:nvPr/>
        </p:nvSpPr>
        <p:spPr>
          <a:xfrm>
            <a:off x="333450" y="332350"/>
            <a:ext cx="8477100" cy="56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3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театр і драматургія</a:t>
            </a:r>
            <a:endParaRPr sz="3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</a:t>
            </a:r>
            <a:r>
              <a:rPr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нтерес до яких був постійний</a:t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хотів «кинутися головою на поле драматичне»</a:t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увагу театрові приділяв як критик</a:t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досліджував </a:t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mes New Roman"/>
              <a:buChar char="-"/>
            </a:pPr>
            <a:r>
              <a:rPr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історію й еволюцію театру</a:t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mes New Roman"/>
              <a:buChar char="-"/>
            </a:pPr>
            <a:r>
              <a:rPr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типи конфлікті</a:t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mes New Roman"/>
              <a:buChar char="-"/>
            </a:pPr>
            <a:r>
              <a:rPr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обґрунтовував суспільно активну природу сучасного йому театру</a:t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</a:t>
            </a: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 драматург звертає увагу на «психологічну та історичну правду замість декораційного блиску»</a:t>
            </a:r>
            <a:r>
              <a:rPr lang="ru-RU" sz="1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1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41e8fc0b07_1_47"/>
          <p:cNvSpPr txBox="1"/>
          <p:nvPr/>
        </p:nvSpPr>
        <p:spPr>
          <a:xfrm>
            <a:off x="323275" y="306375"/>
            <a:ext cx="8455500" cy="5993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6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Драматичні</a:t>
            </a:r>
            <a:r>
              <a:rPr lang="ru-RU" sz="36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твори</a:t>
            </a:r>
            <a:endParaRPr sz="36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6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сучасна</a:t>
            </a:r>
            <a:r>
              <a:rPr lang="ru-RU" sz="26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тематика:                    </a:t>
            </a:r>
            <a:r>
              <a:rPr lang="ru-RU" sz="26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історична</a:t>
            </a:r>
            <a:r>
              <a:rPr lang="ru-RU" sz="26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тематика</a:t>
            </a:r>
            <a:endParaRPr sz="26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6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«Рябина» (1886; 1893) </a:t>
            </a:r>
            <a:r>
              <a:rPr lang="ru-RU" sz="260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«</a:t>
            </a:r>
            <a:r>
              <a:rPr lang="ru-RU" sz="26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Сон князя Святослава»  «</a:t>
            </a:r>
            <a:r>
              <a:rPr lang="ru-RU" sz="26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Майстер</a:t>
            </a:r>
            <a:r>
              <a:rPr lang="ru-RU" sz="26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6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Чирняк</a:t>
            </a:r>
            <a:r>
              <a:rPr lang="ru-RU" sz="26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 (1894)                                 (1895) </a:t>
            </a:r>
            <a:endParaRPr sz="26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6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«Учитель» (1896),             </a:t>
            </a:r>
            <a:r>
              <a:rPr lang="ru-RU" sz="260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ru-RU" sz="26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ru-RU" sz="26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Кам’яна</a:t>
            </a:r>
            <a:r>
              <a:rPr lang="ru-RU" sz="26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душа» (1895)</a:t>
            </a:r>
            <a:endParaRPr sz="26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6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ru-RU" sz="26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Украдене</a:t>
            </a:r>
            <a:r>
              <a:rPr lang="ru-RU" sz="26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6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щастя</a:t>
            </a:r>
            <a:r>
              <a:rPr lang="ru-RU" sz="26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 (1893)</a:t>
            </a:r>
            <a:endParaRPr sz="26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6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«Будка, ч. 27» (1896)</a:t>
            </a:r>
            <a:endParaRPr sz="26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600" dirty="0">
              <a:solidFill>
                <a:schemeClr val="lt1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41e8fc0b07_1_53"/>
          <p:cNvSpPr txBox="1"/>
          <p:nvPr/>
        </p:nvSpPr>
        <p:spPr>
          <a:xfrm>
            <a:off x="402650" y="337700"/>
            <a:ext cx="8441100" cy="57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«Рябина» </a:t>
            </a:r>
            <a:endParaRPr sz="4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3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комедія</a:t>
            </a:r>
            <a:endParaRPr sz="3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3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життєва основа</a:t>
            </a:r>
            <a:endParaRPr sz="3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3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реалістична колізія</a:t>
            </a:r>
            <a:endParaRPr sz="3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3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відтворення протесту селян проти зловживань і здирств війта й писаря</a:t>
            </a:r>
            <a:endParaRPr sz="3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800">
              <a:solidFill>
                <a:schemeClr val="lt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41e8fc0b07_1_60"/>
          <p:cNvSpPr txBox="1"/>
          <p:nvPr/>
        </p:nvSpPr>
        <p:spPr>
          <a:xfrm>
            <a:off x="298750" y="267400"/>
            <a:ext cx="8493000" cy="589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4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комедія</a:t>
            </a:r>
            <a:r>
              <a:rPr lang="ru-RU" sz="4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«Учитель» </a:t>
            </a:r>
            <a:endParaRPr sz="48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3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наявність</a:t>
            </a:r>
            <a:r>
              <a:rPr lang="ru-RU" sz="3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мелодраматичних</a:t>
            </a:r>
            <a:r>
              <a:rPr lang="ru-RU" sz="3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ефектів</a:t>
            </a:r>
            <a:r>
              <a:rPr lang="ru-RU" sz="3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0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3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просвітительська</a:t>
            </a:r>
            <a:r>
              <a:rPr lang="ru-RU" sz="3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тенденція</a:t>
            </a:r>
            <a:r>
              <a:rPr lang="ru-RU" sz="3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драми</a:t>
            </a:r>
            <a:r>
              <a:rPr lang="ru-RU" sz="3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виявляється</a:t>
            </a:r>
            <a:r>
              <a:rPr lang="ru-RU" sz="3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ru-RU" sz="3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піднесенні</a:t>
            </a:r>
            <a:r>
              <a:rPr lang="ru-RU" sz="3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морального </a:t>
            </a:r>
            <a:r>
              <a:rPr lang="ru-RU" sz="3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стоїцизму</a:t>
            </a:r>
            <a:r>
              <a:rPr lang="ru-RU" sz="3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життя</a:t>
            </a:r>
            <a:r>
              <a:rPr lang="ru-RU" sz="3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 </a:t>
            </a:r>
            <a:r>
              <a:rPr lang="ru-RU" sz="3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діяльності</a:t>
            </a:r>
            <a:r>
              <a:rPr lang="ru-RU" sz="3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вчителів</a:t>
            </a:r>
            <a:r>
              <a:rPr lang="ru-RU" sz="3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Омеляна</a:t>
            </a:r>
            <a:r>
              <a:rPr lang="ru-RU" sz="3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Ткача, </a:t>
            </a:r>
            <a:r>
              <a:rPr lang="ru-RU" sz="3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Івана</a:t>
            </a:r>
            <a:r>
              <a:rPr lang="ru-RU" sz="3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Хоростіля</a:t>
            </a:r>
            <a:r>
              <a:rPr lang="ru-RU" sz="3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3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енергії</a:t>
            </a:r>
            <a:r>
              <a:rPr lang="ru-RU" sz="3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й </a:t>
            </a:r>
            <a:r>
              <a:rPr lang="ru-RU" sz="3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самопожертви</a:t>
            </a:r>
            <a:r>
              <a:rPr lang="ru-RU" sz="3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сестри</a:t>
            </a:r>
            <a:r>
              <a:rPr lang="ru-RU" sz="3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Омеляна</a:t>
            </a:r>
            <a:r>
              <a:rPr lang="ru-RU" sz="3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Юлії</a:t>
            </a:r>
            <a:endParaRPr sz="30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3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прообразом головного героя ‒ </a:t>
            </a:r>
            <a:r>
              <a:rPr lang="ru-RU" sz="3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народний</a:t>
            </a:r>
            <a:r>
              <a:rPr lang="ru-RU" sz="3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вчитель</a:t>
            </a:r>
            <a:r>
              <a:rPr lang="ru-RU" sz="3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Михайло </a:t>
            </a:r>
            <a:r>
              <a:rPr lang="ru-RU" sz="3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Воробець</a:t>
            </a:r>
            <a:endParaRPr sz="30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"/>
          <p:cNvSpPr/>
          <p:nvPr/>
        </p:nvSpPr>
        <p:spPr>
          <a:xfrm>
            <a:off x="179507" y="58331"/>
            <a:ext cx="8784900" cy="6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450215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Франкові ТВОРИВ НА РУБЕЖІ епох 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44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✔"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романтизму й позитивізму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44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✔"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позитивізму й модернізму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0215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Франкові ТВОРИВ НА РУБЕЖІ геокультурних просторів.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0215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0215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Разом з Л. Мартовичем, О. Маковеєм, В. Стефаником, О. Кобилянською, М. Черемшиною та ін. І. Франко </a:t>
            </a:r>
            <a:r>
              <a:rPr lang="ru-RU" sz="2400" b="1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вводив УЛ в літературний контекст доби (центрально- та східноєвропейський</a:t>
            </a: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 Цьому сприяло володіння іноземними мовами, що давало можливість друкуватись у німецьких, польських, російських, угорських, чеських виданнях. Цей процес він характеризував так: виборював українській літературі «права горожанства серед цивілізованих народів світу». 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0215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0215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41e8fc0b07_1_65"/>
          <p:cNvSpPr txBox="1"/>
          <p:nvPr/>
        </p:nvSpPr>
        <p:spPr>
          <a:xfrm>
            <a:off x="339000" y="337700"/>
            <a:ext cx="8361900" cy="57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драма «Украдене щастя» </a:t>
            </a:r>
            <a:endParaRPr sz="4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вперше поставлена в театрі «Руська бесіда», 1893 р.</a:t>
            </a:r>
            <a:endParaRPr sz="3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п’єса написана на конкурс </a:t>
            </a:r>
            <a:endParaRPr sz="3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перша назва «Жандарм».</a:t>
            </a:r>
            <a:endParaRPr sz="3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основний конфлікт у п’єсі розгортається між трьома дійовими особами: Анна - Михайло - Микола</a:t>
            </a:r>
            <a:endParaRPr sz="3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41e8fc0b07_1_70"/>
          <p:cNvSpPr txBox="1"/>
          <p:nvPr/>
        </p:nvSpPr>
        <p:spPr>
          <a:xfrm>
            <a:off x="529600" y="291625"/>
            <a:ext cx="8034600" cy="4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окреслено зворотну перспективу «несправдженого» життя</a:t>
            </a:r>
            <a:endParaRPr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новітня проблематики: влада людини над людиною, чоловіка над жінкою</a:t>
            </a:r>
            <a:endParaRPr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поєднано психологічну й метафізичну проблематику</a:t>
            </a:r>
            <a:endParaRPr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41e8fc0b07_1_75"/>
          <p:cNvSpPr txBox="1"/>
          <p:nvPr/>
        </p:nvSpPr>
        <p:spPr>
          <a:xfrm>
            <a:off x="217875" y="308375"/>
            <a:ext cx="8527200" cy="62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лірична драма «Зів’яле листя» (1896)</a:t>
            </a:r>
            <a:endParaRPr sz="3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віднесено українською критикою (В. Щурат) до перших проявів «декадентської» (модерністської) поезії в Україні</a:t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відтворено ліричну драму сучасника, в яку вплетено автобіографічні мотив</a:t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відображено культурно-психологічне дослідження декадентських змін</a:t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Новаторство: </a:t>
            </a:r>
            <a:endParaRPr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виведено тип слабкого чоловіка</a:t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психологічне роздвоєння індивіда</a:t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орієнтація збірки на європейські досягнення в сфері поезії</a:t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41e8fc0b07_1_96"/>
          <p:cNvSpPr txBox="1"/>
          <p:nvPr/>
        </p:nvSpPr>
        <p:spPr>
          <a:xfrm>
            <a:off x="368725" y="358625"/>
            <a:ext cx="8567400" cy="55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композиція: драма та на три дії («жмутки»)</a:t>
            </a:r>
            <a:endParaRPr sz="2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кожна дія позначена особливими інтонацією, настроєм, мотивом</a:t>
            </a:r>
            <a:endParaRPr sz="2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почуття проходять різні стадії розвитку й осмислення/аналізу: «молодечого» розквіту (асоціація з весною), співу-роздуму (асоціація з літом), спомину-плачу (асоціація з осінню), і розчарування (асоціація з зимою) </a:t>
            </a:r>
            <a:endParaRPr sz="2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любовна тематика поєднується з темами творчості, туги за природною гармонією й інтелектуальною рефлексією, розчаруванням і риторичною грою в самогубство </a:t>
            </a:r>
            <a:endParaRPr sz="2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41e8fc0b07_1_119"/>
          <p:cNvSpPr txBox="1"/>
          <p:nvPr/>
        </p:nvSpPr>
        <p:spPr>
          <a:xfrm>
            <a:off x="197750" y="331850"/>
            <a:ext cx="8648100" cy="59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Збірка І.Франка «Мій Ізмарагд» </a:t>
            </a:r>
            <a:endParaRPr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презентує морально-філософські пошуки автора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рефлексії, притчі і повчання 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3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довідка: Ізмарагд — давньоруський збірник повчань сталого складу. Призначався для домашнього та келійного читання. Більшу частину статей складають твори на тему християнської моралі</a:t>
            </a:r>
            <a:endParaRPr sz="3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41e8fc0b07_1_124"/>
          <p:cNvSpPr txBox="1"/>
          <p:nvPr/>
        </p:nvSpPr>
        <p:spPr>
          <a:xfrm>
            <a:off x="237975" y="146625"/>
            <a:ext cx="8389800" cy="5636128"/>
          </a:xfrm>
          <a:prstGeom prst="rect">
            <a:avLst/>
          </a:prstGeom>
          <a:noFill/>
          <a:ln w="9525" cap="flat" cmpd="sng">
            <a:solidFill>
              <a:srgbClr val="4646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5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Основні</a:t>
            </a:r>
            <a:r>
              <a:rPr lang="ru-RU" sz="15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теми:</a:t>
            </a:r>
            <a:endParaRPr sz="15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5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протистояння</a:t>
            </a:r>
            <a:r>
              <a:rPr lang="ru-RU" sz="15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5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спокусам</a:t>
            </a:r>
            <a:r>
              <a:rPr lang="ru-RU" sz="15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500" dirty="0" err="1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вададам</a:t>
            </a:r>
            <a:r>
              <a:rPr lang="ru-RU" sz="150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5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 </a:t>
            </a:r>
            <a:r>
              <a:rPr lang="ru-RU" sz="15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людським</a:t>
            </a:r>
            <a:r>
              <a:rPr lang="ru-RU" sz="15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слабостям</a:t>
            </a:r>
            <a:endParaRPr sz="15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самоконтроль і </a:t>
            </a:r>
            <a:r>
              <a:rPr lang="ru-RU" sz="15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самовиховання</a:t>
            </a:r>
            <a:endParaRPr sz="15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5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Проблеми</a:t>
            </a:r>
            <a:r>
              <a:rPr lang="ru-RU" sz="15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5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добра і зла</a:t>
            </a:r>
            <a:endParaRPr sz="15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5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дружби</a:t>
            </a:r>
            <a:r>
              <a:rPr lang="ru-RU" sz="15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5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5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обов’язку</a:t>
            </a:r>
            <a:endParaRPr sz="15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5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підступності</a:t>
            </a:r>
            <a:r>
              <a:rPr lang="ru-RU" sz="15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</a:t>
            </a:r>
            <a:endParaRPr sz="15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5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честі</a:t>
            </a:r>
            <a:endParaRPr sz="15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5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справедливості</a:t>
            </a:r>
            <a:endParaRPr sz="15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перемоги над ворогом </a:t>
            </a:r>
            <a:endParaRPr sz="15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5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життя</a:t>
            </a:r>
            <a:r>
              <a:rPr lang="ru-RU" sz="15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5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галицького</a:t>
            </a:r>
            <a:r>
              <a:rPr lang="ru-RU" sz="15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села </a:t>
            </a:r>
            <a:endParaRPr sz="15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проблема </a:t>
            </a:r>
            <a:r>
              <a:rPr lang="ru-RU" sz="15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еміграції</a:t>
            </a:r>
            <a:r>
              <a:rPr lang="ru-RU" sz="15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5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8" name="Google Shape;358;g241e8fc0b07_1_124"/>
          <p:cNvSpPr/>
          <p:nvPr/>
        </p:nvSpPr>
        <p:spPr>
          <a:xfrm>
            <a:off x="2339625" y="2118400"/>
            <a:ext cx="120600" cy="11865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59" name="Google Shape;359;g241e8fc0b07_1_124"/>
          <p:cNvSpPr/>
          <p:nvPr/>
        </p:nvSpPr>
        <p:spPr>
          <a:xfrm>
            <a:off x="2430125" y="2078175"/>
            <a:ext cx="683700" cy="12267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g241e8fc0b07_1_124"/>
          <p:cNvSpPr/>
          <p:nvPr/>
        </p:nvSpPr>
        <p:spPr>
          <a:xfrm>
            <a:off x="2591025" y="2078175"/>
            <a:ext cx="261600" cy="17598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g241e8fc0b07_1_124"/>
          <p:cNvSpPr/>
          <p:nvPr/>
        </p:nvSpPr>
        <p:spPr>
          <a:xfrm>
            <a:off x="2530700" y="2319425"/>
            <a:ext cx="6315000" cy="18705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«Притча про життя», «Притча про смерть», «Притча про красу»</a:t>
            </a:r>
            <a:endParaRPr sz="24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2" name="Google Shape;362;g241e8fc0b07_1_124"/>
          <p:cNvSpPr/>
          <p:nvPr/>
        </p:nvSpPr>
        <p:spPr>
          <a:xfrm>
            <a:off x="3229550" y="4561950"/>
            <a:ext cx="4917300" cy="5430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«Арот і Марот»; «Побіда»</a:t>
            </a:r>
            <a:endParaRPr sz="20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3" name="Google Shape;363;g241e8fc0b07_1_124"/>
          <p:cNvSpPr/>
          <p:nvPr/>
        </p:nvSpPr>
        <p:spPr>
          <a:xfrm>
            <a:off x="4607250" y="6050200"/>
            <a:ext cx="3539592" cy="492048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 b="1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ц</a:t>
            </a:r>
            <a:r>
              <a:rPr lang="ru-RU" sz="24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икл «До Бразилії»</a:t>
            </a:r>
            <a:endParaRPr sz="24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41e8fc0b07_1_80"/>
          <p:cNvSpPr txBox="1"/>
          <p:nvPr/>
        </p:nvSpPr>
        <p:spPr>
          <a:xfrm>
            <a:off x="569825" y="419000"/>
            <a:ext cx="7923900" cy="61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роман «Перехресні стежки» (1900 ) </a:t>
            </a:r>
            <a:endParaRPr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новітній суспільно-політичний роман 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поєднано традиції ідеологічного роману й повісті з  елементами психологічного роману 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зовнішній план твору виявляється відтворює й персоніфікує випробування, які переживає нове покоління радикальної інтелігенції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широкий суспільно-психологічний контекст (прочитується  на рівнях свідомого й підсвідомого головного героя, соціальних контрастів)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твір багатоаспектний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символіка, психологічні передчуття героя, його пам’ять, спогади тощо визначають колізії характеру головного героя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41e8fc0b07_1_155"/>
          <p:cNvSpPr txBox="1"/>
          <p:nvPr/>
        </p:nvSpPr>
        <p:spPr>
          <a:xfrm>
            <a:off x="408925" y="278200"/>
            <a:ext cx="8446800" cy="47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60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в</a:t>
            </a:r>
            <a:r>
              <a:rPr lang="ru-RU" sz="3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икористано випробувані в повістях і романах «Воа constrictor», «Борислав сміється» </a:t>
            </a:r>
            <a:endParaRPr sz="3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3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 персоніфікацію суспільних явищ</a:t>
            </a:r>
            <a:endParaRPr sz="3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3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2) сугестійне образотворення; </a:t>
            </a:r>
            <a:endParaRPr sz="3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3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3) уподібнює суспільний процес до машини, що поглиблює контрасти життя.</a:t>
            </a:r>
            <a:r>
              <a:rPr lang="ru-RU" sz="340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endParaRPr sz="3400">
              <a:solidFill>
                <a:schemeClr val="lt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41e8fc0b07_1_160"/>
          <p:cNvSpPr txBox="1"/>
          <p:nvPr/>
        </p:nvSpPr>
        <p:spPr>
          <a:xfrm>
            <a:off x="328475" y="368700"/>
            <a:ext cx="8396400" cy="50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оповідання «Сойчине крило»</a:t>
            </a:r>
            <a:endParaRPr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перегук  з «Паном» К. Гамсуна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проблема естетизації почуттів та естетики як способу самоорганізації людського життя 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психологічна колізія пов’язана з проблемою гри й природності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Маня (Сойка) символізує жіночу роль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Хома, романтично обернений Сойкою на Массіно, відіграє роль героя принципово антиромантичного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41e8fc0b07_1_165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84" name="Google Shape;384;g241e8fc0b07_1_165"/>
          <p:cNvSpPr txBox="1"/>
          <p:nvPr/>
        </p:nvSpPr>
        <p:spPr>
          <a:xfrm>
            <a:off x="167600" y="136650"/>
            <a:ext cx="8738400" cy="60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поема «Мойсей» (1905)</a:t>
            </a:r>
            <a:endParaRPr sz="1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Особливості твору: </a:t>
            </a:r>
            <a:endParaRPr sz="1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пафосом це  романтична утопія, поєднана з міфологізмом</a:t>
            </a:r>
            <a:endParaRPr sz="1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Провідна тема: вождь і народ. </a:t>
            </a:r>
            <a:endParaRPr sz="1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колізії:  особистісно-психологічного плану та культурно-психологічного роздвоєння пошуки духовної гармонії, міфологема долі людини в усього покоління на межі сучасного і майбутнього. </a:t>
            </a:r>
            <a:endParaRPr sz="1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проблеми особистісного характеру також набувають ваги</a:t>
            </a:r>
            <a:endParaRPr sz="1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поєднано раціональне, ірраціональне й міфологічне </a:t>
            </a:r>
            <a:endParaRPr sz="1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 точки зору художності маємо синтез рефлексій, сугестій та притчі, яка має моралізаторську основу.</a:t>
            </a:r>
            <a:endParaRPr sz="1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Пролог твору допомагає зрозуміти раціональне підґрунтя поеми:</a:t>
            </a:r>
            <a:endParaRPr sz="1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Художня версія долі Мойсея-пророка дала можливість авторові осмислити як власний емоційний і раціональний досвід, так і національно-духовний код народу</a:t>
            </a:r>
            <a:endParaRPr sz="1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"/>
          <p:cNvSpPr/>
          <p:nvPr/>
        </p:nvSpPr>
        <p:spPr>
          <a:xfrm>
            <a:off x="287550" y="158550"/>
            <a:ext cx="8568900" cy="58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Дата народження: 27 серпня 1856 р. </a:t>
            </a:r>
            <a:endParaRPr sz="2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Населений пункт: с. Нагуєвичі, в присілок Слобода (Дрогобицький район, Львівська обл.)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Батьки: </a:t>
            </a:r>
            <a:r>
              <a:rPr lang="ru-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Яків Франко, землероб і коваль, та Марія Франко з роду збіднілого польського шляхтича Миколи Кульчицького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Батько Івана Франка на 30 років старший від матері. </a:t>
            </a:r>
            <a:r>
              <a:rPr lang="ru-RU" sz="20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Він помер у 1865 році. Іванові 8 , через 7 років померла мати (</a:t>
            </a:r>
            <a:r>
              <a:rPr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коли довідався, що мати помирає, то біг до неї з Дрогобича до Нагуєвичів)</a:t>
            </a:r>
            <a:endParaRPr sz="2000" i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матері: «Гожий Миросько»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Наука: змалку, бо «особений»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69999" marR="0" lvl="0" indent="-2794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✔"/>
            </a:pPr>
            <a:r>
              <a:rPr lang="ru-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1862: тривіальна (початкова) школа в с. Ясениця Сільна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69999" marR="0" lvl="0" indent="-2794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✔"/>
            </a:pPr>
            <a:r>
              <a:rPr lang="ru-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1864-1867: Головна міська школа отців василіян у Дрогобичі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69999" marR="0" lvl="0" indent="-2794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✔"/>
            </a:pPr>
            <a:r>
              <a:rPr lang="ru-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1867: Дрогобицька реальна гімназія ім. Франца-Йосифа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69999" marR="0" lvl="0" indent="-2794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✔"/>
            </a:pPr>
            <a:r>
              <a:rPr lang="ru-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1875-1877, 1878-1879: Львівський університет, філософський факультет (через арешти навчання перервано й незавершено)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69999" marR="0" lvl="0" indent="-2794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✔"/>
            </a:pPr>
            <a:r>
              <a:rPr lang="ru-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1890-1891: Чернівецький університет (докторат, завершення навчанн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69999" marR="0" lvl="0" indent="-2794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✔"/>
            </a:pPr>
            <a:r>
              <a:rPr lang="ru-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1893: Віденський університет (захист дисертації на здобуття ученого ступеня доктора філософії )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0124D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41e8fc0b07_1_180"/>
          <p:cNvSpPr txBox="1"/>
          <p:nvPr/>
        </p:nvSpPr>
        <p:spPr>
          <a:xfrm>
            <a:off x="237975" y="328475"/>
            <a:ext cx="8738400" cy="5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177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</a:rPr>
              <a:t>·</a:t>
            </a:r>
            <a:r>
              <a:rPr lang="ru-RU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ru-RU" sz="2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50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ru-RU" sz="2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ВИСНОВКИ</a:t>
            </a:r>
            <a:endParaRPr sz="2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177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Франко випробовував і вводив в українську літературу форми художнього зображення, вироблені польською, німецькою, французькою, російською літературами;</a:t>
            </a:r>
            <a:endParaRPr sz="2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177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</a:t>
            </a:r>
            <a:r>
              <a:rPr lang="ru-RU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ru-RU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шукав нові оригінальні способи образотворення;</a:t>
            </a:r>
            <a:endParaRPr sz="2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177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</a:t>
            </a:r>
            <a:r>
              <a:rPr lang="ru-RU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-RU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працював над «переборенням розірваності літературного процесу в Україні»;</a:t>
            </a:r>
            <a:endParaRPr sz="2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177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</a:t>
            </a:r>
            <a:r>
              <a:rPr lang="ru-RU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сприяв взаємодії літературної творчості й літературної критики;</a:t>
            </a:r>
            <a:endParaRPr sz="2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177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</a:t>
            </a:r>
            <a:r>
              <a:rPr lang="ru-RU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працював над питанням національного й культурного самовизначення (в усіх сферах діяльності);</a:t>
            </a:r>
            <a:endParaRPr sz="2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177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</a:t>
            </a:r>
            <a:r>
              <a:rPr lang="ru-RU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-RU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приділяв значну увагу міжмистецькій/творчій індивідуальності;</a:t>
            </a:r>
            <a:endParaRPr sz="2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створив власну неповторну художньо-естетичну творчу концепцію</a:t>
            </a:r>
            <a:endParaRPr sz="2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7" descr="D:\Users\Валя\Desktop\гімназія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06" y="260648"/>
            <a:ext cx="6264702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7"/>
          <p:cNvSpPr/>
          <p:nvPr/>
        </p:nvSpPr>
        <p:spPr>
          <a:xfrm>
            <a:off x="5724128" y="266383"/>
            <a:ext cx="309634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20725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Дрогобицька реальна гімназія ім. Франца-Йосифа</a:t>
            </a:r>
            <a:endParaRPr/>
          </a:p>
        </p:txBody>
      </p:sp>
      <p:pic>
        <p:nvPicPr>
          <p:cNvPr id="68" name="Google Shape;68;p7" descr="D:\Users\Валя\Desktop\львівський 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39752" y="3140968"/>
            <a:ext cx="6710666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7"/>
          <p:cNvSpPr/>
          <p:nvPr/>
        </p:nvSpPr>
        <p:spPr>
          <a:xfrm>
            <a:off x="239125" y="5020400"/>
            <a:ext cx="1880400" cy="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Львівський </a:t>
            </a:r>
            <a:endParaRPr sz="2200"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університет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560"/>
              <a:buNone/>
            </a:pPr>
            <a:endParaRPr/>
          </a:p>
        </p:txBody>
      </p:sp>
      <p:pic>
        <p:nvPicPr>
          <p:cNvPr id="75" name="Google Shape;75;p8" descr="D:\Users\Валя\Desktop\чернівецький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543" y="368993"/>
            <a:ext cx="5760640" cy="3118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8" descr="D:\Users\Валя\Desktop\віденський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35696" y="3573016"/>
            <a:ext cx="6984776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8"/>
          <p:cNvSpPr/>
          <p:nvPr/>
        </p:nvSpPr>
        <p:spPr>
          <a:xfrm>
            <a:off x="6228184" y="303841"/>
            <a:ext cx="280527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Чернівецький </a:t>
            </a:r>
            <a:endParaRPr sz="3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університет </a:t>
            </a:r>
            <a:endParaRPr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p8"/>
          <p:cNvSpPr/>
          <p:nvPr/>
        </p:nvSpPr>
        <p:spPr>
          <a:xfrm>
            <a:off x="165650" y="4842115"/>
            <a:ext cx="1835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Віденський </a:t>
            </a:r>
            <a:endParaRPr sz="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університет</a:t>
            </a:r>
            <a:r>
              <a:rPr lang="ru-RU" sz="240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/>
          <p:nvPr/>
        </p:nvSpPr>
        <p:spPr>
          <a:xfrm>
            <a:off x="387350" y="260650"/>
            <a:ext cx="8433000" cy="51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П</a:t>
            </a: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ерші літературні спроби: час навчання в нижчих класах Дрогобицької гімназії; драми «Югурта» й уривка драми «Ромул і Рем»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Літературні інтереси в гімназії: 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39763" marR="0" lvl="0" indent="-2603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✔"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зарубіжна література: Шекспір, Шіллер, Гете, Міцкевич, Словацький, Е. Сю, Красицький, Клопштока та ін., 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39763" marR="0" lvl="0" indent="-2603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✔"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українська література: О. Стороженко, Марко Вовчк, П.Куліш, С. Руданський, Панас Мирний і Т. Шевченко та ін.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54013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Закохувався до безтями. Це почуття живило творчу енергію (Юзефа Джвонковська, Целіна Журовська…). 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Захоплювалися й ним (Уляна Кравченко, Наталія Кобринська…)</a:t>
            </a:r>
            <a:endParaRPr sz="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бычная">
  <a:themeElements>
    <a:clrScheme name="Начальная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4373</Words>
  <Application>Microsoft Office PowerPoint</Application>
  <PresentationFormat>Экран (4:3)</PresentationFormat>
  <Paragraphs>479</Paragraphs>
  <Slides>60</Slides>
  <Notes>60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7" baseType="lpstr">
      <vt:lpstr>Arial</vt:lpstr>
      <vt:lpstr>Times New Roman</vt:lpstr>
      <vt:lpstr>Noto Sans Symbols</vt:lpstr>
      <vt:lpstr>Pacifico</vt:lpstr>
      <vt:lpstr>Caveat</vt:lpstr>
      <vt:lpstr>Twentieth Century</vt:lpstr>
      <vt:lpstr>Обычная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Валя</dc:creator>
  <cp:lastModifiedBy>Valentina</cp:lastModifiedBy>
  <cp:revision>4</cp:revision>
  <dcterms:created xsi:type="dcterms:W3CDTF">2022-02-08T16:23:06Z</dcterms:created>
  <dcterms:modified xsi:type="dcterms:W3CDTF">2024-04-25T07:52:32Z</dcterms:modified>
</cp:coreProperties>
</file>