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545" r:id="rId2"/>
    <p:sldId id="564" r:id="rId3"/>
    <p:sldId id="651" r:id="rId4"/>
    <p:sldId id="682" r:id="rId5"/>
    <p:sldId id="657" r:id="rId6"/>
    <p:sldId id="636" r:id="rId7"/>
    <p:sldId id="575" r:id="rId8"/>
    <p:sldId id="576" r:id="rId9"/>
    <p:sldId id="650" r:id="rId10"/>
    <p:sldId id="565" r:id="rId11"/>
    <p:sldId id="570" r:id="rId12"/>
    <p:sldId id="664" r:id="rId13"/>
    <p:sldId id="665" r:id="rId14"/>
    <p:sldId id="666" r:id="rId15"/>
    <p:sldId id="660" r:id="rId16"/>
    <p:sldId id="659" r:id="rId17"/>
    <p:sldId id="638" r:id="rId18"/>
    <p:sldId id="658" r:id="rId19"/>
    <p:sldId id="639" r:id="rId20"/>
    <p:sldId id="640" r:id="rId21"/>
    <p:sldId id="641" r:id="rId22"/>
    <p:sldId id="642" r:id="rId23"/>
    <p:sldId id="578" r:id="rId24"/>
    <p:sldId id="673" r:id="rId25"/>
    <p:sldId id="680" r:id="rId26"/>
    <p:sldId id="667" r:id="rId27"/>
    <p:sldId id="662" r:id="rId28"/>
    <p:sldId id="668" r:id="rId29"/>
    <p:sldId id="580" r:id="rId30"/>
    <p:sldId id="677" r:id="rId31"/>
    <p:sldId id="644" r:id="rId32"/>
    <p:sldId id="672" r:id="rId33"/>
    <p:sldId id="574" r:id="rId34"/>
    <p:sldId id="566" r:id="rId35"/>
    <p:sldId id="678" r:id="rId36"/>
    <p:sldId id="573" r:id="rId37"/>
    <p:sldId id="613" r:id="rId38"/>
    <p:sldId id="584" r:id="rId39"/>
    <p:sldId id="585" r:id="rId40"/>
    <p:sldId id="582" r:id="rId41"/>
    <p:sldId id="676" r:id="rId42"/>
    <p:sldId id="586" r:id="rId43"/>
    <p:sldId id="669" r:id="rId44"/>
    <p:sldId id="591" r:id="rId45"/>
    <p:sldId id="593" r:id="rId46"/>
    <p:sldId id="594" r:id="rId47"/>
    <p:sldId id="599" r:id="rId48"/>
    <p:sldId id="595" r:id="rId49"/>
    <p:sldId id="596" r:id="rId50"/>
    <p:sldId id="679" r:id="rId51"/>
    <p:sldId id="597" r:id="rId52"/>
    <p:sldId id="614" r:id="rId53"/>
    <p:sldId id="615" r:id="rId54"/>
    <p:sldId id="616" r:id="rId55"/>
    <p:sldId id="617" r:id="rId56"/>
    <p:sldId id="618" r:id="rId57"/>
    <p:sldId id="619" r:id="rId58"/>
    <p:sldId id="620" r:id="rId59"/>
    <p:sldId id="621" r:id="rId60"/>
    <p:sldId id="622" r:id="rId61"/>
    <p:sldId id="624" r:id="rId62"/>
    <p:sldId id="625" r:id="rId63"/>
    <p:sldId id="626" r:id="rId64"/>
    <p:sldId id="627" r:id="rId65"/>
    <p:sldId id="628" r:id="rId66"/>
    <p:sldId id="671" r:id="rId67"/>
    <p:sldId id="629" r:id="rId68"/>
    <p:sldId id="632" r:id="rId69"/>
    <p:sldId id="683" r:id="rId70"/>
    <p:sldId id="670" r:id="rId71"/>
    <p:sldId id="681" r:id="rId7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80824" autoAdjust="0"/>
  </p:normalViewPr>
  <p:slideViewPr>
    <p:cSldViewPr>
      <p:cViewPr varScale="1">
        <p:scale>
          <a:sx n="91" d="100"/>
          <a:sy n="91" d="100"/>
        </p:scale>
        <p:origin x="156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0CCA80-E452-4D17-BA98-BE6E015C4F45}" type="datetimeFigureOut">
              <a:rPr lang="ru-RU" smtClean="0"/>
              <a:pPr/>
              <a:t>10.08.2017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91841F-CADB-44C9-A7CD-62CA2282F367}" type="slidenum">
              <a:rPr lang="ru-RU" smtClean="0"/>
              <a:pPr/>
              <a:t>‹#›</a:t>
            </a:fld>
            <a:endParaRPr lang="ru-RU"/>
          </a:p>
        </p:txBody>
      </p:sp>
    </p:spTree>
    <p:extLst>
      <p:ext uri="{BB962C8B-B14F-4D97-AF65-F5344CB8AC3E}">
        <p14:creationId xmlns:p14="http://schemas.microsoft.com/office/powerpoint/2010/main" val="275466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Номер слайда 3"/>
          <p:cNvSpPr>
            <a:spLocks noGrp="1"/>
          </p:cNvSpPr>
          <p:nvPr>
            <p:ph type="sldNum" sz="quarter" idx="10"/>
          </p:nvPr>
        </p:nvSpPr>
        <p:spPr/>
        <p:txBody>
          <a:bodyPr/>
          <a:lstStyle/>
          <a:p>
            <a:fld id="{4491841F-CADB-44C9-A7CD-62CA2282F367}" type="slidenum">
              <a:rPr lang="ru-RU" smtClean="0"/>
              <a:pPr/>
              <a:t>2</a:t>
            </a:fld>
            <a:endParaRPr lang="ru-RU"/>
          </a:p>
        </p:txBody>
      </p:sp>
    </p:spTree>
    <p:extLst>
      <p:ext uri="{BB962C8B-B14F-4D97-AF65-F5344CB8AC3E}">
        <p14:creationId xmlns:p14="http://schemas.microsoft.com/office/powerpoint/2010/main" val="241136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80E9DD5C-356C-4030-8FCB-08B5886C48C0}" type="slidenum">
              <a:rPr lang="ru-RU" smtClean="0"/>
              <a:pPr>
                <a:defRPr/>
              </a:pPr>
              <a:t>12</a:t>
            </a:fld>
            <a:endParaRPr lang="ru-RU"/>
          </a:p>
        </p:txBody>
      </p:sp>
    </p:spTree>
    <p:extLst>
      <p:ext uri="{BB962C8B-B14F-4D97-AF65-F5344CB8AC3E}">
        <p14:creationId xmlns:p14="http://schemas.microsoft.com/office/powerpoint/2010/main" val="275662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80E9DD5C-356C-4030-8FCB-08B5886C48C0}" type="slidenum">
              <a:rPr lang="ru-RU" smtClean="0"/>
              <a:pPr>
                <a:defRPr/>
              </a:pPr>
              <a:t>13</a:t>
            </a:fld>
            <a:endParaRPr lang="ru-RU"/>
          </a:p>
        </p:txBody>
      </p:sp>
    </p:spTree>
    <p:extLst>
      <p:ext uri="{BB962C8B-B14F-4D97-AF65-F5344CB8AC3E}">
        <p14:creationId xmlns:p14="http://schemas.microsoft.com/office/powerpoint/2010/main" val="148279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80E9DD5C-356C-4030-8FCB-08B5886C48C0}" type="slidenum">
              <a:rPr lang="ru-RU" smtClean="0"/>
              <a:pPr>
                <a:defRPr/>
              </a:pPr>
              <a:t>14</a:t>
            </a:fld>
            <a:endParaRPr lang="ru-RU"/>
          </a:p>
        </p:txBody>
      </p:sp>
    </p:spTree>
    <p:extLst>
      <p:ext uri="{BB962C8B-B14F-4D97-AF65-F5344CB8AC3E}">
        <p14:creationId xmlns:p14="http://schemas.microsoft.com/office/powerpoint/2010/main" val="1421548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baseline="0" dirty="0" smtClean="0"/>
          </a:p>
        </p:txBody>
      </p:sp>
      <p:sp>
        <p:nvSpPr>
          <p:cNvPr id="4" name="Номер слайда 3"/>
          <p:cNvSpPr>
            <a:spLocks noGrp="1"/>
          </p:cNvSpPr>
          <p:nvPr>
            <p:ph type="sldNum" sz="quarter" idx="10"/>
          </p:nvPr>
        </p:nvSpPr>
        <p:spPr/>
        <p:txBody>
          <a:bodyPr/>
          <a:lstStyle/>
          <a:p>
            <a:fld id="{4491841F-CADB-44C9-A7CD-62CA2282F367}" type="slidenum">
              <a:rPr lang="ru-RU" smtClean="0"/>
              <a:pPr/>
              <a:t>15</a:t>
            </a:fld>
            <a:endParaRPr lang="ru-RU"/>
          </a:p>
        </p:txBody>
      </p:sp>
    </p:spTree>
    <p:extLst>
      <p:ext uri="{BB962C8B-B14F-4D97-AF65-F5344CB8AC3E}">
        <p14:creationId xmlns:p14="http://schemas.microsoft.com/office/powerpoint/2010/main" val="968978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http://www.liga.net/projects/healthy_lifestyle/</a:t>
            </a:r>
            <a:r>
              <a:rPr lang="uk-UA" dirty="0" smtClean="0"/>
              <a:t> </a:t>
            </a:r>
          </a:p>
        </p:txBody>
      </p:sp>
      <p:sp>
        <p:nvSpPr>
          <p:cNvPr id="4" name="Номер слайда 3"/>
          <p:cNvSpPr>
            <a:spLocks noGrp="1"/>
          </p:cNvSpPr>
          <p:nvPr>
            <p:ph type="sldNum" sz="quarter" idx="10"/>
          </p:nvPr>
        </p:nvSpPr>
        <p:spPr/>
        <p:txBody>
          <a:bodyPr/>
          <a:lstStyle/>
          <a:p>
            <a:fld id="{4491841F-CADB-44C9-A7CD-62CA2282F367}" type="slidenum">
              <a:rPr lang="ru-RU" smtClean="0"/>
              <a:pPr/>
              <a:t>16</a:t>
            </a:fld>
            <a:endParaRPr lang="ru-RU"/>
          </a:p>
        </p:txBody>
      </p:sp>
    </p:spTree>
    <p:extLst>
      <p:ext uri="{BB962C8B-B14F-4D97-AF65-F5344CB8AC3E}">
        <p14:creationId xmlns:p14="http://schemas.microsoft.com/office/powerpoint/2010/main" val="3465351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Пишемо про людину, не про людей</a:t>
            </a:r>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17</a:t>
            </a:fld>
            <a:endParaRPr lang="ru-RU"/>
          </a:p>
        </p:txBody>
      </p:sp>
    </p:spTree>
    <p:extLst>
      <p:ext uri="{BB962C8B-B14F-4D97-AF65-F5344CB8AC3E}">
        <p14:creationId xmlns:p14="http://schemas.microsoft.com/office/powerpoint/2010/main" val="3374973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18</a:t>
            </a:fld>
            <a:endParaRPr lang="ru-RU"/>
          </a:p>
        </p:txBody>
      </p:sp>
    </p:spTree>
    <p:extLst>
      <p:ext uri="{BB962C8B-B14F-4D97-AF65-F5344CB8AC3E}">
        <p14:creationId xmlns:p14="http://schemas.microsoft.com/office/powerpoint/2010/main" val="16842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19</a:t>
            </a:fld>
            <a:endParaRPr lang="ru-RU"/>
          </a:p>
        </p:txBody>
      </p:sp>
    </p:spTree>
    <p:extLst>
      <p:ext uri="{BB962C8B-B14F-4D97-AF65-F5344CB8AC3E}">
        <p14:creationId xmlns:p14="http://schemas.microsoft.com/office/powerpoint/2010/main" val="3614535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20</a:t>
            </a:fld>
            <a:endParaRPr lang="ru-RU"/>
          </a:p>
        </p:txBody>
      </p:sp>
    </p:spTree>
    <p:extLst>
      <p:ext uri="{BB962C8B-B14F-4D97-AF65-F5344CB8AC3E}">
        <p14:creationId xmlns:p14="http://schemas.microsoft.com/office/powerpoint/2010/main" val="4237987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21</a:t>
            </a:fld>
            <a:endParaRPr lang="ru-RU"/>
          </a:p>
        </p:txBody>
      </p:sp>
    </p:spTree>
    <p:extLst>
      <p:ext uri="{BB962C8B-B14F-4D97-AF65-F5344CB8AC3E}">
        <p14:creationId xmlns:p14="http://schemas.microsoft.com/office/powerpoint/2010/main" val="3283397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4</a:t>
            </a:fld>
            <a:endParaRPr lang="ru-RU"/>
          </a:p>
        </p:txBody>
      </p:sp>
    </p:spTree>
    <p:extLst>
      <p:ext uri="{BB962C8B-B14F-4D97-AF65-F5344CB8AC3E}">
        <p14:creationId xmlns:p14="http://schemas.microsoft.com/office/powerpoint/2010/main" val="1342894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22</a:t>
            </a:fld>
            <a:endParaRPr lang="ru-RU"/>
          </a:p>
        </p:txBody>
      </p:sp>
    </p:spTree>
    <p:extLst>
      <p:ext uri="{BB962C8B-B14F-4D97-AF65-F5344CB8AC3E}">
        <p14:creationId xmlns:p14="http://schemas.microsoft.com/office/powerpoint/2010/main" val="704779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23</a:t>
            </a:fld>
            <a:endParaRPr lang="ru-RU"/>
          </a:p>
        </p:txBody>
      </p:sp>
    </p:spTree>
    <p:extLst>
      <p:ext uri="{BB962C8B-B14F-4D97-AF65-F5344CB8AC3E}">
        <p14:creationId xmlns:p14="http://schemas.microsoft.com/office/powerpoint/2010/main" val="3139809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24</a:t>
            </a:fld>
            <a:endParaRPr lang="ru-RU"/>
          </a:p>
        </p:txBody>
      </p:sp>
    </p:spTree>
    <p:extLst>
      <p:ext uri="{BB962C8B-B14F-4D97-AF65-F5344CB8AC3E}">
        <p14:creationId xmlns:p14="http://schemas.microsoft.com/office/powerpoint/2010/main" val="2536336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25</a:t>
            </a:fld>
            <a:endParaRPr lang="ru-RU"/>
          </a:p>
        </p:txBody>
      </p:sp>
    </p:spTree>
    <p:extLst>
      <p:ext uri="{BB962C8B-B14F-4D97-AF65-F5344CB8AC3E}">
        <p14:creationId xmlns:p14="http://schemas.microsoft.com/office/powerpoint/2010/main" val="21379741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80E9DD5C-356C-4030-8FCB-08B5886C48C0}" type="slidenum">
              <a:rPr lang="ru-RU" smtClean="0"/>
              <a:pPr>
                <a:defRPr/>
              </a:pPr>
              <a:t>26</a:t>
            </a:fld>
            <a:endParaRPr lang="ru-RU"/>
          </a:p>
        </p:txBody>
      </p:sp>
    </p:spTree>
    <p:extLst>
      <p:ext uri="{BB962C8B-B14F-4D97-AF65-F5344CB8AC3E}">
        <p14:creationId xmlns:p14="http://schemas.microsoft.com/office/powerpoint/2010/main" val="1977139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baseline="0" dirty="0" smtClean="0"/>
              <a:t>Якщо ви використали всі факти, які маєте, отже, ви недобрали матеріалу</a:t>
            </a:r>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27</a:t>
            </a:fld>
            <a:endParaRPr lang="ru-RU"/>
          </a:p>
        </p:txBody>
      </p:sp>
    </p:spTree>
    <p:extLst>
      <p:ext uri="{BB962C8B-B14F-4D97-AF65-F5344CB8AC3E}">
        <p14:creationId xmlns:p14="http://schemas.microsoft.com/office/powerpoint/2010/main" val="3528337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80E9DD5C-356C-4030-8FCB-08B5886C48C0}" type="slidenum">
              <a:rPr lang="ru-RU" smtClean="0"/>
              <a:pPr>
                <a:defRPr/>
              </a:pPr>
              <a:t>28</a:t>
            </a:fld>
            <a:endParaRPr lang="ru-RU"/>
          </a:p>
        </p:txBody>
      </p:sp>
    </p:spTree>
    <p:extLst>
      <p:ext uri="{BB962C8B-B14F-4D97-AF65-F5344CB8AC3E}">
        <p14:creationId xmlns:p14="http://schemas.microsoft.com/office/powerpoint/2010/main" val="241921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29</a:t>
            </a:fld>
            <a:endParaRPr lang="ru-RU"/>
          </a:p>
        </p:txBody>
      </p:sp>
    </p:spTree>
    <p:extLst>
      <p:ext uri="{BB962C8B-B14F-4D97-AF65-F5344CB8AC3E}">
        <p14:creationId xmlns:p14="http://schemas.microsoft.com/office/powerpoint/2010/main" val="28858581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30</a:t>
            </a:fld>
            <a:endParaRPr lang="ru-RU"/>
          </a:p>
        </p:txBody>
      </p:sp>
    </p:spTree>
    <p:extLst>
      <p:ext uri="{BB962C8B-B14F-4D97-AF65-F5344CB8AC3E}">
        <p14:creationId xmlns:p14="http://schemas.microsoft.com/office/powerpoint/2010/main" val="299461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31</a:t>
            </a:fld>
            <a:endParaRPr lang="ru-RU"/>
          </a:p>
        </p:txBody>
      </p:sp>
    </p:spTree>
    <p:extLst>
      <p:ext uri="{BB962C8B-B14F-4D97-AF65-F5344CB8AC3E}">
        <p14:creationId xmlns:p14="http://schemas.microsoft.com/office/powerpoint/2010/main" val="3184806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5</a:t>
            </a:fld>
            <a:endParaRPr lang="ru-RU"/>
          </a:p>
        </p:txBody>
      </p:sp>
    </p:spTree>
    <p:extLst>
      <p:ext uri="{BB962C8B-B14F-4D97-AF65-F5344CB8AC3E}">
        <p14:creationId xmlns:p14="http://schemas.microsoft.com/office/powerpoint/2010/main" val="1922594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32</a:t>
            </a:fld>
            <a:endParaRPr lang="ru-RU"/>
          </a:p>
        </p:txBody>
      </p:sp>
    </p:spTree>
    <p:extLst>
      <p:ext uri="{BB962C8B-B14F-4D97-AF65-F5344CB8AC3E}">
        <p14:creationId xmlns:p14="http://schemas.microsoft.com/office/powerpoint/2010/main" val="580610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33</a:t>
            </a:fld>
            <a:endParaRPr lang="ru-RU"/>
          </a:p>
        </p:txBody>
      </p:sp>
    </p:spTree>
    <p:extLst>
      <p:ext uri="{BB962C8B-B14F-4D97-AF65-F5344CB8AC3E}">
        <p14:creationId xmlns:p14="http://schemas.microsoft.com/office/powerpoint/2010/main" val="9310252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34</a:t>
            </a:fld>
            <a:endParaRPr lang="ru-RU"/>
          </a:p>
        </p:txBody>
      </p:sp>
    </p:spTree>
    <p:extLst>
      <p:ext uri="{BB962C8B-B14F-4D97-AF65-F5344CB8AC3E}">
        <p14:creationId xmlns:p14="http://schemas.microsoft.com/office/powerpoint/2010/main" val="1636958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http://www.newyorker.com/magazine/2017/08/07/when-should-a-child-be-taken-from-his-parents</a:t>
            </a:r>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35</a:t>
            </a:fld>
            <a:endParaRPr lang="ru-RU"/>
          </a:p>
        </p:txBody>
      </p:sp>
    </p:spTree>
    <p:extLst>
      <p:ext uri="{BB962C8B-B14F-4D97-AF65-F5344CB8AC3E}">
        <p14:creationId xmlns:p14="http://schemas.microsoft.com/office/powerpoint/2010/main" val="63987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Початок </a:t>
            </a:r>
            <a:r>
              <a:rPr lang="ru-RU" dirty="0" err="1" smtClean="0"/>
              <a:t>і</a:t>
            </a:r>
            <a:r>
              <a:rPr lang="ru-RU" baseline="0" dirty="0" smtClean="0"/>
              <a:t> </a:t>
            </a:r>
            <a:r>
              <a:rPr lang="ru-RU" baseline="0" dirty="0" err="1" smtClean="0"/>
              <a:t>кінцівка</a:t>
            </a:r>
            <a:r>
              <a:rPr lang="ru-RU" baseline="0" dirty="0" smtClean="0"/>
              <a:t> </a:t>
            </a:r>
            <a:r>
              <a:rPr lang="ru-RU" baseline="0" dirty="0" err="1" smtClean="0"/>
              <a:t>пишеться</a:t>
            </a:r>
            <a:r>
              <a:rPr lang="ru-RU" baseline="0" dirty="0" smtClean="0"/>
              <a:t> </a:t>
            </a:r>
            <a:r>
              <a:rPr lang="ru-RU" baseline="0" dirty="0" err="1" smtClean="0"/>
              <a:t>одночасно</a:t>
            </a:r>
            <a:endParaRPr lang="ru-RU" baseline="0" dirty="0" smtClean="0"/>
          </a:p>
          <a:p>
            <a:r>
              <a:rPr lang="en-US" dirty="0" smtClean="0"/>
              <a:t>http://www.gq.com/story/luis-mijangos-hacker-webcam-virus-internet?currentPage=all&amp;printable=true</a:t>
            </a:r>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36</a:t>
            </a:fld>
            <a:endParaRPr lang="ru-RU"/>
          </a:p>
        </p:txBody>
      </p:sp>
    </p:spTree>
    <p:extLst>
      <p:ext uri="{BB962C8B-B14F-4D97-AF65-F5344CB8AC3E}">
        <p14:creationId xmlns:p14="http://schemas.microsoft.com/office/powerpoint/2010/main" val="11204402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37</a:t>
            </a:fld>
            <a:endParaRPr lang="ru-RU"/>
          </a:p>
        </p:txBody>
      </p:sp>
    </p:spTree>
    <p:extLst>
      <p:ext uri="{BB962C8B-B14F-4D97-AF65-F5344CB8AC3E}">
        <p14:creationId xmlns:p14="http://schemas.microsoft.com/office/powerpoint/2010/main" val="954675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38</a:t>
            </a:fld>
            <a:endParaRPr lang="ru-RU"/>
          </a:p>
        </p:txBody>
      </p:sp>
    </p:spTree>
    <p:extLst>
      <p:ext uri="{BB962C8B-B14F-4D97-AF65-F5344CB8AC3E}">
        <p14:creationId xmlns:p14="http://schemas.microsoft.com/office/powerpoint/2010/main" val="3420652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39</a:t>
            </a:fld>
            <a:endParaRPr lang="ru-RU"/>
          </a:p>
        </p:txBody>
      </p:sp>
    </p:spTree>
    <p:extLst>
      <p:ext uri="{BB962C8B-B14F-4D97-AF65-F5344CB8AC3E}">
        <p14:creationId xmlns:p14="http://schemas.microsoft.com/office/powerpoint/2010/main" val="38525597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4491841F-CADB-44C9-A7CD-62CA2282F367}" type="slidenum">
              <a:rPr lang="ru-RU" smtClean="0"/>
              <a:pPr/>
              <a:t>40</a:t>
            </a:fld>
            <a:endParaRPr lang="ru-RU"/>
          </a:p>
        </p:txBody>
      </p:sp>
    </p:spTree>
    <p:extLst>
      <p:ext uri="{BB962C8B-B14F-4D97-AF65-F5344CB8AC3E}">
        <p14:creationId xmlns:p14="http://schemas.microsoft.com/office/powerpoint/2010/main" val="3392544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4491841F-CADB-44C9-A7CD-62CA2282F367}" type="slidenum">
              <a:rPr lang="ru-RU" smtClean="0"/>
              <a:pPr/>
              <a:t>41</a:t>
            </a:fld>
            <a:endParaRPr lang="ru-RU"/>
          </a:p>
        </p:txBody>
      </p:sp>
    </p:spTree>
    <p:extLst>
      <p:ext uri="{BB962C8B-B14F-4D97-AF65-F5344CB8AC3E}">
        <p14:creationId xmlns:p14="http://schemas.microsoft.com/office/powerpoint/2010/main" val="2755184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6</a:t>
            </a:fld>
            <a:endParaRPr lang="ru-RU"/>
          </a:p>
        </p:txBody>
      </p:sp>
    </p:spTree>
    <p:extLst>
      <p:ext uri="{BB962C8B-B14F-4D97-AF65-F5344CB8AC3E}">
        <p14:creationId xmlns:p14="http://schemas.microsoft.com/office/powerpoint/2010/main" val="12862692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42</a:t>
            </a:fld>
            <a:endParaRPr lang="ru-RU"/>
          </a:p>
        </p:txBody>
      </p:sp>
    </p:spTree>
    <p:extLst>
      <p:ext uri="{BB962C8B-B14F-4D97-AF65-F5344CB8AC3E}">
        <p14:creationId xmlns:p14="http://schemas.microsoft.com/office/powerpoint/2010/main" val="22561643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80E9DD5C-356C-4030-8FCB-08B5886C48C0}" type="slidenum">
              <a:rPr lang="ru-RU" smtClean="0"/>
              <a:pPr>
                <a:defRPr/>
              </a:pPr>
              <a:t>43</a:t>
            </a:fld>
            <a:endParaRPr lang="ru-RU"/>
          </a:p>
        </p:txBody>
      </p:sp>
    </p:spTree>
    <p:extLst>
      <p:ext uri="{BB962C8B-B14F-4D97-AF65-F5344CB8AC3E}">
        <p14:creationId xmlns:p14="http://schemas.microsoft.com/office/powerpoint/2010/main" val="400976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Образ слайда 1"/>
          <p:cNvSpPr>
            <a:spLocks noGrp="1" noRot="1" noChangeAspect="1" noTextEdit="1"/>
          </p:cNvSpPr>
          <p:nvPr>
            <p:ph type="sldImg"/>
          </p:nvPr>
        </p:nvSpPr>
        <p:spPr bwMode="auto">
          <a:noFill/>
          <a:ln>
            <a:solidFill>
              <a:srgbClr val="000000"/>
            </a:solidFill>
            <a:miter lim="800000"/>
            <a:headEnd/>
            <a:tailEnd/>
          </a:ln>
        </p:spPr>
      </p:sp>
      <p:sp>
        <p:nvSpPr>
          <p:cNvPr id="62467" name="Заметки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4800" dirty="0" smtClean="0"/>
              <a:t>80% </a:t>
            </a:r>
            <a:r>
              <a:rPr lang="uk-UA" dirty="0" smtClean="0"/>
              <a:t>користувачів не дивляться результати далі першої сторінки</a:t>
            </a:r>
            <a:r>
              <a:rPr lang="ru-RU" dirty="0" smtClean="0"/>
              <a:t> </a:t>
            </a:r>
            <a:r>
              <a:rPr lang="en-US" dirty="0" err="1" smtClean="0"/>
              <a:t>google</a:t>
            </a:r>
            <a:r>
              <a:rPr lang="uk-UA" dirty="0" smtClean="0"/>
              <a:t>. Тому нам важливо писати ще й для пошукових роботів</a:t>
            </a:r>
          </a:p>
          <a:p>
            <a:endParaRPr lang="ru-RU" dirty="0" smtClean="0"/>
          </a:p>
        </p:txBody>
      </p:sp>
      <p:sp>
        <p:nvSpPr>
          <p:cNvPr id="4" name="Номер слайда 3"/>
          <p:cNvSpPr>
            <a:spLocks noGrp="1"/>
          </p:cNvSpPr>
          <p:nvPr>
            <p:ph type="sldNum" sz="quarter" idx="5"/>
          </p:nvPr>
        </p:nvSpPr>
        <p:spPr/>
        <p:txBody>
          <a:bodyPr/>
          <a:lstStyle/>
          <a:p>
            <a:pPr>
              <a:defRPr/>
            </a:pPr>
            <a:fld id="{83910E6C-D6D8-4A88-84E3-6DB797FC37F4}" type="slidenum">
              <a:rPr lang="ru-RU" smtClean="0"/>
              <a:pPr>
                <a:defRPr/>
              </a:pPr>
              <a:t>44</a:t>
            </a:fld>
            <a:endParaRPr lang="ru-RU"/>
          </a:p>
        </p:txBody>
      </p:sp>
    </p:spTree>
    <p:extLst>
      <p:ext uri="{BB962C8B-B14F-4D97-AF65-F5344CB8AC3E}">
        <p14:creationId xmlns:p14="http://schemas.microsoft.com/office/powerpoint/2010/main" val="29962019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46</a:t>
            </a:fld>
            <a:endParaRPr lang="ru-RU"/>
          </a:p>
        </p:txBody>
      </p:sp>
    </p:spTree>
    <p:extLst>
      <p:ext uri="{BB962C8B-B14F-4D97-AF65-F5344CB8AC3E}">
        <p14:creationId xmlns:p14="http://schemas.microsoft.com/office/powerpoint/2010/main" val="18323688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4491841F-CADB-44C9-A7CD-62CA2282F367}" type="slidenum">
              <a:rPr lang="ru-RU" smtClean="0"/>
              <a:pPr/>
              <a:t>47</a:t>
            </a:fld>
            <a:endParaRPr lang="ru-RU"/>
          </a:p>
        </p:txBody>
      </p:sp>
    </p:spTree>
    <p:extLst>
      <p:ext uri="{BB962C8B-B14F-4D97-AF65-F5344CB8AC3E}">
        <p14:creationId xmlns:p14="http://schemas.microsoft.com/office/powerpoint/2010/main" val="4015077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Образ слайда 1"/>
          <p:cNvSpPr>
            <a:spLocks noGrp="1" noRot="1" noChangeAspect="1" noTextEdit="1"/>
          </p:cNvSpPr>
          <p:nvPr>
            <p:ph type="sldImg"/>
          </p:nvPr>
        </p:nvSpPr>
        <p:spPr bwMode="auto">
          <a:noFill/>
          <a:ln>
            <a:solidFill>
              <a:srgbClr val="000000"/>
            </a:solidFill>
            <a:miter lim="800000"/>
            <a:headEnd/>
            <a:tailEnd/>
          </a:ln>
        </p:spPr>
      </p:sp>
      <p:sp>
        <p:nvSpPr>
          <p:cNvPr id="64515" name="Заметки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charset="0"/>
              <a:buNone/>
              <a:defRPr/>
            </a:pPr>
            <a:endParaRPr lang="ru-RU" dirty="0" smtClean="0"/>
          </a:p>
        </p:txBody>
      </p:sp>
      <p:sp>
        <p:nvSpPr>
          <p:cNvPr id="4" name="Номер слайда 3"/>
          <p:cNvSpPr>
            <a:spLocks noGrp="1"/>
          </p:cNvSpPr>
          <p:nvPr>
            <p:ph type="sldNum" sz="quarter" idx="5"/>
          </p:nvPr>
        </p:nvSpPr>
        <p:spPr/>
        <p:txBody>
          <a:bodyPr/>
          <a:lstStyle/>
          <a:p>
            <a:pPr>
              <a:defRPr/>
            </a:pPr>
            <a:fld id="{5A746201-4028-4442-9F74-0DCA20EC8221}" type="slidenum">
              <a:rPr lang="ru-RU" smtClean="0"/>
              <a:pPr>
                <a:defRPr/>
              </a:pPr>
              <a:t>48</a:t>
            </a:fld>
            <a:endParaRPr lang="ru-RU"/>
          </a:p>
        </p:txBody>
      </p:sp>
    </p:spTree>
    <p:extLst>
      <p:ext uri="{BB962C8B-B14F-4D97-AF65-F5344CB8AC3E}">
        <p14:creationId xmlns:p14="http://schemas.microsoft.com/office/powerpoint/2010/main" val="33679055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52</a:t>
            </a:fld>
            <a:endParaRPr lang="ru-RU"/>
          </a:p>
        </p:txBody>
      </p:sp>
    </p:spTree>
    <p:extLst>
      <p:ext uri="{BB962C8B-B14F-4D97-AF65-F5344CB8AC3E}">
        <p14:creationId xmlns:p14="http://schemas.microsoft.com/office/powerpoint/2010/main" val="8466225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53</a:t>
            </a:fld>
            <a:endParaRPr lang="ru-RU"/>
          </a:p>
        </p:txBody>
      </p:sp>
    </p:spTree>
    <p:extLst>
      <p:ext uri="{BB962C8B-B14F-4D97-AF65-F5344CB8AC3E}">
        <p14:creationId xmlns:p14="http://schemas.microsoft.com/office/powerpoint/2010/main" val="30204363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57</a:t>
            </a:fld>
            <a:endParaRPr lang="ru-RU"/>
          </a:p>
        </p:txBody>
      </p:sp>
    </p:spTree>
    <p:extLst>
      <p:ext uri="{BB962C8B-B14F-4D97-AF65-F5344CB8AC3E}">
        <p14:creationId xmlns:p14="http://schemas.microsoft.com/office/powerpoint/2010/main" val="8274611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58</a:t>
            </a:fld>
            <a:endParaRPr lang="ru-RU"/>
          </a:p>
        </p:txBody>
      </p:sp>
    </p:spTree>
    <p:extLst>
      <p:ext uri="{BB962C8B-B14F-4D97-AF65-F5344CB8AC3E}">
        <p14:creationId xmlns:p14="http://schemas.microsoft.com/office/powerpoint/2010/main" val="37948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Образ слайда 1"/>
          <p:cNvSpPr>
            <a:spLocks noGrp="1" noRot="1" noChangeAspect="1" noTextEdit="1"/>
          </p:cNvSpPr>
          <p:nvPr>
            <p:ph type="sldImg"/>
          </p:nvPr>
        </p:nvSpPr>
        <p:spPr bwMode="auto">
          <a:noFill/>
          <a:ln>
            <a:solidFill>
              <a:srgbClr val="000000"/>
            </a:solidFill>
            <a:miter lim="800000"/>
            <a:headEnd/>
            <a:tailEnd/>
          </a:ln>
        </p:spPr>
      </p:sp>
      <p:sp>
        <p:nvSpPr>
          <p:cNvPr id="1587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 name="Номер слайда 3"/>
          <p:cNvSpPr>
            <a:spLocks noGrp="1"/>
          </p:cNvSpPr>
          <p:nvPr>
            <p:ph type="sldNum" sz="quarter" idx="5"/>
          </p:nvPr>
        </p:nvSpPr>
        <p:spPr/>
        <p:txBody>
          <a:bodyPr/>
          <a:lstStyle/>
          <a:p>
            <a:pPr>
              <a:defRPr/>
            </a:pPr>
            <a:fld id="{2DD895F9-94B2-4F97-BE98-B820257FBC37}" type="slidenum">
              <a:rPr lang="ru-RU" smtClean="0"/>
              <a:pPr>
                <a:defRPr/>
              </a:pPr>
              <a:t>7</a:t>
            </a:fld>
            <a:endParaRPr lang="ru-RU"/>
          </a:p>
        </p:txBody>
      </p:sp>
    </p:spTree>
    <p:extLst>
      <p:ext uri="{BB962C8B-B14F-4D97-AF65-F5344CB8AC3E}">
        <p14:creationId xmlns:p14="http://schemas.microsoft.com/office/powerpoint/2010/main" val="33889777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4491841F-CADB-44C9-A7CD-62CA2282F367}" type="slidenum">
              <a:rPr lang="ru-RU" smtClean="0"/>
              <a:pPr/>
              <a:t>65</a:t>
            </a:fld>
            <a:endParaRPr lang="ru-RU"/>
          </a:p>
        </p:txBody>
      </p:sp>
    </p:spTree>
    <p:extLst>
      <p:ext uri="{BB962C8B-B14F-4D97-AF65-F5344CB8AC3E}">
        <p14:creationId xmlns:p14="http://schemas.microsoft.com/office/powerpoint/2010/main" val="28423610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67</a:t>
            </a:fld>
            <a:endParaRPr lang="ru-RU"/>
          </a:p>
        </p:txBody>
      </p:sp>
    </p:spTree>
    <p:extLst>
      <p:ext uri="{BB962C8B-B14F-4D97-AF65-F5344CB8AC3E}">
        <p14:creationId xmlns:p14="http://schemas.microsoft.com/office/powerpoint/2010/main" val="29954343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p:txBody>
      </p:sp>
      <p:sp>
        <p:nvSpPr>
          <p:cNvPr id="4" name="Номер слайда 3"/>
          <p:cNvSpPr>
            <a:spLocks noGrp="1"/>
          </p:cNvSpPr>
          <p:nvPr>
            <p:ph type="sldNum" sz="quarter" idx="10"/>
          </p:nvPr>
        </p:nvSpPr>
        <p:spPr/>
        <p:txBody>
          <a:bodyPr/>
          <a:lstStyle/>
          <a:p>
            <a:fld id="{4491841F-CADB-44C9-A7CD-62CA2282F367}" type="slidenum">
              <a:rPr lang="ru-RU" smtClean="0"/>
              <a:pPr/>
              <a:t>68</a:t>
            </a:fld>
            <a:endParaRPr lang="ru-RU"/>
          </a:p>
        </p:txBody>
      </p:sp>
    </p:spTree>
    <p:extLst>
      <p:ext uri="{BB962C8B-B14F-4D97-AF65-F5344CB8AC3E}">
        <p14:creationId xmlns:p14="http://schemas.microsoft.com/office/powerpoint/2010/main" val="29954343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228600" indent="-228600">
              <a:buAutoNum type="arabicPeriod"/>
            </a:pPr>
            <a:r>
              <a:rPr lang="ru-RU" sz="1200" kern="1200" dirty="0" smtClean="0">
                <a:solidFill>
                  <a:schemeClr val="tx1"/>
                </a:solidFill>
                <a:latin typeface="+mn-lt"/>
                <a:ea typeface="+mn-ea"/>
                <a:cs typeface="+mn-cs"/>
              </a:rPr>
              <a:t>Думайте про </a:t>
            </a:r>
            <a:r>
              <a:rPr lang="ru-RU" sz="1200" kern="1200" dirty="0" err="1" smtClean="0">
                <a:solidFill>
                  <a:schemeClr val="tx1"/>
                </a:solidFill>
                <a:latin typeface="+mn-lt"/>
                <a:ea typeface="+mn-ea"/>
                <a:cs typeface="+mn-cs"/>
              </a:rPr>
              <a:t>читачів</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опрацьовуйте</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сенс</a:t>
            </a:r>
            <a:r>
              <a:rPr lang="ru-RU" sz="1200" kern="1200" dirty="0" smtClean="0">
                <a:solidFill>
                  <a:schemeClr val="tx1"/>
                </a:solidFill>
                <a:latin typeface="+mn-lt"/>
                <a:ea typeface="+mn-ea"/>
                <a:cs typeface="+mn-cs"/>
              </a:rPr>
              <a:t>);</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2. Думайте про </a:t>
            </a:r>
            <a:r>
              <a:rPr lang="ru-RU" sz="1200" kern="1200" dirty="0" err="1" smtClean="0">
                <a:solidFill>
                  <a:schemeClr val="tx1"/>
                </a:solidFill>
                <a:latin typeface="+mn-lt"/>
                <a:ea typeface="+mn-ea"/>
                <a:cs typeface="+mn-cs"/>
              </a:rPr>
              <a:t>оцінювачів</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опрацьовуйте</a:t>
            </a:r>
            <a:r>
              <a:rPr lang="ru-RU" sz="1200" kern="1200" dirty="0" smtClean="0">
                <a:solidFill>
                  <a:schemeClr val="tx1"/>
                </a:solidFill>
                <a:latin typeface="+mn-lt"/>
                <a:ea typeface="+mn-ea"/>
                <a:cs typeface="+mn-cs"/>
              </a:rPr>
              <a:t> структуру </a:t>
            </a:r>
            <a:r>
              <a:rPr lang="ru-RU" sz="1200" kern="1200" dirty="0" err="1" smtClean="0">
                <a:solidFill>
                  <a:schemeClr val="tx1"/>
                </a:solidFill>
                <a:latin typeface="+mn-lt"/>
                <a:ea typeface="+mn-ea"/>
                <a:cs typeface="+mn-cs"/>
              </a:rPr>
              <a:t>і</a:t>
            </a:r>
            <a:r>
              <a:rPr lang="ru-RU" sz="1200" kern="1200" dirty="0" smtClean="0">
                <a:solidFill>
                  <a:schemeClr val="tx1"/>
                </a:solidFill>
                <a:latin typeface="+mn-lt"/>
                <a:ea typeface="+mn-ea"/>
                <a:cs typeface="+mn-cs"/>
              </a:rPr>
              <a:t> заголовки);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3. Думайте про </a:t>
            </a:r>
            <a:r>
              <a:rPr lang="ru-RU" sz="1200" kern="1200" dirty="0" err="1" smtClean="0">
                <a:solidFill>
                  <a:schemeClr val="tx1"/>
                </a:solidFill>
                <a:latin typeface="+mn-lt"/>
                <a:ea typeface="+mn-ea"/>
                <a:cs typeface="+mn-cs"/>
              </a:rPr>
              <a:t>крос-рідерів</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опрацьовуйте</a:t>
            </a:r>
            <a:r>
              <a:rPr lang="ru-RU" sz="1200" kern="1200" dirty="0" smtClean="0">
                <a:solidFill>
                  <a:schemeClr val="tx1"/>
                </a:solidFill>
                <a:latin typeface="+mn-lt"/>
                <a:ea typeface="+mn-ea"/>
                <a:cs typeface="+mn-cs"/>
              </a:rPr>
              <a:t> верстку</a:t>
            </a:r>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pPr>
              <a:defRPr/>
            </a:pPr>
            <a:fld id="{80E9DD5C-356C-4030-8FCB-08B5886C48C0}" type="slidenum">
              <a:rPr lang="ru-RU" smtClean="0"/>
              <a:pPr>
                <a:defRPr/>
              </a:pPr>
              <a:t>70</a:t>
            </a:fld>
            <a:endParaRPr lang="ru-RU"/>
          </a:p>
        </p:txBody>
      </p:sp>
    </p:spTree>
    <p:extLst>
      <p:ext uri="{BB962C8B-B14F-4D97-AF65-F5344CB8AC3E}">
        <p14:creationId xmlns:p14="http://schemas.microsoft.com/office/powerpoint/2010/main" val="392307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Образ слайда 1"/>
          <p:cNvSpPr>
            <a:spLocks noGrp="1" noRot="1" noChangeAspect="1" noTextEdit="1"/>
          </p:cNvSpPr>
          <p:nvPr>
            <p:ph type="sldImg"/>
          </p:nvPr>
        </p:nvSpPr>
        <p:spPr bwMode="auto">
          <a:noFill/>
          <a:ln>
            <a:solidFill>
              <a:srgbClr val="000000"/>
            </a:solidFill>
            <a:miter lim="800000"/>
            <a:headEnd/>
            <a:tailEnd/>
          </a:ln>
        </p:spPr>
      </p:sp>
      <p:sp>
        <p:nvSpPr>
          <p:cNvPr id="15872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dirty="0" smtClean="0"/>
          </a:p>
        </p:txBody>
      </p:sp>
      <p:sp>
        <p:nvSpPr>
          <p:cNvPr id="4" name="Номер слайда 3"/>
          <p:cNvSpPr>
            <a:spLocks noGrp="1"/>
          </p:cNvSpPr>
          <p:nvPr>
            <p:ph type="sldNum" sz="quarter" idx="5"/>
          </p:nvPr>
        </p:nvSpPr>
        <p:spPr/>
        <p:txBody>
          <a:bodyPr/>
          <a:lstStyle/>
          <a:p>
            <a:pPr>
              <a:defRPr/>
            </a:pPr>
            <a:fld id="{2DD895F9-94B2-4F97-BE98-B820257FBC37}" type="slidenum">
              <a:rPr lang="ru-RU" smtClean="0"/>
              <a:pPr>
                <a:defRPr/>
              </a:pPr>
              <a:t>8</a:t>
            </a:fld>
            <a:endParaRPr lang="ru-RU"/>
          </a:p>
        </p:txBody>
      </p:sp>
    </p:spTree>
    <p:extLst>
      <p:ext uri="{BB962C8B-B14F-4D97-AF65-F5344CB8AC3E}">
        <p14:creationId xmlns:p14="http://schemas.microsoft.com/office/powerpoint/2010/main" val="193289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9</a:t>
            </a:fld>
            <a:endParaRPr lang="ru-RU"/>
          </a:p>
        </p:txBody>
      </p:sp>
    </p:spTree>
    <p:extLst>
      <p:ext uri="{BB962C8B-B14F-4D97-AF65-F5344CB8AC3E}">
        <p14:creationId xmlns:p14="http://schemas.microsoft.com/office/powerpoint/2010/main" val="3773615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http://zik.ua/special/myslyvtsi_za_vitrom_i_sontsem</a:t>
            </a:r>
            <a:r>
              <a:rPr lang="uk-UA" dirty="0" smtClean="0"/>
              <a:t> – експертні вставки</a:t>
            </a:r>
          </a:p>
          <a:p>
            <a:r>
              <a:rPr lang="en-US" dirty="0" smtClean="0"/>
              <a:t>http://www.washingtonpost.com/sf/style/2014/04/09/love-and-fire/?utm_term=.71cf9d2d1e0b</a:t>
            </a:r>
            <a:endParaRPr lang="ru-RU" sz="1200" dirty="0" smtClean="0"/>
          </a:p>
          <a:p>
            <a:endParaRPr lang="ru-RU" dirty="0"/>
          </a:p>
        </p:txBody>
      </p:sp>
      <p:sp>
        <p:nvSpPr>
          <p:cNvPr id="4" name="Номер слайда 3"/>
          <p:cNvSpPr>
            <a:spLocks noGrp="1"/>
          </p:cNvSpPr>
          <p:nvPr>
            <p:ph type="sldNum" sz="quarter" idx="10"/>
          </p:nvPr>
        </p:nvSpPr>
        <p:spPr/>
        <p:txBody>
          <a:bodyPr/>
          <a:lstStyle/>
          <a:p>
            <a:fld id="{4491841F-CADB-44C9-A7CD-62CA2282F367}" type="slidenum">
              <a:rPr lang="ru-RU" smtClean="0"/>
              <a:pPr/>
              <a:t>10</a:t>
            </a:fld>
            <a:endParaRPr lang="ru-RU"/>
          </a:p>
        </p:txBody>
      </p:sp>
    </p:spTree>
    <p:extLst>
      <p:ext uri="{BB962C8B-B14F-4D97-AF65-F5344CB8AC3E}">
        <p14:creationId xmlns:p14="http://schemas.microsoft.com/office/powerpoint/2010/main" val="2938355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dirty="0" smtClean="0"/>
              <a:t>Не завжди </a:t>
            </a:r>
            <a:r>
              <a:rPr lang="uk-UA" dirty="0" err="1" smtClean="0"/>
              <a:t>лонгрід</a:t>
            </a:r>
            <a:r>
              <a:rPr lang="uk-UA" dirty="0" smtClean="0"/>
              <a:t>! Ідея в ході планування може трансформуватися</a:t>
            </a:r>
            <a:endParaRPr lang="ru-RU" dirty="0"/>
          </a:p>
        </p:txBody>
      </p:sp>
      <p:sp>
        <p:nvSpPr>
          <p:cNvPr id="4" name="Номер слайда 3"/>
          <p:cNvSpPr>
            <a:spLocks noGrp="1"/>
          </p:cNvSpPr>
          <p:nvPr>
            <p:ph type="sldNum" sz="quarter" idx="10"/>
          </p:nvPr>
        </p:nvSpPr>
        <p:spPr/>
        <p:txBody>
          <a:bodyPr/>
          <a:lstStyle/>
          <a:p>
            <a:pPr>
              <a:defRPr/>
            </a:pPr>
            <a:fld id="{80E9DD5C-356C-4030-8FCB-08B5886C48C0}" type="slidenum">
              <a:rPr lang="ru-RU" smtClean="0"/>
              <a:pPr>
                <a:defRPr/>
              </a:pPr>
              <a:t>11</a:t>
            </a:fld>
            <a:endParaRPr lang="ru-RU"/>
          </a:p>
        </p:txBody>
      </p:sp>
    </p:spTree>
    <p:extLst>
      <p:ext uri="{BB962C8B-B14F-4D97-AF65-F5344CB8AC3E}">
        <p14:creationId xmlns:p14="http://schemas.microsoft.com/office/powerpoint/2010/main" val="2709783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CF3B1A5-91CC-45F2-BFDE-3C052401B65A}" type="datetimeFigureOut">
              <a:rPr lang="ru-RU" smtClean="0"/>
              <a:pPr/>
              <a:t>10.08.2017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C20CF4-00F3-4E83-88F2-3E6DF6F30D4D}" type="slidenum">
              <a:rPr lang="ru-RU" smtClean="0"/>
              <a:pPr/>
              <a:t>‹#›</a:t>
            </a:fld>
            <a:endParaRPr lang="ru-RU"/>
          </a:p>
        </p:txBody>
      </p:sp>
    </p:spTree>
    <p:extLst>
      <p:ext uri="{BB962C8B-B14F-4D97-AF65-F5344CB8AC3E}">
        <p14:creationId xmlns:p14="http://schemas.microsoft.com/office/powerpoint/2010/main" val="912503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F3B1A5-91CC-45F2-BFDE-3C052401B65A}" type="datetimeFigureOut">
              <a:rPr lang="ru-RU" smtClean="0"/>
              <a:pPr/>
              <a:t>10.08.2017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C20CF4-00F3-4E83-88F2-3E6DF6F30D4D}" type="slidenum">
              <a:rPr lang="ru-RU" smtClean="0"/>
              <a:pPr/>
              <a:t>‹#›</a:t>
            </a:fld>
            <a:endParaRPr lang="ru-RU"/>
          </a:p>
        </p:txBody>
      </p:sp>
    </p:spTree>
    <p:extLst>
      <p:ext uri="{BB962C8B-B14F-4D97-AF65-F5344CB8AC3E}">
        <p14:creationId xmlns:p14="http://schemas.microsoft.com/office/powerpoint/2010/main" val="2419358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F3B1A5-91CC-45F2-BFDE-3C052401B65A}" type="datetimeFigureOut">
              <a:rPr lang="ru-RU" smtClean="0"/>
              <a:pPr/>
              <a:t>10.08.2017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C20CF4-00F3-4E83-88F2-3E6DF6F30D4D}" type="slidenum">
              <a:rPr lang="ru-RU" smtClean="0"/>
              <a:pPr/>
              <a:t>‹#›</a:t>
            </a:fld>
            <a:endParaRPr lang="ru-RU"/>
          </a:p>
        </p:txBody>
      </p:sp>
    </p:spTree>
    <p:extLst>
      <p:ext uri="{BB962C8B-B14F-4D97-AF65-F5344CB8AC3E}">
        <p14:creationId xmlns:p14="http://schemas.microsoft.com/office/powerpoint/2010/main" val="409963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F3B1A5-91CC-45F2-BFDE-3C052401B65A}" type="datetimeFigureOut">
              <a:rPr lang="ru-RU" smtClean="0"/>
              <a:pPr/>
              <a:t>10.08.2017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C20CF4-00F3-4E83-88F2-3E6DF6F30D4D}" type="slidenum">
              <a:rPr lang="ru-RU" smtClean="0"/>
              <a:pPr/>
              <a:t>‹#›</a:t>
            </a:fld>
            <a:endParaRPr lang="ru-RU"/>
          </a:p>
        </p:txBody>
      </p:sp>
    </p:spTree>
    <p:extLst>
      <p:ext uri="{BB962C8B-B14F-4D97-AF65-F5344CB8AC3E}">
        <p14:creationId xmlns:p14="http://schemas.microsoft.com/office/powerpoint/2010/main" val="313410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CF3B1A5-91CC-45F2-BFDE-3C052401B65A}" type="datetimeFigureOut">
              <a:rPr lang="ru-RU" smtClean="0"/>
              <a:pPr/>
              <a:t>10.08.2017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8C20CF4-00F3-4E83-88F2-3E6DF6F30D4D}" type="slidenum">
              <a:rPr lang="ru-RU" smtClean="0"/>
              <a:pPr/>
              <a:t>‹#›</a:t>
            </a:fld>
            <a:endParaRPr lang="ru-RU"/>
          </a:p>
        </p:txBody>
      </p:sp>
    </p:spTree>
    <p:extLst>
      <p:ext uri="{BB962C8B-B14F-4D97-AF65-F5344CB8AC3E}">
        <p14:creationId xmlns:p14="http://schemas.microsoft.com/office/powerpoint/2010/main" val="412978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CF3B1A5-91CC-45F2-BFDE-3C052401B65A}" type="datetimeFigureOut">
              <a:rPr lang="ru-RU" smtClean="0"/>
              <a:pPr/>
              <a:t>10.08.2017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C20CF4-00F3-4E83-88F2-3E6DF6F30D4D}" type="slidenum">
              <a:rPr lang="ru-RU" smtClean="0"/>
              <a:pPr/>
              <a:t>‹#›</a:t>
            </a:fld>
            <a:endParaRPr lang="ru-RU"/>
          </a:p>
        </p:txBody>
      </p:sp>
    </p:spTree>
    <p:extLst>
      <p:ext uri="{BB962C8B-B14F-4D97-AF65-F5344CB8AC3E}">
        <p14:creationId xmlns:p14="http://schemas.microsoft.com/office/powerpoint/2010/main" val="121231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CF3B1A5-91CC-45F2-BFDE-3C052401B65A}" type="datetimeFigureOut">
              <a:rPr lang="ru-RU" smtClean="0"/>
              <a:pPr/>
              <a:t>10.08.2017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8C20CF4-00F3-4E83-88F2-3E6DF6F30D4D}" type="slidenum">
              <a:rPr lang="ru-RU" smtClean="0"/>
              <a:pPr/>
              <a:t>‹#›</a:t>
            </a:fld>
            <a:endParaRPr lang="ru-RU"/>
          </a:p>
        </p:txBody>
      </p:sp>
    </p:spTree>
    <p:extLst>
      <p:ext uri="{BB962C8B-B14F-4D97-AF65-F5344CB8AC3E}">
        <p14:creationId xmlns:p14="http://schemas.microsoft.com/office/powerpoint/2010/main" val="209626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CF3B1A5-91CC-45F2-BFDE-3C052401B65A}" type="datetimeFigureOut">
              <a:rPr lang="ru-RU" smtClean="0"/>
              <a:pPr/>
              <a:t>10.08.2017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8C20CF4-00F3-4E83-88F2-3E6DF6F30D4D}" type="slidenum">
              <a:rPr lang="ru-RU" smtClean="0"/>
              <a:pPr/>
              <a:t>‹#›</a:t>
            </a:fld>
            <a:endParaRPr lang="ru-RU"/>
          </a:p>
        </p:txBody>
      </p:sp>
    </p:spTree>
    <p:extLst>
      <p:ext uri="{BB962C8B-B14F-4D97-AF65-F5344CB8AC3E}">
        <p14:creationId xmlns:p14="http://schemas.microsoft.com/office/powerpoint/2010/main" val="373820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CF3B1A5-91CC-45F2-BFDE-3C052401B65A}" type="datetimeFigureOut">
              <a:rPr lang="ru-RU" smtClean="0"/>
              <a:pPr/>
              <a:t>10.08.2017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8C20CF4-00F3-4E83-88F2-3E6DF6F30D4D}" type="slidenum">
              <a:rPr lang="ru-RU" smtClean="0"/>
              <a:pPr/>
              <a:t>‹#›</a:t>
            </a:fld>
            <a:endParaRPr lang="ru-RU"/>
          </a:p>
        </p:txBody>
      </p:sp>
    </p:spTree>
    <p:extLst>
      <p:ext uri="{BB962C8B-B14F-4D97-AF65-F5344CB8AC3E}">
        <p14:creationId xmlns:p14="http://schemas.microsoft.com/office/powerpoint/2010/main" val="92451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CF3B1A5-91CC-45F2-BFDE-3C052401B65A}" type="datetimeFigureOut">
              <a:rPr lang="ru-RU" smtClean="0"/>
              <a:pPr/>
              <a:t>10.08.2017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C20CF4-00F3-4E83-88F2-3E6DF6F30D4D}" type="slidenum">
              <a:rPr lang="ru-RU" smtClean="0"/>
              <a:pPr/>
              <a:t>‹#›</a:t>
            </a:fld>
            <a:endParaRPr lang="ru-RU"/>
          </a:p>
        </p:txBody>
      </p:sp>
    </p:spTree>
    <p:extLst>
      <p:ext uri="{BB962C8B-B14F-4D97-AF65-F5344CB8AC3E}">
        <p14:creationId xmlns:p14="http://schemas.microsoft.com/office/powerpoint/2010/main" val="224781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CF3B1A5-91CC-45F2-BFDE-3C052401B65A}" type="datetimeFigureOut">
              <a:rPr lang="ru-RU" smtClean="0"/>
              <a:pPr/>
              <a:t>10.08.2017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8C20CF4-00F3-4E83-88F2-3E6DF6F30D4D}" type="slidenum">
              <a:rPr lang="ru-RU" smtClean="0"/>
              <a:pPr/>
              <a:t>‹#›</a:t>
            </a:fld>
            <a:endParaRPr lang="ru-RU"/>
          </a:p>
        </p:txBody>
      </p:sp>
    </p:spTree>
    <p:extLst>
      <p:ext uri="{BB962C8B-B14F-4D97-AF65-F5344CB8AC3E}">
        <p14:creationId xmlns:p14="http://schemas.microsoft.com/office/powerpoint/2010/main" val="168881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3B1A5-91CC-45F2-BFDE-3C052401B65A}" type="datetimeFigureOut">
              <a:rPr lang="ru-RU" smtClean="0"/>
              <a:pPr/>
              <a:t>10.08.2017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20CF4-00F3-4E83-88F2-3E6DF6F30D4D}" type="slidenum">
              <a:rPr lang="ru-RU" smtClean="0"/>
              <a:pPr/>
              <a:t>‹#›</a:t>
            </a:fld>
            <a:endParaRPr lang="ru-RU"/>
          </a:p>
        </p:txBody>
      </p:sp>
    </p:spTree>
    <p:extLst>
      <p:ext uri="{BB962C8B-B14F-4D97-AF65-F5344CB8AC3E}">
        <p14:creationId xmlns:p14="http://schemas.microsoft.com/office/powerpoint/2010/main" val="733009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zik.ua/special/myslyvtsi_za_vitrom_i_sontse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washingtonpost.com/sf/style/2014/04/09/love-and-fire/?utm_term=.71cf9d2d1e0b"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kommersant.ru/projects/june22" TargetMode="External"/><Relationship Id="rId4" Type="http://schemas.openxmlformats.org/officeDocument/2006/relationships/hyperlink" Target="https://www.kommersant.ru/projects/chernoby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ocus.ua/long/360424/"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pr-cy.ru/zypfa/text"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3" Type="http://schemas.openxmlformats.org/officeDocument/2006/relationships/hyperlink" Target="http://www.text.ru/"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050" name="TextShape 1"/>
          <p:cNvSpPr txBox="1">
            <a:spLocks noChangeArrowheads="1"/>
          </p:cNvSpPr>
          <p:nvPr/>
        </p:nvSpPr>
        <p:spPr bwMode="auto">
          <a:xfrm>
            <a:off x="0" y="1484784"/>
            <a:ext cx="9144000" cy="5112866"/>
          </a:xfrm>
          <a:prstGeom prst="rect">
            <a:avLst/>
          </a:prstGeom>
          <a:noFill/>
          <a:ln w="9525">
            <a:noFill/>
            <a:miter lim="800000"/>
            <a:headEnd/>
            <a:tailEnd/>
          </a:ln>
        </p:spPr>
        <p:txBody>
          <a:bodyPr anchor="ctr"/>
          <a:lstStyle/>
          <a:p>
            <a:pPr algn="ctr"/>
            <a:r>
              <a:rPr lang="ru-RU" sz="5000" b="1" dirty="0" smtClean="0">
                <a:solidFill>
                  <a:schemeClr val="bg1"/>
                </a:solidFill>
                <a:latin typeface="+mj-lt"/>
              </a:rPr>
              <a:t>Т</a:t>
            </a:r>
            <a:r>
              <a:rPr lang="uk-UA" sz="5000" b="1" dirty="0" smtClean="0">
                <a:solidFill>
                  <a:schemeClr val="bg1"/>
                </a:solidFill>
                <a:latin typeface="+mj-lt"/>
              </a:rPr>
              <a:t>ЕКСТ ЯК ОСНОВА МУЛЬТИМЕДІЙНОГО ЛОНГРІДУ</a:t>
            </a:r>
            <a:r>
              <a:rPr lang="ru-RU" sz="5000" b="1" dirty="0" smtClean="0">
                <a:solidFill>
                  <a:schemeClr val="bg1"/>
                </a:solidFill>
                <a:latin typeface="+mj-lt"/>
              </a:rPr>
              <a:t>: ПОРАДИ І ЛАЙФХАКИ</a:t>
            </a:r>
          </a:p>
          <a:p>
            <a:pPr algn="ctr"/>
            <a:r>
              <a:rPr lang="uk-UA" sz="3600" b="1" dirty="0">
                <a:solidFill>
                  <a:schemeClr val="bg1"/>
                </a:solidFill>
                <a:latin typeface="Calibri" pitchFamily="34" charset="0"/>
              </a:rPr>
              <a:t>
Ольга Юркова
</a:t>
            </a:r>
            <a:r>
              <a:rPr lang="uk-UA" sz="3600" b="1" dirty="0" smtClean="0">
                <a:solidFill>
                  <a:schemeClr val="bg1"/>
                </a:solidFill>
                <a:latin typeface="Calibri" pitchFamily="34" charset="0"/>
              </a:rPr>
              <a:t>Київ, </a:t>
            </a:r>
            <a:r>
              <a:rPr lang="en-US" sz="3600" b="1" dirty="0" smtClean="0">
                <a:solidFill>
                  <a:schemeClr val="bg1"/>
                </a:solidFill>
                <a:latin typeface="Calibri" pitchFamily="34" charset="0"/>
              </a:rPr>
              <a:t>8 </a:t>
            </a:r>
            <a:r>
              <a:rPr lang="ru-RU" sz="3600" b="1" dirty="0" smtClean="0">
                <a:solidFill>
                  <a:schemeClr val="bg1"/>
                </a:solidFill>
                <a:latin typeface="Calibri" pitchFamily="34" charset="0"/>
              </a:rPr>
              <a:t>серп</a:t>
            </a:r>
            <a:r>
              <a:rPr lang="uk-UA" sz="3600" b="1" dirty="0" err="1" smtClean="0">
                <a:solidFill>
                  <a:schemeClr val="bg1"/>
                </a:solidFill>
                <a:latin typeface="Calibri" pitchFamily="34" charset="0"/>
              </a:rPr>
              <a:t>ня</a:t>
            </a:r>
            <a:r>
              <a:rPr lang="uk-UA" sz="3600" b="1" dirty="0" smtClean="0">
                <a:solidFill>
                  <a:schemeClr val="bg1"/>
                </a:solidFill>
                <a:latin typeface="Calibri" pitchFamily="34" charset="0"/>
              </a:rPr>
              <a:t> </a:t>
            </a:r>
            <a:r>
              <a:rPr lang="uk-UA" sz="3600" b="1" dirty="0">
                <a:solidFill>
                  <a:schemeClr val="bg1"/>
                </a:solidFill>
                <a:latin typeface="Calibri" pitchFamily="34" charset="0"/>
              </a:rPr>
              <a:t>2017</a:t>
            </a:r>
            <a:endParaRPr lang="ru-RU" sz="3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778098"/>
          </a:xfrm>
        </p:spPr>
        <p:txBody>
          <a:bodyPr>
            <a:normAutofit/>
          </a:bodyPr>
          <a:lstStyle/>
          <a:p>
            <a:r>
              <a:rPr lang="ru-RU" b="1" dirty="0" err="1" smtClean="0"/>
              <a:t>Лонгрід</a:t>
            </a:r>
            <a:r>
              <a:rPr lang="ru-RU" b="1" dirty="0" smtClean="0"/>
              <a:t> - </a:t>
            </a:r>
            <a:r>
              <a:rPr lang="ru-RU" b="1" dirty="0" err="1" smtClean="0"/>
              <a:t>це</a:t>
            </a:r>
            <a:r>
              <a:rPr lang="ru-RU" b="1" dirty="0" smtClean="0"/>
              <a:t>…</a:t>
            </a:r>
            <a:endParaRPr lang="ru-RU" b="1" dirty="0"/>
          </a:p>
        </p:txBody>
      </p:sp>
      <p:sp>
        <p:nvSpPr>
          <p:cNvPr id="3" name="Объект 2"/>
          <p:cNvSpPr>
            <a:spLocks noGrp="1"/>
          </p:cNvSpPr>
          <p:nvPr>
            <p:ph idx="1"/>
          </p:nvPr>
        </p:nvSpPr>
        <p:spPr>
          <a:xfrm>
            <a:off x="457200" y="1124744"/>
            <a:ext cx="8686800" cy="5733256"/>
          </a:xfrm>
        </p:spPr>
        <p:txBody>
          <a:bodyPr>
            <a:noAutofit/>
          </a:bodyPr>
          <a:lstStyle/>
          <a:p>
            <a:r>
              <a:rPr lang="uk-UA" sz="3000" dirty="0" smtClean="0"/>
              <a:t>…глибоке занурення в тему</a:t>
            </a:r>
            <a:r>
              <a:rPr lang="en-US" sz="3000" dirty="0" smtClean="0"/>
              <a:t>, </a:t>
            </a:r>
            <a:r>
              <a:rPr lang="uk-UA" sz="3000" dirty="0" smtClean="0"/>
              <a:t>висока смислова насиченість</a:t>
            </a:r>
          </a:p>
          <a:p>
            <a:r>
              <a:rPr lang="uk-UA" sz="2400" dirty="0" smtClean="0"/>
              <a:t>головна ознака </a:t>
            </a:r>
            <a:r>
              <a:rPr lang="uk-UA" sz="2400" dirty="0" err="1" smtClean="0"/>
              <a:t>лонгріду</a:t>
            </a:r>
            <a:endParaRPr lang="uk-UA" sz="2400" dirty="0" smtClean="0"/>
          </a:p>
          <a:p>
            <a:r>
              <a:rPr lang="uk-UA" sz="3000" dirty="0" smtClean="0"/>
              <a:t>…подача: глибока, візуальна, поліфонічна</a:t>
            </a:r>
          </a:p>
          <a:p>
            <a:r>
              <a:rPr lang="uk-UA" sz="2400" dirty="0" smtClean="0"/>
              <a:t>ефект присутності, емоційність, репортажні вставки, </a:t>
            </a:r>
            <a:r>
              <a:rPr lang="uk-UA" sz="2400" dirty="0" smtClean="0">
                <a:hlinkClick r:id="rId3"/>
              </a:rPr>
              <a:t>експертні </a:t>
            </a:r>
            <a:r>
              <a:rPr lang="uk-UA" sz="2400" dirty="0" smtClean="0"/>
              <a:t>вставки, контекстуальні вставки автора</a:t>
            </a:r>
          </a:p>
          <a:p>
            <a:r>
              <a:rPr lang="uk-UA" sz="2400" dirty="0" smtClean="0"/>
              <a:t>окрема сторінка</a:t>
            </a:r>
          </a:p>
          <a:p>
            <a:r>
              <a:rPr lang="uk-UA" sz="3000" dirty="0" smtClean="0"/>
              <a:t>…об'ємність</a:t>
            </a:r>
          </a:p>
          <a:p>
            <a:r>
              <a:rPr lang="uk-UA" sz="2400" dirty="0" smtClean="0"/>
              <a:t>за рахунок системності і складності </a:t>
            </a:r>
          </a:p>
          <a:p>
            <a:r>
              <a:rPr lang="uk-UA" sz="2400" dirty="0" smtClean="0">
                <a:hlinkClick r:id="rId4"/>
              </a:rPr>
              <a:t>багато </a:t>
            </a:r>
            <a:r>
              <a:rPr lang="uk-UA" sz="2400" dirty="0" smtClean="0"/>
              <a:t>джерел інформації</a:t>
            </a:r>
            <a:endParaRPr lang="ru-RU" sz="2400" dirty="0" smtClean="0"/>
          </a:p>
          <a:p>
            <a:r>
              <a:rPr lang="uk-UA" sz="3000" dirty="0" smtClean="0"/>
              <a:t>…написаний для </a:t>
            </a:r>
            <a:r>
              <a:rPr lang="uk-UA" sz="3000" dirty="0" err="1" smtClean="0"/>
              <a:t>інтернету</a:t>
            </a:r>
            <a:endParaRPr lang="uk-UA" sz="3000" dirty="0" smtClean="0"/>
          </a:p>
          <a:p>
            <a:r>
              <a:rPr lang="uk-UA" sz="2400" dirty="0" smtClean="0"/>
              <a:t>адаптований під </a:t>
            </a:r>
            <a:r>
              <a:rPr lang="uk-UA" sz="2400" dirty="0" err="1" smtClean="0"/>
              <a:t>пошуковики</a:t>
            </a:r>
            <a:r>
              <a:rPr lang="uk-UA" sz="2400" dirty="0" smtClean="0"/>
              <a:t> і </a:t>
            </a:r>
            <a:r>
              <a:rPr lang="uk-UA" sz="2400" dirty="0" err="1" smtClean="0"/>
              <a:t>соцмережі</a:t>
            </a:r>
            <a:endParaRPr lang="uk-UA" sz="2400" dirty="0" smtClean="0"/>
          </a:p>
        </p:txBody>
      </p:sp>
    </p:spTree>
    <p:extLst>
      <p:ext uri="{BB962C8B-B14F-4D97-AF65-F5344CB8AC3E}">
        <p14:creationId xmlns:p14="http://schemas.microsoft.com/office/powerpoint/2010/main" val="3071911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778098"/>
          </a:xfrm>
        </p:spPr>
        <p:txBody>
          <a:bodyPr rtlCol="0">
            <a:normAutofit/>
          </a:bodyPr>
          <a:lstStyle/>
          <a:p>
            <a:pPr eaLnBrk="1" fontAlgn="auto" hangingPunct="1">
              <a:spcAft>
                <a:spcPts val="0"/>
              </a:spcAft>
              <a:defRPr/>
            </a:pPr>
            <a:r>
              <a:rPr lang="ru-RU" b="1" dirty="0" err="1" smtClean="0"/>
              <a:t>Етапи</a:t>
            </a:r>
            <a:r>
              <a:rPr lang="ru-RU" b="1" dirty="0" smtClean="0"/>
              <a:t> </a:t>
            </a:r>
            <a:r>
              <a:rPr lang="ru-RU" b="1" dirty="0" err="1" smtClean="0"/>
              <a:t>роботи</a:t>
            </a:r>
            <a:r>
              <a:rPr lang="ru-RU" b="1" dirty="0" smtClean="0"/>
              <a:t> над </a:t>
            </a:r>
            <a:r>
              <a:rPr lang="ru-RU" b="1" dirty="0" err="1" smtClean="0"/>
              <a:t>лонгрідом</a:t>
            </a:r>
            <a:endParaRPr lang="ru-RU" b="1" dirty="0"/>
          </a:p>
        </p:txBody>
      </p:sp>
      <p:sp>
        <p:nvSpPr>
          <p:cNvPr id="3" name="Объект 2"/>
          <p:cNvSpPr>
            <a:spLocks noGrp="1"/>
          </p:cNvSpPr>
          <p:nvPr>
            <p:ph idx="1"/>
          </p:nvPr>
        </p:nvSpPr>
        <p:spPr>
          <a:xfrm>
            <a:off x="457200" y="1196752"/>
            <a:ext cx="8686800" cy="5661248"/>
          </a:xfrm>
        </p:spPr>
        <p:txBody>
          <a:bodyPr>
            <a:normAutofit/>
          </a:bodyPr>
          <a:lstStyle/>
          <a:p>
            <a:pPr eaLnBrk="1" hangingPunct="1">
              <a:defRPr/>
            </a:pPr>
            <a:r>
              <a:rPr lang="uk-UA" dirty="0" smtClean="0"/>
              <a:t>І</a:t>
            </a:r>
            <a:r>
              <a:rPr lang="ru-RU" dirty="0" err="1" smtClean="0"/>
              <a:t>дея</a:t>
            </a:r>
            <a:r>
              <a:rPr lang="ru-RU" dirty="0" smtClean="0"/>
              <a:t>. </a:t>
            </a:r>
            <a:r>
              <a:rPr lang="ru-RU" dirty="0" err="1" smtClean="0"/>
              <a:t>Обдумуємо</a:t>
            </a:r>
            <a:r>
              <a:rPr lang="ru-RU" dirty="0" smtClean="0"/>
              <a:t> тему</a:t>
            </a:r>
          </a:p>
          <a:p>
            <a:pPr eaLnBrk="1" hangingPunct="1">
              <a:defRPr/>
            </a:pPr>
            <a:r>
              <a:rPr lang="ru-RU" sz="2400" dirty="0" err="1" smtClean="0"/>
              <a:t>Що</a:t>
            </a:r>
            <a:r>
              <a:rPr lang="ru-RU" sz="2400" dirty="0" smtClean="0"/>
              <a:t> ми </a:t>
            </a:r>
            <a:r>
              <a:rPr lang="ru-RU" sz="2400" dirty="0" err="1" smtClean="0"/>
              <a:t>хочемо</a:t>
            </a:r>
            <a:r>
              <a:rPr lang="ru-RU" sz="2400" dirty="0" smtClean="0"/>
              <a:t> </a:t>
            </a:r>
            <a:r>
              <a:rPr lang="ru-RU" sz="2400" dirty="0" err="1" smtClean="0"/>
              <a:t>розказати</a:t>
            </a:r>
            <a:r>
              <a:rPr lang="ru-RU" sz="2400" dirty="0" smtClean="0"/>
              <a:t>? </a:t>
            </a:r>
            <a:r>
              <a:rPr lang="ru-RU" sz="2400" dirty="0" err="1" smtClean="0"/>
              <a:t>Яким</a:t>
            </a:r>
            <a:r>
              <a:rPr lang="ru-RU" sz="2400" dirty="0" smtClean="0"/>
              <a:t> способом? </a:t>
            </a:r>
          </a:p>
          <a:p>
            <a:pPr>
              <a:defRPr/>
            </a:pPr>
            <a:r>
              <a:rPr lang="uk-UA" dirty="0" smtClean="0"/>
              <a:t>Збір команди</a:t>
            </a:r>
          </a:p>
          <a:p>
            <a:pPr>
              <a:defRPr/>
            </a:pPr>
            <a:r>
              <a:rPr lang="uk-UA" dirty="0" smtClean="0"/>
              <a:t>Планування </a:t>
            </a:r>
          </a:p>
          <a:p>
            <a:pPr eaLnBrk="1" hangingPunct="1">
              <a:defRPr/>
            </a:pPr>
            <a:r>
              <a:rPr lang="uk-UA" dirty="0" smtClean="0"/>
              <a:t>Підготовка матеріалів</a:t>
            </a:r>
          </a:p>
          <a:p>
            <a:pPr>
              <a:defRPr/>
            </a:pPr>
            <a:r>
              <a:rPr lang="uk-UA" sz="2400" dirty="0" smtClean="0"/>
              <a:t>Текстовий</a:t>
            </a:r>
            <a:r>
              <a:rPr lang="uk-UA" sz="2400" dirty="0" smtClean="0">
                <a:solidFill>
                  <a:schemeClr val="accent2"/>
                </a:solidFill>
              </a:rPr>
              <a:t> </a:t>
            </a:r>
            <a:r>
              <a:rPr lang="uk-UA" sz="2400" dirty="0" smtClean="0"/>
              <a:t>і візуальний контент створюємо одночасно</a:t>
            </a:r>
          </a:p>
          <a:p>
            <a:pPr eaLnBrk="1" hangingPunct="1">
              <a:defRPr/>
            </a:pPr>
            <a:r>
              <a:rPr lang="uk-UA" dirty="0" smtClean="0"/>
              <a:t>Вибір технічної платформи для публікації</a:t>
            </a:r>
          </a:p>
          <a:p>
            <a:pPr eaLnBrk="1" hangingPunct="1">
              <a:defRPr/>
            </a:pPr>
            <a:r>
              <a:rPr lang="uk-UA" dirty="0" smtClean="0"/>
              <a:t>Верстка і дизайн – складаємо </a:t>
            </a:r>
            <a:r>
              <a:rPr lang="uk-UA" dirty="0" err="1" smtClean="0"/>
              <a:t>пазл</a:t>
            </a:r>
            <a:endParaRPr lang="uk-UA" dirty="0" smtClean="0"/>
          </a:p>
          <a:p>
            <a:pPr eaLnBrk="1" hangingPunct="1">
              <a:defRPr/>
            </a:pPr>
            <a:r>
              <a:rPr lang="uk-UA" dirty="0" smtClean="0"/>
              <a:t>Публікація </a:t>
            </a:r>
          </a:p>
          <a:p>
            <a:pPr eaLnBrk="1" hangingPunct="1">
              <a:defRPr/>
            </a:pPr>
            <a:r>
              <a:rPr lang="uk-UA" dirty="0" smtClean="0"/>
              <a:t>Просування: анонси, </a:t>
            </a:r>
            <a:r>
              <a:rPr lang="uk-UA" dirty="0" err="1" smtClean="0"/>
              <a:t>гіперлінки</a:t>
            </a:r>
            <a:r>
              <a:rPr lang="uk-UA" dirty="0" smtClean="0"/>
              <a:t>, </a:t>
            </a:r>
            <a:r>
              <a:rPr lang="uk-UA" dirty="0" err="1" smtClean="0"/>
              <a:t>соцмережі</a:t>
            </a:r>
            <a:endParaRPr lang="uk-UA" dirty="0" smtClean="0"/>
          </a:p>
          <a:p>
            <a:pPr eaLnBrk="1" hangingPunct="1">
              <a:defRPr/>
            </a:pPr>
            <a:endParaRPr lang="uk-UA" dirty="0" smtClean="0"/>
          </a:p>
          <a:p>
            <a:pPr eaLnBrk="1" hangingPunct="1">
              <a:buNone/>
              <a:defRPr/>
            </a:pPr>
            <a:endParaRPr lang="uk-UA"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778098"/>
          </a:xfrm>
        </p:spPr>
        <p:txBody>
          <a:bodyPr rtlCol="0">
            <a:normAutofit/>
          </a:bodyPr>
          <a:lstStyle/>
          <a:p>
            <a:pPr eaLnBrk="1" fontAlgn="auto" hangingPunct="1">
              <a:spcAft>
                <a:spcPts val="0"/>
              </a:spcAft>
              <a:defRPr/>
            </a:pPr>
            <a:r>
              <a:rPr lang="ru-RU" b="1" dirty="0" err="1" smtClean="0"/>
              <a:t>Етапи</a:t>
            </a:r>
            <a:r>
              <a:rPr lang="ru-RU" b="1" dirty="0" smtClean="0"/>
              <a:t> </a:t>
            </a:r>
            <a:r>
              <a:rPr lang="ru-RU" b="1" dirty="0" err="1" smtClean="0"/>
              <a:t>роботи</a:t>
            </a:r>
            <a:r>
              <a:rPr lang="ru-RU" b="1" dirty="0" smtClean="0"/>
              <a:t> над </a:t>
            </a:r>
            <a:r>
              <a:rPr lang="ru-RU" b="1" dirty="0" err="1" smtClean="0"/>
              <a:t>лонгрідом</a:t>
            </a:r>
            <a:endParaRPr lang="ru-RU" b="1" dirty="0"/>
          </a:p>
        </p:txBody>
      </p:sp>
      <p:sp>
        <p:nvSpPr>
          <p:cNvPr id="3" name="Объект 2"/>
          <p:cNvSpPr>
            <a:spLocks noGrp="1"/>
          </p:cNvSpPr>
          <p:nvPr>
            <p:ph idx="1"/>
          </p:nvPr>
        </p:nvSpPr>
        <p:spPr>
          <a:xfrm>
            <a:off x="457200" y="1196752"/>
            <a:ext cx="8686800" cy="5661248"/>
          </a:xfrm>
        </p:spPr>
        <p:txBody>
          <a:bodyPr>
            <a:normAutofit/>
          </a:bodyPr>
          <a:lstStyle/>
          <a:p>
            <a:pPr eaLnBrk="1" hangingPunct="1">
              <a:defRPr/>
            </a:pPr>
            <a:r>
              <a:rPr lang="uk-UA" dirty="0" smtClean="0">
                <a:solidFill>
                  <a:srgbClr val="FF0000"/>
                </a:solidFill>
              </a:rPr>
              <a:t>І</a:t>
            </a:r>
            <a:r>
              <a:rPr lang="ru-RU" dirty="0" err="1" smtClean="0">
                <a:solidFill>
                  <a:srgbClr val="FF0000"/>
                </a:solidFill>
              </a:rPr>
              <a:t>дея</a:t>
            </a:r>
            <a:r>
              <a:rPr lang="ru-RU" dirty="0" smtClean="0">
                <a:solidFill>
                  <a:srgbClr val="FF0000"/>
                </a:solidFill>
              </a:rPr>
              <a:t>. </a:t>
            </a:r>
            <a:r>
              <a:rPr lang="ru-RU" dirty="0" err="1" smtClean="0">
                <a:solidFill>
                  <a:srgbClr val="FF0000"/>
                </a:solidFill>
              </a:rPr>
              <a:t>Обдумуємо</a:t>
            </a:r>
            <a:r>
              <a:rPr lang="ru-RU" dirty="0" smtClean="0">
                <a:solidFill>
                  <a:srgbClr val="FF0000"/>
                </a:solidFill>
              </a:rPr>
              <a:t> тему</a:t>
            </a:r>
          </a:p>
          <a:p>
            <a:pPr eaLnBrk="1" hangingPunct="1">
              <a:defRPr/>
            </a:pPr>
            <a:r>
              <a:rPr lang="ru-RU" sz="2400" dirty="0" err="1" smtClean="0"/>
              <a:t>Що</a:t>
            </a:r>
            <a:r>
              <a:rPr lang="ru-RU" sz="2400" dirty="0" smtClean="0"/>
              <a:t> ми </a:t>
            </a:r>
            <a:r>
              <a:rPr lang="ru-RU" sz="2400" dirty="0" err="1" smtClean="0"/>
              <a:t>хочемо</a:t>
            </a:r>
            <a:r>
              <a:rPr lang="ru-RU" sz="2400" dirty="0" smtClean="0"/>
              <a:t> </a:t>
            </a:r>
            <a:r>
              <a:rPr lang="ru-RU" sz="2400" dirty="0" err="1" smtClean="0"/>
              <a:t>розказати</a:t>
            </a:r>
            <a:r>
              <a:rPr lang="ru-RU" sz="2400" dirty="0" smtClean="0"/>
              <a:t>? </a:t>
            </a:r>
            <a:r>
              <a:rPr lang="ru-RU" sz="2400" dirty="0" err="1" smtClean="0"/>
              <a:t>Яким</a:t>
            </a:r>
            <a:r>
              <a:rPr lang="ru-RU" sz="2400" dirty="0" smtClean="0"/>
              <a:t> способом?</a:t>
            </a:r>
          </a:p>
          <a:p>
            <a:pPr eaLnBrk="1" hangingPunct="1">
              <a:defRPr/>
            </a:pPr>
            <a:r>
              <a:rPr lang="ru-RU" sz="2400" dirty="0" err="1" smtClean="0"/>
              <a:t>Формулюємо</a:t>
            </a:r>
            <a:r>
              <a:rPr lang="ru-RU" sz="2400" dirty="0" smtClean="0"/>
              <a:t> у 2-3 </a:t>
            </a:r>
            <a:r>
              <a:rPr lang="ru-RU" sz="2400" dirty="0" err="1" smtClean="0"/>
              <a:t>реченнях</a:t>
            </a:r>
            <a:r>
              <a:rPr lang="ru-RU" sz="2400" dirty="0" smtClean="0"/>
              <a:t> </a:t>
            </a:r>
          </a:p>
          <a:p>
            <a:pPr eaLnBrk="1" hangingPunct="1">
              <a:defRPr/>
            </a:pPr>
            <a:r>
              <a:rPr lang="uk-UA" sz="2400" dirty="0" smtClean="0"/>
              <a:t>Шукаємо теми і людей, про яких не знає </a:t>
            </a:r>
            <a:r>
              <a:rPr lang="en-US" sz="2400" dirty="0" err="1" smtClean="0"/>
              <a:t>google</a:t>
            </a:r>
            <a:endParaRPr lang="ru-RU" sz="2400" dirty="0" smtClean="0"/>
          </a:p>
          <a:p>
            <a:pPr>
              <a:defRPr/>
            </a:pPr>
            <a:endParaRPr lang="uk-UA" dirty="0" smtClean="0"/>
          </a:p>
          <a:p>
            <a:pPr eaLnBrk="1" hangingPunct="1">
              <a:defRPr/>
            </a:pPr>
            <a:endParaRPr lang="uk-UA" dirty="0" smtClean="0"/>
          </a:p>
          <a:p>
            <a:pPr eaLnBrk="1" hangingPunct="1">
              <a:buNone/>
              <a:defRPr/>
            </a:pPr>
            <a:endParaRPr lang="uk-UA" dirty="0" smtClean="0"/>
          </a:p>
        </p:txBody>
      </p:sp>
      <p:pic>
        <p:nvPicPr>
          <p:cNvPr id="8194" name="Picture 2"/>
          <p:cNvPicPr>
            <a:picLocks noChangeAspect="1" noChangeArrowheads="1"/>
          </p:cNvPicPr>
          <p:nvPr/>
        </p:nvPicPr>
        <p:blipFill>
          <a:blip r:embed="rId4" cstate="print"/>
          <a:srcRect/>
          <a:stretch>
            <a:fillRect/>
          </a:stretch>
        </p:blipFill>
        <p:spPr bwMode="auto">
          <a:xfrm>
            <a:off x="2555776" y="3212976"/>
            <a:ext cx="4032448" cy="34370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778098"/>
          </a:xfrm>
        </p:spPr>
        <p:txBody>
          <a:bodyPr rtlCol="0">
            <a:normAutofit/>
          </a:bodyPr>
          <a:lstStyle/>
          <a:p>
            <a:pPr eaLnBrk="1" fontAlgn="auto" hangingPunct="1">
              <a:spcAft>
                <a:spcPts val="0"/>
              </a:spcAft>
              <a:defRPr/>
            </a:pPr>
            <a:r>
              <a:rPr lang="ru-RU" b="1" dirty="0" err="1" smtClean="0"/>
              <a:t>Етапи</a:t>
            </a:r>
            <a:r>
              <a:rPr lang="ru-RU" b="1" dirty="0" smtClean="0"/>
              <a:t> </a:t>
            </a:r>
            <a:r>
              <a:rPr lang="ru-RU" b="1" dirty="0" err="1" smtClean="0"/>
              <a:t>роботи</a:t>
            </a:r>
            <a:r>
              <a:rPr lang="ru-RU" b="1" dirty="0" smtClean="0"/>
              <a:t> над </a:t>
            </a:r>
            <a:r>
              <a:rPr lang="ru-RU" b="1" dirty="0" err="1" smtClean="0"/>
              <a:t>лонгрідом</a:t>
            </a:r>
            <a:endParaRPr lang="ru-RU" b="1" dirty="0"/>
          </a:p>
        </p:txBody>
      </p:sp>
      <p:sp>
        <p:nvSpPr>
          <p:cNvPr id="3" name="Объект 2"/>
          <p:cNvSpPr>
            <a:spLocks noGrp="1"/>
          </p:cNvSpPr>
          <p:nvPr>
            <p:ph idx="1"/>
          </p:nvPr>
        </p:nvSpPr>
        <p:spPr>
          <a:xfrm>
            <a:off x="457200" y="1196752"/>
            <a:ext cx="8686800" cy="5661248"/>
          </a:xfrm>
        </p:spPr>
        <p:txBody>
          <a:bodyPr>
            <a:normAutofit/>
          </a:bodyPr>
          <a:lstStyle/>
          <a:p>
            <a:pPr eaLnBrk="1" hangingPunct="1">
              <a:defRPr/>
            </a:pPr>
            <a:r>
              <a:rPr lang="uk-UA" dirty="0" smtClean="0"/>
              <a:t>І</a:t>
            </a:r>
            <a:r>
              <a:rPr lang="ru-RU" dirty="0" err="1" smtClean="0"/>
              <a:t>дея</a:t>
            </a:r>
            <a:r>
              <a:rPr lang="ru-RU" dirty="0" smtClean="0"/>
              <a:t>. </a:t>
            </a:r>
            <a:r>
              <a:rPr lang="ru-RU" dirty="0" err="1" smtClean="0"/>
              <a:t>Обдумуємо</a:t>
            </a:r>
            <a:r>
              <a:rPr lang="ru-RU" dirty="0" smtClean="0"/>
              <a:t> тему</a:t>
            </a:r>
          </a:p>
          <a:p>
            <a:pPr eaLnBrk="1" hangingPunct="1">
              <a:defRPr/>
            </a:pPr>
            <a:r>
              <a:rPr lang="ru-RU" sz="2400" dirty="0" err="1" smtClean="0"/>
              <a:t>Що</a:t>
            </a:r>
            <a:r>
              <a:rPr lang="ru-RU" sz="2400" dirty="0" smtClean="0"/>
              <a:t> ми </a:t>
            </a:r>
            <a:r>
              <a:rPr lang="ru-RU" sz="2400" dirty="0" err="1" smtClean="0"/>
              <a:t>хочемо</a:t>
            </a:r>
            <a:r>
              <a:rPr lang="ru-RU" sz="2400" dirty="0" smtClean="0"/>
              <a:t> </a:t>
            </a:r>
            <a:r>
              <a:rPr lang="ru-RU" sz="2400" dirty="0" err="1" smtClean="0"/>
              <a:t>розказати</a:t>
            </a:r>
            <a:r>
              <a:rPr lang="ru-RU" sz="2400" dirty="0" smtClean="0"/>
              <a:t>? </a:t>
            </a:r>
            <a:r>
              <a:rPr lang="ru-RU" sz="2400" dirty="0" err="1" smtClean="0"/>
              <a:t>Яким</a:t>
            </a:r>
            <a:r>
              <a:rPr lang="ru-RU" sz="2400" dirty="0" smtClean="0"/>
              <a:t> способом? </a:t>
            </a:r>
          </a:p>
          <a:p>
            <a:pPr>
              <a:defRPr/>
            </a:pPr>
            <a:r>
              <a:rPr lang="uk-UA" dirty="0" smtClean="0">
                <a:solidFill>
                  <a:srgbClr val="FF0000"/>
                </a:solidFill>
              </a:rPr>
              <a:t>Збір команди</a:t>
            </a:r>
          </a:p>
          <a:p>
            <a:pPr>
              <a:defRPr/>
            </a:pPr>
            <a:r>
              <a:rPr lang="uk-UA" sz="2400" dirty="0" smtClean="0"/>
              <a:t>Продюсер</a:t>
            </a:r>
          </a:p>
          <a:p>
            <a:pPr>
              <a:defRPr/>
            </a:pPr>
            <a:r>
              <a:rPr lang="uk-UA" sz="2400" dirty="0" smtClean="0"/>
              <a:t>Автор тексту</a:t>
            </a:r>
          </a:p>
          <a:p>
            <a:pPr>
              <a:defRPr/>
            </a:pPr>
            <a:r>
              <a:rPr lang="uk-UA" sz="2400" dirty="0" smtClean="0"/>
              <a:t>Фотограф/</a:t>
            </a:r>
            <a:r>
              <a:rPr lang="uk-UA" sz="2400" dirty="0" err="1" smtClean="0"/>
              <a:t>відеограф</a:t>
            </a:r>
            <a:endParaRPr lang="uk-UA" sz="2400" dirty="0" smtClean="0"/>
          </a:p>
          <a:p>
            <a:pPr>
              <a:defRPr/>
            </a:pPr>
            <a:r>
              <a:rPr lang="uk-UA" sz="2400" dirty="0" smtClean="0"/>
              <a:t>Розробник/редактор </a:t>
            </a:r>
            <a:r>
              <a:rPr lang="uk-UA" sz="2400" dirty="0" err="1" smtClean="0"/>
              <a:t>інфографіки</a:t>
            </a:r>
            <a:endParaRPr lang="uk-UA" sz="2400" dirty="0" smtClean="0"/>
          </a:p>
          <a:p>
            <a:pPr>
              <a:defRPr/>
            </a:pPr>
            <a:r>
              <a:rPr lang="uk-UA" sz="2400" dirty="0" smtClean="0"/>
              <a:t>Художник…</a:t>
            </a:r>
          </a:p>
          <a:p>
            <a:pPr eaLnBrk="1" hangingPunct="1">
              <a:defRPr/>
            </a:pPr>
            <a:endParaRPr lang="uk-UA" dirty="0" smtClean="0"/>
          </a:p>
          <a:p>
            <a:pPr eaLnBrk="1" hangingPunct="1">
              <a:buNone/>
              <a:defRPr/>
            </a:pPr>
            <a:endParaRPr lang="uk-UA"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778098"/>
          </a:xfrm>
        </p:spPr>
        <p:txBody>
          <a:bodyPr rtlCol="0">
            <a:normAutofit/>
          </a:bodyPr>
          <a:lstStyle/>
          <a:p>
            <a:pPr eaLnBrk="1" fontAlgn="auto" hangingPunct="1">
              <a:spcAft>
                <a:spcPts val="0"/>
              </a:spcAft>
              <a:defRPr/>
            </a:pPr>
            <a:r>
              <a:rPr lang="ru-RU" b="1" dirty="0" err="1" smtClean="0"/>
              <a:t>Етапи</a:t>
            </a:r>
            <a:r>
              <a:rPr lang="ru-RU" b="1" dirty="0" smtClean="0"/>
              <a:t> </a:t>
            </a:r>
            <a:r>
              <a:rPr lang="ru-RU" b="1" dirty="0" err="1" smtClean="0"/>
              <a:t>роботи</a:t>
            </a:r>
            <a:r>
              <a:rPr lang="ru-RU" b="1" dirty="0" smtClean="0"/>
              <a:t> над </a:t>
            </a:r>
            <a:r>
              <a:rPr lang="ru-RU" b="1" dirty="0" err="1" smtClean="0"/>
              <a:t>лонгрідом</a:t>
            </a:r>
            <a:endParaRPr lang="ru-RU" b="1" dirty="0"/>
          </a:p>
        </p:txBody>
      </p:sp>
      <p:sp>
        <p:nvSpPr>
          <p:cNvPr id="3" name="Объект 2"/>
          <p:cNvSpPr>
            <a:spLocks noGrp="1"/>
          </p:cNvSpPr>
          <p:nvPr>
            <p:ph idx="1"/>
          </p:nvPr>
        </p:nvSpPr>
        <p:spPr>
          <a:xfrm>
            <a:off x="179512" y="1196752"/>
            <a:ext cx="8964488" cy="5661248"/>
          </a:xfrm>
        </p:spPr>
        <p:txBody>
          <a:bodyPr>
            <a:normAutofit/>
          </a:bodyPr>
          <a:lstStyle/>
          <a:p>
            <a:pPr eaLnBrk="1" hangingPunct="1">
              <a:defRPr/>
            </a:pPr>
            <a:r>
              <a:rPr lang="uk-UA" dirty="0" smtClean="0"/>
              <a:t>І</a:t>
            </a:r>
            <a:r>
              <a:rPr lang="ru-RU" dirty="0" err="1" smtClean="0"/>
              <a:t>дея</a:t>
            </a:r>
            <a:r>
              <a:rPr lang="ru-RU" dirty="0" smtClean="0"/>
              <a:t>. </a:t>
            </a:r>
            <a:r>
              <a:rPr lang="ru-RU" dirty="0" err="1" smtClean="0"/>
              <a:t>Обдумуємо</a:t>
            </a:r>
            <a:r>
              <a:rPr lang="ru-RU" dirty="0" smtClean="0"/>
              <a:t> тему</a:t>
            </a:r>
          </a:p>
          <a:p>
            <a:pPr eaLnBrk="1" hangingPunct="1">
              <a:defRPr/>
            </a:pPr>
            <a:r>
              <a:rPr lang="ru-RU" sz="2400" dirty="0" err="1" smtClean="0"/>
              <a:t>Що</a:t>
            </a:r>
            <a:r>
              <a:rPr lang="ru-RU" sz="2400" dirty="0" smtClean="0"/>
              <a:t> ми </a:t>
            </a:r>
            <a:r>
              <a:rPr lang="ru-RU" sz="2400" dirty="0" err="1" smtClean="0"/>
              <a:t>хочемо</a:t>
            </a:r>
            <a:r>
              <a:rPr lang="ru-RU" sz="2400" dirty="0" smtClean="0"/>
              <a:t> </a:t>
            </a:r>
            <a:r>
              <a:rPr lang="ru-RU" sz="2400" dirty="0" err="1" smtClean="0"/>
              <a:t>розказати</a:t>
            </a:r>
            <a:r>
              <a:rPr lang="ru-RU" sz="2400" dirty="0" smtClean="0"/>
              <a:t>? </a:t>
            </a:r>
            <a:r>
              <a:rPr lang="ru-RU" sz="2400" dirty="0" err="1" smtClean="0"/>
              <a:t>Яким</a:t>
            </a:r>
            <a:r>
              <a:rPr lang="ru-RU" sz="2400" dirty="0" smtClean="0"/>
              <a:t> способом? </a:t>
            </a:r>
          </a:p>
          <a:p>
            <a:pPr>
              <a:defRPr/>
            </a:pPr>
            <a:r>
              <a:rPr lang="uk-UA" dirty="0" smtClean="0"/>
              <a:t>Збір команди</a:t>
            </a:r>
          </a:p>
          <a:p>
            <a:pPr>
              <a:defRPr/>
            </a:pPr>
            <a:r>
              <a:rPr lang="uk-UA" dirty="0" smtClean="0">
                <a:solidFill>
                  <a:srgbClr val="FF0000"/>
                </a:solidFill>
              </a:rPr>
              <a:t>Планування </a:t>
            </a:r>
          </a:p>
          <a:p>
            <a:pPr>
              <a:defRPr/>
            </a:pPr>
            <a:r>
              <a:rPr lang="uk-UA" sz="2400" dirty="0" smtClean="0"/>
              <a:t>Яка інформація нам потрібна: люди, дії, питання </a:t>
            </a:r>
          </a:p>
          <a:p>
            <a:pPr>
              <a:defRPr/>
            </a:pPr>
            <a:r>
              <a:rPr lang="uk-UA" sz="2400" dirty="0" smtClean="0"/>
              <a:t>В якому вигляді?</a:t>
            </a:r>
          </a:p>
          <a:p>
            <a:pPr>
              <a:defRPr/>
            </a:pPr>
            <a:r>
              <a:rPr lang="uk-UA" sz="2400" b="1" dirty="0" smtClean="0"/>
              <a:t>Як наша історія пов'язана з життям читача?</a:t>
            </a:r>
          </a:p>
          <a:p>
            <a:pPr>
              <a:defRPr/>
            </a:pPr>
            <a:r>
              <a:rPr lang="uk-UA" sz="2400" dirty="0" smtClean="0"/>
              <a:t>Концепція подачі матеріалу: драматургія </a:t>
            </a:r>
            <a:r>
              <a:rPr lang="uk-UA" sz="2400" dirty="0" smtClean="0">
                <a:hlinkClick r:id="rId4"/>
              </a:rPr>
              <a:t>місця</a:t>
            </a:r>
            <a:r>
              <a:rPr lang="uk-UA" sz="2400" dirty="0" smtClean="0"/>
              <a:t>, </a:t>
            </a:r>
            <a:r>
              <a:rPr lang="uk-UA" sz="2400" dirty="0" smtClean="0">
                <a:hlinkClick r:id="rId5"/>
              </a:rPr>
              <a:t>часу</a:t>
            </a:r>
            <a:r>
              <a:rPr lang="uk-UA" sz="2400" dirty="0" smtClean="0"/>
              <a:t>, долі…</a:t>
            </a:r>
          </a:p>
          <a:p>
            <a:pPr>
              <a:defRPr/>
            </a:pPr>
            <a:r>
              <a:rPr lang="uk-UA" sz="2400" dirty="0" smtClean="0"/>
              <a:t>Розкадровка </a:t>
            </a:r>
          </a:p>
          <a:p>
            <a:pPr>
              <a:defRPr/>
            </a:pPr>
            <a:r>
              <a:rPr lang="uk-UA" sz="2400" dirty="0" smtClean="0"/>
              <a:t>Розподіл обов'язків, послідовність дій, завдання, </a:t>
            </a:r>
            <a:r>
              <a:rPr lang="uk-UA" sz="2400" dirty="0" err="1" smtClean="0"/>
              <a:t>дедлайни</a:t>
            </a:r>
            <a:endParaRPr lang="uk-UA" sz="2400" dirty="0" smtClean="0"/>
          </a:p>
          <a:p>
            <a:pPr>
              <a:defRPr/>
            </a:pPr>
            <a:r>
              <a:rPr lang="uk-UA" sz="2400" dirty="0" smtClean="0"/>
              <a:t>Плануємо ВСІ елементи одночасно – не лише текст</a:t>
            </a:r>
          </a:p>
          <a:p>
            <a:pPr eaLnBrk="1" hangingPunct="1">
              <a:defRPr/>
            </a:pPr>
            <a:endParaRPr lang="uk-UA" dirty="0" smtClean="0"/>
          </a:p>
          <a:p>
            <a:pPr eaLnBrk="1" hangingPunct="1">
              <a:buNone/>
              <a:defRPr/>
            </a:pPr>
            <a:endParaRPr lang="uk-UA"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210146"/>
          </a:xfrm>
        </p:spPr>
        <p:txBody>
          <a:bodyPr>
            <a:normAutofit fontScale="90000"/>
          </a:bodyPr>
          <a:lstStyle/>
          <a:p>
            <a:r>
              <a:rPr lang="uk-UA" b="1" dirty="0" smtClean="0"/>
              <a:t>Планування. </a:t>
            </a:r>
            <a:r>
              <a:rPr lang="en-US" b="1" dirty="0" err="1" smtClean="0"/>
              <a:t>Coggle.it</a:t>
            </a:r>
            <a:r>
              <a:rPr lang="uk-UA" b="1" dirty="0" smtClean="0"/>
              <a:t>. </a:t>
            </a:r>
            <a:br>
              <a:rPr lang="uk-UA" b="1" dirty="0" smtClean="0"/>
            </a:br>
            <a:r>
              <a:rPr lang="uk-UA" b="1" dirty="0" smtClean="0"/>
              <a:t>Люди, дії, питання, зв’язок з життям читача</a:t>
            </a:r>
            <a:endParaRPr lang="ru-RU" b="1" dirty="0"/>
          </a:p>
        </p:txBody>
      </p:sp>
      <p:pic>
        <p:nvPicPr>
          <p:cNvPr id="7170" name="Picture 2"/>
          <p:cNvPicPr>
            <a:picLocks noChangeAspect="1" noChangeArrowheads="1"/>
          </p:cNvPicPr>
          <p:nvPr/>
        </p:nvPicPr>
        <p:blipFill>
          <a:blip r:embed="rId3" cstate="print"/>
          <a:srcRect/>
          <a:stretch>
            <a:fillRect/>
          </a:stretch>
        </p:blipFill>
        <p:spPr bwMode="auto">
          <a:xfrm>
            <a:off x="1835696" y="1844824"/>
            <a:ext cx="6768752" cy="4584801"/>
          </a:xfrm>
          <a:prstGeom prst="rect">
            <a:avLst/>
          </a:prstGeom>
          <a:noFill/>
          <a:ln w="9525">
            <a:noFill/>
            <a:miter lim="800000"/>
            <a:headEnd/>
            <a:tailEnd/>
          </a:ln>
        </p:spPr>
      </p:pic>
    </p:spTree>
    <p:extLst>
      <p:ext uri="{BB962C8B-B14F-4D97-AF65-F5344CB8AC3E}">
        <p14:creationId xmlns:p14="http://schemas.microsoft.com/office/powerpoint/2010/main" val="3071911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282154"/>
          </a:xfrm>
        </p:spPr>
        <p:txBody>
          <a:bodyPr>
            <a:noAutofit/>
          </a:bodyPr>
          <a:lstStyle/>
          <a:p>
            <a:r>
              <a:rPr lang="uk-UA" b="1" dirty="0" smtClean="0"/>
              <a:t>Питання: </a:t>
            </a:r>
            <a:br>
              <a:rPr lang="uk-UA" b="1" dirty="0" smtClean="0"/>
            </a:br>
            <a:r>
              <a:rPr lang="uk-UA" b="1" dirty="0" smtClean="0"/>
              <a:t>про що хоче дізнатися читач?</a:t>
            </a:r>
            <a:endParaRPr lang="ru-RU" b="1"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1403648" y="1988840"/>
            <a:ext cx="6383392" cy="4525963"/>
          </a:xfrm>
          <a:prstGeom prst="rect">
            <a:avLst/>
          </a:prstGeom>
          <a:noFill/>
          <a:ln w="9525">
            <a:noFill/>
            <a:miter lim="800000"/>
            <a:headEnd/>
            <a:tailEnd/>
          </a:ln>
        </p:spPr>
      </p:pic>
    </p:spTree>
    <p:extLst>
      <p:ext uri="{BB962C8B-B14F-4D97-AF65-F5344CB8AC3E}">
        <p14:creationId xmlns:p14="http://schemas.microsoft.com/office/powerpoint/2010/main" val="3071911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Объект 2"/>
          <p:cNvSpPr>
            <a:spLocks noGrp="1"/>
          </p:cNvSpPr>
          <p:nvPr>
            <p:ph idx="1"/>
          </p:nvPr>
        </p:nvSpPr>
        <p:spPr>
          <a:xfrm>
            <a:off x="395536" y="4985791"/>
            <a:ext cx="8229600" cy="1872209"/>
          </a:xfrm>
        </p:spPr>
        <p:txBody>
          <a:bodyPr>
            <a:normAutofit fontScale="47500" lnSpcReduction="20000"/>
          </a:bodyPr>
          <a:lstStyle/>
          <a:p>
            <a:pPr>
              <a:buNone/>
            </a:pPr>
            <a:r>
              <a:rPr lang="uk-UA" dirty="0" smtClean="0">
                <a:cs typeface="Arial" charset="0"/>
              </a:rPr>
              <a:t>        </a:t>
            </a:r>
            <a:r>
              <a:rPr lang="en-US" dirty="0" smtClean="0">
                <a:cs typeface="Arial" charset="0"/>
              </a:rPr>
              <a:t>One day last summer, around noon, I called </a:t>
            </a:r>
            <a:r>
              <a:rPr lang="en-US" b="1" dirty="0" smtClean="0">
                <a:cs typeface="Arial" charset="0"/>
              </a:rPr>
              <a:t>Athena, a 13-year-old who lives in Houston, Texas</a:t>
            </a:r>
            <a:r>
              <a:rPr lang="en-US" dirty="0" smtClean="0">
                <a:cs typeface="Arial" charset="0"/>
              </a:rPr>
              <a:t>. She answered her phone—she’s had an </a:t>
            </a:r>
            <a:r>
              <a:rPr lang="en-US" dirty="0" err="1" smtClean="0">
                <a:cs typeface="Arial" charset="0"/>
              </a:rPr>
              <a:t>iPhone</a:t>
            </a:r>
            <a:r>
              <a:rPr lang="en-US" dirty="0" smtClean="0">
                <a:cs typeface="Arial" charset="0"/>
              </a:rPr>
              <a:t> since she was 11—sounding as if she’d just woken up. We chatted about her favorite songs and TV shows, and I asked her what she likes to do with her friends. “We go to the mall,” she said. “Do your parents drop you off?,” I asked, recalling my own middle-school days, in the 1980s, when I’d enjoy a few parent-free hours shopping with my friends. “No—I go with my family,” she replied. “We’ll go with my mom and brothers and walk a little behind them. I just have to tell my mom where we’re going. I have to check in every hour or every 30 minutes.”</a:t>
            </a:r>
            <a:endParaRPr lang="uk-UA" dirty="0" smtClean="0">
              <a:cs typeface="Arial" charset="0"/>
            </a:endParaRPr>
          </a:p>
        </p:txBody>
      </p:sp>
      <p:pic>
        <p:nvPicPr>
          <p:cNvPr id="2050" name="Picture 2"/>
          <p:cNvPicPr>
            <a:picLocks noChangeAspect="1" noChangeArrowheads="1"/>
          </p:cNvPicPr>
          <p:nvPr/>
        </p:nvPicPr>
        <p:blipFill>
          <a:blip r:embed="rId3" cstate="print"/>
          <a:srcRect/>
          <a:stretch>
            <a:fillRect/>
          </a:stretch>
        </p:blipFill>
        <p:spPr bwMode="auto">
          <a:xfrm>
            <a:off x="1979712" y="1556792"/>
            <a:ext cx="5616624" cy="3240137"/>
          </a:xfrm>
          <a:prstGeom prst="rect">
            <a:avLst/>
          </a:prstGeom>
          <a:noFill/>
          <a:ln w="9525">
            <a:noFill/>
            <a:miter lim="800000"/>
            <a:headEnd/>
            <a:tailEnd/>
          </a:ln>
        </p:spPr>
      </p:pic>
      <p:sp>
        <p:nvSpPr>
          <p:cNvPr id="4" name="Заголовок 1"/>
          <p:cNvSpPr>
            <a:spLocks noGrp="1"/>
          </p:cNvSpPr>
          <p:nvPr>
            <p:ph type="title"/>
          </p:nvPr>
        </p:nvSpPr>
        <p:spPr>
          <a:xfrm>
            <a:off x="457200" y="274638"/>
            <a:ext cx="8229600" cy="1143000"/>
          </a:xfrm>
        </p:spPr>
        <p:txBody>
          <a:bodyPr>
            <a:noAutofit/>
          </a:bodyPr>
          <a:lstStyle/>
          <a:p>
            <a:pPr>
              <a:defRPr/>
            </a:pPr>
            <a:r>
              <a:rPr lang="uk-UA" b="1" dirty="0" smtClean="0"/>
              <a:t>Емоція: як наша історія пов'язана з життям читача?</a:t>
            </a:r>
          </a:p>
        </p:txBody>
      </p:sp>
    </p:spTree>
    <p:extLst>
      <p:ext uri="{BB962C8B-B14F-4D97-AF65-F5344CB8AC3E}">
        <p14:creationId xmlns:p14="http://schemas.microsoft.com/office/powerpoint/2010/main" val="1127498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Объект 2"/>
          <p:cNvSpPr>
            <a:spLocks noGrp="1"/>
          </p:cNvSpPr>
          <p:nvPr>
            <p:ph idx="1"/>
          </p:nvPr>
        </p:nvSpPr>
        <p:spPr>
          <a:xfrm>
            <a:off x="323528" y="4149081"/>
            <a:ext cx="8301608" cy="2708920"/>
          </a:xfrm>
        </p:spPr>
        <p:txBody>
          <a:bodyPr>
            <a:normAutofit fontScale="47500" lnSpcReduction="20000"/>
          </a:bodyPr>
          <a:lstStyle/>
          <a:p>
            <a:r>
              <a:rPr lang="en-US" dirty="0" smtClean="0"/>
              <a:t>What should you do if child-protective services comes to your house?</a:t>
            </a:r>
          </a:p>
          <a:p>
            <a:r>
              <a:rPr lang="en-US" dirty="0" smtClean="0"/>
              <a:t>You will hear a knock on the door, often late at night. You don’t have to open it, but if you don’t the caseworker outside may come back with the police. The caseworker will tell you you’re being investigated for abusing or neglecting your children. She will tell you to wake them up and tell them to take clothes off so she can check their bodies for bruises and marks. She will interview you and your kids separately, so you can’t hear what she’s asking them or what they’re saying. She opens your fridge and your cabinets, checking to see if you have food, and what kind of food. She looks around for unsafe conditions, for dirt, for mess, for bugs or rats. She takes notes. You must be as calm and deferential as possible. However disrespectful and invasive she is, whatever awful things she accuses you of, you must remember that child protection has the power to remove your kids at any time if it believes them to be in danger. You can tell her the charges are not true, but she’s required to investigate them anyway. If you get angry, your anger may be taken as a sign of mental instability, especially if the caseworker herself feels threatened.</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323528" y="404664"/>
            <a:ext cx="8146187" cy="3573016"/>
          </a:xfrm>
          <a:prstGeom prst="rect">
            <a:avLst/>
          </a:prstGeom>
          <a:noFill/>
          <a:ln w="9525">
            <a:noFill/>
            <a:miter lim="800000"/>
            <a:headEnd/>
            <a:tailEnd/>
          </a:ln>
        </p:spPr>
      </p:pic>
    </p:spTree>
    <p:extLst>
      <p:ext uri="{BB962C8B-B14F-4D97-AF65-F5344CB8AC3E}">
        <p14:creationId xmlns:p14="http://schemas.microsoft.com/office/powerpoint/2010/main" val="1127498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Объект 2"/>
          <p:cNvSpPr>
            <a:spLocks noGrp="1"/>
          </p:cNvSpPr>
          <p:nvPr>
            <p:ph idx="1"/>
          </p:nvPr>
        </p:nvSpPr>
        <p:spPr>
          <a:xfrm>
            <a:off x="467544" y="4005065"/>
            <a:ext cx="8229600" cy="2852936"/>
          </a:xfrm>
        </p:spPr>
        <p:txBody>
          <a:bodyPr>
            <a:normAutofit fontScale="62500" lnSpcReduction="20000"/>
          </a:bodyPr>
          <a:lstStyle/>
          <a:p>
            <a:pPr>
              <a:buNone/>
            </a:pPr>
            <a:r>
              <a:rPr lang="uk-UA" dirty="0" smtClean="0">
                <a:cs typeface="Arial" charset="0"/>
              </a:rPr>
              <a:t>      </a:t>
            </a:r>
            <a:r>
              <a:rPr lang="ru-RU" dirty="0" smtClean="0"/>
              <a:t>В сентябре на Международной конференции по астронавтике в мексиканской Гвадалахаре основатель </a:t>
            </a:r>
            <a:r>
              <a:rPr lang="ru-RU" dirty="0" err="1" smtClean="0"/>
              <a:t>Space</a:t>
            </a:r>
            <a:r>
              <a:rPr lang="ru-RU" dirty="0" smtClean="0"/>
              <a:t> X </a:t>
            </a:r>
            <a:r>
              <a:rPr lang="ru-RU" dirty="0" err="1" smtClean="0"/>
              <a:t>Илон</a:t>
            </a:r>
            <a:r>
              <a:rPr lang="ru-RU" dirty="0" smtClean="0"/>
              <a:t> </a:t>
            </a:r>
            <a:r>
              <a:rPr lang="ru-RU" dirty="0" err="1" smtClean="0"/>
              <a:t>Маск</a:t>
            </a:r>
            <a:r>
              <a:rPr lang="ru-RU" dirty="0" smtClean="0"/>
              <a:t> рассказал, как его компания будет колонизировать Марс. Пока речь шла о полётах </a:t>
            </a:r>
            <a:r>
              <a:rPr lang="ru-RU" dirty="0" err="1" smtClean="0"/>
              <a:t>Falcon</a:t>
            </a:r>
            <a:r>
              <a:rPr lang="ru-RU" dirty="0" smtClean="0"/>
              <a:t> 9 и будущем запуске построенной из трёх таких ракет </a:t>
            </a:r>
            <a:r>
              <a:rPr lang="ru-RU" dirty="0" err="1" smtClean="0"/>
              <a:t>Falcon</a:t>
            </a:r>
            <a:r>
              <a:rPr lang="ru-RU" dirty="0" smtClean="0"/>
              <a:t> </a:t>
            </a:r>
            <a:r>
              <a:rPr lang="ru-RU" dirty="0" err="1" smtClean="0"/>
              <a:t>Heavy</a:t>
            </a:r>
            <a:r>
              <a:rPr lang="ru-RU" dirty="0" smtClean="0"/>
              <a:t>, аудитория внимала молча. Когда </a:t>
            </a:r>
            <a:r>
              <a:rPr lang="ru-RU" dirty="0" err="1" smtClean="0"/>
              <a:t>Маск</a:t>
            </a:r>
            <a:r>
              <a:rPr lang="ru-RU" dirty="0" smtClean="0"/>
              <a:t> заявил, что первый беспилотный корабль </a:t>
            </a:r>
            <a:r>
              <a:rPr lang="ru-RU" dirty="0" err="1" smtClean="0"/>
              <a:t>Dragon</a:t>
            </a:r>
            <a:r>
              <a:rPr lang="ru-RU" dirty="0" smtClean="0"/>
              <a:t> 2 отправится к Красной планете в 2018 году — раздались недоверчивые смешки. Они переросли в ропот — «это билет в один конец!» — после анонса первого пилотируемого полёта к Марсу, назначенного на 2025 год.</a:t>
            </a:r>
            <a:r>
              <a:rPr lang="en-US" dirty="0" smtClean="0">
                <a:cs typeface="Arial" charset="0"/>
              </a:rPr>
              <a:t>we’re going. I have to check in every hour or every 30 minutes.”</a:t>
            </a:r>
            <a:endParaRPr lang="uk-UA" dirty="0" smtClean="0">
              <a:cs typeface="Arial" charset="0"/>
            </a:endParaRPr>
          </a:p>
        </p:txBody>
      </p:sp>
      <p:pic>
        <p:nvPicPr>
          <p:cNvPr id="3074" name="Picture 2">
            <a:hlinkClick r:id="rId3"/>
          </p:cNvPr>
          <p:cNvPicPr>
            <a:picLocks noChangeAspect="1" noChangeArrowheads="1"/>
          </p:cNvPicPr>
          <p:nvPr/>
        </p:nvPicPr>
        <p:blipFill>
          <a:blip r:embed="rId4" cstate="print"/>
          <a:srcRect/>
          <a:stretch>
            <a:fillRect/>
          </a:stretch>
        </p:blipFill>
        <p:spPr bwMode="auto">
          <a:xfrm>
            <a:off x="899592" y="404664"/>
            <a:ext cx="7020272" cy="3223730"/>
          </a:xfrm>
          <a:prstGeom prst="rect">
            <a:avLst/>
          </a:prstGeom>
          <a:noFill/>
          <a:ln w="9525">
            <a:noFill/>
            <a:miter lim="800000"/>
            <a:headEnd/>
            <a:tailEnd/>
          </a:ln>
        </p:spPr>
      </p:pic>
    </p:spTree>
    <p:extLst>
      <p:ext uri="{BB962C8B-B14F-4D97-AF65-F5344CB8AC3E}">
        <p14:creationId xmlns:p14="http://schemas.microsoft.com/office/powerpoint/2010/main" val="1127498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a:xfrm>
            <a:off x="457200" y="3645024"/>
            <a:ext cx="8229600" cy="2481139"/>
          </a:xfrm>
        </p:spPr>
        <p:txBody>
          <a:bodyPr>
            <a:normAutofit/>
          </a:bodyPr>
          <a:lstStyle/>
          <a:p>
            <a:r>
              <a:rPr lang="ru-RU" dirty="0" smtClean="0"/>
              <a:t>Марк </a:t>
            </a:r>
            <a:r>
              <a:rPr lang="ru-RU" dirty="0" err="1" smtClean="0"/>
              <a:t>Армстронг</a:t>
            </a:r>
            <a:r>
              <a:rPr lang="ru-RU" dirty="0" smtClean="0"/>
              <a:t>, 2008</a:t>
            </a:r>
            <a:endParaRPr lang="en-US" dirty="0" smtClean="0"/>
          </a:p>
          <a:p>
            <a:r>
              <a:rPr lang="en-US" dirty="0" smtClean="0"/>
              <a:t>longreads.com</a:t>
            </a:r>
            <a:r>
              <a:rPr lang="uk-UA" dirty="0" smtClean="0"/>
              <a:t> – від 8 тис./1500 слів і більше</a:t>
            </a:r>
            <a:endParaRPr lang="en-US" dirty="0" smtClean="0"/>
          </a:p>
          <a:p>
            <a:r>
              <a:rPr lang="uk-UA" dirty="0" smtClean="0"/>
              <a:t>Макс </a:t>
            </a:r>
            <a:r>
              <a:rPr lang="uk-UA" dirty="0" err="1" smtClean="0"/>
              <a:t>Лінскі</a:t>
            </a:r>
            <a:r>
              <a:rPr lang="uk-UA" dirty="0" smtClean="0"/>
              <a:t> та </a:t>
            </a:r>
            <a:r>
              <a:rPr lang="uk-UA" dirty="0" err="1" smtClean="0"/>
              <a:t>Аарон</a:t>
            </a:r>
            <a:r>
              <a:rPr lang="uk-UA" dirty="0" smtClean="0"/>
              <a:t> </a:t>
            </a:r>
            <a:r>
              <a:rPr lang="uk-UA" dirty="0" err="1" smtClean="0"/>
              <a:t>Ламмер</a:t>
            </a:r>
            <a:r>
              <a:rPr lang="uk-UA" dirty="0" smtClean="0"/>
              <a:t>, 2010</a:t>
            </a:r>
          </a:p>
          <a:p>
            <a:r>
              <a:rPr lang="en-US" dirty="0" smtClean="0"/>
              <a:t>l</a:t>
            </a:r>
            <a:r>
              <a:rPr lang="ru-RU" dirty="0" err="1" smtClean="0"/>
              <a:t>ongform.org</a:t>
            </a:r>
            <a:endParaRPr lang="ru-RU" dirty="0"/>
          </a:p>
        </p:txBody>
      </p:sp>
      <p:pic>
        <p:nvPicPr>
          <p:cNvPr id="1026" name="Picture 2"/>
          <p:cNvPicPr>
            <a:picLocks noChangeAspect="1" noChangeArrowheads="1"/>
          </p:cNvPicPr>
          <p:nvPr/>
        </p:nvPicPr>
        <p:blipFill>
          <a:blip r:embed="rId3" cstate="print"/>
          <a:srcRect/>
          <a:stretch>
            <a:fillRect/>
          </a:stretch>
        </p:blipFill>
        <p:spPr bwMode="auto">
          <a:xfrm>
            <a:off x="1691680" y="0"/>
            <a:ext cx="5631432" cy="3491830"/>
          </a:xfrm>
          <a:prstGeom prst="rect">
            <a:avLst/>
          </a:prstGeom>
          <a:noFill/>
          <a:ln w="9525">
            <a:noFill/>
            <a:miter lim="800000"/>
            <a:headEnd/>
            <a:tailEnd/>
          </a:ln>
        </p:spPr>
      </p:pic>
    </p:spTree>
    <p:extLst>
      <p:ext uri="{BB962C8B-B14F-4D97-AF65-F5344CB8AC3E}">
        <p14:creationId xmlns:p14="http://schemas.microsoft.com/office/powerpoint/2010/main" val="1983447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Объект 2"/>
          <p:cNvSpPr>
            <a:spLocks noGrp="1"/>
          </p:cNvSpPr>
          <p:nvPr>
            <p:ph idx="1"/>
          </p:nvPr>
        </p:nvSpPr>
        <p:spPr>
          <a:xfrm>
            <a:off x="467544" y="4005065"/>
            <a:ext cx="8229600" cy="2852936"/>
          </a:xfrm>
        </p:spPr>
        <p:txBody>
          <a:bodyPr>
            <a:normAutofit fontScale="62500" lnSpcReduction="20000"/>
          </a:bodyPr>
          <a:lstStyle/>
          <a:p>
            <a:pPr>
              <a:buNone/>
            </a:pPr>
            <a:r>
              <a:rPr lang="uk-UA" dirty="0" smtClean="0">
                <a:cs typeface="Arial" charset="0"/>
              </a:rPr>
              <a:t>      </a:t>
            </a:r>
            <a:r>
              <a:rPr lang="en-US" dirty="0" smtClean="0"/>
              <a:t>Early last December, two days after </a:t>
            </a:r>
            <a:r>
              <a:rPr lang="en-US" dirty="0" err="1" smtClean="0"/>
              <a:t>Syed</a:t>
            </a:r>
            <a:r>
              <a:rPr lang="en-US" dirty="0" smtClean="0"/>
              <a:t> </a:t>
            </a:r>
            <a:r>
              <a:rPr lang="en-US" dirty="0" err="1" smtClean="0"/>
              <a:t>Farook</a:t>
            </a:r>
            <a:r>
              <a:rPr lang="en-US" dirty="0" smtClean="0"/>
              <a:t> and </a:t>
            </a:r>
            <a:r>
              <a:rPr lang="en-US" dirty="0" err="1" smtClean="0"/>
              <a:t>Tashfeen</a:t>
            </a:r>
            <a:r>
              <a:rPr lang="en-US" dirty="0" smtClean="0"/>
              <a:t> </a:t>
            </a:r>
            <a:r>
              <a:rPr lang="en-US" dirty="0" err="1" smtClean="0"/>
              <a:t>Malik</a:t>
            </a:r>
            <a:r>
              <a:rPr lang="en-US" dirty="0" smtClean="0"/>
              <a:t> murdered 14 people at a holiday party in San Bernardino, California, the married couple’s landlord invited the media to tour their home. Inside the sparsely furnished town house, news crews trained their cameras on the dirty dishes that filled the kitchen sink and the Arabic-language books that were stacked in a closet. But each journalist inevitably gravitated to the blue-carpeted room that belonged to the killers’ 6-month-old daughter, now an orphan since her parents had elected to die in a shoot-out with police. The image of the baby’s crib, piled high with stuffed animals and fuzzy blankets, became an instant symbol of the </a:t>
            </a:r>
            <a:r>
              <a:rPr lang="en-US" dirty="0" err="1" smtClean="0"/>
              <a:t>unfathomability</a:t>
            </a:r>
            <a:r>
              <a:rPr lang="en-US" dirty="0" smtClean="0"/>
              <a:t> of </a:t>
            </a:r>
            <a:r>
              <a:rPr lang="en-US" dirty="0" err="1" smtClean="0"/>
              <a:t>Farook</a:t>
            </a:r>
            <a:r>
              <a:rPr lang="en-US" dirty="0" smtClean="0"/>
              <a:t> and </a:t>
            </a:r>
            <a:r>
              <a:rPr lang="en-US" dirty="0" err="1" smtClean="0"/>
              <a:t>Malik’s</a:t>
            </a:r>
            <a:r>
              <a:rPr lang="en-US" dirty="0" smtClean="0"/>
              <a:t> crime.</a:t>
            </a:r>
            <a:endParaRPr lang="uk-UA" dirty="0" smtClean="0">
              <a:cs typeface="Arial" charset="0"/>
            </a:endParaRPr>
          </a:p>
        </p:txBody>
      </p:sp>
      <p:pic>
        <p:nvPicPr>
          <p:cNvPr id="4098" name="Picture 2"/>
          <p:cNvPicPr>
            <a:picLocks noChangeAspect="1" noChangeArrowheads="1"/>
          </p:cNvPicPr>
          <p:nvPr/>
        </p:nvPicPr>
        <p:blipFill>
          <a:blip r:embed="rId3" cstate="print"/>
          <a:srcRect/>
          <a:stretch>
            <a:fillRect/>
          </a:stretch>
        </p:blipFill>
        <p:spPr bwMode="auto">
          <a:xfrm>
            <a:off x="899592" y="332656"/>
            <a:ext cx="7491046" cy="3265786"/>
          </a:xfrm>
          <a:prstGeom prst="rect">
            <a:avLst/>
          </a:prstGeom>
          <a:noFill/>
          <a:ln w="9525">
            <a:noFill/>
            <a:miter lim="800000"/>
            <a:headEnd/>
            <a:tailEnd/>
          </a:ln>
        </p:spPr>
      </p:pic>
    </p:spTree>
    <p:extLst>
      <p:ext uri="{BB962C8B-B14F-4D97-AF65-F5344CB8AC3E}">
        <p14:creationId xmlns:p14="http://schemas.microsoft.com/office/powerpoint/2010/main" val="1127498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Объект 2"/>
          <p:cNvSpPr>
            <a:spLocks noGrp="1"/>
          </p:cNvSpPr>
          <p:nvPr>
            <p:ph idx="1"/>
          </p:nvPr>
        </p:nvSpPr>
        <p:spPr>
          <a:xfrm>
            <a:off x="467544" y="4005065"/>
            <a:ext cx="8229600" cy="2852936"/>
          </a:xfrm>
        </p:spPr>
        <p:txBody>
          <a:bodyPr>
            <a:normAutofit fontScale="70000" lnSpcReduction="20000"/>
          </a:bodyPr>
          <a:lstStyle/>
          <a:p>
            <a:pPr>
              <a:buNone/>
            </a:pPr>
            <a:r>
              <a:rPr lang="uk-UA" dirty="0" smtClean="0">
                <a:cs typeface="Arial" charset="0"/>
              </a:rPr>
              <a:t>      </a:t>
            </a:r>
            <a:r>
              <a:rPr lang="en-US" dirty="0" smtClean="0">
                <a:cs typeface="Arial" charset="0"/>
              </a:rPr>
              <a:t>In the end, there was nothing more to do but tie lifejackets to the bodies to stop them sinking, in the hope they would be picked up by another boat.</a:t>
            </a:r>
          </a:p>
          <a:p>
            <a:pPr>
              <a:buNone/>
            </a:pPr>
            <a:r>
              <a:rPr lang="uk-UA" dirty="0" smtClean="0">
                <a:cs typeface="Arial" charset="0"/>
              </a:rPr>
              <a:t>      </a:t>
            </a:r>
            <a:r>
              <a:rPr lang="en-US" dirty="0" smtClean="0">
                <a:cs typeface="Arial" charset="0"/>
              </a:rPr>
              <a:t>As they went about their grim task, at the scene of a capsized wooden boat in the central Mediterranean, the volunteers spotted another body floating beneath the surface.</a:t>
            </a:r>
          </a:p>
          <a:p>
            <a:pPr>
              <a:buNone/>
            </a:pPr>
            <a:r>
              <a:rPr lang="uk-UA" dirty="0" smtClean="0">
                <a:cs typeface="Arial" charset="0"/>
              </a:rPr>
              <a:t>      </a:t>
            </a:r>
            <a:r>
              <a:rPr lang="en-US" dirty="0" smtClean="0">
                <a:cs typeface="Arial" charset="0"/>
              </a:rPr>
              <a:t>It was a baby, around one year old, with its little arms outstretched beneath the waves.</a:t>
            </a:r>
            <a:r>
              <a:rPr lang="uk-UA" dirty="0" smtClean="0">
                <a:cs typeface="Arial" charset="0"/>
              </a:rPr>
              <a:t> </a:t>
            </a:r>
            <a:r>
              <a:rPr lang="en-US" dirty="0" smtClean="0">
                <a:cs typeface="Arial" charset="0"/>
              </a:rPr>
              <a:t>Almost nothing is known about the baby - where it was from or what happened to its parents.</a:t>
            </a:r>
            <a:endParaRPr lang="uk-UA" dirty="0" smtClean="0">
              <a:cs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1259632" y="0"/>
            <a:ext cx="6830083" cy="3789040"/>
          </a:xfrm>
          <a:prstGeom prst="rect">
            <a:avLst/>
          </a:prstGeom>
          <a:noFill/>
          <a:ln w="9525">
            <a:noFill/>
            <a:miter lim="800000"/>
            <a:headEnd/>
            <a:tailEnd/>
          </a:ln>
        </p:spPr>
      </p:pic>
    </p:spTree>
    <p:extLst>
      <p:ext uri="{BB962C8B-B14F-4D97-AF65-F5344CB8AC3E}">
        <p14:creationId xmlns:p14="http://schemas.microsoft.com/office/powerpoint/2010/main" val="1127498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475656" y="188640"/>
            <a:ext cx="5904656" cy="3098539"/>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1475656" y="3429000"/>
            <a:ext cx="5968849" cy="3140968"/>
          </a:xfrm>
          <a:prstGeom prst="rect">
            <a:avLst/>
          </a:prstGeom>
          <a:noFill/>
          <a:ln w="9525">
            <a:noFill/>
            <a:miter lim="800000"/>
            <a:headEnd/>
            <a:tailEnd/>
          </a:ln>
        </p:spPr>
      </p:pic>
    </p:spTree>
    <p:extLst>
      <p:ext uri="{BB962C8B-B14F-4D97-AF65-F5344CB8AC3E}">
        <p14:creationId xmlns:p14="http://schemas.microsoft.com/office/powerpoint/2010/main" val="1127498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Autofit/>
          </a:bodyPr>
          <a:lstStyle/>
          <a:p>
            <a:r>
              <a:rPr lang="uk-UA" b="1" dirty="0" smtClean="0"/>
              <a:t>Планування. Розкадровка</a:t>
            </a:r>
            <a:endParaRPr lang="ru-RU"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475656" y="1844824"/>
            <a:ext cx="6087949" cy="432048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Autofit/>
          </a:bodyPr>
          <a:lstStyle/>
          <a:p>
            <a:r>
              <a:rPr lang="uk-UA" b="1" dirty="0" smtClean="0"/>
              <a:t>Планування. Розкадровка.</a:t>
            </a:r>
            <a:br>
              <a:rPr lang="uk-UA" b="1" dirty="0" smtClean="0"/>
            </a:br>
            <a:r>
              <a:rPr lang="en-US" b="1" dirty="0" smtClean="0"/>
              <a:t>realtimeboard.com</a:t>
            </a:r>
            <a:endParaRPr lang="ru-RU" dirty="0"/>
          </a:p>
        </p:txBody>
      </p:sp>
      <p:pic>
        <p:nvPicPr>
          <p:cNvPr id="9218" name="Picture 2"/>
          <p:cNvPicPr>
            <a:picLocks noChangeAspect="1" noChangeArrowheads="1"/>
          </p:cNvPicPr>
          <p:nvPr/>
        </p:nvPicPr>
        <p:blipFill>
          <a:blip r:embed="rId3" cstate="print"/>
          <a:srcRect/>
          <a:stretch>
            <a:fillRect/>
          </a:stretch>
        </p:blipFill>
        <p:spPr bwMode="auto">
          <a:xfrm>
            <a:off x="251520" y="1772816"/>
            <a:ext cx="8524875" cy="40767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Autofit/>
          </a:bodyPr>
          <a:lstStyle/>
          <a:p>
            <a:r>
              <a:rPr lang="uk-UA" b="1" dirty="0" smtClean="0"/>
              <a:t>Планування. Розкадровка.</a:t>
            </a:r>
            <a:br>
              <a:rPr lang="uk-UA" b="1" dirty="0" smtClean="0"/>
            </a:br>
            <a:r>
              <a:rPr lang="en-US" b="1" dirty="0" smtClean="0"/>
              <a:t>realtimeboard.com</a:t>
            </a:r>
            <a:endParaRPr lang="ru-RU" dirty="0"/>
          </a:p>
        </p:txBody>
      </p:sp>
      <p:pic>
        <p:nvPicPr>
          <p:cNvPr id="15362" name="Picture 2"/>
          <p:cNvPicPr>
            <a:picLocks noChangeAspect="1" noChangeArrowheads="1"/>
          </p:cNvPicPr>
          <p:nvPr/>
        </p:nvPicPr>
        <p:blipFill>
          <a:blip r:embed="rId3" cstate="print"/>
          <a:srcRect/>
          <a:stretch>
            <a:fillRect/>
          </a:stretch>
        </p:blipFill>
        <p:spPr bwMode="auto">
          <a:xfrm>
            <a:off x="1259632" y="1700808"/>
            <a:ext cx="6943725" cy="49339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778098"/>
          </a:xfrm>
        </p:spPr>
        <p:txBody>
          <a:bodyPr rtlCol="0">
            <a:normAutofit/>
          </a:bodyPr>
          <a:lstStyle/>
          <a:p>
            <a:pPr eaLnBrk="1" fontAlgn="auto" hangingPunct="1">
              <a:spcAft>
                <a:spcPts val="0"/>
              </a:spcAft>
              <a:defRPr/>
            </a:pPr>
            <a:r>
              <a:rPr lang="ru-RU" b="1" dirty="0" err="1" smtClean="0"/>
              <a:t>Етапи</a:t>
            </a:r>
            <a:r>
              <a:rPr lang="ru-RU" b="1" dirty="0" smtClean="0"/>
              <a:t> </a:t>
            </a:r>
            <a:r>
              <a:rPr lang="ru-RU" b="1" dirty="0" err="1" smtClean="0"/>
              <a:t>роботи</a:t>
            </a:r>
            <a:r>
              <a:rPr lang="ru-RU" b="1" dirty="0" smtClean="0"/>
              <a:t> над </a:t>
            </a:r>
            <a:r>
              <a:rPr lang="ru-RU" b="1" dirty="0" err="1" smtClean="0"/>
              <a:t>лонгрідом</a:t>
            </a:r>
            <a:endParaRPr lang="ru-RU" b="1" dirty="0"/>
          </a:p>
        </p:txBody>
      </p:sp>
      <p:sp>
        <p:nvSpPr>
          <p:cNvPr id="3" name="Объект 2"/>
          <p:cNvSpPr>
            <a:spLocks noGrp="1"/>
          </p:cNvSpPr>
          <p:nvPr>
            <p:ph idx="1"/>
          </p:nvPr>
        </p:nvSpPr>
        <p:spPr>
          <a:xfrm>
            <a:off x="457200" y="1196752"/>
            <a:ext cx="8686800" cy="5661248"/>
          </a:xfrm>
        </p:spPr>
        <p:txBody>
          <a:bodyPr>
            <a:normAutofit/>
          </a:bodyPr>
          <a:lstStyle/>
          <a:p>
            <a:pPr eaLnBrk="1" hangingPunct="1">
              <a:defRPr/>
            </a:pPr>
            <a:r>
              <a:rPr lang="uk-UA" dirty="0" smtClean="0"/>
              <a:t>І</a:t>
            </a:r>
            <a:r>
              <a:rPr lang="ru-RU" dirty="0" err="1" smtClean="0"/>
              <a:t>дея</a:t>
            </a:r>
            <a:r>
              <a:rPr lang="ru-RU" dirty="0" smtClean="0"/>
              <a:t>. </a:t>
            </a:r>
            <a:r>
              <a:rPr lang="ru-RU" dirty="0" err="1" smtClean="0"/>
              <a:t>Обдумуємо</a:t>
            </a:r>
            <a:r>
              <a:rPr lang="ru-RU" dirty="0" smtClean="0"/>
              <a:t> тему</a:t>
            </a:r>
          </a:p>
          <a:p>
            <a:pPr eaLnBrk="1" hangingPunct="1">
              <a:defRPr/>
            </a:pPr>
            <a:r>
              <a:rPr lang="ru-RU" sz="2400" dirty="0" err="1" smtClean="0"/>
              <a:t>Що</a:t>
            </a:r>
            <a:r>
              <a:rPr lang="ru-RU" sz="2400" dirty="0" smtClean="0"/>
              <a:t> ми </a:t>
            </a:r>
            <a:r>
              <a:rPr lang="ru-RU" sz="2400" dirty="0" err="1" smtClean="0"/>
              <a:t>хочемо</a:t>
            </a:r>
            <a:r>
              <a:rPr lang="ru-RU" sz="2400" dirty="0" smtClean="0"/>
              <a:t> </a:t>
            </a:r>
            <a:r>
              <a:rPr lang="ru-RU" sz="2400" dirty="0" err="1" smtClean="0"/>
              <a:t>розказати</a:t>
            </a:r>
            <a:r>
              <a:rPr lang="ru-RU" sz="2400" dirty="0" smtClean="0"/>
              <a:t>? </a:t>
            </a:r>
            <a:r>
              <a:rPr lang="ru-RU" sz="2400" dirty="0" err="1" smtClean="0"/>
              <a:t>Яким</a:t>
            </a:r>
            <a:r>
              <a:rPr lang="ru-RU" sz="2400" dirty="0" smtClean="0"/>
              <a:t> способом? </a:t>
            </a:r>
          </a:p>
          <a:p>
            <a:pPr>
              <a:defRPr/>
            </a:pPr>
            <a:r>
              <a:rPr lang="uk-UA" dirty="0" smtClean="0"/>
              <a:t>Збір команди</a:t>
            </a:r>
          </a:p>
          <a:p>
            <a:pPr>
              <a:defRPr/>
            </a:pPr>
            <a:r>
              <a:rPr lang="uk-UA" dirty="0" smtClean="0"/>
              <a:t>Планування </a:t>
            </a:r>
          </a:p>
          <a:p>
            <a:pPr eaLnBrk="1" hangingPunct="1">
              <a:defRPr/>
            </a:pPr>
            <a:r>
              <a:rPr lang="uk-UA" dirty="0" smtClean="0">
                <a:solidFill>
                  <a:srgbClr val="FF0000"/>
                </a:solidFill>
              </a:rPr>
              <a:t>Збір інформації</a:t>
            </a:r>
          </a:p>
          <a:p>
            <a:pPr eaLnBrk="1" hangingPunct="1">
              <a:defRPr/>
            </a:pPr>
            <a:r>
              <a:rPr lang="uk-UA" sz="2400" dirty="0" smtClean="0"/>
              <a:t>Корекція планів</a:t>
            </a:r>
          </a:p>
          <a:p>
            <a:pPr eaLnBrk="1" hangingPunct="1">
              <a:defRPr/>
            </a:pPr>
            <a:endParaRPr lang="uk-UA" dirty="0" smtClean="0"/>
          </a:p>
          <a:p>
            <a:pPr eaLnBrk="1" hangingPunct="1">
              <a:defRPr/>
            </a:pPr>
            <a:endParaRPr lang="uk-UA" dirty="0" smtClean="0"/>
          </a:p>
          <a:p>
            <a:pPr eaLnBrk="1" hangingPunct="1">
              <a:buNone/>
              <a:defRPr/>
            </a:pPr>
            <a:endParaRPr lang="uk-UA"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922114"/>
          </a:xfrm>
        </p:spPr>
        <p:txBody>
          <a:bodyPr>
            <a:normAutofit/>
          </a:bodyPr>
          <a:lstStyle/>
          <a:p>
            <a:r>
              <a:rPr lang="uk-UA" b="1" dirty="0" smtClean="0"/>
              <a:t>Збираємо інформацію</a:t>
            </a:r>
            <a:endParaRPr lang="ru-RU" b="1" dirty="0"/>
          </a:p>
        </p:txBody>
      </p:sp>
      <p:sp>
        <p:nvSpPr>
          <p:cNvPr id="3" name="Объект 2"/>
          <p:cNvSpPr>
            <a:spLocks noGrp="1"/>
          </p:cNvSpPr>
          <p:nvPr>
            <p:ph idx="1"/>
          </p:nvPr>
        </p:nvSpPr>
        <p:spPr>
          <a:xfrm>
            <a:off x="457200" y="1412776"/>
            <a:ext cx="8219256" cy="4713387"/>
          </a:xfrm>
        </p:spPr>
        <p:txBody>
          <a:bodyPr>
            <a:noAutofit/>
          </a:bodyPr>
          <a:lstStyle/>
          <a:p>
            <a:pPr>
              <a:defRPr/>
            </a:pPr>
            <a:r>
              <a:rPr lang="uk-UA" sz="3000" dirty="0" smtClean="0"/>
              <a:t>Одночасно для всіх елементів</a:t>
            </a:r>
          </a:p>
          <a:p>
            <a:pPr>
              <a:defRPr/>
            </a:pPr>
            <a:r>
              <a:rPr lang="uk-UA" sz="3000" dirty="0" smtClean="0"/>
              <a:t>Якнайбільше джерел</a:t>
            </a:r>
            <a:endParaRPr lang="uk-UA" sz="3000" b="1" dirty="0" smtClean="0"/>
          </a:p>
          <a:p>
            <a:pPr>
              <a:defRPr/>
            </a:pPr>
            <a:r>
              <a:rPr lang="uk-UA" sz="3000" b="1" dirty="0" smtClean="0"/>
              <a:t>Якнайбільше фактів, особливо тих, які створять у читача ефект присутності</a:t>
            </a:r>
          </a:p>
          <a:p>
            <a:pPr>
              <a:defRPr/>
            </a:pPr>
            <a:r>
              <a:rPr lang="uk-UA" sz="3000" dirty="0" smtClean="0"/>
              <a:t>Питаємо експертів, доки не зрозуміємо</a:t>
            </a:r>
          </a:p>
          <a:p>
            <a:pPr>
              <a:defRPr/>
            </a:pPr>
            <a:r>
              <a:rPr lang="uk-UA" sz="3000" dirty="0" smtClean="0"/>
              <a:t>Має бути враження </a:t>
            </a:r>
            <a:r>
              <a:rPr lang="uk-UA" sz="3000" dirty="0" err="1" smtClean="0"/>
              <a:t>“закрили</a:t>
            </a:r>
            <a:r>
              <a:rPr lang="uk-UA" sz="3000" dirty="0" smtClean="0"/>
              <a:t> </a:t>
            </a:r>
            <a:r>
              <a:rPr lang="uk-UA" sz="3000" dirty="0" err="1" smtClean="0"/>
              <a:t>тему”</a:t>
            </a:r>
            <a:endParaRPr lang="uk-UA" sz="3000" dirty="0" smtClean="0"/>
          </a:p>
          <a:p>
            <a:pPr>
              <a:defRPr/>
            </a:pPr>
            <a:r>
              <a:rPr lang="uk-UA" sz="3000" dirty="0" smtClean="0"/>
              <a:t>Беремо на замітку яскраві фрази, вражаючі цифри і факти, сильні візуальні образи</a:t>
            </a:r>
          </a:p>
          <a:p>
            <a:endParaRPr lang="ru-RU" sz="3000" dirty="0" smtClean="0"/>
          </a:p>
        </p:txBody>
      </p:sp>
    </p:spTree>
    <p:extLst>
      <p:ext uri="{BB962C8B-B14F-4D97-AF65-F5344CB8AC3E}">
        <p14:creationId xmlns:p14="http://schemas.microsoft.com/office/powerpoint/2010/main" val="30719116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778098"/>
          </a:xfrm>
        </p:spPr>
        <p:txBody>
          <a:bodyPr rtlCol="0">
            <a:normAutofit/>
          </a:bodyPr>
          <a:lstStyle/>
          <a:p>
            <a:pPr eaLnBrk="1" fontAlgn="auto" hangingPunct="1">
              <a:spcAft>
                <a:spcPts val="0"/>
              </a:spcAft>
              <a:defRPr/>
            </a:pPr>
            <a:r>
              <a:rPr lang="ru-RU" b="1" dirty="0" err="1" smtClean="0"/>
              <a:t>Етапи</a:t>
            </a:r>
            <a:r>
              <a:rPr lang="ru-RU" b="1" dirty="0" smtClean="0"/>
              <a:t> </a:t>
            </a:r>
            <a:r>
              <a:rPr lang="ru-RU" b="1" dirty="0" err="1" smtClean="0"/>
              <a:t>роботи</a:t>
            </a:r>
            <a:r>
              <a:rPr lang="ru-RU" b="1" dirty="0" smtClean="0"/>
              <a:t> над </a:t>
            </a:r>
            <a:r>
              <a:rPr lang="ru-RU" b="1" dirty="0" err="1" smtClean="0"/>
              <a:t>лонгрідом</a:t>
            </a:r>
            <a:endParaRPr lang="ru-RU" b="1" dirty="0"/>
          </a:p>
        </p:txBody>
      </p:sp>
      <p:sp>
        <p:nvSpPr>
          <p:cNvPr id="3" name="Объект 2"/>
          <p:cNvSpPr>
            <a:spLocks noGrp="1"/>
          </p:cNvSpPr>
          <p:nvPr>
            <p:ph idx="1"/>
          </p:nvPr>
        </p:nvSpPr>
        <p:spPr>
          <a:xfrm>
            <a:off x="457200" y="1196752"/>
            <a:ext cx="8686800" cy="5661248"/>
          </a:xfrm>
        </p:spPr>
        <p:txBody>
          <a:bodyPr>
            <a:normAutofit/>
          </a:bodyPr>
          <a:lstStyle/>
          <a:p>
            <a:pPr eaLnBrk="1" hangingPunct="1">
              <a:defRPr/>
            </a:pPr>
            <a:r>
              <a:rPr lang="uk-UA" dirty="0" smtClean="0"/>
              <a:t>І</a:t>
            </a:r>
            <a:r>
              <a:rPr lang="ru-RU" dirty="0" err="1" smtClean="0"/>
              <a:t>дея</a:t>
            </a:r>
            <a:r>
              <a:rPr lang="ru-RU" dirty="0" smtClean="0"/>
              <a:t>. </a:t>
            </a:r>
            <a:r>
              <a:rPr lang="ru-RU" dirty="0" err="1" smtClean="0"/>
              <a:t>Обдумуємо</a:t>
            </a:r>
            <a:r>
              <a:rPr lang="ru-RU" dirty="0" smtClean="0"/>
              <a:t> тему</a:t>
            </a:r>
          </a:p>
          <a:p>
            <a:pPr eaLnBrk="1" hangingPunct="1">
              <a:defRPr/>
            </a:pPr>
            <a:r>
              <a:rPr lang="ru-RU" sz="2400" dirty="0" err="1" smtClean="0"/>
              <a:t>Що</a:t>
            </a:r>
            <a:r>
              <a:rPr lang="ru-RU" sz="2400" dirty="0" smtClean="0"/>
              <a:t> ми </a:t>
            </a:r>
            <a:r>
              <a:rPr lang="ru-RU" sz="2400" dirty="0" err="1" smtClean="0"/>
              <a:t>хочемо</a:t>
            </a:r>
            <a:r>
              <a:rPr lang="ru-RU" sz="2400" dirty="0" smtClean="0"/>
              <a:t> </a:t>
            </a:r>
            <a:r>
              <a:rPr lang="ru-RU" sz="2400" dirty="0" err="1" smtClean="0"/>
              <a:t>розказати</a:t>
            </a:r>
            <a:r>
              <a:rPr lang="ru-RU" sz="2400" dirty="0" smtClean="0"/>
              <a:t>? </a:t>
            </a:r>
            <a:r>
              <a:rPr lang="ru-RU" sz="2400" dirty="0" err="1" smtClean="0"/>
              <a:t>Яким</a:t>
            </a:r>
            <a:r>
              <a:rPr lang="ru-RU" sz="2400" dirty="0" smtClean="0"/>
              <a:t> способом? </a:t>
            </a:r>
          </a:p>
          <a:p>
            <a:pPr>
              <a:defRPr/>
            </a:pPr>
            <a:r>
              <a:rPr lang="uk-UA" dirty="0" smtClean="0"/>
              <a:t>Збір команди</a:t>
            </a:r>
          </a:p>
          <a:p>
            <a:pPr>
              <a:defRPr/>
            </a:pPr>
            <a:r>
              <a:rPr lang="uk-UA" dirty="0" smtClean="0"/>
              <a:t>Планування </a:t>
            </a:r>
          </a:p>
          <a:p>
            <a:pPr eaLnBrk="1" hangingPunct="1">
              <a:defRPr/>
            </a:pPr>
            <a:r>
              <a:rPr lang="uk-UA" dirty="0" smtClean="0"/>
              <a:t>Збір інформації</a:t>
            </a:r>
          </a:p>
          <a:p>
            <a:pPr eaLnBrk="1" hangingPunct="1">
              <a:defRPr/>
            </a:pPr>
            <a:r>
              <a:rPr lang="uk-UA" dirty="0" smtClean="0">
                <a:solidFill>
                  <a:srgbClr val="FF0000"/>
                </a:solidFill>
              </a:rPr>
              <a:t>Підготовка матеріалів: написання</a:t>
            </a:r>
          </a:p>
          <a:p>
            <a:pPr>
              <a:defRPr/>
            </a:pPr>
            <a:r>
              <a:rPr lang="uk-UA" sz="2400" dirty="0" smtClean="0"/>
              <a:t>Текстовий і візуальний контент створюємо одночасно</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066130"/>
          </a:xfrm>
        </p:spPr>
        <p:txBody>
          <a:bodyPr>
            <a:noAutofit/>
          </a:bodyPr>
          <a:lstStyle/>
          <a:p>
            <a:r>
              <a:rPr lang="uk-UA" b="1" smtClean="0"/>
              <a:t>Корекція планів</a:t>
            </a:r>
            <a:endParaRPr lang="ru-RU" b="1" dirty="0"/>
          </a:p>
        </p:txBody>
      </p:sp>
      <p:sp>
        <p:nvSpPr>
          <p:cNvPr id="3" name="Объект 2"/>
          <p:cNvSpPr>
            <a:spLocks noGrp="1"/>
          </p:cNvSpPr>
          <p:nvPr>
            <p:ph idx="1"/>
          </p:nvPr>
        </p:nvSpPr>
        <p:spPr>
          <a:xfrm>
            <a:off x="457200" y="1628800"/>
            <a:ext cx="8219256" cy="4497363"/>
          </a:xfrm>
        </p:spPr>
        <p:txBody>
          <a:bodyPr>
            <a:noAutofit/>
          </a:bodyPr>
          <a:lstStyle/>
          <a:p>
            <a:pPr>
              <a:defRPr/>
            </a:pPr>
            <a:r>
              <a:rPr lang="uk-UA" sz="3000" b="1" dirty="0" smtClean="0"/>
              <a:t>Про що ваша стаття насправді?</a:t>
            </a:r>
          </a:p>
          <a:p>
            <a:pPr>
              <a:defRPr/>
            </a:pPr>
            <a:r>
              <a:rPr lang="uk-UA" sz="2400" dirty="0" smtClean="0"/>
              <a:t>одним реченням</a:t>
            </a:r>
          </a:p>
          <a:p>
            <a:pPr>
              <a:defRPr/>
            </a:pPr>
            <a:r>
              <a:rPr lang="uk-UA" sz="2400" dirty="0" smtClean="0"/>
              <a:t>чи викристалізувався стержень тексту</a:t>
            </a:r>
          </a:p>
          <a:p>
            <a:pPr>
              <a:defRPr/>
            </a:pPr>
            <a:r>
              <a:rPr lang="uk-UA" sz="2400" dirty="0" smtClean="0"/>
              <a:t>з огляду на нові зібрані факти</a:t>
            </a:r>
          </a:p>
          <a:p>
            <a:pPr>
              <a:defRPr/>
            </a:pPr>
            <a:r>
              <a:rPr lang="uk-UA" sz="3000" dirty="0" smtClean="0"/>
              <a:t>Які факти найяскравіші?</a:t>
            </a:r>
          </a:p>
          <a:p>
            <a:pPr>
              <a:defRPr/>
            </a:pPr>
            <a:r>
              <a:rPr lang="uk-UA" sz="3000" dirty="0" smtClean="0"/>
              <a:t>Які ще питання можуть виникнути у читача?</a:t>
            </a:r>
          </a:p>
          <a:p>
            <a:pPr>
              <a:defRPr/>
            </a:pPr>
            <a:r>
              <a:rPr lang="uk-UA" sz="3000" dirty="0" smtClean="0"/>
              <a:t>Яким буде тон матеріалу?</a:t>
            </a:r>
          </a:p>
          <a:p>
            <a:pPr>
              <a:defRPr/>
            </a:pPr>
            <a:r>
              <a:rPr lang="uk-UA" sz="3000" dirty="0" smtClean="0"/>
              <a:t>Якою буде структура матеріалу?</a:t>
            </a:r>
          </a:p>
          <a:p>
            <a:pPr>
              <a:defRPr/>
            </a:pPr>
            <a:endParaRPr lang="uk-UA" sz="3000" dirty="0" smtClean="0"/>
          </a:p>
          <a:p>
            <a:endParaRPr lang="ru-RU" sz="3000" dirty="0" smtClean="0"/>
          </a:p>
        </p:txBody>
      </p:sp>
      <p:pic>
        <p:nvPicPr>
          <p:cNvPr id="4" name="Picture 2"/>
          <p:cNvPicPr>
            <a:picLocks noChangeAspect="1" noChangeArrowheads="1"/>
          </p:cNvPicPr>
          <p:nvPr/>
        </p:nvPicPr>
        <p:blipFill>
          <a:blip r:embed="rId3" cstate="print"/>
          <a:srcRect/>
          <a:stretch>
            <a:fillRect/>
          </a:stretch>
        </p:blipFill>
        <p:spPr bwMode="auto">
          <a:xfrm>
            <a:off x="6911752" y="0"/>
            <a:ext cx="2232248" cy="1584176"/>
          </a:xfrm>
          <a:prstGeom prst="rect">
            <a:avLst/>
          </a:prstGeom>
          <a:noFill/>
          <a:ln w="9525">
            <a:noFill/>
            <a:miter lim="800000"/>
            <a:headEnd/>
            <a:tailEnd/>
          </a:ln>
        </p:spPr>
      </p:pic>
    </p:spTree>
    <p:extLst>
      <p:ext uri="{BB962C8B-B14F-4D97-AF65-F5344CB8AC3E}">
        <p14:creationId xmlns:p14="http://schemas.microsoft.com/office/powerpoint/2010/main" val="3071911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 y="944360"/>
            <a:ext cx="9143999" cy="43568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Контрольні</a:t>
            </a:r>
            <a:r>
              <a:rPr lang="ru-RU" b="1" dirty="0" smtClean="0"/>
              <a:t> </a:t>
            </a:r>
            <a:r>
              <a:rPr lang="ru-RU" b="1" dirty="0" err="1" smtClean="0"/>
              <a:t>питання</a:t>
            </a:r>
            <a:endParaRPr lang="ru-RU" b="1" dirty="0"/>
          </a:p>
        </p:txBody>
      </p:sp>
      <p:sp>
        <p:nvSpPr>
          <p:cNvPr id="3" name="Объект 2"/>
          <p:cNvSpPr>
            <a:spLocks noGrp="1"/>
          </p:cNvSpPr>
          <p:nvPr>
            <p:ph idx="1"/>
          </p:nvPr>
        </p:nvSpPr>
        <p:spPr>
          <a:xfrm>
            <a:off x="457200" y="1600200"/>
            <a:ext cx="8229600" cy="4709120"/>
          </a:xfrm>
        </p:spPr>
        <p:txBody>
          <a:bodyPr>
            <a:normAutofit fontScale="92500" lnSpcReduction="10000"/>
          </a:bodyPr>
          <a:lstStyle/>
          <a:p>
            <a:r>
              <a:rPr lang="uk-UA" dirty="0" smtClean="0"/>
              <a:t>Що найцікавіше в цій історії? </a:t>
            </a:r>
          </a:p>
          <a:p>
            <a:r>
              <a:rPr lang="uk-UA" sz="2600" dirty="0" smtClean="0"/>
              <a:t>головний сенс історії</a:t>
            </a:r>
          </a:p>
          <a:p>
            <a:r>
              <a:rPr lang="uk-UA" dirty="0" smtClean="0"/>
              <a:t>Що мене здивувало? </a:t>
            </a:r>
          </a:p>
          <a:p>
            <a:r>
              <a:rPr lang="uk-UA" dirty="0" smtClean="0"/>
              <a:t>Що я дізнався, чого раніше не знав? </a:t>
            </a:r>
          </a:p>
          <a:p>
            <a:r>
              <a:rPr lang="uk-UA" dirty="0" smtClean="0"/>
              <a:t>Що глядачі хочуть знати? У якому порядку? </a:t>
            </a:r>
          </a:p>
          <a:p>
            <a:r>
              <a:rPr lang="uk-UA" sz="2600" dirty="0" smtClean="0"/>
              <a:t>рамка історії</a:t>
            </a:r>
          </a:p>
          <a:p>
            <a:r>
              <a:rPr lang="uk-UA" dirty="0" smtClean="0"/>
              <a:t>Що я хочу, щоб глядачі пам'ятали і як почувалися в кінці цієї історії? </a:t>
            </a:r>
          </a:p>
          <a:p>
            <a:r>
              <a:rPr lang="uk-UA" dirty="0" smtClean="0"/>
              <a:t>Що буде далі? </a:t>
            </a:r>
          </a:p>
          <a:p>
            <a:r>
              <a:rPr lang="uk-UA" sz="2600" dirty="0" smtClean="0"/>
              <a:t>Допоможе закінчити історію</a:t>
            </a:r>
            <a:endParaRPr lang="ru-RU" sz="2600" dirty="0"/>
          </a:p>
        </p:txBody>
      </p:sp>
    </p:spTree>
    <p:extLst>
      <p:ext uri="{BB962C8B-B14F-4D97-AF65-F5344CB8AC3E}">
        <p14:creationId xmlns:p14="http://schemas.microsoft.com/office/powerpoint/2010/main" val="35510492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Тон </a:t>
            </a:r>
            <a:r>
              <a:rPr lang="ru-RU" b="1" dirty="0" err="1" smtClean="0"/>
              <a:t>матеріалу</a:t>
            </a:r>
            <a:r>
              <a:rPr lang="ru-RU" b="1" dirty="0" smtClean="0"/>
              <a:t>.</a:t>
            </a:r>
            <a:br>
              <a:rPr lang="ru-RU" b="1" dirty="0" smtClean="0"/>
            </a:br>
            <a:r>
              <a:rPr lang="ru-RU" b="1" dirty="0" smtClean="0"/>
              <a:t>Робота </a:t>
            </a:r>
            <a:r>
              <a:rPr lang="ru-RU" b="1" dirty="0" err="1" smtClean="0"/>
              <a:t>з</a:t>
            </a:r>
            <a:r>
              <a:rPr lang="ru-RU" b="1" dirty="0" smtClean="0"/>
              <a:t> </a:t>
            </a:r>
            <a:r>
              <a:rPr lang="ru-RU" b="1" dirty="0" err="1" smtClean="0"/>
              <a:t>авторським</a:t>
            </a:r>
            <a:r>
              <a:rPr lang="ru-RU" b="1" dirty="0" smtClean="0"/>
              <a:t> голосом</a:t>
            </a:r>
            <a:endParaRPr lang="ru-RU" b="1" dirty="0"/>
          </a:p>
        </p:txBody>
      </p:sp>
      <p:sp>
        <p:nvSpPr>
          <p:cNvPr id="3" name="Объект 2"/>
          <p:cNvSpPr>
            <a:spLocks noGrp="1"/>
          </p:cNvSpPr>
          <p:nvPr>
            <p:ph idx="1"/>
          </p:nvPr>
        </p:nvSpPr>
        <p:spPr>
          <a:xfrm>
            <a:off x="457200" y="1600200"/>
            <a:ext cx="8147248" cy="4781128"/>
          </a:xfrm>
        </p:spPr>
        <p:txBody>
          <a:bodyPr>
            <a:normAutofit fontScale="40000" lnSpcReduction="20000"/>
          </a:bodyPr>
          <a:lstStyle/>
          <a:p>
            <a:r>
              <a:rPr lang="uk-UA" sz="7500" dirty="0" smtClean="0"/>
              <a:t>Мова</a:t>
            </a:r>
          </a:p>
          <a:p>
            <a:pPr marL="0" indent="0" algn="r">
              <a:buNone/>
            </a:pPr>
            <a:r>
              <a:rPr lang="uk-UA" sz="6300" dirty="0" smtClean="0"/>
              <a:t>конкретна, абстрактна чи щось середнє?</a:t>
            </a:r>
          </a:p>
          <a:p>
            <a:r>
              <a:rPr lang="uk-UA" sz="7500" dirty="0" smtClean="0"/>
              <a:t>Вуличний сленг чи аргументи доктора філософії?</a:t>
            </a:r>
          </a:p>
          <a:p>
            <a:r>
              <a:rPr lang="uk-UA" sz="7500" dirty="0" smtClean="0"/>
              <a:t>“Я", "ми", "ви", вони"?</a:t>
            </a:r>
          </a:p>
          <a:p>
            <a:r>
              <a:rPr lang="uk-UA" sz="7500" dirty="0" smtClean="0"/>
              <a:t>Типове речення: </a:t>
            </a:r>
          </a:p>
          <a:p>
            <a:pPr marL="0" indent="0" algn="r">
              <a:buNone/>
            </a:pPr>
            <a:r>
              <a:rPr lang="uk-UA" sz="6300" dirty="0" smtClean="0"/>
              <a:t>Коротке і просте, довге і складне або суміш?</a:t>
            </a:r>
          </a:p>
          <a:p>
            <a:r>
              <a:rPr lang="uk-UA" sz="7500" dirty="0" smtClean="0"/>
              <a:t>Наскільки ви відійшли від нейтрального тону? </a:t>
            </a:r>
          </a:p>
          <a:p>
            <a:pPr marL="0" indent="0" algn="r">
              <a:buNone/>
            </a:pPr>
            <a:r>
              <a:rPr lang="uk-UA" sz="6300" dirty="0" smtClean="0"/>
              <a:t>Хочете бути об'єктивним, пристрасним або запальним?</a:t>
            </a:r>
          </a:p>
          <a:p>
            <a:r>
              <a:rPr lang="uk-UA" sz="7500" dirty="0" smtClean="0"/>
              <a:t>Традиційні теми і форми? </a:t>
            </a:r>
          </a:p>
          <a:p>
            <a:r>
              <a:rPr lang="uk-UA" sz="6000" dirty="0" smtClean="0"/>
              <a:t>Чи ви - експериментатор?</a:t>
            </a:r>
          </a:p>
          <a:p>
            <a:endParaRPr lang="ru-RU" dirty="0"/>
          </a:p>
        </p:txBody>
      </p:sp>
    </p:spTree>
    <p:extLst>
      <p:ext uri="{BB962C8B-B14F-4D97-AF65-F5344CB8AC3E}">
        <p14:creationId xmlns:p14="http://schemas.microsoft.com/office/powerpoint/2010/main" val="17289983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Перший абзац </a:t>
            </a:r>
            <a:r>
              <a:rPr lang="ru-RU" b="1" dirty="0" err="1" smtClean="0"/>
              <a:t>має</a:t>
            </a:r>
            <a:r>
              <a:rPr lang="ru-RU" b="1" dirty="0" smtClean="0"/>
              <a:t> </a:t>
            </a:r>
            <a:r>
              <a:rPr lang="ru-RU" b="1" dirty="0" err="1" smtClean="0"/>
              <a:t>викликати</a:t>
            </a:r>
            <a:r>
              <a:rPr lang="ru-RU" b="1" dirty="0" smtClean="0"/>
              <a:t> </a:t>
            </a:r>
            <a:r>
              <a:rPr lang="ru-RU" b="1" dirty="0" err="1" smtClean="0"/>
              <a:t>емоцію</a:t>
            </a:r>
            <a:endParaRPr lang="ru-RU" b="1" dirty="0"/>
          </a:p>
        </p:txBody>
      </p:sp>
      <p:sp>
        <p:nvSpPr>
          <p:cNvPr id="3" name="Объект 2"/>
          <p:cNvSpPr>
            <a:spLocks noGrp="1"/>
          </p:cNvSpPr>
          <p:nvPr>
            <p:ph idx="1"/>
          </p:nvPr>
        </p:nvSpPr>
        <p:spPr>
          <a:xfrm>
            <a:off x="457200" y="1600200"/>
            <a:ext cx="8147248" cy="4781128"/>
          </a:xfrm>
        </p:spPr>
        <p:txBody>
          <a:bodyPr>
            <a:normAutofit/>
          </a:bodyPr>
          <a:lstStyle/>
          <a:p>
            <a:r>
              <a:rPr lang="uk-UA" dirty="0" smtClean="0"/>
              <a:t>Здивування</a:t>
            </a:r>
          </a:p>
          <a:p>
            <a:r>
              <a:rPr lang="uk-UA" dirty="0" smtClean="0"/>
              <a:t>Страх</a:t>
            </a:r>
          </a:p>
          <a:p>
            <a:r>
              <a:rPr lang="uk-UA" dirty="0" smtClean="0"/>
              <a:t>Зацікавленість</a:t>
            </a:r>
          </a:p>
          <a:p>
            <a:r>
              <a:rPr lang="uk-UA" dirty="0" smtClean="0"/>
              <a:t>Шок</a:t>
            </a:r>
          </a:p>
          <a:p>
            <a:r>
              <a:rPr lang="uk-UA" dirty="0" smtClean="0"/>
              <a:t>Сміх</a:t>
            </a:r>
          </a:p>
          <a:p>
            <a:r>
              <a:rPr lang="uk-UA" dirty="0" smtClean="0"/>
              <a:t>Заздрість </a:t>
            </a:r>
            <a:endParaRPr lang="ru-RU" dirty="0"/>
          </a:p>
        </p:txBody>
      </p:sp>
      <p:pic>
        <p:nvPicPr>
          <p:cNvPr id="10242" name="Picture 2"/>
          <p:cNvPicPr>
            <a:picLocks noChangeAspect="1" noChangeArrowheads="1"/>
          </p:cNvPicPr>
          <p:nvPr/>
        </p:nvPicPr>
        <p:blipFill>
          <a:blip r:embed="rId3" cstate="print"/>
          <a:srcRect/>
          <a:stretch>
            <a:fillRect/>
          </a:stretch>
        </p:blipFill>
        <p:spPr bwMode="auto">
          <a:xfrm>
            <a:off x="5148064" y="1700808"/>
            <a:ext cx="3096344" cy="4506560"/>
          </a:xfrm>
          <a:prstGeom prst="rect">
            <a:avLst/>
          </a:prstGeom>
          <a:noFill/>
          <a:ln w="9525">
            <a:noFill/>
            <a:miter lim="800000"/>
            <a:headEnd/>
            <a:tailEnd/>
          </a:ln>
        </p:spPr>
      </p:pic>
    </p:spTree>
    <p:extLst>
      <p:ext uri="{BB962C8B-B14F-4D97-AF65-F5344CB8AC3E}">
        <p14:creationId xmlns:p14="http://schemas.microsoft.com/office/powerpoint/2010/main" val="17289983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282154"/>
          </a:xfrm>
        </p:spPr>
        <p:txBody>
          <a:bodyPr>
            <a:noAutofit/>
          </a:bodyPr>
          <a:lstStyle/>
          <a:p>
            <a:r>
              <a:rPr lang="uk-UA" b="1" dirty="0" smtClean="0"/>
              <a:t>Структура. Зиґзаґ: барви - факти</a:t>
            </a:r>
            <a:endParaRPr lang="ru-RU" b="1" dirty="0"/>
          </a:p>
        </p:txBody>
      </p:sp>
      <p:sp>
        <p:nvSpPr>
          <p:cNvPr id="3" name="Объект 2"/>
          <p:cNvSpPr>
            <a:spLocks noGrp="1"/>
          </p:cNvSpPr>
          <p:nvPr>
            <p:ph idx="1"/>
          </p:nvPr>
        </p:nvSpPr>
        <p:spPr>
          <a:xfrm>
            <a:off x="457200" y="1844824"/>
            <a:ext cx="8219256" cy="4281339"/>
          </a:xfrm>
        </p:spPr>
        <p:txBody>
          <a:bodyPr>
            <a:noAutofit/>
          </a:bodyPr>
          <a:lstStyle/>
          <a:p>
            <a:r>
              <a:rPr lang="uk-UA" sz="3000" dirty="0" smtClean="0"/>
              <a:t>Історії</a:t>
            </a:r>
          </a:p>
          <a:p>
            <a:r>
              <a:rPr lang="uk-UA" sz="2400" dirty="0" smtClean="0"/>
              <a:t>емоції, зв’язок із читачем</a:t>
            </a:r>
          </a:p>
          <a:p>
            <a:r>
              <a:rPr lang="uk-UA" sz="3000" dirty="0" smtClean="0"/>
              <a:t>Репортажні фрагменти</a:t>
            </a:r>
          </a:p>
          <a:p>
            <a:r>
              <a:rPr lang="uk-UA" sz="2400" dirty="0" smtClean="0"/>
              <a:t>ілюструють явище</a:t>
            </a:r>
          </a:p>
          <a:p>
            <a:r>
              <a:rPr lang="uk-UA" sz="3000" dirty="0" smtClean="0"/>
              <a:t>Пояснювальна інформація:</a:t>
            </a:r>
          </a:p>
          <a:p>
            <a:r>
              <a:rPr lang="uk-UA" sz="2400" dirty="0" smtClean="0"/>
              <a:t>вписує їх у контекст</a:t>
            </a:r>
          </a:p>
          <a:p>
            <a:r>
              <a:rPr lang="uk-UA" sz="2400" dirty="0" smtClean="0"/>
              <a:t>показує поширеність </a:t>
            </a:r>
          </a:p>
          <a:p>
            <a:r>
              <a:rPr lang="uk-UA" sz="2400" dirty="0" smtClean="0"/>
              <a:t>уточнює значення</a:t>
            </a:r>
          </a:p>
        </p:txBody>
      </p:sp>
      <p:pic>
        <p:nvPicPr>
          <p:cNvPr id="7171" name="Picture 3"/>
          <p:cNvPicPr>
            <a:picLocks noChangeAspect="1" noChangeArrowheads="1"/>
          </p:cNvPicPr>
          <p:nvPr/>
        </p:nvPicPr>
        <p:blipFill>
          <a:blip r:embed="rId3" cstate="print"/>
          <a:srcRect/>
          <a:stretch>
            <a:fillRect/>
          </a:stretch>
        </p:blipFill>
        <p:spPr bwMode="auto">
          <a:xfrm>
            <a:off x="5572125" y="2060848"/>
            <a:ext cx="3571875" cy="1743075"/>
          </a:xfrm>
          <a:prstGeom prst="rect">
            <a:avLst/>
          </a:prstGeom>
          <a:noFill/>
          <a:ln w="9525">
            <a:noFill/>
            <a:miter lim="800000"/>
            <a:headEnd/>
            <a:tailEnd/>
          </a:ln>
        </p:spPr>
      </p:pic>
    </p:spTree>
    <p:extLst>
      <p:ext uri="{BB962C8B-B14F-4D97-AF65-F5344CB8AC3E}">
        <p14:creationId xmlns:p14="http://schemas.microsoft.com/office/powerpoint/2010/main" val="3071911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426170"/>
          </a:xfrm>
        </p:spPr>
        <p:txBody>
          <a:bodyPr>
            <a:noAutofit/>
          </a:bodyPr>
          <a:lstStyle/>
          <a:p>
            <a:r>
              <a:rPr lang="en-US" b="1" dirty="0" smtClean="0"/>
              <a:t>Deep reporting:</a:t>
            </a:r>
            <a:br>
              <a:rPr lang="en-US" b="1" dirty="0" smtClean="0"/>
            </a:br>
            <a:r>
              <a:rPr lang="ru-RU" b="1" dirty="0" smtClean="0"/>
              <a:t>м</a:t>
            </a:r>
            <a:r>
              <a:rPr lang="uk-UA" b="1" dirty="0" err="1" smtClean="0"/>
              <a:t>етодика</a:t>
            </a:r>
            <a:r>
              <a:rPr lang="uk-UA" b="1" dirty="0" smtClean="0"/>
              <a:t> </a:t>
            </a:r>
            <a:r>
              <a:rPr lang="uk-UA" b="1" dirty="0" err="1" smtClean="0"/>
              <a:t>Бентона</a:t>
            </a:r>
            <a:r>
              <a:rPr lang="uk-UA" b="1" dirty="0" smtClean="0"/>
              <a:t> </a:t>
            </a:r>
            <a:r>
              <a:rPr lang="uk-UA" b="1" dirty="0" err="1" smtClean="0"/>
              <a:t>Паттерсона</a:t>
            </a:r>
            <a:endParaRPr lang="ru-RU" b="1" dirty="0"/>
          </a:p>
        </p:txBody>
      </p:sp>
      <p:sp>
        <p:nvSpPr>
          <p:cNvPr id="3" name="Объект 2"/>
          <p:cNvSpPr>
            <a:spLocks noGrp="1"/>
          </p:cNvSpPr>
          <p:nvPr>
            <p:ph idx="1"/>
          </p:nvPr>
        </p:nvSpPr>
        <p:spPr>
          <a:xfrm>
            <a:off x="457200" y="1844824"/>
            <a:ext cx="8219256" cy="5013176"/>
          </a:xfrm>
        </p:spPr>
        <p:txBody>
          <a:bodyPr>
            <a:noAutofit/>
          </a:bodyPr>
          <a:lstStyle/>
          <a:p>
            <a:pPr>
              <a:buNone/>
            </a:pPr>
            <a:r>
              <a:rPr lang="ru-RU" sz="3000" dirty="0" smtClean="0"/>
              <a:t>4 </a:t>
            </a:r>
            <a:r>
              <a:rPr lang="ru-RU" sz="3000" dirty="0" err="1" smtClean="0"/>
              <a:t>цеглинки</a:t>
            </a:r>
            <a:r>
              <a:rPr lang="ru-RU" sz="3000" dirty="0" smtClean="0"/>
              <a:t>:</a:t>
            </a:r>
          </a:p>
          <a:p>
            <a:r>
              <a:rPr lang="ru-RU" sz="3000" i="1" dirty="0" err="1" smtClean="0"/>
              <a:t>narrative</a:t>
            </a:r>
            <a:r>
              <a:rPr lang="ru-RU" sz="3000" dirty="0" smtClean="0"/>
              <a:t> – </a:t>
            </a:r>
            <a:r>
              <a:rPr lang="ru-RU" sz="3000" dirty="0" err="1" smtClean="0"/>
              <a:t>дія</a:t>
            </a:r>
            <a:r>
              <a:rPr lang="ru-RU" sz="3000" dirty="0" smtClean="0"/>
              <a:t>, </a:t>
            </a:r>
            <a:r>
              <a:rPr lang="ru-RU" sz="3000" dirty="0" err="1" smtClean="0"/>
              <a:t>рух</a:t>
            </a:r>
            <a:r>
              <a:rPr lang="ru-RU" sz="3000" dirty="0" smtClean="0"/>
              <a:t>, сцена </a:t>
            </a:r>
          </a:p>
          <a:p>
            <a:r>
              <a:rPr lang="ru-RU" sz="3000" i="1" dirty="0" err="1" smtClean="0"/>
              <a:t>description</a:t>
            </a:r>
            <a:r>
              <a:rPr lang="ru-RU" sz="3000" dirty="0" smtClean="0"/>
              <a:t> – показ деталей обстановки </a:t>
            </a:r>
          </a:p>
          <a:p>
            <a:r>
              <a:rPr lang="ru-RU" sz="3000" i="1" dirty="0" err="1" smtClean="0"/>
              <a:t>realistic</a:t>
            </a:r>
            <a:r>
              <a:rPr lang="ru-RU" sz="3000" i="1" dirty="0" smtClean="0"/>
              <a:t> </a:t>
            </a:r>
            <a:r>
              <a:rPr lang="ru-RU" sz="3000" i="1" dirty="0" err="1" smtClean="0"/>
              <a:t>dialogue</a:t>
            </a:r>
            <a:r>
              <a:rPr lang="ru-RU" sz="3000" dirty="0" smtClean="0"/>
              <a:t> – </a:t>
            </a:r>
            <a:r>
              <a:rPr lang="ru-RU" sz="3000" dirty="0" err="1" smtClean="0"/>
              <a:t>розмови</a:t>
            </a:r>
            <a:r>
              <a:rPr lang="ru-RU" sz="3000" dirty="0" smtClean="0"/>
              <a:t> </a:t>
            </a:r>
            <a:r>
              <a:rPr lang="ru-RU" sz="3000" dirty="0" err="1" smtClean="0"/>
              <a:t>персонажів</a:t>
            </a:r>
            <a:r>
              <a:rPr lang="ru-RU" sz="3000" dirty="0" smtClean="0"/>
              <a:t> </a:t>
            </a:r>
            <a:r>
              <a:rPr lang="ru-RU" sz="3000" dirty="0" err="1" smtClean="0"/>
              <a:t>між</a:t>
            </a:r>
            <a:r>
              <a:rPr lang="ru-RU" sz="3000" dirty="0" smtClean="0"/>
              <a:t> собою</a:t>
            </a:r>
          </a:p>
          <a:p>
            <a:r>
              <a:rPr lang="en-US" sz="3000" i="1" dirty="0" smtClean="0"/>
              <a:t>e</a:t>
            </a:r>
            <a:r>
              <a:rPr lang="ru-RU" sz="3000" i="1" dirty="0" err="1" smtClean="0"/>
              <a:t>xposition</a:t>
            </a:r>
            <a:r>
              <a:rPr lang="ru-RU" sz="3000" dirty="0" smtClean="0"/>
              <a:t> – </a:t>
            </a:r>
            <a:r>
              <a:rPr lang="ru-RU" sz="3000" dirty="0" err="1" smtClean="0"/>
              <a:t>обставини</a:t>
            </a:r>
            <a:r>
              <a:rPr lang="ru-RU" sz="3000" dirty="0" smtClean="0"/>
              <a:t>, </a:t>
            </a:r>
            <a:r>
              <a:rPr lang="ru-RU" sz="3000" dirty="0" err="1" smtClean="0"/>
              <a:t>передісторія</a:t>
            </a:r>
            <a:r>
              <a:rPr lang="ru-RU" sz="3000" dirty="0" smtClean="0"/>
              <a:t>, причини, </a:t>
            </a:r>
            <a:r>
              <a:rPr lang="ru-RU" sz="3000" dirty="0" err="1" smtClean="0"/>
              <a:t>процедури</a:t>
            </a:r>
            <a:endParaRPr lang="ru-RU" sz="3000" dirty="0" smtClean="0"/>
          </a:p>
          <a:p>
            <a:r>
              <a:rPr lang="ru-RU" sz="2400" dirty="0" err="1" smtClean="0"/>
              <a:t>Сприймається</a:t>
            </a:r>
            <a:r>
              <a:rPr lang="ru-RU" sz="2400" dirty="0" smtClean="0"/>
              <a:t> </a:t>
            </a:r>
            <a:r>
              <a:rPr lang="ru-RU" sz="2400" dirty="0" err="1" smtClean="0"/>
              <a:t>найважче</a:t>
            </a:r>
            <a:r>
              <a:rPr lang="ru-RU" sz="2400" dirty="0" smtClean="0"/>
              <a:t>, тому треба </a:t>
            </a:r>
            <a:r>
              <a:rPr lang="ru-RU" sz="2400" dirty="0" err="1" smtClean="0"/>
              <a:t>мінімізувати</a:t>
            </a:r>
            <a:r>
              <a:rPr lang="ru-RU" sz="2400" dirty="0" smtClean="0"/>
              <a:t> </a:t>
            </a:r>
            <a:r>
              <a:rPr lang="ru-RU" sz="2400" dirty="0" err="1" smtClean="0"/>
              <a:t>і</a:t>
            </a:r>
            <a:r>
              <a:rPr lang="ru-RU" sz="2400" dirty="0" smtClean="0"/>
              <a:t> </a:t>
            </a:r>
            <a:r>
              <a:rPr lang="ru-RU" sz="2400" dirty="0" err="1" smtClean="0"/>
              <a:t>викласти</a:t>
            </a:r>
            <a:r>
              <a:rPr lang="ru-RU" sz="2400" dirty="0" smtClean="0"/>
              <a:t> максимально просто. Упор - на </a:t>
            </a:r>
            <a:r>
              <a:rPr lang="ru-RU" sz="2400" dirty="0" err="1" smtClean="0"/>
              <a:t>репортажні</a:t>
            </a:r>
            <a:r>
              <a:rPr lang="ru-RU" sz="2400" dirty="0" smtClean="0"/>
              <a:t> </a:t>
            </a:r>
            <a:r>
              <a:rPr lang="ru-RU" sz="2400" dirty="0" err="1" smtClean="0"/>
              <a:t>фрагменти</a:t>
            </a:r>
            <a:r>
              <a:rPr lang="ru-RU" sz="2400" dirty="0" smtClean="0"/>
              <a:t> </a:t>
            </a:r>
            <a:r>
              <a:rPr lang="ru-RU" sz="2400" dirty="0" err="1" smtClean="0"/>
              <a:t>з</a:t>
            </a:r>
            <a:r>
              <a:rPr lang="ru-RU" sz="2400" dirty="0" smtClean="0"/>
              <a:t> </a:t>
            </a:r>
            <a:r>
              <a:rPr lang="ru-RU" sz="2400" dirty="0" err="1" smtClean="0"/>
              <a:t>діями</a:t>
            </a:r>
            <a:r>
              <a:rPr lang="ru-RU" sz="2400" dirty="0" smtClean="0"/>
              <a:t> </a:t>
            </a:r>
            <a:r>
              <a:rPr lang="ru-RU" sz="2400" dirty="0" err="1" smtClean="0"/>
              <a:t>і</a:t>
            </a:r>
            <a:r>
              <a:rPr lang="ru-RU" sz="2400" dirty="0" smtClean="0"/>
              <a:t> </a:t>
            </a:r>
            <a:r>
              <a:rPr lang="ru-RU" sz="2400" dirty="0" err="1" smtClean="0"/>
              <a:t>діалогами</a:t>
            </a:r>
            <a:r>
              <a:rPr lang="ru-RU" sz="2400" dirty="0" smtClean="0"/>
              <a:t> </a:t>
            </a:r>
            <a:r>
              <a:rPr lang="ru-RU" sz="2400" dirty="0" err="1" smtClean="0"/>
              <a:t>і</a:t>
            </a:r>
            <a:r>
              <a:rPr lang="ru-RU" sz="2400" dirty="0" smtClean="0"/>
              <a:t> </a:t>
            </a:r>
            <a:r>
              <a:rPr lang="ru-RU" sz="2400" dirty="0" err="1" smtClean="0"/>
              <a:t>історії-приклади</a:t>
            </a:r>
            <a:r>
              <a:rPr lang="ru-RU" sz="2400" dirty="0" smtClean="0"/>
              <a:t> </a:t>
            </a:r>
            <a:endParaRPr lang="ru-RU" sz="3000" dirty="0" smtClean="0"/>
          </a:p>
        </p:txBody>
      </p:sp>
    </p:spTree>
    <p:extLst>
      <p:ext uri="{BB962C8B-B14F-4D97-AF65-F5344CB8AC3E}">
        <p14:creationId xmlns:p14="http://schemas.microsoft.com/office/powerpoint/2010/main" val="3071911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1043608" y="980728"/>
            <a:ext cx="7286997" cy="5405133"/>
          </a:xfrm>
          <a:prstGeom prst="rect">
            <a:avLst/>
          </a:prstGeom>
          <a:noFill/>
          <a:ln w="9525">
            <a:noFill/>
            <a:miter lim="800000"/>
            <a:headEnd/>
            <a:tailEnd/>
          </a:ln>
        </p:spPr>
      </p:pic>
    </p:spTree>
    <p:extLst>
      <p:ext uri="{BB962C8B-B14F-4D97-AF65-F5344CB8AC3E}">
        <p14:creationId xmlns:p14="http://schemas.microsoft.com/office/powerpoint/2010/main" val="3071911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562074"/>
          </a:xfrm>
        </p:spPr>
        <p:txBody>
          <a:bodyPr>
            <a:normAutofit fontScale="90000"/>
          </a:bodyPr>
          <a:lstStyle/>
          <a:p>
            <a:r>
              <a:rPr lang="ru-RU" b="1" dirty="0" err="1" smtClean="0"/>
              <a:t>Варіанти</a:t>
            </a:r>
            <a:r>
              <a:rPr lang="ru-RU" b="1" dirty="0" smtClean="0"/>
              <a:t> </a:t>
            </a:r>
            <a:r>
              <a:rPr lang="ru-RU" b="1" dirty="0" err="1" smtClean="0"/>
              <a:t>структури</a:t>
            </a:r>
            <a:r>
              <a:rPr lang="ru-RU" b="1" dirty="0" smtClean="0"/>
              <a:t>.</a:t>
            </a:r>
            <a:br>
              <a:rPr lang="ru-RU" b="1" dirty="0" smtClean="0"/>
            </a:br>
            <a:r>
              <a:rPr lang="en-US" b="1" i="1" dirty="0" smtClean="0"/>
              <a:t>D</a:t>
            </a:r>
            <a:r>
              <a:rPr lang="ru-RU" b="1" i="1" dirty="0" err="1" smtClean="0"/>
              <a:t>eep</a:t>
            </a:r>
            <a:r>
              <a:rPr lang="ru-RU" b="1" i="1" dirty="0" smtClean="0"/>
              <a:t> </a:t>
            </a:r>
            <a:r>
              <a:rPr lang="ru-RU" b="1" i="1" dirty="0" err="1" smtClean="0"/>
              <a:t>reporting</a:t>
            </a:r>
            <a:endParaRPr lang="ru-RU" b="1" dirty="0"/>
          </a:p>
        </p:txBody>
      </p:sp>
      <p:sp>
        <p:nvSpPr>
          <p:cNvPr id="3" name="Объект 2"/>
          <p:cNvSpPr>
            <a:spLocks noGrp="1"/>
          </p:cNvSpPr>
          <p:nvPr>
            <p:ph idx="1"/>
          </p:nvPr>
        </p:nvSpPr>
        <p:spPr>
          <a:xfrm>
            <a:off x="457200" y="1268760"/>
            <a:ext cx="8219256" cy="5328592"/>
          </a:xfrm>
        </p:spPr>
        <p:txBody>
          <a:bodyPr>
            <a:noAutofit/>
          </a:bodyPr>
          <a:lstStyle/>
          <a:p>
            <a:r>
              <a:rPr lang="ru-RU" sz="2800" dirty="0" smtClean="0"/>
              <a:t>Приклад </a:t>
            </a:r>
          </a:p>
          <a:p>
            <a:r>
              <a:rPr lang="en-US" sz="2800" i="1" dirty="0" err="1" smtClean="0"/>
              <a:t>J</a:t>
            </a:r>
            <a:r>
              <a:rPr lang="ru-RU" sz="2800" i="1" dirty="0" err="1" smtClean="0"/>
              <a:t>ustifier</a:t>
            </a:r>
            <a:r>
              <a:rPr lang="ru-RU" sz="2800" i="1" dirty="0" smtClean="0"/>
              <a:t>  - </a:t>
            </a:r>
            <a:r>
              <a:rPr lang="uk-UA" sz="2800" dirty="0" smtClean="0"/>
              <a:t>Обґрунтування важливості теми</a:t>
            </a:r>
          </a:p>
          <a:p>
            <a:r>
              <a:rPr lang="uk-UA" sz="2800" dirty="0" smtClean="0"/>
              <a:t>Тіло </a:t>
            </a:r>
            <a:r>
              <a:rPr lang="uk-UA" sz="2800" dirty="0" err="1" smtClean="0"/>
              <a:t>лонгріду</a:t>
            </a:r>
            <a:endParaRPr lang="uk-UA" sz="2800" dirty="0" smtClean="0"/>
          </a:p>
          <a:p>
            <a:r>
              <a:rPr lang="uk-UA" sz="2400" dirty="0" smtClean="0"/>
              <a:t>репортаж</a:t>
            </a:r>
            <a:r>
              <a:rPr lang="ru-RU" sz="2400" dirty="0" smtClean="0"/>
              <a:t>, </a:t>
            </a:r>
            <a:r>
              <a:rPr lang="ru-RU" sz="2400" dirty="0" err="1" smtClean="0"/>
              <a:t>що</a:t>
            </a:r>
            <a:r>
              <a:rPr lang="ru-RU" sz="2400" dirty="0" smtClean="0"/>
              <a:t> </a:t>
            </a:r>
            <a:r>
              <a:rPr lang="ru-RU" sz="2400" dirty="0" err="1" smtClean="0"/>
              <a:t>чергується</a:t>
            </a:r>
            <a:r>
              <a:rPr lang="ru-RU" sz="2400" dirty="0" smtClean="0"/>
              <a:t> </a:t>
            </a:r>
            <a:r>
              <a:rPr lang="ru-RU" sz="2400" dirty="0" err="1" smtClean="0"/>
              <a:t>з</a:t>
            </a:r>
            <a:r>
              <a:rPr lang="ru-RU" sz="2400" dirty="0" smtClean="0"/>
              <a:t> </a:t>
            </a:r>
            <a:r>
              <a:rPr lang="ru-RU" sz="2400" dirty="0" err="1" smtClean="0"/>
              <a:t>поясненням</a:t>
            </a:r>
            <a:endParaRPr lang="ru-RU" sz="2400" dirty="0" smtClean="0"/>
          </a:p>
          <a:p>
            <a:r>
              <a:rPr lang="ru-RU" sz="2400" dirty="0" err="1" smtClean="0"/>
              <a:t>послідовний</a:t>
            </a:r>
            <a:r>
              <a:rPr lang="ru-RU" sz="2400" dirty="0" smtClean="0"/>
              <a:t> показ того, </a:t>
            </a:r>
            <a:r>
              <a:rPr lang="ru-RU" sz="2400" dirty="0" err="1" smtClean="0"/>
              <a:t>що</a:t>
            </a:r>
            <a:r>
              <a:rPr lang="ru-RU" sz="2400" dirty="0" smtClean="0"/>
              <a:t> </a:t>
            </a:r>
            <a:r>
              <a:rPr lang="ru-RU" sz="2400" dirty="0" err="1" smtClean="0"/>
              <a:t>відбувається</a:t>
            </a:r>
            <a:r>
              <a:rPr lang="ru-RU" sz="2400" dirty="0" smtClean="0"/>
              <a:t>, </a:t>
            </a:r>
            <a:r>
              <a:rPr lang="ru-RU" sz="2400" dirty="0" err="1" smtClean="0"/>
              <a:t>з</a:t>
            </a:r>
            <a:r>
              <a:rPr lang="ru-RU" sz="2400" dirty="0" smtClean="0"/>
              <a:t> </a:t>
            </a:r>
            <a:r>
              <a:rPr lang="ru-RU" sz="2400" dirty="0" err="1" smtClean="0"/>
              <a:t>різних</a:t>
            </a:r>
            <a:r>
              <a:rPr lang="ru-RU" sz="2400" dirty="0" smtClean="0"/>
              <a:t> </a:t>
            </a:r>
            <a:r>
              <a:rPr lang="ru-RU" sz="2400" dirty="0" err="1" smtClean="0"/>
              <a:t>боків</a:t>
            </a:r>
            <a:endParaRPr lang="ru-RU" sz="2400" dirty="0" smtClean="0"/>
          </a:p>
          <a:p>
            <a:r>
              <a:rPr lang="ru-RU" sz="2400" dirty="0" err="1" smtClean="0"/>
              <a:t>набір</a:t>
            </a:r>
            <a:r>
              <a:rPr lang="ru-RU" sz="2400" dirty="0" smtClean="0"/>
              <a:t> </a:t>
            </a:r>
            <a:r>
              <a:rPr lang="ru-RU" sz="2400" dirty="0" err="1" smtClean="0"/>
              <a:t>прикладів</a:t>
            </a:r>
            <a:r>
              <a:rPr lang="ru-RU" sz="2400" dirty="0" smtClean="0"/>
              <a:t>, </a:t>
            </a:r>
            <a:r>
              <a:rPr lang="ru-RU" sz="2400" dirty="0" err="1" smtClean="0"/>
              <a:t>які</a:t>
            </a:r>
            <a:r>
              <a:rPr lang="ru-RU" sz="2400" dirty="0" smtClean="0"/>
              <a:t> </a:t>
            </a:r>
            <a:r>
              <a:rPr lang="ru-RU" sz="2400" dirty="0" err="1" smtClean="0"/>
              <a:t>представлені</a:t>
            </a:r>
            <a:r>
              <a:rPr lang="ru-RU" sz="2400" dirty="0" smtClean="0"/>
              <a:t> один за одним</a:t>
            </a:r>
          </a:p>
          <a:p>
            <a:r>
              <a:rPr lang="uk-UA" sz="3000" dirty="0" err="1" smtClean="0"/>
              <a:t>Кінцівк</a:t>
            </a:r>
            <a:r>
              <a:rPr lang="ru-RU" sz="3000" dirty="0" smtClean="0"/>
              <a:t>а</a:t>
            </a:r>
            <a:r>
              <a:rPr lang="uk-UA" sz="3000" dirty="0" smtClean="0"/>
              <a:t> </a:t>
            </a:r>
          </a:p>
          <a:p>
            <a:pPr>
              <a:buNone/>
            </a:pPr>
            <a:endParaRPr lang="ru-RU" sz="2800" dirty="0" smtClean="0"/>
          </a:p>
        </p:txBody>
      </p:sp>
    </p:spTree>
    <p:extLst>
      <p:ext uri="{BB962C8B-B14F-4D97-AF65-F5344CB8AC3E}">
        <p14:creationId xmlns:p14="http://schemas.microsoft.com/office/powerpoint/2010/main" val="30719116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Кінцівка</a:t>
            </a:r>
            <a:endParaRPr lang="ru-RU" b="1" dirty="0"/>
          </a:p>
        </p:txBody>
      </p:sp>
      <p:sp>
        <p:nvSpPr>
          <p:cNvPr id="3" name="Объект 2"/>
          <p:cNvSpPr>
            <a:spLocks noGrp="1"/>
          </p:cNvSpPr>
          <p:nvPr>
            <p:ph idx="1"/>
          </p:nvPr>
        </p:nvSpPr>
        <p:spPr>
          <a:xfrm>
            <a:off x="457200" y="1600200"/>
            <a:ext cx="8686800" cy="5257800"/>
          </a:xfrm>
        </p:spPr>
        <p:txBody>
          <a:bodyPr>
            <a:normAutofit fontScale="32500" lnSpcReduction="20000"/>
          </a:bodyPr>
          <a:lstStyle/>
          <a:p>
            <a:r>
              <a:rPr lang="uk-UA" sz="9600" dirty="0" smtClean="0"/>
              <a:t>Закільцювання </a:t>
            </a:r>
          </a:p>
          <a:p>
            <a:r>
              <a:rPr lang="uk-UA" sz="7400" dirty="0" smtClean="0"/>
              <a:t>відсилання до історії на початку тексту</a:t>
            </a:r>
          </a:p>
          <a:p>
            <a:r>
              <a:rPr lang="uk-UA" sz="9600" dirty="0" smtClean="0"/>
              <a:t>Узагальнення </a:t>
            </a:r>
          </a:p>
          <a:p>
            <a:r>
              <a:rPr lang="uk-UA" sz="9600" dirty="0" smtClean="0"/>
              <a:t>Прогнози на майбутнє</a:t>
            </a:r>
          </a:p>
          <a:p>
            <a:r>
              <a:rPr lang="uk-UA" sz="9600" dirty="0" smtClean="0"/>
              <a:t>Ще один приклад</a:t>
            </a:r>
          </a:p>
          <a:p>
            <a:r>
              <a:rPr lang="uk-UA" sz="7400" dirty="0" smtClean="0"/>
              <a:t>який ще раз підтверджує основну думку</a:t>
            </a:r>
            <a:endParaRPr lang="ru-RU" sz="7400" dirty="0" smtClean="0"/>
          </a:p>
          <a:p>
            <a:r>
              <a:rPr lang="ru-RU" sz="9600" dirty="0" err="1" smtClean="0"/>
              <a:t>Доречна</a:t>
            </a:r>
            <a:r>
              <a:rPr lang="ru-RU" sz="9600" dirty="0" smtClean="0"/>
              <a:t> цитата</a:t>
            </a:r>
            <a:endParaRPr lang="ru-RU" sz="9600" dirty="0"/>
          </a:p>
          <a:p>
            <a:r>
              <a:rPr lang="ru-RU" sz="9600" dirty="0" smtClean="0"/>
              <a:t>Часов</a:t>
            </a:r>
            <a:r>
              <a:rPr lang="uk-UA" sz="9600" dirty="0" smtClean="0"/>
              <a:t>і/просторові рамки</a:t>
            </a:r>
          </a:p>
          <a:p>
            <a:r>
              <a:rPr lang="uk-UA" sz="9600" dirty="0" smtClean="0"/>
              <a:t>Епілог </a:t>
            </a:r>
            <a:endParaRPr lang="ru-RU" sz="9600" dirty="0"/>
          </a:p>
          <a:p>
            <a:r>
              <a:rPr lang="ru-RU" sz="9600" dirty="0" err="1" smtClean="0"/>
              <a:t>Заклик</a:t>
            </a:r>
            <a:r>
              <a:rPr lang="ru-RU" sz="9600" dirty="0" smtClean="0"/>
              <a:t> до </a:t>
            </a:r>
            <a:r>
              <a:rPr lang="ru-RU" sz="9600" dirty="0" err="1" smtClean="0"/>
              <a:t>дії</a:t>
            </a:r>
            <a:r>
              <a:rPr lang="ru-RU" sz="9600" dirty="0" smtClean="0"/>
              <a:t> </a:t>
            </a:r>
          </a:p>
          <a:p>
            <a:r>
              <a:rPr lang="uk-UA" sz="7400" dirty="0" smtClean="0"/>
              <a:t>Сходіть на мітинг. Прочитайте книгу. Напишіть листа президенту. Здайте кров для жертв катастрофи</a:t>
            </a:r>
            <a:endParaRPr lang="ru-RU" sz="7400" dirty="0" smtClean="0"/>
          </a:p>
          <a:p>
            <a:endParaRPr lang="ru-RU" dirty="0"/>
          </a:p>
        </p:txBody>
      </p:sp>
    </p:spTree>
    <p:extLst>
      <p:ext uri="{BB962C8B-B14F-4D97-AF65-F5344CB8AC3E}">
        <p14:creationId xmlns:p14="http://schemas.microsoft.com/office/powerpoint/2010/main" val="27143335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426170"/>
          </a:xfrm>
        </p:spPr>
        <p:txBody>
          <a:bodyPr>
            <a:noAutofit/>
          </a:bodyPr>
          <a:lstStyle/>
          <a:p>
            <a:r>
              <a:rPr lang="uk-UA" b="1" dirty="0" smtClean="0"/>
              <a:t>Аналітична структура</a:t>
            </a:r>
            <a:endParaRPr lang="ru-RU" b="1" dirty="0"/>
          </a:p>
        </p:txBody>
      </p:sp>
      <p:sp>
        <p:nvSpPr>
          <p:cNvPr id="4" name="Содержимое 3"/>
          <p:cNvSpPr>
            <a:spLocks noGrp="1"/>
          </p:cNvSpPr>
          <p:nvPr>
            <p:ph idx="1"/>
          </p:nvPr>
        </p:nvSpPr>
        <p:spPr/>
        <p:txBody>
          <a:bodyPr/>
          <a:lstStyle/>
          <a:p>
            <a:r>
              <a:rPr lang="uk-UA" dirty="0" smtClean="0"/>
              <a:t>Гучна подія – </a:t>
            </a:r>
            <a:r>
              <a:rPr lang="en-US" dirty="0" smtClean="0"/>
              <a:t>Snow fall</a:t>
            </a:r>
            <a:endParaRPr lang="uk-UA" dirty="0" smtClean="0"/>
          </a:p>
          <a:p>
            <a:r>
              <a:rPr lang="uk-UA" dirty="0" smtClean="0"/>
              <a:t>Розбираємо по кісточках деталі події</a:t>
            </a:r>
          </a:p>
          <a:p>
            <a:r>
              <a:rPr lang="uk-UA" sz="2400" dirty="0" smtClean="0"/>
              <a:t>графіки, фото, відео, довідкові блоки</a:t>
            </a:r>
          </a:p>
          <a:p>
            <a:r>
              <a:rPr lang="uk-UA" dirty="0" smtClean="0"/>
              <a:t>Причини</a:t>
            </a:r>
          </a:p>
          <a:p>
            <a:r>
              <a:rPr lang="uk-UA" dirty="0" smtClean="0"/>
              <a:t>Наслідки</a:t>
            </a:r>
          </a:p>
          <a:p>
            <a:r>
              <a:rPr lang="uk-UA" dirty="0" smtClean="0"/>
              <a:t>Думки експертів</a:t>
            </a:r>
          </a:p>
          <a:p>
            <a:endParaRPr lang="uk-UA" dirty="0" smtClean="0"/>
          </a:p>
        </p:txBody>
      </p:sp>
    </p:spTree>
    <p:extLst>
      <p:ext uri="{BB962C8B-B14F-4D97-AF65-F5344CB8AC3E}">
        <p14:creationId xmlns:p14="http://schemas.microsoft.com/office/powerpoint/2010/main" val="30719116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426170"/>
          </a:xfrm>
        </p:spPr>
        <p:txBody>
          <a:bodyPr>
            <a:noAutofit/>
          </a:bodyPr>
          <a:lstStyle/>
          <a:p>
            <a:r>
              <a:rPr lang="uk-UA" b="1" dirty="0" smtClean="0"/>
              <a:t>Нарощування темпу </a:t>
            </a:r>
            <a:endParaRPr lang="ru-RU" b="1" dirty="0"/>
          </a:p>
        </p:txBody>
      </p:sp>
      <p:sp>
        <p:nvSpPr>
          <p:cNvPr id="4" name="Содержимое 3"/>
          <p:cNvSpPr>
            <a:spLocks noGrp="1"/>
          </p:cNvSpPr>
          <p:nvPr>
            <p:ph idx="1"/>
          </p:nvPr>
        </p:nvSpPr>
        <p:spPr/>
        <p:txBody>
          <a:bodyPr/>
          <a:lstStyle/>
          <a:p>
            <a:r>
              <a:rPr lang="uk-UA" dirty="0" smtClean="0"/>
              <a:t>Зав</a:t>
            </a:r>
            <a:r>
              <a:rPr lang="en-US" dirty="0" smtClean="0"/>
              <a:t>’</a:t>
            </a:r>
            <a:r>
              <a:rPr lang="uk-UA" dirty="0" err="1" smtClean="0"/>
              <a:t>язка</a:t>
            </a:r>
            <a:r>
              <a:rPr lang="uk-UA" dirty="0" smtClean="0"/>
              <a:t> </a:t>
            </a:r>
          </a:p>
          <a:p>
            <a:r>
              <a:rPr lang="uk-UA" dirty="0" smtClean="0"/>
              <a:t>Кульмінація</a:t>
            </a:r>
          </a:p>
          <a:p>
            <a:r>
              <a:rPr lang="uk-UA" dirty="0" smtClean="0"/>
              <a:t>Розв'язка </a:t>
            </a:r>
          </a:p>
          <a:p>
            <a:r>
              <a:rPr lang="uk-UA" dirty="0" smtClean="0"/>
              <a:t>На цю основу нанизуються репортажні, експертні і мультимедійні елементи</a:t>
            </a:r>
          </a:p>
          <a:p>
            <a:endParaRPr lang="uk-UA" dirty="0" smtClean="0"/>
          </a:p>
        </p:txBody>
      </p:sp>
    </p:spTree>
    <p:extLst>
      <p:ext uri="{BB962C8B-B14F-4D97-AF65-F5344CB8AC3E}">
        <p14:creationId xmlns:p14="http://schemas.microsoft.com/office/powerpoint/2010/main" val="3071911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210146"/>
          </a:xfrm>
        </p:spPr>
        <p:txBody>
          <a:bodyPr>
            <a:noAutofit/>
          </a:bodyPr>
          <a:lstStyle/>
          <a:p>
            <a:r>
              <a:rPr lang="uk-UA" b="1" dirty="0" smtClean="0"/>
              <a:t>Довгі тексти - обличчя видання </a:t>
            </a:r>
            <a:br>
              <a:rPr lang="uk-UA" b="1" dirty="0" smtClean="0"/>
            </a:br>
            <a:r>
              <a:rPr lang="uk-UA" b="1" dirty="0" smtClean="0"/>
              <a:t>і імідж автора</a:t>
            </a:r>
            <a:endParaRPr lang="ru-RU" b="1" dirty="0"/>
          </a:p>
        </p:txBody>
      </p:sp>
      <p:sp>
        <p:nvSpPr>
          <p:cNvPr id="3" name="Объект 2"/>
          <p:cNvSpPr>
            <a:spLocks noGrp="1"/>
          </p:cNvSpPr>
          <p:nvPr>
            <p:ph idx="1"/>
          </p:nvPr>
        </p:nvSpPr>
        <p:spPr>
          <a:xfrm>
            <a:off x="457200" y="1628800"/>
            <a:ext cx="8219256" cy="4497363"/>
          </a:xfrm>
        </p:spPr>
        <p:txBody>
          <a:bodyPr>
            <a:noAutofit/>
          </a:bodyPr>
          <a:lstStyle/>
          <a:p>
            <a:pPr>
              <a:defRPr/>
            </a:pPr>
            <a:r>
              <a:rPr lang="en-US" sz="3000" dirty="0" smtClean="0"/>
              <a:t>Liga.net </a:t>
            </a:r>
            <a:r>
              <a:rPr lang="uk-UA" sz="3000" dirty="0" smtClean="0"/>
              <a:t>– про бізнес, ринки, гроші </a:t>
            </a:r>
            <a:endParaRPr lang="uk-UA" sz="3000" dirty="0" smtClean="0">
              <a:solidFill>
                <a:srgbClr val="FF0000"/>
              </a:solidFill>
            </a:endParaRPr>
          </a:p>
          <a:p>
            <a:pPr>
              <a:defRPr/>
            </a:pPr>
            <a:r>
              <a:rPr lang="en-US" sz="3000" dirty="0" err="1" smtClean="0"/>
              <a:t>Texty</a:t>
            </a:r>
            <a:r>
              <a:rPr lang="en-US" sz="3000" dirty="0" smtClean="0"/>
              <a:t> </a:t>
            </a:r>
            <a:r>
              <a:rPr lang="uk-UA" sz="3000" dirty="0" smtClean="0"/>
              <a:t>– складні візуалізації</a:t>
            </a:r>
          </a:p>
          <a:p>
            <a:pPr>
              <a:defRPr/>
            </a:pPr>
            <a:r>
              <a:rPr lang="en-US" sz="3000" dirty="0" smtClean="0"/>
              <a:t>New York Times </a:t>
            </a:r>
            <a:r>
              <a:rPr lang="uk-UA" sz="3000" dirty="0" smtClean="0"/>
              <a:t>– </a:t>
            </a:r>
            <a:r>
              <a:rPr lang="uk-UA" sz="3000" dirty="0" err="1" smtClean="0"/>
              <a:t>подієві</a:t>
            </a:r>
            <a:endParaRPr lang="uk-UA" sz="3000" dirty="0" smtClean="0"/>
          </a:p>
          <a:p>
            <a:pPr>
              <a:defRPr/>
            </a:pPr>
            <a:r>
              <a:rPr lang="en-US" sz="3000" dirty="0" smtClean="0"/>
              <a:t>New Yorker – </a:t>
            </a:r>
            <a:r>
              <a:rPr lang="uk-UA" sz="3000" dirty="0" smtClean="0"/>
              <a:t>тренди, які всі відчувають</a:t>
            </a:r>
            <a:endParaRPr lang="en-US" sz="3000" dirty="0" smtClean="0"/>
          </a:p>
          <a:p>
            <a:pPr>
              <a:defRPr/>
            </a:pPr>
            <a:r>
              <a:rPr lang="ru-RU" sz="3000" dirty="0" err="1" smtClean="0"/>
              <a:t>Дзеркало</a:t>
            </a:r>
            <a:r>
              <a:rPr lang="ru-RU" sz="3000" dirty="0" smtClean="0"/>
              <a:t> </a:t>
            </a:r>
            <a:r>
              <a:rPr lang="ru-RU" sz="3000" dirty="0" err="1" smtClean="0"/>
              <a:t>тижня</a:t>
            </a:r>
            <a:r>
              <a:rPr lang="ru-RU" sz="3000" dirty="0" smtClean="0"/>
              <a:t> – </a:t>
            </a:r>
            <a:r>
              <a:rPr lang="ru-RU" sz="3000" dirty="0" err="1" smtClean="0"/>
              <a:t>історія</a:t>
            </a:r>
            <a:r>
              <a:rPr lang="uk-UA" sz="3000" dirty="0" smtClean="0"/>
              <a:t>, геополітика, тренди</a:t>
            </a:r>
          </a:p>
          <a:p>
            <a:pPr>
              <a:defRPr/>
            </a:pPr>
            <a:r>
              <a:rPr lang="uk-UA" sz="3000" dirty="0" smtClean="0"/>
              <a:t>Фокус – </a:t>
            </a:r>
            <a:r>
              <a:rPr lang="uk-UA" sz="3000" dirty="0" err="1" smtClean="0"/>
              <a:t>фотоісторії</a:t>
            </a:r>
            <a:r>
              <a:rPr lang="uk-UA" sz="3000" dirty="0" smtClean="0"/>
              <a:t>…</a:t>
            </a:r>
          </a:p>
          <a:p>
            <a:endParaRPr lang="ru-RU" sz="3000" dirty="0" smtClean="0"/>
          </a:p>
        </p:txBody>
      </p:sp>
    </p:spTree>
    <p:extLst>
      <p:ext uri="{BB962C8B-B14F-4D97-AF65-F5344CB8AC3E}">
        <p14:creationId xmlns:p14="http://schemas.microsoft.com/office/powerpoint/2010/main" val="30719116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426170"/>
          </a:xfrm>
        </p:spPr>
        <p:txBody>
          <a:bodyPr>
            <a:noAutofit/>
          </a:bodyPr>
          <a:lstStyle/>
          <a:p>
            <a:r>
              <a:rPr lang="uk-UA" b="1" dirty="0" smtClean="0"/>
              <a:t>Об</a:t>
            </a:r>
            <a:r>
              <a:rPr lang="en-US" b="1" dirty="0" smtClean="0"/>
              <a:t>’</a:t>
            </a:r>
            <a:r>
              <a:rPr lang="uk-UA" b="1" dirty="0" smtClean="0"/>
              <a:t>ємний текст за годину. Методика сніжинки</a:t>
            </a:r>
            <a:endParaRPr lang="ru-RU" b="1"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660136" y="1844675"/>
            <a:ext cx="5812616" cy="4281488"/>
          </a:xfrm>
          <a:prstGeom prst="rect">
            <a:avLst/>
          </a:prstGeom>
          <a:noFill/>
          <a:ln w="9525">
            <a:noFill/>
            <a:miter lim="800000"/>
            <a:headEnd/>
            <a:tailEnd/>
          </a:ln>
        </p:spPr>
      </p:pic>
    </p:spTree>
    <p:extLst>
      <p:ext uri="{BB962C8B-B14F-4D97-AF65-F5344CB8AC3E}">
        <p14:creationId xmlns:p14="http://schemas.microsoft.com/office/powerpoint/2010/main" val="3071911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91264" cy="1426170"/>
          </a:xfrm>
        </p:spPr>
        <p:txBody>
          <a:bodyPr>
            <a:noAutofit/>
          </a:bodyPr>
          <a:lstStyle/>
          <a:p>
            <a:r>
              <a:rPr lang="uk-UA" b="1" dirty="0" smtClean="0"/>
              <a:t>Об</a:t>
            </a:r>
            <a:r>
              <a:rPr lang="en-US" b="1" dirty="0" smtClean="0"/>
              <a:t>’</a:t>
            </a:r>
            <a:r>
              <a:rPr lang="uk-UA" b="1" dirty="0" smtClean="0"/>
              <a:t>ємний текст за годину. </a:t>
            </a:r>
            <a:br>
              <a:rPr lang="uk-UA" b="1" dirty="0" smtClean="0"/>
            </a:br>
            <a:r>
              <a:rPr lang="uk-UA" b="1" dirty="0" smtClean="0"/>
              <a:t>Без плану</a:t>
            </a:r>
            <a:endParaRPr lang="ru-RU" b="1" dirty="0"/>
          </a:p>
        </p:txBody>
      </p:sp>
      <p:sp>
        <p:nvSpPr>
          <p:cNvPr id="4" name="Содержимое 3"/>
          <p:cNvSpPr>
            <a:spLocks noGrp="1"/>
          </p:cNvSpPr>
          <p:nvPr>
            <p:ph idx="1"/>
          </p:nvPr>
        </p:nvSpPr>
        <p:spPr>
          <a:xfrm>
            <a:off x="457200" y="1700808"/>
            <a:ext cx="8229600" cy="4536504"/>
          </a:xfrm>
        </p:spPr>
        <p:txBody>
          <a:bodyPr>
            <a:normAutofit fontScale="92500" lnSpcReduction="10000"/>
          </a:bodyPr>
          <a:lstStyle/>
          <a:p>
            <a:r>
              <a:rPr lang="uk-UA" dirty="0" smtClean="0"/>
              <a:t>Вивчіть усі джерела</a:t>
            </a:r>
          </a:p>
          <a:p>
            <a:r>
              <a:rPr lang="uk-UA" dirty="0" smtClean="0"/>
              <a:t>Напишіть лід – зацікавте читача</a:t>
            </a:r>
          </a:p>
          <a:p>
            <a:r>
              <a:rPr lang="uk-UA" dirty="0" smtClean="0"/>
              <a:t>Складіть</a:t>
            </a:r>
            <a:r>
              <a:rPr lang="en-US" dirty="0" smtClean="0"/>
              <a:t> </a:t>
            </a:r>
            <a:r>
              <a:rPr lang="ru-RU" dirty="0" err="1" smtClean="0"/>
              <a:t>п</a:t>
            </a:r>
            <a:r>
              <a:rPr lang="uk-UA" dirty="0" smtClean="0"/>
              <a:t>лан</a:t>
            </a:r>
          </a:p>
          <a:p>
            <a:r>
              <a:rPr lang="uk-UA" sz="2600" dirty="0" smtClean="0"/>
              <a:t>По пів першого речення кожного </a:t>
            </a:r>
            <a:r>
              <a:rPr lang="uk-UA" sz="2600" dirty="0" err="1" smtClean="0"/>
              <a:t>абзаца</a:t>
            </a:r>
            <a:r>
              <a:rPr lang="uk-UA" sz="2600" dirty="0" smtClean="0"/>
              <a:t>… Про що ви хочете написати далі… Головне – зв'язка…</a:t>
            </a:r>
          </a:p>
          <a:p>
            <a:r>
              <a:rPr lang="uk-UA" dirty="0" smtClean="0"/>
              <a:t>Дійдіть до кінця історії</a:t>
            </a:r>
          </a:p>
          <a:p>
            <a:r>
              <a:rPr lang="uk-UA" dirty="0" smtClean="0"/>
              <a:t>Заповніть пробіли</a:t>
            </a:r>
          </a:p>
          <a:p>
            <a:r>
              <a:rPr lang="uk-UA" dirty="0" smtClean="0"/>
              <a:t>Починайте писати – достатньо продовжити кожну думку</a:t>
            </a:r>
          </a:p>
          <a:p>
            <a:endParaRPr lang="uk-UA" dirty="0" smtClean="0"/>
          </a:p>
          <a:p>
            <a:endParaRPr lang="ru-RU" dirty="0"/>
          </a:p>
        </p:txBody>
      </p:sp>
    </p:spTree>
    <p:extLst>
      <p:ext uri="{BB962C8B-B14F-4D97-AF65-F5344CB8AC3E}">
        <p14:creationId xmlns:p14="http://schemas.microsoft.com/office/powerpoint/2010/main" val="30719116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p:txBody>
          <a:bodyPr>
            <a:normAutofit/>
          </a:bodyPr>
          <a:lstStyle/>
          <a:p>
            <a:pPr algn="ctr">
              <a:buNone/>
            </a:pPr>
            <a:r>
              <a:rPr lang="uk-UA" sz="6600" dirty="0" smtClean="0"/>
              <a:t>Головне – щоб стиль </a:t>
            </a:r>
            <a:br>
              <a:rPr lang="uk-UA" sz="6600" dirty="0" smtClean="0"/>
            </a:br>
            <a:r>
              <a:rPr lang="uk-UA" sz="6600" dirty="0" smtClean="0"/>
              <a:t>і структура вам подобалися</a:t>
            </a:r>
            <a:endParaRPr lang="ru-RU" sz="6600" dirty="0"/>
          </a:p>
        </p:txBody>
      </p:sp>
    </p:spTree>
    <p:extLst>
      <p:ext uri="{BB962C8B-B14F-4D97-AF65-F5344CB8AC3E}">
        <p14:creationId xmlns:p14="http://schemas.microsoft.com/office/powerpoint/2010/main" val="30719116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778098"/>
          </a:xfrm>
        </p:spPr>
        <p:txBody>
          <a:bodyPr rtlCol="0">
            <a:normAutofit/>
          </a:bodyPr>
          <a:lstStyle/>
          <a:p>
            <a:pPr eaLnBrk="1" fontAlgn="auto" hangingPunct="1">
              <a:spcAft>
                <a:spcPts val="0"/>
              </a:spcAft>
              <a:defRPr/>
            </a:pPr>
            <a:r>
              <a:rPr lang="ru-RU" b="1" dirty="0" err="1" smtClean="0"/>
              <a:t>Етапи</a:t>
            </a:r>
            <a:r>
              <a:rPr lang="ru-RU" b="1" dirty="0" smtClean="0"/>
              <a:t> </a:t>
            </a:r>
            <a:r>
              <a:rPr lang="ru-RU" b="1" dirty="0" err="1" smtClean="0"/>
              <a:t>роботи</a:t>
            </a:r>
            <a:r>
              <a:rPr lang="ru-RU" b="1" dirty="0" smtClean="0"/>
              <a:t> над </a:t>
            </a:r>
            <a:r>
              <a:rPr lang="ru-RU" b="1" dirty="0" err="1" smtClean="0"/>
              <a:t>лонгрідом</a:t>
            </a:r>
            <a:endParaRPr lang="ru-RU" b="1" dirty="0"/>
          </a:p>
        </p:txBody>
      </p:sp>
      <p:sp>
        <p:nvSpPr>
          <p:cNvPr id="3" name="Объект 2"/>
          <p:cNvSpPr>
            <a:spLocks noGrp="1"/>
          </p:cNvSpPr>
          <p:nvPr>
            <p:ph idx="1"/>
          </p:nvPr>
        </p:nvSpPr>
        <p:spPr>
          <a:xfrm>
            <a:off x="457200" y="1196752"/>
            <a:ext cx="8686800" cy="5661248"/>
          </a:xfrm>
        </p:spPr>
        <p:txBody>
          <a:bodyPr>
            <a:normAutofit/>
          </a:bodyPr>
          <a:lstStyle/>
          <a:p>
            <a:pPr eaLnBrk="1" hangingPunct="1">
              <a:defRPr/>
            </a:pPr>
            <a:r>
              <a:rPr lang="uk-UA" dirty="0" smtClean="0"/>
              <a:t>І</a:t>
            </a:r>
            <a:r>
              <a:rPr lang="ru-RU" dirty="0" err="1" smtClean="0"/>
              <a:t>дея</a:t>
            </a:r>
            <a:r>
              <a:rPr lang="ru-RU" dirty="0" smtClean="0"/>
              <a:t>. </a:t>
            </a:r>
            <a:r>
              <a:rPr lang="ru-RU" dirty="0" err="1" smtClean="0"/>
              <a:t>Обдумуємо</a:t>
            </a:r>
            <a:r>
              <a:rPr lang="ru-RU" dirty="0" smtClean="0"/>
              <a:t> тему</a:t>
            </a:r>
          </a:p>
          <a:p>
            <a:pPr eaLnBrk="1" hangingPunct="1">
              <a:defRPr/>
            </a:pPr>
            <a:r>
              <a:rPr lang="ru-RU" sz="2400" dirty="0" err="1" smtClean="0"/>
              <a:t>Що</a:t>
            </a:r>
            <a:r>
              <a:rPr lang="ru-RU" sz="2400" dirty="0" smtClean="0"/>
              <a:t> ми </a:t>
            </a:r>
            <a:r>
              <a:rPr lang="ru-RU" sz="2400" dirty="0" err="1" smtClean="0"/>
              <a:t>хочемо</a:t>
            </a:r>
            <a:r>
              <a:rPr lang="ru-RU" sz="2400" dirty="0" smtClean="0"/>
              <a:t> </a:t>
            </a:r>
            <a:r>
              <a:rPr lang="ru-RU" sz="2400" dirty="0" err="1" smtClean="0"/>
              <a:t>розказати</a:t>
            </a:r>
            <a:r>
              <a:rPr lang="ru-RU" sz="2400" dirty="0" smtClean="0"/>
              <a:t>? </a:t>
            </a:r>
            <a:r>
              <a:rPr lang="ru-RU" sz="2400" dirty="0" err="1" smtClean="0"/>
              <a:t>Яким</a:t>
            </a:r>
            <a:r>
              <a:rPr lang="ru-RU" sz="2400" dirty="0" smtClean="0"/>
              <a:t> способом? </a:t>
            </a:r>
          </a:p>
          <a:p>
            <a:pPr>
              <a:defRPr/>
            </a:pPr>
            <a:r>
              <a:rPr lang="uk-UA" dirty="0" smtClean="0"/>
              <a:t>Збір команди</a:t>
            </a:r>
          </a:p>
          <a:p>
            <a:pPr>
              <a:defRPr/>
            </a:pPr>
            <a:r>
              <a:rPr lang="uk-UA" dirty="0" smtClean="0"/>
              <a:t>Планування </a:t>
            </a:r>
          </a:p>
          <a:p>
            <a:pPr eaLnBrk="1" hangingPunct="1">
              <a:defRPr/>
            </a:pPr>
            <a:r>
              <a:rPr lang="uk-UA" dirty="0" smtClean="0"/>
              <a:t>Збір інформації</a:t>
            </a:r>
          </a:p>
          <a:p>
            <a:pPr eaLnBrk="1" hangingPunct="1">
              <a:defRPr/>
            </a:pPr>
            <a:r>
              <a:rPr lang="uk-UA" dirty="0" smtClean="0"/>
              <a:t>Підготовка матеріалів: написання, </a:t>
            </a:r>
            <a:r>
              <a:rPr lang="uk-UA" dirty="0" smtClean="0">
                <a:solidFill>
                  <a:srgbClr val="FF0000"/>
                </a:solidFill>
              </a:rPr>
              <a:t>редагування</a:t>
            </a:r>
          </a:p>
          <a:p>
            <a:pPr eaLnBrk="1" hangingPunct="1">
              <a:buNone/>
              <a:defRPr/>
            </a:pPr>
            <a:endParaRPr lang="uk-UA" dirty="0" smtClean="0"/>
          </a:p>
          <a:p>
            <a:pPr eaLnBrk="1" hangingPunct="1">
              <a:buNone/>
              <a:defRPr/>
            </a:pPr>
            <a:endParaRPr lang="uk-UA"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smtClean="0"/>
              <a:t>Для кого ми </a:t>
            </a:r>
            <a:r>
              <a:rPr lang="ru-RU" b="1" dirty="0" err="1" smtClean="0"/>
              <a:t>пишемо</a:t>
            </a:r>
            <a:r>
              <a:rPr lang="ru-RU" b="1" dirty="0" smtClean="0"/>
              <a:t>. </a:t>
            </a:r>
            <a:br>
              <a:rPr lang="ru-RU" b="1" dirty="0" smtClean="0"/>
            </a:br>
            <a:r>
              <a:rPr lang="ru-RU" b="1" dirty="0" smtClean="0"/>
              <a:t>Хороший текст…</a:t>
            </a:r>
            <a:endParaRPr lang="ru-RU" b="1" dirty="0"/>
          </a:p>
        </p:txBody>
      </p:sp>
      <p:sp>
        <p:nvSpPr>
          <p:cNvPr id="32771" name="Текст 3"/>
          <p:cNvSpPr>
            <a:spLocks noGrp="1"/>
          </p:cNvSpPr>
          <p:nvPr>
            <p:ph type="body" idx="1"/>
          </p:nvPr>
        </p:nvSpPr>
        <p:spPr>
          <a:xfrm>
            <a:off x="1043608" y="1916832"/>
            <a:ext cx="4040188" cy="639762"/>
          </a:xfrm>
        </p:spPr>
        <p:txBody>
          <a:bodyPr/>
          <a:lstStyle/>
          <a:p>
            <a:pPr eaLnBrk="1" hangingPunct="1"/>
            <a:r>
              <a:rPr lang="uk-UA" dirty="0" smtClean="0"/>
              <a:t>Для людей</a:t>
            </a:r>
            <a:endParaRPr lang="ru-RU" dirty="0" smtClean="0"/>
          </a:p>
        </p:txBody>
      </p:sp>
      <p:sp>
        <p:nvSpPr>
          <p:cNvPr id="32773" name="Текст 4"/>
          <p:cNvSpPr>
            <a:spLocks noGrp="1"/>
          </p:cNvSpPr>
          <p:nvPr>
            <p:ph type="body" sz="quarter" idx="3"/>
          </p:nvPr>
        </p:nvSpPr>
        <p:spPr>
          <a:xfrm>
            <a:off x="5102225" y="1916832"/>
            <a:ext cx="4041775" cy="639762"/>
          </a:xfrm>
        </p:spPr>
        <p:txBody>
          <a:bodyPr/>
          <a:lstStyle/>
          <a:p>
            <a:pPr eaLnBrk="1" hangingPunct="1"/>
            <a:r>
              <a:rPr lang="uk-UA" dirty="0" smtClean="0"/>
              <a:t>Для роботів</a:t>
            </a:r>
            <a:endParaRPr lang="ru-RU" dirty="0" smtClean="0"/>
          </a:p>
        </p:txBody>
      </p:sp>
      <p:pic>
        <p:nvPicPr>
          <p:cNvPr id="1026" name="Picture 2"/>
          <p:cNvPicPr>
            <a:picLocks noChangeAspect="1" noChangeArrowheads="1"/>
          </p:cNvPicPr>
          <p:nvPr/>
        </p:nvPicPr>
        <p:blipFill>
          <a:blip r:embed="rId3" cstate="print"/>
          <a:srcRect/>
          <a:stretch>
            <a:fillRect/>
          </a:stretch>
        </p:blipFill>
        <p:spPr bwMode="auto">
          <a:xfrm>
            <a:off x="5076057" y="2852936"/>
            <a:ext cx="3206468" cy="3097312"/>
          </a:xfrm>
          <a:prstGeom prst="rect">
            <a:avLst/>
          </a:prstGeom>
          <a:noFill/>
          <a:ln w="9525">
            <a:noFill/>
            <a:miter lim="800000"/>
            <a:headEnd/>
            <a:tailEnd/>
          </a:ln>
        </p:spPr>
      </p:pic>
      <p:pic>
        <p:nvPicPr>
          <p:cNvPr id="9" name="Picture 2"/>
          <p:cNvPicPr>
            <a:picLocks noGrp="1" noChangeAspect="1" noChangeArrowheads="1"/>
          </p:cNvPicPr>
          <p:nvPr>
            <p:ph idx="1"/>
          </p:nvPr>
        </p:nvPicPr>
        <p:blipFill>
          <a:blip r:embed="rId4" cstate="print"/>
          <a:srcRect/>
          <a:stretch>
            <a:fillRect/>
          </a:stretch>
        </p:blipFill>
        <p:spPr>
          <a:xfrm>
            <a:off x="56454" y="2852936"/>
            <a:ext cx="4974143" cy="3168947"/>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uk-UA" b="1" dirty="0" smtClean="0"/>
              <a:t>Чого хочуть роботи. Ключові слова</a:t>
            </a:r>
            <a:endParaRPr lang="ru-RU" b="1" dirty="0"/>
          </a:p>
        </p:txBody>
      </p:sp>
      <p:sp>
        <p:nvSpPr>
          <p:cNvPr id="3" name="Объект 2"/>
          <p:cNvSpPr>
            <a:spLocks noGrp="1"/>
          </p:cNvSpPr>
          <p:nvPr>
            <p:ph idx="1"/>
          </p:nvPr>
        </p:nvSpPr>
        <p:spPr>
          <a:xfrm>
            <a:off x="457200" y="1600200"/>
            <a:ext cx="5410944" cy="4853136"/>
          </a:xfrm>
        </p:spPr>
        <p:txBody>
          <a:bodyPr>
            <a:normAutofit fontScale="92500" lnSpcReduction="10000"/>
          </a:bodyPr>
          <a:lstStyle/>
          <a:p>
            <a:r>
              <a:rPr lang="ru-RU" dirty="0" smtClean="0"/>
              <a:t>Слово, </a:t>
            </a:r>
            <a:r>
              <a:rPr lang="ru-RU" dirty="0" err="1" smtClean="0"/>
              <a:t>словосполучення</a:t>
            </a:r>
            <a:r>
              <a:rPr lang="ru-RU" dirty="0" smtClean="0"/>
              <a:t> </a:t>
            </a:r>
            <a:r>
              <a:rPr lang="ru-RU" dirty="0" err="1" smtClean="0"/>
              <a:t>або</a:t>
            </a:r>
            <a:r>
              <a:rPr lang="ru-RU" dirty="0" smtClean="0"/>
              <a:t> фраза</a:t>
            </a:r>
          </a:p>
          <a:p>
            <a:r>
              <a:rPr lang="ru-RU" dirty="0" err="1" smtClean="0"/>
              <a:t>Користувач</a:t>
            </a:r>
            <a:r>
              <a:rPr lang="ru-RU" dirty="0" smtClean="0"/>
              <a:t> вводить у </a:t>
            </a:r>
            <a:r>
              <a:rPr lang="en-US" dirty="0" err="1" smtClean="0"/>
              <a:t>google</a:t>
            </a:r>
            <a:endParaRPr lang="ru-RU" dirty="0" smtClean="0"/>
          </a:p>
          <a:p>
            <a:r>
              <a:rPr lang="ru-RU" dirty="0" smtClean="0"/>
              <a:t>Максимально </a:t>
            </a:r>
            <a:r>
              <a:rPr lang="ru-RU" dirty="0" err="1" smtClean="0"/>
              <a:t>деталізований</a:t>
            </a:r>
            <a:endParaRPr lang="uk-UA" dirty="0" smtClean="0"/>
          </a:p>
          <a:p>
            <a:pPr>
              <a:defRPr/>
            </a:pPr>
            <a:r>
              <a:rPr lang="uk-UA" sz="2600" dirty="0" smtClean="0"/>
              <a:t>у </a:t>
            </a:r>
            <a:r>
              <a:rPr lang="uk-UA" sz="2600" dirty="0" err="1" smtClean="0"/>
              <a:t>ліді</a:t>
            </a:r>
            <a:endParaRPr lang="ru-RU" sz="2600" dirty="0"/>
          </a:p>
          <a:p>
            <a:pPr>
              <a:defRPr/>
            </a:pPr>
            <a:r>
              <a:rPr lang="uk-UA" sz="2600" dirty="0" smtClean="0"/>
              <a:t>в заголовку</a:t>
            </a:r>
            <a:endParaRPr lang="ru-RU" sz="2600" dirty="0"/>
          </a:p>
          <a:p>
            <a:pPr>
              <a:defRPr/>
            </a:pPr>
            <a:r>
              <a:rPr lang="uk-UA" sz="2600" dirty="0" smtClean="0"/>
              <a:t>у </a:t>
            </a:r>
            <a:r>
              <a:rPr lang="uk-UA" sz="2600" dirty="0" err="1" smtClean="0"/>
              <a:t>гіперлінках</a:t>
            </a:r>
            <a:endParaRPr lang="ru-RU" sz="2600" dirty="0"/>
          </a:p>
          <a:p>
            <a:pPr marL="0" indent="0">
              <a:buFont typeface="Arial" charset="0"/>
              <a:buNone/>
              <a:defRPr/>
            </a:pPr>
            <a:r>
              <a:rPr lang="ru-RU" dirty="0" err="1" smtClean="0"/>
              <a:t>Щоб</a:t>
            </a:r>
            <a:r>
              <a:rPr lang="ru-RU" dirty="0" smtClean="0"/>
              <a:t> </a:t>
            </a:r>
            <a:r>
              <a:rPr lang="ru-RU" dirty="0" err="1" smtClean="0"/>
              <a:t>отримати</a:t>
            </a:r>
            <a:r>
              <a:rPr lang="ru-RU" dirty="0" smtClean="0"/>
              <a:t> </a:t>
            </a:r>
            <a:r>
              <a:rPr lang="ru-RU" dirty="0" err="1" smtClean="0"/>
              <a:t>ваші</a:t>
            </a:r>
            <a:r>
              <a:rPr lang="ru-RU" dirty="0" smtClean="0"/>
              <a:t> </a:t>
            </a:r>
            <a:r>
              <a:rPr lang="ru-RU" dirty="0" err="1" smtClean="0"/>
              <a:t>ключові</a:t>
            </a:r>
            <a:r>
              <a:rPr lang="ru-RU" dirty="0" smtClean="0"/>
              <a:t> слова, </a:t>
            </a:r>
            <a:r>
              <a:rPr lang="ru-RU" dirty="0" err="1" smtClean="0"/>
              <a:t>ви</a:t>
            </a:r>
            <a:r>
              <a:rPr lang="ru-RU" dirty="0" smtClean="0"/>
              <a:t> можете </a:t>
            </a:r>
            <a:r>
              <a:rPr lang="ru-RU" dirty="0" err="1" smtClean="0"/>
              <a:t>скористатися</a:t>
            </a:r>
            <a:r>
              <a:rPr lang="ru-RU" dirty="0" smtClean="0"/>
              <a:t> </a:t>
            </a:r>
            <a:r>
              <a:rPr lang="ru-RU" dirty="0" err="1" smtClean="0"/>
              <a:t>програмою</a:t>
            </a:r>
            <a:r>
              <a:rPr lang="ru-RU" dirty="0" smtClean="0"/>
              <a:t>: </a:t>
            </a:r>
            <a:r>
              <a:rPr lang="en-US" dirty="0" smtClean="0"/>
              <a:t>keywordtool.io</a:t>
            </a:r>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1183" y="1556792"/>
            <a:ext cx="3302817" cy="2300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1667504"/>
            <a:ext cx="9144000" cy="3463990"/>
          </a:xfrm>
          <a:prstGeom prst="rect">
            <a:avLst/>
          </a:prstGeom>
          <a:noFill/>
          <a:ln w="9525">
            <a:noFill/>
            <a:miter lim="800000"/>
            <a:headEnd/>
            <a:tailEnd/>
          </a:ln>
        </p:spPr>
      </p:pic>
      <p:sp>
        <p:nvSpPr>
          <p:cNvPr id="4" name="Заголовок 1"/>
          <p:cNvSpPr>
            <a:spLocks noGrp="1"/>
          </p:cNvSpPr>
          <p:nvPr>
            <p:ph type="title"/>
          </p:nvPr>
        </p:nvSpPr>
        <p:spPr>
          <a:xfrm>
            <a:off x="457200" y="274638"/>
            <a:ext cx="8229600" cy="1143000"/>
          </a:xfrm>
        </p:spPr>
        <p:txBody>
          <a:bodyPr>
            <a:normAutofit fontScale="90000"/>
          </a:bodyPr>
          <a:lstStyle/>
          <a:p>
            <a:pPr>
              <a:defRPr/>
            </a:pPr>
            <a:r>
              <a:rPr lang="uk-UA" b="1" dirty="0" smtClean="0"/>
              <a:t>Чого хочуть роботи. Ключові слова</a:t>
            </a:r>
            <a:endParaRPr lang="ru-RU"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t>Підбираємо ключові слова</a:t>
            </a:r>
            <a:endParaRPr lang="ru-RU" b="1" dirty="0"/>
          </a:p>
        </p:txBody>
      </p:sp>
      <p:sp>
        <p:nvSpPr>
          <p:cNvPr id="3" name="Объект 2"/>
          <p:cNvSpPr>
            <a:spLocks noGrp="1"/>
          </p:cNvSpPr>
          <p:nvPr>
            <p:ph idx="1"/>
          </p:nvPr>
        </p:nvSpPr>
        <p:spPr/>
        <p:txBody>
          <a:bodyPr>
            <a:normAutofit/>
          </a:bodyPr>
          <a:lstStyle/>
          <a:p>
            <a:r>
              <a:rPr lang="uk-UA" dirty="0" smtClean="0"/>
              <a:t>Поставте себе на місце читача</a:t>
            </a:r>
          </a:p>
          <a:p>
            <a:r>
              <a:rPr lang="uk-UA" dirty="0" smtClean="0"/>
              <a:t>Загальна або вузька тематика - залежить від мети</a:t>
            </a:r>
          </a:p>
          <a:p>
            <a:r>
              <a:rPr lang="uk-UA" sz="2600" dirty="0" smtClean="0"/>
              <a:t>Загальна - більше запитів, але гостріша конкуренція</a:t>
            </a:r>
          </a:p>
          <a:p>
            <a:r>
              <a:rPr lang="uk-UA" sz="2600" dirty="0" smtClean="0"/>
              <a:t>Вузька - точно в ціль, але мало запитів</a:t>
            </a:r>
          </a:p>
          <a:p>
            <a:r>
              <a:rPr lang="uk-UA" dirty="0" smtClean="0"/>
              <a:t>Спробуйте різні варіанти і виберіть оптимальний</a:t>
            </a:r>
          </a:p>
          <a:p>
            <a:r>
              <a:rPr lang="uk-UA" dirty="0" smtClean="0"/>
              <a:t>Максимально релевантний сайту</a:t>
            </a:r>
          </a:p>
        </p:txBody>
      </p:sp>
    </p:spTree>
    <p:extLst>
      <p:ext uri="{BB962C8B-B14F-4D97-AF65-F5344CB8AC3E}">
        <p14:creationId xmlns:p14="http://schemas.microsoft.com/office/powerpoint/2010/main" val="18039945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p:txBody>
          <a:bodyPr/>
          <a:lstStyle/>
          <a:p>
            <a:r>
              <a:rPr lang="uk-UA" b="1" dirty="0" smtClean="0"/>
              <a:t>Чого хочуть роботи</a:t>
            </a:r>
          </a:p>
        </p:txBody>
      </p:sp>
      <p:sp>
        <p:nvSpPr>
          <p:cNvPr id="39939" name="Текст 3"/>
          <p:cNvSpPr>
            <a:spLocks noGrp="1"/>
          </p:cNvSpPr>
          <p:nvPr>
            <p:ph type="body" idx="1"/>
          </p:nvPr>
        </p:nvSpPr>
        <p:spPr/>
        <p:txBody>
          <a:bodyPr>
            <a:normAutofit lnSpcReduction="10000"/>
          </a:bodyPr>
          <a:lstStyle/>
          <a:p>
            <a:r>
              <a:rPr lang="ru-RU" sz="3600" smtClean="0"/>
              <a:t>Вчора –</a:t>
            </a:r>
            <a:r>
              <a:rPr lang="en-US" sz="3600" smtClean="0"/>
              <a:t> S</a:t>
            </a:r>
            <a:r>
              <a:rPr lang="ru-RU" sz="3600" smtClean="0"/>
              <a:t>ЕО</a:t>
            </a:r>
          </a:p>
        </p:txBody>
      </p:sp>
      <p:sp>
        <p:nvSpPr>
          <p:cNvPr id="3" name="Объект 2"/>
          <p:cNvSpPr>
            <a:spLocks noGrp="1"/>
          </p:cNvSpPr>
          <p:nvPr>
            <p:ph sz="half" idx="2"/>
          </p:nvPr>
        </p:nvSpPr>
        <p:spPr/>
        <p:txBody>
          <a:bodyPr>
            <a:normAutofit fontScale="92500" lnSpcReduction="10000"/>
          </a:bodyPr>
          <a:lstStyle/>
          <a:p>
            <a:pPr marL="0" indent="0">
              <a:buFont typeface="Arial" charset="0"/>
              <a:buNone/>
              <a:defRPr/>
            </a:pPr>
            <a:r>
              <a:rPr lang="uk-UA" b="1" dirty="0" smtClean="0"/>
              <a:t>До 2000</a:t>
            </a:r>
          </a:p>
          <a:p>
            <a:pPr>
              <a:defRPr/>
            </a:pPr>
            <a:r>
              <a:rPr lang="uk-UA" dirty="0" smtClean="0"/>
              <a:t>Унікальний контент (</a:t>
            </a:r>
            <a:r>
              <a:rPr lang="uk-UA" dirty="0" err="1" smtClean="0"/>
              <a:t>text.ru</a:t>
            </a:r>
            <a:r>
              <a:rPr lang="uk-UA" dirty="0" smtClean="0"/>
              <a:t>)</a:t>
            </a:r>
          </a:p>
          <a:p>
            <a:pPr>
              <a:defRPr/>
            </a:pPr>
            <a:r>
              <a:rPr lang="uk-UA" dirty="0" smtClean="0"/>
              <a:t>Висока щільність ключових слів</a:t>
            </a:r>
          </a:p>
          <a:p>
            <a:pPr>
              <a:defRPr/>
            </a:pPr>
            <a:r>
              <a:rPr lang="uk-UA" dirty="0" smtClean="0"/>
              <a:t>Багато сторінок на сайті</a:t>
            </a:r>
          </a:p>
          <a:p>
            <a:pPr marL="0" indent="0">
              <a:buFont typeface="Arial" charset="0"/>
              <a:buNone/>
              <a:defRPr/>
            </a:pPr>
            <a:r>
              <a:rPr lang="uk-UA" b="1" dirty="0" smtClean="0"/>
              <a:t>2000</a:t>
            </a:r>
          </a:p>
          <a:p>
            <a:pPr>
              <a:defRPr/>
            </a:pPr>
            <a:r>
              <a:rPr lang="uk-UA" dirty="0" smtClean="0"/>
              <a:t>Авторитет сайту</a:t>
            </a:r>
          </a:p>
          <a:p>
            <a:pPr marL="0" indent="0">
              <a:buFont typeface="Arial" charset="0"/>
              <a:buNone/>
              <a:defRPr/>
            </a:pPr>
            <a:r>
              <a:rPr lang="uk-UA" b="1" dirty="0" smtClean="0"/>
              <a:t>2010</a:t>
            </a:r>
          </a:p>
          <a:p>
            <a:pPr>
              <a:defRPr/>
            </a:pPr>
            <a:r>
              <a:rPr lang="uk-UA" dirty="0" smtClean="0"/>
              <a:t>Частота оновлень</a:t>
            </a:r>
          </a:p>
          <a:p>
            <a:pPr>
              <a:defRPr/>
            </a:pPr>
            <a:r>
              <a:rPr lang="uk-UA" dirty="0" smtClean="0"/>
              <a:t>Соціальні мережі</a:t>
            </a:r>
          </a:p>
          <a:p>
            <a:pPr>
              <a:defRPr/>
            </a:pPr>
            <a:endParaRPr lang="ru-RU" dirty="0"/>
          </a:p>
        </p:txBody>
      </p:sp>
      <p:sp>
        <p:nvSpPr>
          <p:cNvPr id="39941" name="Текст 4"/>
          <p:cNvSpPr>
            <a:spLocks noGrp="1"/>
          </p:cNvSpPr>
          <p:nvPr>
            <p:ph type="body" sz="quarter" idx="3"/>
          </p:nvPr>
        </p:nvSpPr>
        <p:spPr>
          <a:xfrm>
            <a:off x="4499992" y="1556792"/>
            <a:ext cx="4041775" cy="639763"/>
          </a:xfrm>
        </p:spPr>
        <p:txBody>
          <a:bodyPr>
            <a:normAutofit lnSpcReduction="10000"/>
          </a:bodyPr>
          <a:lstStyle/>
          <a:p>
            <a:r>
              <a:rPr lang="ru-RU" sz="3600" dirty="0" err="1" smtClean="0"/>
              <a:t>Сьогодні</a:t>
            </a:r>
            <a:r>
              <a:rPr lang="ru-RU" sz="3600" dirty="0" smtClean="0"/>
              <a:t> –</a:t>
            </a:r>
            <a:r>
              <a:rPr lang="en-US" sz="3600" dirty="0" smtClean="0"/>
              <a:t> </a:t>
            </a:r>
            <a:r>
              <a:rPr lang="uk-UA" sz="3600" dirty="0" smtClean="0"/>
              <a:t>якість</a:t>
            </a:r>
            <a:endParaRPr lang="ru-RU" sz="3600" dirty="0" smtClean="0"/>
          </a:p>
        </p:txBody>
      </p:sp>
      <p:sp>
        <p:nvSpPr>
          <p:cNvPr id="39942" name="Объект 5"/>
          <p:cNvSpPr>
            <a:spLocks noGrp="1"/>
          </p:cNvSpPr>
          <p:nvPr>
            <p:ph sz="quarter" idx="4"/>
          </p:nvPr>
        </p:nvSpPr>
        <p:spPr>
          <a:xfrm>
            <a:off x="4500563" y="2204864"/>
            <a:ext cx="4643437" cy="4278312"/>
          </a:xfrm>
        </p:spPr>
        <p:txBody>
          <a:bodyPr>
            <a:normAutofit fontScale="92500" lnSpcReduction="20000"/>
          </a:bodyPr>
          <a:lstStyle/>
          <a:p>
            <a:r>
              <a:rPr lang="uk-UA" dirty="0" smtClean="0"/>
              <a:t>Історія пошуку</a:t>
            </a:r>
          </a:p>
          <a:p>
            <a:r>
              <a:rPr lang="uk-UA" dirty="0" smtClean="0"/>
              <a:t>Соціальний авторитет: лайки, </a:t>
            </a:r>
            <a:r>
              <a:rPr lang="uk-UA" dirty="0" err="1" smtClean="0"/>
              <a:t>шейри</a:t>
            </a:r>
            <a:r>
              <a:rPr lang="uk-UA" dirty="0" smtClean="0"/>
              <a:t>, коментарі, перегляди</a:t>
            </a:r>
          </a:p>
          <a:p>
            <a:r>
              <a:rPr lang="uk-UA" dirty="0" smtClean="0"/>
              <a:t>#</a:t>
            </a:r>
            <a:r>
              <a:rPr lang="uk-UA" dirty="0" err="1" smtClean="0"/>
              <a:t>хештеги</a:t>
            </a:r>
            <a:endParaRPr lang="uk-UA" dirty="0" smtClean="0"/>
          </a:p>
          <a:p>
            <a:r>
              <a:rPr lang="uk-UA" dirty="0" smtClean="0"/>
              <a:t>Соціальні зв’язки </a:t>
            </a:r>
          </a:p>
          <a:p>
            <a:r>
              <a:rPr lang="uk-UA" dirty="0" smtClean="0"/>
              <a:t>Час на сайті</a:t>
            </a:r>
          </a:p>
          <a:p>
            <a:r>
              <a:rPr lang="uk-UA" dirty="0" smtClean="0"/>
              <a:t>Глибина перегляду</a:t>
            </a:r>
          </a:p>
          <a:p>
            <a:r>
              <a:rPr lang="uk-UA" dirty="0" smtClean="0"/>
              <a:t>Відмови</a:t>
            </a:r>
          </a:p>
          <a:p>
            <a:r>
              <a:rPr lang="uk-UA" dirty="0" smtClean="0"/>
              <a:t>Географія</a:t>
            </a:r>
          </a:p>
          <a:p>
            <a:r>
              <a:rPr lang="uk-UA" b="1" dirty="0" smtClean="0"/>
              <a:t>Зручність </a:t>
            </a:r>
            <a:r>
              <a:rPr lang="uk-UA" dirty="0" smtClean="0"/>
              <a:t>для мобільних</a:t>
            </a:r>
          </a:p>
          <a:p>
            <a:r>
              <a:rPr lang="uk-UA" b="1" dirty="0" smtClean="0"/>
              <a:t>Швидший і точніший </a:t>
            </a:r>
            <a:r>
              <a:rPr lang="uk-UA" dirty="0" smtClean="0"/>
              <a:t>пошук</a:t>
            </a:r>
          </a:p>
          <a:p>
            <a:r>
              <a:rPr lang="uk-UA" dirty="0" err="1" smtClean="0"/>
              <a:t>+посилання</a:t>
            </a:r>
            <a:r>
              <a:rPr lang="uk-UA" dirty="0" smtClean="0"/>
              <a:t> на </a:t>
            </a:r>
            <a:r>
              <a:rPr lang="uk-UA" b="1" dirty="0" err="1" smtClean="0"/>
              <a:t>youtube</a:t>
            </a:r>
            <a:endParaRPr lang="uk-UA" b="1" dirty="0" smtClean="0"/>
          </a:p>
        </p:txBody>
      </p:sp>
      <p:pic>
        <p:nvPicPr>
          <p:cNvPr id="7" name="Picture 3"/>
          <p:cNvPicPr>
            <a:picLocks noChangeAspect="1" noChangeArrowheads="1"/>
          </p:cNvPicPr>
          <p:nvPr/>
        </p:nvPicPr>
        <p:blipFill>
          <a:blip r:embed="rId3" cstate="print"/>
          <a:srcRect/>
          <a:stretch>
            <a:fillRect/>
          </a:stretch>
        </p:blipFill>
        <p:spPr bwMode="auto">
          <a:xfrm>
            <a:off x="0" y="0"/>
            <a:ext cx="1814758" cy="1368152"/>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7884368" y="0"/>
            <a:ext cx="1259632" cy="1478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ru-RU" b="1" dirty="0" err="1" smtClean="0"/>
              <a:t>Чого</a:t>
            </a:r>
            <a:r>
              <a:rPr lang="ru-RU" b="1" dirty="0" smtClean="0"/>
              <a:t> </a:t>
            </a:r>
            <a:r>
              <a:rPr lang="ru-RU" b="1" dirty="0" err="1" smtClean="0"/>
              <a:t>хочуть</a:t>
            </a:r>
            <a:r>
              <a:rPr lang="ru-RU" b="1" dirty="0" smtClean="0"/>
              <a:t> </a:t>
            </a:r>
            <a:r>
              <a:rPr lang="ru-RU" b="1" dirty="0" err="1" smtClean="0"/>
              <a:t>роботи</a:t>
            </a:r>
            <a:r>
              <a:rPr lang="ru-RU" b="1" dirty="0" smtClean="0"/>
              <a:t>. 201</a:t>
            </a:r>
            <a:r>
              <a:rPr lang="uk-UA" b="1" dirty="0" smtClean="0"/>
              <a:t>6</a:t>
            </a:r>
            <a:r>
              <a:rPr lang="ru-RU" b="1" dirty="0" smtClean="0"/>
              <a:t> - алгоритм </a:t>
            </a:r>
            <a:r>
              <a:rPr lang="en-US" b="1" dirty="0" err="1" smtClean="0"/>
              <a:t>RankBrain&amp;Possum</a:t>
            </a:r>
            <a:endParaRPr lang="ru-RU" b="1" dirty="0"/>
          </a:p>
        </p:txBody>
      </p:sp>
      <p:sp>
        <p:nvSpPr>
          <p:cNvPr id="40963" name="Объект 2"/>
          <p:cNvSpPr>
            <a:spLocks noGrp="1"/>
          </p:cNvSpPr>
          <p:nvPr>
            <p:ph idx="1"/>
          </p:nvPr>
        </p:nvSpPr>
        <p:spPr>
          <a:xfrm>
            <a:off x="0" y="1600200"/>
            <a:ext cx="6444208" cy="4925144"/>
          </a:xfrm>
        </p:spPr>
        <p:txBody>
          <a:bodyPr/>
          <a:lstStyle/>
          <a:p>
            <a:r>
              <a:rPr lang="uk-UA" b="1" dirty="0" smtClean="0"/>
              <a:t>Самонавчається</a:t>
            </a:r>
            <a:r>
              <a:rPr lang="uk-UA" dirty="0" smtClean="0"/>
              <a:t>, зі штучним інтелектом</a:t>
            </a:r>
          </a:p>
          <a:p>
            <a:r>
              <a:rPr lang="uk-UA" dirty="0" smtClean="0"/>
              <a:t>Працює на логічних ланцюжках: історія пошуку, географія, тренди</a:t>
            </a:r>
            <a:endParaRPr lang="en-US" dirty="0" smtClean="0"/>
          </a:p>
          <a:p>
            <a:r>
              <a:rPr lang="ru-RU" dirty="0" err="1" smtClean="0"/>
              <a:t>Виключає</a:t>
            </a:r>
            <a:r>
              <a:rPr lang="ru-RU" dirty="0" smtClean="0"/>
              <a:t> </a:t>
            </a:r>
            <a:r>
              <a:rPr lang="ru-RU" b="1" dirty="0" err="1" smtClean="0"/>
              <a:t>фейков</a:t>
            </a:r>
            <a:r>
              <a:rPr lang="uk-UA" b="1" dirty="0" smtClean="0"/>
              <a:t>і</a:t>
            </a:r>
            <a:r>
              <a:rPr lang="ru-RU" b="1" dirty="0" smtClean="0"/>
              <a:t> </a:t>
            </a:r>
            <a:r>
              <a:rPr lang="ru-RU" b="1" dirty="0" err="1" smtClean="0"/>
              <a:t>новини</a:t>
            </a:r>
            <a:endParaRPr lang="en-US" b="1" dirty="0" smtClean="0"/>
          </a:p>
          <a:p>
            <a:r>
              <a:rPr lang="uk-UA" dirty="0" smtClean="0"/>
              <a:t>Ефективний для </a:t>
            </a:r>
            <a:r>
              <a:rPr lang="uk-UA" b="1" dirty="0" smtClean="0"/>
              <a:t>нових запитів</a:t>
            </a:r>
            <a:endParaRPr lang="ru-RU" b="1" dirty="0" smtClean="0"/>
          </a:p>
          <a:p>
            <a:r>
              <a:rPr lang="uk-UA" b="1" dirty="0" smtClean="0"/>
              <a:t>Вбудовані </a:t>
            </a:r>
            <a:r>
              <a:rPr lang="uk-UA" dirty="0" smtClean="0"/>
              <a:t>попередні алгоритми</a:t>
            </a:r>
            <a:endParaRPr lang="ru-RU" dirty="0" smtClean="0"/>
          </a:p>
          <a:p>
            <a:endParaRPr lang="uk-UA" dirty="0" smtClean="0"/>
          </a:p>
        </p:txBody>
      </p:sp>
      <p:pic>
        <p:nvPicPr>
          <p:cNvPr id="5122" name="Picture 2"/>
          <p:cNvPicPr>
            <a:picLocks noChangeAspect="1" noChangeArrowheads="1"/>
          </p:cNvPicPr>
          <p:nvPr/>
        </p:nvPicPr>
        <p:blipFill>
          <a:blip r:embed="rId2" cstate="print"/>
          <a:srcRect/>
          <a:stretch>
            <a:fillRect/>
          </a:stretch>
        </p:blipFill>
        <p:spPr bwMode="auto">
          <a:xfrm>
            <a:off x="6422098" y="1772816"/>
            <a:ext cx="2721902"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395536" y="1340768"/>
            <a:ext cx="8334375" cy="3638550"/>
          </a:xfrm>
          <a:prstGeom prst="rect">
            <a:avLst/>
          </a:prstGeom>
          <a:noFill/>
          <a:ln w="9525">
            <a:noFill/>
            <a:miter lim="800000"/>
            <a:headEnd/>
            <a:tailEnd/>
          </a:ln>
        </p:spPr>
      </p:pic>
    </p:spTree>
    <p:extLst>
      <p:ext uri="{BB962C8B-B14F-4D97-AF65-F5344CB8AC3E}">
        <p14:creationId xmlns:p14="http://schemas.microsoft.com/office/powerpoint/2010/main" val="19834474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chor="ctr"/>
          <a:lstStyle/>
          <a:p>
            <a:pPr algn="ctr">
              <a:buNone/>
            </a:pPr>
            <a:r>
              <a:rPr lang="ru-RU" sz="3400" dirty="0" err="1" smtClean="0"/>
              <a:t>Довга</a:t>
            </a:r>
            <a:r>
              <a:rPr lang="ru-RU" sz="3400" dirty="0" smtClean="0"/>
              <a:t> форма — не </a:t>
            </a:r>
            <a:r>
              <a:rPr lang="ru-RU" sz="3400" dirty="0" err="1" smtClean="0"/>
              <a:t>завжди</a:t>
            </a:r>
            <a:r>
              <a:rPr lang="ru-RU" sz="3400" dirty="0" smtClean="0"/>
              <a:t> добре. </a:t>
            </a:r>
            <a:br>
              <a:rPr lang="ru-RU" sz="3400" dirty="0" smtClean="0"/>
            </a:br>
            <a:r>
              <a:rPr lang="ru-RU" sz="3400" dirty="0" err="1" smtClean="0"/>
              <a:t>Це</a:t>
            </a:r>
            <a:r>
              <a:rPr lang="ru-RU" sz="3400" dirty="0" smtClean="0"/>
              <a:t> </a:t>
            </a:r>
            <a:r>
              <a:rPr lang="ru-RU" sz="3400" dirty="0" err="1" smtClean="0"/>
              <a:t>переважно</a:t>
            </a:r>
            <a:r>
              <a:rPr lang="ru-RU" sz="3400" dirty="0" smtClean="0"/>
              <a:t> </a:t>
            </a:r>
            <a:r>
              <a:rPr lang="ru-RU" sz="3400" dirty="0" err="1" smtClean="0"/>
              <a:t>означає</a:t>
            </a:r>
            <a:r>
              <a:rPr lang="ru-RU" sz="3400" dirty="0" smtClean="0"/>
              <a:t>, </a:t>
            </a:r>
            <a:br>
              <a:rPr lang="ru-RU" sz="3400" dirty="0" smtClean="0"/>
            </a:br>
            <a:r>
              <a:rPr lang="ru-RU" sz="3400" dirty="0" err="1" smtClean="0"/>
              <a:t>що</a:t>
            </a:r>
            <a:r>
              <a:rPr lang="ru-RU" sz="3400" dirty="0" smtClean="0"/>
              <a:t> редактор не </a:t>
            </a:r>
            <a:r>
              <a:rPr lang="ru-RU" sz="3400" dirty="0" err="1" smtClean="0"/>
              <a:t>попрацював</a:t>
            </a:r>
            <a:r>
              <a:rPr lang="ru-RU" sz="3400" dirty="0" smtClean="0"/>
              <a:t> над текстом, </a:t>
            </a:r>
            <a:br>
              <a:rPr lang="ru-RU" sz="3400" dirty="0" smtClean="0"/>
            </a:br>
            <a:r>
              <a:rPr lang="ru-RU" sz="3400" dirty="0" smtClean="0"/>
              <a:t>не </a:t>
            </a:r>
            <a:r>
              <a:rPr lang="ru-RU" sz="3400" dirty="0" err="1" smtClean="0"/>
              <a:t>викреслив</a:t>
            </a:r>
            <a:r>
              <a:rPr lang="ru-RU" sz="3400" dirty="0" smtClean="0"/>
              <a:t> </a:t>
            </a:r>
            <a:r>
              <a:rPr lang="ru-RU" sz="3400" dirty="0" err="1" smtClean="0"/>
              <a:t>непотрібних</a:t>
            </a:r>
            <a:r>
              <a:rPr lang="ru-RU" sz="3400" dirty="0" smtClean="0"/>
              <a:t> </a:t>
            </a:r>
            <a:r>
              <a:rPr lang="ru-RU" sz="3400" dirty="0" err="1" smtClean="0"/>
              <a:t>шматків</a:t>
            </a:r>
            <a:r>
              <a:rPr lang="ru-RU" sz="3400" dirty="0" smtClean="0"/>
              <a:t> </a:t>
            </a:r>
          </a:p>
          <a:p>
            <a:pPr algn="ctr">
              <a:buNone/>
            </a:pPr>
            <a:r>
              <a:rPr lang="ru-RU" sz="3400" dirty="0" err="1" smtClean="0"/>
              <a:t>з</a:t>
            </a:r>
            <a:r>
              <a:rPr lang="ru-RU" sz="3400" dirty="0" smtClean="0"/>
              <a:t> </a:t>
            </a:r>
            <a:r>
              <a:rPr lang="ru-RU" sz="3400" dirty="0" err="1" smtClean="0"/>
              <a:t>історії</a:t>
            </a:r>
            <a:endParaRPr lang="ru-RU" sz="3400" dirty="0" smtClean="0"/>
          </a:p>
          <a:p>
            <a:pPr algn="ctr">
              <a:buNone/>
            </a:pPr>
            <a:endParaRPr lang="ru-RU" dirty="0" smtClean="0"/>
          </a:p>
          <a:p>
            <a:pPr algn="r">
              <a:buNone/>
            </a:pPr>
            <a:r>
              <a:rPr lang="ru-RU" sz="2400" dirty="0" smtClean="0"/>
              <a:t>Джеймс </a:t>
            </a:r>
            <a:r>
              <a:rPr lang="ru-RU" sz="2400" dirty="0" err="1" smtClean="0"/>
              <a:t>Беннет</a:t>
            </a:r>
            <a:r>
              <a:rPr lang="ru-RU" sz="2400" dirty="0" smtClean="0"/>
              <a:t>, </a:t>
            </a:r>
          </a:p>
          <a:p>
            <a:pPr algn="r">
              <a:buNone/>
            </a:pPr>
            <a:r>
              <a:rPr lang="ru-RU" sz="2400" dirty="0" err="1" smtClean="0"/>
              <a:t>головний</a:t>
            </a:r>
            <a:r>
              <a:rPr lang="ru-RU" sz="2400" dirty="0" smtClean="0"/>
              <a:t> редактор </a:t>
            </a:r>
            <a:r>
              <a:rPr lang="ru-RU" sz="2400" dirty="0" err="1" smtClean="0"/>
              <a:t>The</a:t>
            </a:r>
            <a:r>
              <a:rPr lang="ru-RU" sz="2400" dirty="0" smtClean="0"/>
              <a:t> </a:t>
            </a:r>
            <a:r>
              <a:rPr lang="ru-RU" sz="2400" dirty="0" err="1" smtClean="0"/>
              <a:t>Atlantic</a:t>
            </a:r>
            <a:r>
              <a:rPr lang="ru-RU" sz="2400" dirty="0" smtClean="0"/>
              <a:t>, 2013</a:t>
            </a:r>
            <a:endParaRPr lang="ru-RU"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uk-UA" b="1" dirty="0" smtClean="0"/>
              <a:t>Навіть роботам потрібні </a:t>
            </a:r>
            <a:br>
              <a:rPr lang="uk-UA" b="1" dirty="0" smtClean="0"/>
            </a:br>
            <a:r>
              <a:rPr lang="uk-UA" b="1" dirty="0" smtClean="0"/>
              <a:t>тексти для людей</a:t>
            </a:r>
            <a:endParaRPr lang="ru-RU" b="1" dirty="0"/>
          </a:p>
        </p:txBody>
      </p:sp>
      <p:sp>
        <p:nvSpPr>
          <p:cNvPr id="40963" name="Объект 2"/>
          <p:cNvSpPr>
            <a:spLocks noGrp="1"/>
          </p:cNvSpPr>
          <p:nvPr>
            <p:ph idx="1"/>
          </p:nvPr>
        </p:nvSpPr>
        <p:spPr>
          <a:xfrm>
            <a:off x="0" y="1556792"/>
            <a:ext cx="7812360" cy="4925144"/>
          </a:xfrm>
        </p:spPr>
        <p:txBody>
          <a:bodyPr/>
          <a:lstStyle/>
          <a:p>
            <a:pPr eaLnBrk="1" hangingPunct="1">
              <a:defRPr/>
            </a:pPr>
            <a:r>
              <a:rPr lang="ru-RU" dirty="0" err="1" smtClean="0"/>
              <a:t>Цікава</a:t>
            </a:r>
            <a:r>
              <a:rPr lang="ru-RU" dirty="0" smtClean="0"/>
              <a:t> </a:t>
            </a:r>
            <a:r>
              <a:rPr lang="ru-RU" dirty="0" err="1" smtClean="0"/>
              <a:t>історія</a:t>
            </a:r>
            <a:r>
              <a:rPr lang="ru-RU" dirty="0" smtClean="0"/>
              <a:t> про </a:t>
            </a:r>
            <a:r>
              <a:rPr lang="ru-RU" dirty="0" err="1" smtClean="0"/>
              <a:t>людину</a:t>
            </a:r>
            <a:r>
              <a:rPr lang="ru-RU" dirty="0" smtClean="0"/>
              <a:t>/людей</a:t>
            </a:r>
          </a:p>
          <a:p>
            <a:pPr eaLnBrk="1" hangingPunct="1">
              <a:defRPr/>
            </a:pPr>
            <a:r>
              <a:rPr lang="ru-RU" dirty="0" smtClean="0"/>
              <a:t>З </a:t>
            </a:r>
            <a:r>
              <a:rPr lang="ru-RU" dirty="0" err="1" smtClean="0"/>
              <a:t>чітко</a:t>
            </a:r>
            <a:r>
              <a:rPr lang="ru-RU" dirty="0" smtClean="0"/>
              <a:t> </a:t>
            </a:r>
            <a:r>
              <a:rPr lang="ru-RU" dirty="0" err="1" smtClean="0"/>
              <a:t>означеною</a:t>
            </a:r>
            <a:r>
              <a:rPr lang="ru-RU" dirty="0" smtClean="0"/>
              <a:t> </a:t>
            </a:r>
            <a:r>
              <a:rPr lang="ru-RU" dirty="0" err="1" smtClean="0"/>
              <a:t>цільовою</a:t>
            </a:r>
            <a:r>
              <a:rPr lang="ru-RU" dirty="0" smtClean="0"/>
              <a:t> </a:t>
            </a:r>
            <a:r>
              <a:rPr lang="ru-RU" dirty="0" err="1" smtClean="0"/>
              <a:t>аудиторією</a:t>
            </a:r>
            <a:endParaRPr lang="ru-RU" dirty="0" smtClean="0"/>
          </a:p>
          <a:p>
            <a:pPr eaLnBrk="1" hangingPunct="1">
              <a:defRPr/>
            </a:pPr>
            <a:r>
              <a:rPr lang="ru-RU" dirty="0" err="1" smtClean="0"/>
              <a:t>Грамотний</a:t>
            </a:r>
            <a:r>
              <a:rPr lang="ru-RU" dirty="0" smtClean="0"/>
              <a:t> </a:t>
            </a:r>
          </a:p>
          <a:p>
            <a:pPr eaLnBrk="1" hangingPunct="1">
              <a:defRPr/>
            </a:pPr>
            <a:r>
              <a:rPr lang="ru-RU" dirty="0" smtClean="0"/>
              <a:t>Заголовок, </a:t>
            </a:r>
            <a:r>
              <a:rPr lang="ru-RU" dirty="0" err="1" smtClean="0"/>
              <a:t>що</a:t>
            </a:r>
            <a:r>
              <a:rPr lang="ru-RU" dirty="0" smtClean="0"/>
              <a:t> </a:t>
            </a:r>
            <a:r>
              <a:rPr lang="ru-RU" dirty="0" err="1" smtClean="0"/>
              <a:t>чіпляє</a:t>
            </a:r>
            <a:endParaRPr lang="ru-RU" dirty="0" smtClean="0"/>
          </a:p>
          <a:p>
            <a:pPr eaLnBrk="1" hangingPunct="1">
              <a:defRPr/>
            </a:pPr>
            <a:r>
              <a:rPr lang="ru-RU" dirty="0" err="1" smtClean="0"/>
              <a:t>Лаконічний</a:t>
            </a:r>
            <a:r>
              <a:rPr lang="ru-RU" dirty="0" smtClean="0"/>
              <a:t> </a:t>
            </a:r>
          </a:p>
          <a:p>
            <a:pPr eaLnBrk="1" hangingPunct="1">
              <a:defRPr/>
            </a:pPr>
            <a:r>
              <a:rPr lang="ru-RU" b="1" dirty="0" err="1" smtClean="0"/>
              <a:t>Структурований</a:t>
            </a:r>
            <a:r>
              <a:rPr lang="ru-RU" b="1" dirty="0" smtClean="0"/>
              <a:t> на </a:t>
            </a:r>
            <a:r>
              <a:rPr lang="ru-RU" b="1" dirty="0" err="1" smtClean="0"/>
              <a:t>абзаци</a:t>
            </a:r>
            <a:endParaRPr lang="ru-RU" b="1" dirty="0" smtClean="0"/>
          </a:p>
          <a:p>
            <a:pPr eaLnBrk="1" hangingPunct="1">
              <a:defRPr/>
            </a:pPr>
            <a:r>
              <a:rPr lang="ru-RU" dirty="0" err="1" smtClean="0"/>
              <a:t>Короткі</a:t>
            </a:r>
            <a:r>
              <a:rPr lang="ru-RU" dirty="0" smtClean="0"/>
              <a:t> </a:t>
            </a:r>
            <a:r>
              <a:rPr lang="ru-RU" dirty="0" err="1" smtClean="0"/>
              <a:t>речення</a:t>
            </a:r>
            <a:endParaRPr lang="ru-RU" dirty="0" smtClean="0"/>
          </a:p>
          <a:p>
            <a:pPr eaLnBrk="1" hangingPunct="1">
              <a:defRPr/>
            </a:pPr>
            <a:r>
              <a:rPr lang="ru-RU" dirty="0" err="1" smtClean="0"/>
              <a:t>Зручний</a:t>
            </a:r>
            <a:r>
              <a:rPr lang="ru-RU" dirty="0" smtClean="0"/>
              <a:t> шрифт</a:t>
            </a:r>
          </a:p>
          <a:p>
            <a:endParaRPr lang="uk-UA" dirty="0" smtClean="0"/>
          </a:p>
        </p:txBody>
      </p:sp>
      <p:pic>
        <p:nvPicPr>
          <p:cNvPr id="13314" name="Picture 2"/>
          <p:cNvPicPr>
            <a:picLocks noChangeAspect="1" noChangeArrowheads="1"/>
          </p:cNvPicPr>
          <p:nvPr/>
        </p:nvPicPr>
        <p:blipFill>
          <a:blip r:embed="rId2" cstate="print"/>
          <a:srcRect/>
          <a:stretch>
            <a:fillRect/>
          </a:stretch>
        </p:blipFill>
        <p:spPr bwMode="auto">
          <a:xfrm>
            <a:off x="5765106" y="3717032"/>
            <a:ext cx="3378894" cy="2363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Autofit/>
          </a:bodyPr>
          <a:lstStyle/>
          <a:p>
            <a:r>
              <a:rPr lang="uk-UA" b="1" dirty="0" smtClean="0"/>
              <a:t>Знайдіть слабкі місця </a:t>
            </a:r>
            <a:br>
              <a:rPr lang="uk-UA" b="1" dirty="0" smtClean="0"/>
            </a:br>
            <a:r>
              <a:rPr lang="uk-UA" b="1" dirty="0" smtClean="0"/>
              <a:t>у своїй роботі</a:t>
            </a:r>
            <a:endParaRPr lang="uk-UA" b="1" dirty="0"/>
          </a:p>
        </p:txBody>
      </p:sp>
      <p:sp>
        <p:nvSpPr>
          <p:cNvPr id="3" name="Объект 2"/>
          <p:cNvSpPr>
            <a:spLocks noGrp="1"/>
          </p:cNvSpPr>
          <p:nvPr>
            <p:ph idx="1"/>
          </p:nvPr>
        </p:nvSpPr>
        <p:spPr>
          <a:xfrm>
            <a:off x="539552" y="1772816"/>
            <a:ext cx="8604448" cy="5085184"/>
          </a:xfrm>
        </p:spPr>
        <p:txBody>
          <a:bodyPr>
            <a:noAutofit/>
          </a:bodyPr>
          <a:lstStyle/>
          <a:p>
            <a:pPr lvl="0"/>
            <a:r>
              <a:rPr lang="uk-UA" sz="3000" dirty="0" smtClean="0"/>
              <a:t>Використовуйте активні дієслова</a:t>
            </a:r>
          </a:p>
          <a:p>
            <a:pPr lvl="0"/>
            <a:r>
              <a:rPr lang="uk-UA" sz="2400" dirty="0" smtClean="0"/>
              <a:t>не «будуть побудовані», а «побудують»</a:t>
            </a:r>
          </a:p>
          <a:p>
            <a:pPr lvl="0"/>
            <a:r>
              <a:rPr lang="uk-UA" sz="3000" dirty="0" smtClean="0"/>
              <a:t>Покладайтеся на іменники і дієслова</a:t>
            </a:r>
          </a:p>
          <a:p>
            <a:pPr lvl="0"/>
            <a:r>
              <a:rPr lang="uk-UA" sz="2400" dirty="0" smtClean="0"/>
              <a:t>прикметники і прислівники використовуйте економно. </a:t>
            </a:r>
          </a:p>
          <a:p>
            <a:pPr lvl="0"/>
            <a:r>
              <a:rPr lang="uk-UA" sz="2400" dirty="0" smtClean="0"/>
              <a:t>сильні, енергійні дієслова найкраще створюють "картинку" в уяві читача</a:t>
            </a:r>
          </a:p>
          <a:p>
            <a:pPr lvl="0"/>
            <a:r>
              <a:rPr lang="uk-UA" sz="3000" dirty="0" smtClean="0"/>
              <a:t>Пишіть простими реченнями</a:t>
            </a:r>
          </a:p>
          <a:p>
            <a:pPr lvl="0"/>
            <a:r>
              <a:rPr lang="uk-UA" sz="2400" dirty="0" smtClean="0"/>
              <a:t>підмет і присудок, доповнення</a:t>
            </a:r>
          </a:p>
          <a:p>
            <a:pPr lvl="0"/>
            <a:r>
              <a:rPr lang="uk-UA" sz="3000" dirty="0" smtClean="0"/>
              <a:t>Користуйтеся простими, короткими словами</a:t>
            </a:r>
          </a:p>
          <a:p>
            <a:pPr lvl="0"/>
            <a:r>
              <a:rPr lang="uk-UA" sz="2400" dirty="0" smtClean="0"/>
              <a:t>уникайте вживання модних слівець, неблагозвучних слів, штампів, </a:t>
            </a:r>
            <a:r>
              <a:rPr lang="uk-UA" sz="2400" dirty="0" err="1" smtClean="0"/>
              <a:t>бюрократизмів</a:t>
            </a:r>
            <a:r>
              <a:rPr lang="uk-UA" sz="2400" dirty="0" smtClean="0"/>
              <a:t>, професійного жаргону</a:t>
            </a:r>
            <a:endParaRPr lang="ru-RU" sz="2400" dirty="0"/>
          </a:p>
        </p:txBody>
      </p:sp>
    </p:spTree>
    <p:extLst>
      <p:ext uri="{BB962C8B-B14F-4D97-AF65-F5344CB8AC3E}">
        <p14:creationId xmlns:p14="http://schemas.microsoft.com/office/powerpoint/2010/main" val="39194635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700808"/>
            <a:ext cx="8229600" cy="4525963"/>
          </a:xfrm>
        </p:spPr>
        <p:txBody>
          <a:bodyPr>
            <a:normAutofit/>
          </a:bodyPr>
          <a:lstStyle/>
          <a:p>
            <a:r>
              <a:rPr lang="ru-RU" dirty="0" err="1" smtClean="0"/>
              <a:t>Користуйтеся</a:t>
            </a:r>
            <a:r>
              <a:rPr lang="ru-RU" dirty="0" smtClean="0"/>
              <a:t> </a:t>
            </a:r>
            <a:r>
              <a:rPr lang="ru-RU" dirty="0"/>
              <a:t>короткими </a:t>
            </a:r>
            <a:r>
              <a:rPr lang="ru-RU" dirty="0" smtClean="0"/>
              <a:t>фразами</a:t>
            </a:r>
          </a:p>
          <a:p>
            <a:pPr marL="0" indent="0"/>
            <a:r>
              <a:rPr lang="uk-UA" sz="2400" dirty="0" smtClean="0"/>
              <a:t> але варіюйте їх довжину, щоб матеріал не виглядав монотонним. Середня довжина речення - </a:t>
            </a:r>
            <a:r>
              <a:rPr lang="uk-UA" sz="2400" b="1" dirty="0" smtClean="0"/>
              <a:t>не більше 18 слів</a:t>
            </a:r>
            <a:r>
              <a:rPr lang="uk-UA" sz="2400" dirty="0" smtClean="0"/>
              <a:t>. </a:t>
            </a:r>
            <a:r>
              <a:rPr lang="uk-UA" sz="2400" b="1" dirty="0" smtClean="0"/>
              <a:t>Не пишіть слова, пишіть музику</a:t>
            </a:r>
          </a:p>
          <a:p>
            <a:pPr marL="0" indent="0"/>
            <a:r>
              <a:rPr lang="uk-UA" dirty="0" smtClean="0"/>
              <a:t>  </a:t>
            </a:r>
            <a:r>
              <a:rPr lang="ru-RU" dirty="0" err="1" smtClean="0"/>
              <a:t>Перевіряйте</a:t>
            </a:r>
            <a:r>
              <a:rPr lang="ru-RU" dirty="0" smtClean="0"/>
              <a:t> </a:t>
            </a:r>
            <a:r>
              <a:rPr lang="ru-RU" dirty="0" err="1" smtClean="0"/>
              <a:t>узгодження</a:t>
            </a:r>
            <a:r>
              <a:rPr lang="ru-RU" dirty="0" smtClean="0"/>
              <a:t> </a:t>
            </a:r>
            <a:r>
              <a:rPr lang="ru-RU" dirty="0" err="1" smtClean="0"/>
              <a:t>часів</a:t>
            </a:r>
            <a:r>
              <a:rPr lang="ru-RU" dirty="0" smtClean="0"/>
              <a:t> </a:t>
            </a:r>
            <a:r>
              <a:rPr lang="ru-RU" dirty="0" err="1" smtClean="0"/>
              <a:t>дієслів</a:t>
            </a:r>
            <a:endParaRPr lang="ru-RU" dirty="0" smtClean="0"/>
          </a:p>
          <a:p>
            <a:pPr marL="0" indent="0"/>
            <a:r>
              <a:rPr lang="ru-RU" dirty="0" smtClean="0"/>
              <a:t>  </a:t>
            </a:r>
            <a:r>
              <a:rPr lang="ru-RU" dirty="0" err="1" smtClean="0"/>
              <a:t>Уникайте</a:t>
            </a:r>
            <a:r>
              <a:rPr lang="ru-RU" dirty="0" smtClean="0"/>
              <a:t> </a:t>
            </a:r>
            <a:r>
              <a:rPr lang="ru-RU" dirty="0" err="1" smtClean="0"/>
              <a:t>подробиць</a:t>
            </a:r>
            <a:r>
              <a:rPr lang="ru-RU" dirty="0" smtClean="0"/>
              <a:t> у </a:t>
            </a:r>
            <a:r>
              <a:rPr lang="ru-RU" dirty="0" err="1" smtClean="0"/>
              <a:t>ліді</a:t>
            </a:r>
            <a:endParaRPr lang="ru-RU" sz="2400" dirty="0"/>
          </a:p>
        </p:txBody>
      </p:sp>
      <p:sp>
        <p:nvSpPr>
          <p:cNvPr id="5" name="Заголовок 1"/>
          <p:cNvSpPr txBox="1">
            <a:spLocks/>
          </p:cNvSpPr>
          <p:nvPr/>
        </p:nvSpPr>
        <p:spPr>
          <a:xfrm>
            <a:off x="467544" y="332656"/>
            <a:ext cx="8229600" cy="128215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1" i="0" u="none" strike="noStrike" kern="1200" cap="none" spc="0" normalizeH="0" baseline="0" noProof="0" dirty="0" smtClean="0">
                <a:ln>
                  <a:noFill/>
                </a:ln>
                <a:solidFill>
                  <a:schemeClr val="tx1"/>
                </a:solidFill>
                <a:effectLst/>
                <a:uLnTx/>
                <a:uFillTx/>
                <a:latin typeface="+mj-lt"/>
                <a:ea typeface="+mj-ea"/>
                <a:cs typeface="+mj-cs"/>
              </a:rPr>
              <a:t>Знайдіть слабкі місця </a:t>
            </a:r>
            <a:br>
              <a:rPr kumimoji="0" lang="uk-UA" sz="4400" b="1" i="0" u="none" strike="noStrike" kern="1200" cap="none" spc="0" normalizeH="0" baseline="0" noProof="0" dirty="0" smtClean="0">
                <a:ln>
                  <a:noFill/>
                </a:ln>
                <a:solidFill>
                  <a:schemeClr val="tx1"/>
                </a:solidFill>
                <a:effectLst/>
                <a:uLnTx/>
                <a:uFillTx/>
                <a:latin typeface="+mj-lt"/>
                <a:ea typeface="+mj-ea"/>
                <a:cs typeface="+mj-cs"/>
              </a:rPr>
            </a:br>
            <a:r>
              <a:rPr kumimoji="0" lang="uk-UA" sz="4400" b="1" i="0" u="none" strike="noStrike" kern="1200" cap="none" spc="0" normalizeH="0" baseline="0" noProof="0" dirty="0" smtClean="0">
                <a:ln>
                  <a:noFill/>
                </a:ln>
                <a:solidFill>
                  <a:schemeClr val="tx1"/>
                </a:solidFill>
                <a:effectLst/>
                <a:uLnTx/>
                <a:uFillTx/>
                <a:latin typeface="+mj-lt"/>
                <a:ea typeface="+mj-ea"/>
                <a:cs typeface="+mj-cs"/>
              </a:rPr>
              <a:t>у своїй роботі</a:t>
            </a:r>
            <a:endParaRPr kumimoji="0" lang="uk-UA"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2887012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72816"/>
            <a:ext cx="8229600" cy="4353347"/>
          </a:xfrm>
        </p:spPr>
        <p:txBody>
          <a:bodyPr>
            <a:normAutofit fontScale="92500"/>
          </a:bodyPr>
          <a:lstStyle/>
          <a:p>
            <a:pPr lvl="0"/>
            <a:r>
              <a:rPr lang="uk-UA" dirty="0" smtClean="0"/>
              <a:t>Дайте необхідну передісторію</a:t>
            </a:r>
          </a:p>
          <a:p>
            <a:pPr lvl="0"/>
            <a:r>
              <a:rPr lang="uk-UA" sz="2600" dirty="0" smtClean="0"/>
              <a:t>Кожен матеріал має "стояти на власних </a:t>
            </a:r>
            <a:r>
              <a:rPr lang="uk-UA" sz="2600" dirty="0" err="1" smtClean="0"/>
              <a:t>ногах”</a:t>
            </a:r>
            <a:endParaRPr lang="uk-UA" sz="2600" dirty="0" smtClean="0"/>
          </a:p>
          <a:p>
            <a:pPr lvl="0"/>
            <a:r>
              <a:rPr lang="uk-UA" dirty="0" smtClean="0"/>
              <a:t>Дайте визначення всім незрозумілим термінам</a:t>
            </a:r>
          </a:p>
          <a:p>
            <a:pPr lvl="0"/>
            <a:r>
              <a:rPr lang="uk-UA" sz="2600" dirty="0" smtClean="0"/>
              <a:t>Використовуйте аналогії для пояснення складних явищ</a:t>
            </a:r>
          </a:p>
          <a:p>
            <a:pPr lvl="0"/>
            <a:r>
              <a:rPr lang="uk-UA" dirty="0" smtClean="0"/>
              <a:t>Якщо знайомите читача з кимось на початку статті, зробіть це ще раз при повторному згадуванні цієї людини</a:t>
            </a:r>
          </a:p>
          <a:p>
            <a:pPr lvl="0"/>
            <a:r>
              <a:rPr lang="uk-UA" sz="2600" dirty="0" smtClean="0"/>
              <a:t>"Іванов, бухгалтер"</a:t>
            </a:r>
            <a:endParaRPr lang="ru-RU" sz="2600" dirty="0"/>
          </a:p>
        </p:txBody>
      </p:sp>
      <p:sp>
        <p:nvSpPr>
          <p:cNvPr id="5" name="Заголовок 1"/>
          <p:cNvSpPr txBox="1">
            <a:spLocks/>
          </p:cNvSpPr>
          <p:nvPr/>
        </p:nvSpPr>
        <p:spPr>
          <a:xfrm>
            <a:off x="467544" y="332656"/>
            <a:ext cx="8229600" cy="128215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1" i="0" u="none" strike="noStrike" kern="1200" cap="none" spc="0" normalizeH="0" baseline="0" noProof="0" dirty="0" smtClean="0">
                <a:ln>
                  <a:noFill/>
                </a:ln>
                <a:solidFill>
                  <a:schemeClr val="tx1"/>
                </a:solidFill>
                <a:effectLst/>
                <a:uLnTx/>
                <a:uFillTx/>
                <a:latin typeface="+mj-lt"/>
                <a:ea typeface="+mj-ea"/>
                <a:cs typeface="+mj-cs"/>
              </a:rPr>
              <a:t>Знайдіть слабкі місця </a:t>
            </a:r>
            <a:br>
              <a:rPr kumimoji="0" lang="uk-UA" sz="4400" b="1" i="0" u="none" strike="noStrike" kern="1200" cap="none" spc="0" normalizeH="0" baseline="0" noProof="0" dirty="0" smtClean="0">
                <a:ln>
                  <a:noFill/>
                </a:ln>
                <a:solidFill>
                  <a:schemeClr val="tx1"/>
                </a:solidFill>
                <a:effectLst/>
                <a:uLnTx/>
                <a:uFillTx/>
                <a:latin typeface="+mj-lt"/>
                <a:ea typeface="+mj-ea"/>
                <a:cs typeface="+mj-cs"/>
              </a:rPr>
            </a:br>
            <a:r>
              <a:rPr kumimoji="0" lang="uk-UA" sz="4400" b="1" i="0" u="none" strike="noStrike" kern="1200" cap="none" spc="0" normalizeH="0" baseline="0" noProof="0" dirty="0" smtClean="0">
                <a:ln>
                  <a:noFill/>
                </a:ln>
                <a:solidFill>
                  <a:schemeClr val="tx1"/>
                </a:solidFill>
                <a:effectLst/>
                <a:uLnTx/>
                <a:uFillTx/>
                <a:latin typeface="+mj-lt"/>
                <a:ea typeface="+mj-ea"/>
                <a:cs typeface="+mj-cs"/>
              </a:rPr>
              <a:t>у своїй роботі</a:t>
            </a:r>
            <a:endParaRPr kumimoji="0" lang="uk-UA"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2532144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600200"/>
            <a:ext cx="8229600" cy="4637112"/>
          </a:xfrm>
        </p:spPr>
        <p:txBody>
          <a:bodyPr>
            <a:noAutofit/>
          </a:bodyPr>
          <a:lstStyle/>
          <a:p>
            <a:pPr lvl="0"/>
            <a:r>
              <a:rPr lang="uk-UA" sz="3000" dirty="0" smtClean="0"/>
              <a:t>Не залишайте без відповіді жодного питання</a:t>
            </a:r>
          </a:p>
          <a:p>
            <a:pPr lvl="0"/>
            <a:r>
              <a:rPr lang="uk-UA" sz="2400" dirty="0" smtClean="0"/>
              <a:t>відповідайте відразу після того, як їх поставили</a:t>
            </a:r>
          </a:p>
          <a:p>
            <a:pPr lvl="0"/>
            <a:r>
              <a:rPr lang="uk-UA" sz="3000" dirty="0" smtClean="0"/>
              <a:t>Не робіть голослівних тверджень</a:t>
            </a:r>
          </a:p>
          <a:p>
            <a:pPr lvl="0"/>
            <a:r>
              <a:rPr lang="uk-UA" sz="2400" dirty="0" smtClean="0"/>
              <a:t>якщо говорите про розум людини, наведіть красномовний приклад</a:t>
            </a:r>
          </a:p>
          <a:p>
            <a:pPr lvl="0"/>
            <a:r>
              <a:rPr lang="uk-UA" sz="3000" dirty="0" smtClean="0"/>
              <a:t>У драматичних матеріалах дотримуйтеся стриманого тону</a:t>
            </a:r>
          </a:p>
          <a:p>
            <a:pPr lvl="0"/>
            <a:r>
              <a:rPr lang="uk-UA" sz="3000" dirty="0" smtClean="0"/>
              <a:t>Показуйте, а не розповідайте</a:t>
            </a:r>
          </a:p>
          <a:p>
            <a:pPr lvl="0"/>
            <a:r>
              <a:rPr lang="uk-UA" sz="2400" dirty="0" smtClean="0"/>
              <a:t>не "Він гнівався", а - "Він молотив по столу кулаками, і очі його блищали"</a:t>
            </a:r>
            <a:endParaRPr lang="ru-RU" sz="2400" dirty="0"/>
          </a:p>
        </p:txBody>
      </p:sp>
      <p:sp>
        <p:nvSpPr>
          <p:cNvPr id="5" name="Заголовок 1"/>
          <p:cNvSpPr txBox="1">
            <a:spLocks/>
          </p:cNvSpPr>
          <p:nvPr/>
        </p:nvSpPr>
        <p:spPr>
          <a:xfrm>
            <a:off x="467544" y="332656"/>
            <a:ext cx="8229600" cy="128215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1" i="0" u="none" strike="noStrike" kern="1200" cap="none" spc="0" normalizeH="0" baseline="0" noProof="0" dirty="0" smtClean="0">
                <a:ln>
                  <a:noFill/>
                </a:ln>
                <a:solidFill>
                  <a:schemeClr val="tx1"/>
                </a:solidFill>
                <a:effectLst/>
                <a:uLnTx/>
                <a:uFillTx/>
                <a:latin typeface="+mj-lt"/>
                <a:ea typeface="+mj-ea"/>
                <a:cs typeface="+mj-cs"/>
              </a:rPr>
              <a:t>Знайдіть слабкі місця </a:t>
            </a:r>
            <a:br>
              <a:rPr kumimoji="0" lang="uk-UA" sz="4400" b="1" i="0" u="none" strike="noStrike" kern="1200" cap="none" spc="0" normalizeH="0" baseline="0" noProof="0" dirty="0" smtClean="0">
                <a:ln>
                  <a:noFill/>
                </a:ln>
                <a:solidFill>
                  <a:schemeClr val="tx1"/>
                </a:solidFill>
                <a:effectLst/>
                <a:uLnTx/>
                <a:uFillTx/>
                <a:latin typeface="+mj-lt"/>
                <a:ea typeface="+mj-ea"/>
                <a:cs typeface="+mj-cs"/>
              </a:rPr>
            </a:br>
            <a:r>
              <a:rPr kumimoji="0" lang="uk-UA" sz="4400" b="1" i="0" u="none" strike="noStrike" kern="1200" cap="none" spc="0" normalizeH="0" baseline="0" noProof="0" dirty="0" smtClean="0">
                <a:ln>
                  <a:noFill/>
                </a:ln>
                <a:solidFill>
                  <a:schemeClr val="tx1"/>
                </a:solidFill>
                <a:effectLst/>
                <a:uLnTx/>
                <a:uFillTx/>
                <a:latin typeface="+mj-lt"/>
                <a:ea typeface="+mj-ea"/>
                <a:cs typeface="+mj-cs"/>
              </a:rPr>
              <a:t>у своїй роботі</a:t>
            </a:r>
            <a:endParaRPr kumimoji="0" lang="uk-UA"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4938111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72816"/>
            <a:ext cx="8229600" cy="4752528"/>
          </a:xfrm>
        </p:spPr>
        <p:txBody>
          <a:bodyPr>
            <a:normAutofit/>
          </a:bodyPr>
          <a:lstStyle/>
          <a:p>
            <a:pPr lvl="0"/>
            <a:r>
              <a:rPr lang="uk-UA" sz="3000" dirty="0" smtClean="0"/>
              <a:t>Розміщуйте найзначніші слова речення в його початку і кінці</a:t>
            </a:r>
          </a:p>
          <a:p>
            <a:pPr lvl="0"/>
            <a:r>
              <a:rPr lang="uk-UA" sz="3000" dirty="0" smtClean="0"/>
              <a:t>Не зловживайте прямим цитуванням</a:t>
            </a:r>
          </a:p>
          <a:p>
            <a:pPr lvl="0"/>
            <a:r>
              <a:rPr lang="uk-UA" sz="2400" dirty="0" smtClean="0"/>
              <a:t>Наводьте цитати лише в тому випадку, якщо щось було сказано в своєрідній манері або є необхідність привести фразу точно</a:t>
            </a:r>
          </a:p>
          <a:p>
            <a:pPr lvl="0"/>
            <a:r>
              <a:rPr lang="uk-UA" sz="3000" dirty="0" smtClean="0"/>
              <a:t>Зазвичай переказ економить слова</a:t>
            </a:r>
          </a:p>
          <a:p>
            <a:pPr lvl="0"/>
            <a:r>
              <a:rPr lang="uk-UA" sz="3000" dirty="0" smtClean="0"/>
              <a:t>Після наведення цитати вкажіть її джерело</a:t>
            </a:r>
            <a:endParaRPr lang="ru-RU" dirty="0"/>
          </a:p>
        </p:txBody>
      </p:sp>
      <p:sp>
        <p:nvSpPr>
          <p:cNvPr id="5" name="Заголовок 1"/>
          <p:cNvSpPr txBox="1">
            <a:spLocks/>
          </p:cNvSpPr>
          <p:nvPr/>
        </p:nvSpPr>
        <p:spPr>
          <a:xfrm>
            <a:off x="467544" y="332656"/>
            <a:ext cx="8229600" cy="128215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1" i="0" u="none" strike="noStrike" kern="1200" cap="none" spc="0" normalizeH="0" baseline="0" noProof="0" dirty="0" smtClean="0">
                <a:ln>
                  <a:noFill/>
                </a:ln>
                <a:solidFill>
                  <a:schemeClr val="tx1"/>
                </a:solidFill>
                <a:effectLst/>
                <a:uLnTx/>
                <a:uFillTx/>
                <a:latin typeface="+mj-lt"/>
                <a:ea typeface="+mj-ea"/>
                <a:cs typeface="+mj-cs"/>
              </a:rPr>
              <a:t>Знайдіть слабкі місця </a:t>
            </a:r>
            <a:br>
              <a:rPr kumimoji="0" lang="uk-UA" sz="4400" b="1" i="0" u="none" strike="noStrike" kern="1200" cap="none" spc="0" normalizeH="0" baseline="0" noProof="0" dirty="0" smtClean="0">
                <a:ln>
                  <a:noFill/>
                </a:ln>
                <a:solidFill>
                  <a:schemeClr val="tx1"/>
                </a:solidFill>
                <a:effectLst/>
                <a:uLnTx/>
                <a:uFillTx/>
                <a:latin typeface="+mj-lt"/>
                <a:ea typeface="+mj-ea"/>
                <a:cs typeface="+mj-cs"/>
              </a:rPr>
            </a:br>
            <a:r>
              <a:rPr kumimoji="0" lang="uk-UA" sz="4400" b="1" i="0" u="none" strike="noStrike" kern="1200" cap="none" spc="0" normalizeH="0" baseline="0" noProof="0" dirty="0" smtClean="0">
                <a:ln>
                  <a:noFill/>
                </a:ln>
                <a:solidFill>
                  <a:schemeClr val="tx1"/>
                </a:solidFill>
                <a:effectLst/>
                <a:uLnTx/>
                <a:uFillTx/>
                <a:latin typeface="+mj-lt"/>
                <a:ea typeface="+mj-ea"/>
                <a:cs typeface="+mj-cs"/>
              </a:rPr>
              <a:t>у своїй роботі</a:t>
            </a:r>
            <a:endParaRPr kumimoji="0" lang="uk-UA"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8171834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00808"/>
            <a:ext cx="8229600" cy="4425355"/>
          </a:xfrm>
        </p:spPr>
        <p:txBody>
          <a:bodyPr>
            <a:normAutofit/>
          </a:bodyPr>
          <a:lstStyle/>
          <a:p>
            <a:pPr lvl="0"/>
            <a:r>
              <a:rPr lang="uk-UA" sz="3000" dirty="0" smtClean="0"/>
              <a:t>Приберіть усі несуттєві деталі</a:t>
            </a:r>
          </a:p>
          <a:p>
            <a:pPr lvl="0"/>
            <a:r>
              <a:rPr lang="uk-UA" sz="2400" dirty="0" smtClean="0"/>
              <a:t>Виразний стиль – стислий і динамічний</a:t>
            </a:r>
          </a:p>
          <a:p>
            <a:pPr lvl="0"/>
            <a:r>
              <a:rPr lang="uk-UA" sz="3000" dirty="0" smtClean="0"/>
              <a:t>Не розтягуйте матеріал</a:t>
            </a:r>
          </a:p>
          <a:p>
            <a:pPr lvl="0"/>
            <a:r>
              <a:rPr lang="uk-UA" sz="2600" dirty="0" smtClean="0"/>
              <a:t>Більшість тем потребують простого і стислого викладу</a:t>
            </a:r>
          </a:p>
          <a:p>
            <a:pPr lvl="0"/>
            <a:r>
              <a:rPr lang="uk-UA" sz="3000" dirty="0" smtClean="0"/>
              <a:t>При переході від однієї частини матеріалу до іншої використовуйте зв'язки</a:t>
            </a:r>
          </a:p>
          <a:p>
            <a:pPr lvl="0"/>
            <a:r>
              <a:rPr lang="uk-UA" sz="3000" dirty="0" smtClean="0"/>
              <a:t>Прочитайте статтю вголос</a:t>
            </a:r>
          </a:p>
          <a:p>
            <a:pPr lvl="0"/>
            <a:r>
              <a:rPr lang="uk-UA" sz="2600" dirty="0" smtClean="0"/>
              <a:t>Так легше виявити незграбні місця</a:t>
            </a:r>
            <a:endParaRPr lang="ru-RU" sz="2600" dirty="0"/>
          </a:p>
        </p:txBody>
      </p:sp>
      <p:sp>
        <p:nvSpPr>
          <p:cNvPr id="5" name="Заголовок 1"/>
          <p:cNvSpPr txBox="1">
            <a:spLocks/>
          </p:cNvSpPr>
          <p:nvPr/>
        </p:nvSpPr>
        <p:spPr>
          <a:xfrm>
            <a:off x="467544" y="332656"/>
            <a:ext cx="8229600" cy="128215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uk-UA" sz="4400" b="1" i="0" u="none" strike="noStrike" kern="1200" cap="none" spc="0" normalizeH="0" baseline="0" noProof="0" dirty="0" smtClean="0">
                <a:ln>
                  <a:noFill/>
                </a:ln>
                <a:solidFill>
                  <a:schemeClr val="tx1"/>
                </a:solidFill>
                <a:effectLst/>
                <a:uLnTx/>
                <a:uFillTx/>
                <a:latin typeface="+mj-lt"/>
                <a:ea typeface="+mj-ea"/>
                <a:cs typeface="+mj-cs"/>
              </a:rPr>
              <a:t>Знайдіть слабкі місця </a:t>
            </a:r>
            <a:br>
              <a:rPr kumimoji="0" lang="uk-UA" sz="4400" b="1" i="0" u="none" strike="noStrike" kern="1200" cap="none" spc="0" normalizeH="0" baseline="0" noProof="0" dirty="0" smtClean="0">
                <a:ln>
                  <a:noFill/>
                </a:ln>
                <a:solidFill>
                  <a:schemeClr val="tx1"/>
                </a:solidFill>
                <a:effectLst/>
                <a:uLnTx/>
                <a:uFillTx/>
                <a:latin typeface="+mj-lt"/>
                <a:ea typeface="+mj-ea"/>
                <a:cs typeface="+mj-cs"/>
              </a:rPr>
            </a:br>
            <a:r>
              <a:rPr kumimoji="0" lang="uk-UA" sz="4400" b="1" i="0" u="none" strike="noStrike" kern="1200" cap="none" spc="0" normalizeH="0" baseline="0" noProof="0" dirty="0" smtClean="0">
                <a:ln>
                  <a:noFill/>
                </a:ln>
                <a:solidFill>
                  <a:schemeClr val="tx1"/>
                </a:solidFill>
                <a:effectLst/>
                <a:uLnTx/>
                <a:uFillTx/>
                <a:latin typeface="+mj-lt"/>
                <a:ea typeface="+mj-ea"/>
                <a:cs typeface="+mj-cs"/>
              </a:rPr>
              <a:t>у своїй роботі</a:t>
            </a:r>
            <a:endParaRPr kumimoji="0" lang="uk-UA" sz="44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3761584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err="1" smtClean="0"/>
              <a:t>Секрети</a:t>
            </a:r>
            <a:r>
              <a:rPr lang="ru-RU" b="1" dirty="0" smtClean="0"/>
              <a:t> </a:t>
            </a:r>
            <a:r>
              <a:rPr lang="ru-RU" b="1" dirty="0" err="1" smtClean="0"/>
              <a:t>створення</a:t>
            </a:r>
            <a:r>
              <a:rPr lang="ru-RU" b="1" dirty="0" smtClean="0"/>
              <a:t> тексту, </a:t>
            </a:r>
            <a:r>
              <a:rPr lang="ru-RU" b="1" dirty="0" err="1" smtClean="0"/>
              <a:t>який</a:t>
            </a:r>
            <a:r>
              <a:rPr lang="ru-RU" b="1" dirty="0" smtClean="0"/>
              <a:t> легко </a:t>
            </a:r>
            <a:r>
              <a:rPr lang="ru-RU" b="1" dirty="0" err="1" smtClean="0"/>
              <a:t>читається</a:t>
            </a:r>
            <a:endParaRPr lang="ru-RU" dirty="0"/>
          </a:p>
        </p:txBody>
      </p:sp>
      <p:sp>
        <p:nvSpPr>
          <p:cNvPr id="3" name="Объект 2"/>
          <p:cNvSpPr>
            <a:spLocks noGrp="1"/>
          </p:cNvSpPr>
          <p:nvPr>
            <p:ph idx="1"/>
          </p:nvPr>
        </p:nvSpPr>
        <p:spPr/>
        <p:txBody>
          <a:bodyPr>
            <a:normAutofit/>
          </a:bodyPr>
          <a:lstStyle/>
          <a:p>
            <a:r>
              <a:rPr lang="uk-UA" sz="3000" dirty="0" smtClean="0"/>
              <a:t>З'ясовуйте подробиці. Дізнайтеся, як звали собаку. Іноді подробиці вирішують усе</a:t>
            </a:r>
          </a:p>
          <a:p>
            <a:r>
              <a:rPr lang="uk-UA" sz="3000" dirty="0" smtClean="0"/>
              <a:t>Коли новина або предмет дуже серйозні - применшуйте. Коли тема найменш серйозна - перебільшуйте</a:t>
            </a:r>
            <a:endParaRPr lang="ru-RU" sz="3000" dirty="0" smtClean="0"/>
          </a:p>
        </p:txBody>
      </p:sp>
    </p:spTree>
    <p:extLst>
      <p:ext uri="{BB962C8B-B14F-4D97-AF65-F5344CB8AC3E}">
        <p14:creationId xmlns:p14="http://schemas.microsoft.com/office/powerpoint/2010/main" val="66773063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b="1" dirty="0" smtClean="0"/>
              <a:t>Як і що скорочувати. Прислівники і прикметники</a:t>
            </a:r>
            <a:endParaRPr lang="ru-RU" b="1" dirty="0"/>
          </a:p>
        </p:txBody>
      </p:sp>
      <p:sp>
        <p:nvSpPr>
          <p:cNvPr id="3" name="Объект 2"/>
          <p:cNvSpPr>
            <a:spLocks noGrp="1"/>
          </p:cNvSpPr>
          <p:nvPr>
            <p:ph sz="half" idx="1"/>
          </p:nvPr>
        </p:nvSpPr>
        <p:spPr/>
        <p:txBody>
          <a:bodyPr>
            <a:normAutofit fontScale="92500" lnSpcReduction="10000"/>
          </a:bodyPr>
          <a:lstStyle/>
          <a:p>
            <a:r>
              <a:rPr lang="uk-UA" dirty="0" smtClean="0"/>
              <a:t>Начебто</a:t>
            </a:r>
          </a:p>
          <a:p>
            <a:r>
              <a:rPr lang="uk-UA" dirty="0" smtClean="0"/>
              <a:t>Швидше</a:t>
            </a:r>
          </a:p>
          <a:p>
            <a:r>
              <a:rPr lang="uk-UA" dirty="0" smtClean="0"/>
              <a:t>Схоже</a:t>
            </a:r>
          </a:p>
          <a:p>
            <a:r>
              <a:rPr lang="uk-UA" dirty="0" smtClean="0"/>
              <a:t>Принаймні</a:t>
            </a:r>
          </a:p>
          <a:p>
            <a:r>
              <a:rPr lang="uk-UA" dirty="0" smtClean="0"/>
              <a:t>Здається</a:t>
            </a:r>
          </a:p>
          <a:p>
            <a:r>
              <a:rPr lang="uk-UA" dirty="0" smtClean="0"/>
              <a:t>Можливо</a:t>
            </a:r>
          </a:p>
          <a:p>
            <a:r>
              <a:rPr lang="uk-UA" dirty="0" smtClean="0"/>
              <a:t>Зазвичай</a:t>
            </a:r>
          </a:p>
          <a:p>
            <a:r>
              <a:rPr lang="uk-UA" dirty="0" smtClean="0"/>
              <a:t>До певної міри</a:t>
            </a:r>
          </a:p>
          <a:p>
            <a:r>
              <a:rPr lang="uk-UA" dirty="0" smtClean="0"/>
              <a:t>Злегка</a:t>
            </a:r>
            <a:endParaRPr lang="ru-RU" dirty="0"/>
          </a:p>
        </p:txBody>
      </p:sp>
      <p:sp>
        <p:nvSpPr>
          <p:cNvPr id="4" name="Объект 3"/>
          <p:cNvSpPr>
            <a:spLocks noGrp="1"/>
          </p:cNvSpPr>
          <p:nvPr>
            <p:ph sz="half" idx="2"/>
          </p:nvPr>
        </p:nvSpPr>
        <p:spPr>
          <a:xfrm>
            <a:off x="4648200" y="1600201"/>
            <a:ext cx="4038600" cy="2620888"/>
          </a:xfrm>
        </p:spPr>
        <p:txBody>
          <a:bodyPr>
            <a:normAutofit fontScale="92500" lnSpcReduction="10000"/>
          </a:bodyPr>
          <a:lstStyle/>
          <a:p>
            <a:r>
              <a:rPr lang="ru-RU" dirty="0" err="1" smtClean="0"/>
              <a:t>Повністю</a:t>
            </a:r>
            <a:endParaRPr lang="ru-RU" dirty="0"/>
          </a:p>
          <a:p>
            <a:r>
              <a:rPr lang="ru-RU" dirty="0"/>
              <a:t>Абсолютно</a:t>
            </a:r>
          </a:p>
          <a:p>
            <a:r>
              <a:rPr lang="ru-RU" dirty="0" smtClean="0"/>
              <a:t>Практично </a:t>
            </a:r>
            <a:endParaRPr lang="ru-RU" dirty="0"/>
          </a:p>
          <a:p>
            <a:r>
              <a:rPr lang="ru-RU" dirty="0" err="1" smtClean="0"/>
              <a:t>Очевидні</a:t>
            </a:r>
            <a:r>
              <a:rPr lang="ru-RU" dirty="0" smtClean="0"/>
              <a:t>: </a:t>
            </a:r>
            <a:r>
              <a:rPr lang="ru-RU" dirty="0" err="1" smtClean="0"/>
              <a:t>він</a:t>
            </a:r>
            <a:r>
              <a:rPr lang="ru-RU" dirty="0" smtClean="0"/>
              <a:t> </a:t>
            </a:r>
            <a:r>
              <a:rPr lang="ru-RU" dirty="0" err="1" smtClean="0"/>
              <a:t>радісно</a:t>
            </a:r>
            <a:r>
              <a:rPr lang="ru-RU" dirty="0" smtClean="0"/>
              <a:t> </a:t>
            </a:r>
            <a:r>
              <a:rPr lang="ru-RU" dirty="0" err="1" smtClean="0"/>
              <a:t>усміхнувся</a:t>
            </a:r>
            <a:r>
              <a:rPr lang="ru-RU" dirty="0" smtClean="0"/>
              <a:t>, </a:t>
            </a:r>
            <a:r>
              <a:rPr lang="ru-RU" dirty="0" err="1" smtClean="0"/>
              <a:t>високий</a:t>
            </a:r>
            <a:r>
              <a:rPr lang="ru-RU" dirty="0" smtClean="0"/>
              <a:t> </a:t>
            </a:r>
            <a:r>
              <a:rPr lang="ru-RU" dirty="0" err="1" smtClean="0"/>
              <a:t>хмарочос</a:t>
            </a:r>
            <a:endParaRPr lang="ru-RU" dirty="0" smtClean="0"/>
          </a:p>
          <a:p>
            <a:endParaRPr lang="ru-RU" dirty="0"/>
          </a:p>
        </p:txBody>
      </p:sp>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221087"/>
            <a:ext cx="3456384" cy="226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040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uk-UA" sz="4000" b="1" dirty="0" smtClean="0"/>
              <a:t>Мультимедійний </a:t>
            </a:r>
            <a:r>
              <a:rPr lang="uk-UA" sz="4000" b="1" dirty="0" err="1" smtClean="0"/>
              <a:t>лонгрід</a:t>
            </a:r>
            <a:r>
              <a:rPr lang="uk-UA" sz="4000" b="1" dirty="0" smtClean="0"/>
              <a:t> </a:t>
            </a:r>
            <a:r>
              <a:rPr lang="uk-UA" sz="4000" dirty="0" smtClean="0"/>
              <a:t>– </a:t>
            </a:r>
            <a:br>
              <a:rPr lang="uk-UA" sz="4000" dirty="0" smtClean="0"/>
            </a:br>
            <a:r>
              <a:rPr lang="uk-UA" sz="4000" dirty="0" smtClean="0"/>
              <a:t>це </a:t>
            </a:r>
            <a:r>
              <a:rPr lang="ru-RU" sz="4000" dirty="0" smtClean="0"/>
              <a:t>формат подач</a:t>
            </a:r>
            <a:r>
              <a:rPr lang="uk-UA" sz="4000" dirty="0" smtClean="0"/>
              <a:t>і матеріалів великого обсягу, що складається </a:t>
            </a:r>
            <a:br>
              <a:rPr lang="uk-UA" sz="4000" dirty="0" smtClean="0"/>
            </a:br>
            <a:r>
              <a:rPr lang="uk-UA" sz="4000" dirty="0" smtClean="0"/>
              <a:t>із двох </a:t>
            </a:r>
            <a:r>
              <a:rPr lang="uk-UA" sz="4000" b="1" dirty="0" smtClean="0"/>
              <a:t>рівноцінних</a:t>
            </a:r>
            <a:r>
              <a:rPr lang="uk-UA" sz="4000" dirty="0" smtClean="0"/>
              <a:t> частин - текстової і мультимедійної</a:t>
            </a:r>
          </a:p>
        </p:txBody>
      </p:sp>
    </p:spTree>
    <p:extLst>
      <p:ext uri="{BB962C8B-B14F-4D97-AF65-F5344CB8AC3E}">
        <p14:creationId xmlns:p14="http://schemas.microsoft.com/office/powerpoint/2010/main" val="19834474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uk-UA" b="1" dirty="0" smtClean="0"/>
              <a:t>Почистіть словесне сміття</a:t>
            </a:r>
            <a:endParaRPr lang="uk-UA" b="1" dirty="0"/>
          </a:p>
        </p:txBody>
      </p:sp>
      <p:sp>
        <p:nvSpPr>
          <p:cNvPr id="8" name="Объект 7"/>
          <p:cNvSpPr>
            <a:spLocks noGrp="1"/>
          </p:cNvSpPr>
          <p:nvPr>
            <p:ph sz="half" idx="1"/>
          </p:nvPr>
        </p:nvSpPr>
        <p:spPr/>
        <p:txBody>
          <a:bodyPr>
            <a:normAutofit fontScale="92500" lnSpcReduction="10000"/>
          </a:bodyPr>
          <a:lstStyle/>
          <a:p>
            <a:r>
              <a:rPr lang="uk-UA" dirty="0" smtClean="0"/>
              <a:t>В даний час…</a:t>
            </a:r>
          </a:p>
          <a:p>
            <a:r>
              <a:rPr lang="uk-UA" dirty="0" smtClean="0"/>
              <a:t>Сприяння</a:t>
            </a:r>
          </a:p>
          <a:p>
            <a:r>
              <a:rPr lang="uk-UA" dirty="0" smtClean="0"/>
              <a:t>Кошти</a:t>
            </a:r>
          </a:p>
          <a:p>
            <a:r>
              <a:rPr lang="uk-UA" dirty="0" smtClean="0"/>
              <a:t>Перешкодити</a:t>
            </a:r>
          </a:p>
          <a:p>
            <a:r>
              <a:rPr lang="uk-UA" dirty="0" smtClean="0"/>
              <a:t>Індивідуум</a:t>
            </a:r>
          </a:p>
          <a:p>
            <a:r>
              <a:rPr lang="uk-UA" dirty="0" smtClean="0"/>
              <a:t>Незначний</a:t>
            </a:r>
          </a:p>
          <a:p>
            <a:r>
              <a:rPr lang="uk-UA" dirty="0" smtClean="0"/>
              <a:t>Початковий</a:t>
            </a:r>
          </a:p>
          <a:p>
            <a:r>
              <a:rPr lang="uk-UA" dirty="0" smtClean="0"/>
              <a:t>Не мав абсолютно ніякої можливості</a:t>
            </a:r>
          </a:p>
          <a:p>
            <a:r>
              <a:rPr lang="uk-UA" dirty="0" smtClean="0"/>
              <a:t>Здійснювати чистку</a:t>
            </a:r>
            <a:endParaRPr lang="ru-RU" dirty="0"/>
          </a:p>
        </p:txBody>
      </p:sp>
      <p:sp>
        <p:nvSpPr>
          <p:cNvPr id="9" name="Объект 8"/>
          <p:cNvSpPr>
            <a:spLocks noGrp="1"/>
          </p:cNvSpPr>
          <p:nvPr>
            <p:ph sz="half" idx="2"/>
          </p:nvPr>
        </p:nvSpPr>
        <p:spPr/>
        <p:txBody>
          <a:bodyPr>
            <a:normAutofit fontScale="92500" lnSpcReduction="10000"/>
          </a:bodyPr>
          <a:lstStyle/>
          <a:p>
            <a:r>
              <a:rPr lang="uk-UA" dirty="0" smtClean="0"/>
              <a:t>Тепер, зараз</a:t>
            </a:r>
          </a:p>
          <a:p>
            <a:r>
              <a:rPr lang="uk-UA" dirty="0" smtClean="0"/>
              <a:t>Допомога</a:t>
            </a:r>
          </a:p>
          <a:p>
            <a:r>
              <a:rPr lang="uk-UA" dirty="0" smtClean="0"/>
              <a:t>Гроші</a:t>
            </a:r>
          </a:p>
          <a:p>
            <a:r>
              <a:rPr lang="uk-UA" dirty="0" smtClean="0"/>
              <a:t>Завадити</a:t>
            </a:r>
          </a:p>
          <a:p>
            <a:r>
              <a:rPr lang="uk-UA" dirty="0" smtClean="0"/>
              <a:t>Людина</a:t>
            </a:r>
          </a:p>
          <a:p>
            <a:r>
              <a:rPr lang="uk-UA" dirty="0" smtClean="0"/>
              <a:t>Слабкий</a:t>
            </a:r>
          </a:p>
          <a:p>
            <a:r>
              <a:rPr lang="uk-UA" dirty="0" smtClean="0"/>
              <a:t>Перший</a:t>
            </a:r>
          </a:p>
          <a:p>
            <a:r>
              <a:rPr lang="uk-UA" dirty="0" smtClean="0"/>
              <a:t>Не міг</a:t>
            </a:r>
          </a:p>
          <a:p>
            <a:endParaRPr lang="uk-UA" dirty="0" smtClean="0"/>
          </a:p>
          <a:p>
            <a:r>
              <a:rPr lang="uk-UA" dirty="0" smtClean="0"/>
              <a:t>Чистити</a:t>
            </a:r>
          </a:p>
          <a:p>
            <a:endParaRPr lang="ru-RU" dirty="0"/>
          </a:p>
        </p:txBody>
      </p:sp>
    </p:spTree>
    <p:extLst>
      <p:ext uri="{BB962C8B-B14F-4D97-AF65-F5344CB8AC3E}">
        <p14:creationId xmlns:p14="http://schemas.microsoft.com/office/powerpoint/2010/main" val="3239361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Autofit/>
          </a:bodyPr>
          <a:lstStyle/>
          <a:p>
            <a:r>
              <a:rPr lang="uk-UA" b="1" dirty="0" smtClean="0"/>
              <a:t>Почистіть словесне сміття. Без яких фраз можна обійтись</a:t>
            </a:r>
            <a:endParaRPr lang="ru-RU" b="1" dirty="0"/>
          </a:p>
        </p:txBody>
      </p:sp>
      <p:sp>
        <p:nvSpPr>
          <p:cNvPr id="8" name="Объект 7"/>
          <p:cNvSpPr>
            <a:spLocks noGrp="1"/>
          </p:cNvSpPr>
          <p:nvPr>
            <p:ph sz="half" idx="1"/>
          </p:nvPr>
        </p:nvSpPr>
        <p:spPr>
          <a:xfrm>
            <a:off x="457200" y="1700808"/>
            <a:ext cx="8507288" cy="4425355"/>
          </a:xfrm>
        </p:spPr>
        <p:txBody>
          <a:bodyPr>
            <a:normAutofit/>
          </a:bodyPr>
          <a:lstStyle/>
          <a:p>
            <a:r>
              <a:rPr lang="uk-UA" dirty="0" smtClean="0"/>
              <a:t>Не секрет, що…</a:t>
            </a:r>
          </a:p>
          <a:p>
            <a:r>
              <a:rPr lang="uk-UA" dirty="0" smtClean="0"/>
              <a:t>Існує думка, що…</a:t>
            </a:r>
          </a:p>
          <a:p>
            <a:r>
              <a:rPr lang="uk-UA" dirty="0" smtClean="0"/>
              <a:t>Я вважаю, що…</a:t>
            </a:r>
          </a:p>
          <a:p>
            <a:r>
              <a:rPr lang="uk-UA" dirty="0" smtClean="0"/>
              <a:t>Варто зауважити…</a:t>
            </a:r>
          </a:p>
          <a:p>
            <a:r>
              <a:rPr lang="uk-UA" dirty="0" smtClean="0"/>
              <a:t>Ось уже... як…</a:t>
            </a:r>
          </a:p>
          <a:p>
            <a:r>
              <a:rPr lang="uk-UA" dirty="0" smtClean="0"/>
              <a:t>Відомим фактом є те, що...</a:t>
            </a:r>
            <a:endParaRPr lang="ru-RU" dirty="0"/>
          </a:p>
          <a:p>
            <a:endParaRPr lang="ru-RU" dirty="0" smtClean="0"/>
          </a:p>
          <a:p>
            <a:endParaRPr lang="ru-RU" dirty="0"/>
          </a:p>
          <a:p>
            <a:endParaRPr lang="ru-RU" dirty="0" smtClean="0"/>
          </a:p>
          <a:p>
            <a:endParaRPr lang="ru-RU" dirty="0" smtClean="0"/>
          </a:p>
          <a:p>
            <a:endParaRPr lang="ru-RU" dirty="0"/>
          </a:p>
        </p:txBody>
      </p:sp>
      <p:pic>
        <p:nvPicPr>
          <p:cNvPr id="14338" name="Picture 2"/>
          <p:cNvPicPr>
            <a:picLocks noChangeAspect="1" noChangeArrowheads="1"/>
          </p:cNvPicPr>
          <p:nvPr/>
        </p:nvPicPr>
        <p:blipFill>
          <a:blip r:embed="rId2" cstate="print"/>
          <a:srcRect/>
          <a:stretch>
            <a:fillRect/>
          </a:stretch>
        </p:blipFill>
        <p:spPr bwMode="auto">
          <a:xfrm>
            <a:off x="5076056" y="1844824"/>
            <a:ext cx="3701137" cy="2232248"/>
          </a:xfrm>
          <a:prstGeom prst="rect">
            <a:avLst/>
          </a:prstGeom>
          <a:noFill/>
          <a:ln w="9525">
            <a:noFill/>
            <a:miter lim="800000"/>
            <a:headEnd/>
            <a:tailEnd/>
          </a:ln>
        </p:spPr>
      </p:pic>
    </p:spTree>
    <p:extLst>
      <p:ext uri="{BB962C8B-B14F-4D97-AF65-F5344CB8AC3E}">
        <p14:creationId xmlns:p14="http://schemas.microsoft.com/office/powerpoint/2010/main" val="15448468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uk-UA" b="1" dirty="0" smtClean="0"/>
              <a:t>Почистіть словесне сміття</a:t>
            </a:r>
            <a:endParaRPr lang="ru-RU" b="1" dirty="0"/>
          </a:p>
        </p:txBody>
      </p:sp>
      <p:sp>
        <p:nvSpPr>
          <p:cNvPr id="8" name="Объект 7"/>
          <p:cNvSpPr>
            <a:spLocks noGrp="1"/>
          </p:cNvSpPr>
          <p:nvPr>
            <p:ph sz="half" idx="1"/>
          </p:nvPr>
        </p:nvSpPr>
        <p:spPr/>
        <p:txBody>
          <a:bodyPr>
            <a:normAutofit/>
          </a:bodyPr>
          <a:lstStyle/>
          <a:p>
            <a:r>
              <a:rPr lang="uk-UA" b="1" dirty="0" smtClean="0"/>
              <a:t>Даний</a:t>
            </a:r>
            <a:r>
              <a:rPr lang="uk-UA" dirty="0" smtClean="0"/>
              <a:t> телефон підтримує усі стандарти зв'язку</a:t>
            </a:r>
          </a:p>
          <a:p>
            <a:r>
              <a:rPr lang="uk-UA" b="1" dirty="0" smtClean="0"/>
              <a:t>Цей</a:t>
            </a:r>
            <a:r>
              <a:rPr lang="uk-UA" dirty="0" smtClean="0"/>
              <a:t> телефон підтримує усі стандарти зв'язку</a:t>
            </a:r>
          </a:p>
          <a:p>
            <a:r>
              <a:rPr lang="uk-UA" dirty="0" smtClean="0"/>
              <a:t>Телефон підтримує усі стандарти зв'язку</a:t>
            </a:r>
            <a:endParaRPr lang="ru-RU" dirty="0" smtClean="0"/>
          </a:p>
        </p:txBody>
      </p:sp>
      <p:sp>
        <p:nvSpPr>
          <p:cNvPr id="3" name="Объект 2"/>
          <p:cNvSpPr>
            <a:spLocks noGrp="1"/>
          </p:cNvSpPr>
          <p:nvPr>
            <p:ph sz="half" idx="2"/>
          </p:nvPr>
        </p:nvSpPr>
        <p:spPr/>
        <p:txBody>
          <a:bodyPr>
            <a:normAutofit/>
          </a:bodyPr>
          <a:lstStyle/>
          <a:p>
            <a:r>
              <a:rPr lang="uk-UA" dirty="0" smtClean="0"/>
              <a:t>Цей телефон </a:t>
            </a:r>
            <a:r>
              <a:rPr lang="uk-UA" b="1" dirty="0" smtClean="0"/>
              <a:t>є</a:t>
            </a:r>
            <a:r>
              <a:rPr lang="uk-UA" dirty="0" smtClean="0"/>
              <a:t> кращим у своєму класі</a:t>
            </a:r>
          </a:p>
          <a:p>
            <a:r>
              <a:rPr lang="uk-UA" dirty="0" smtClean="0"/>
              <a:t>Цей телефон - кращий у своєму класі</a:t>
            </a:r>
            <a:endParaRPr lang="ru-RU" dirty="0" smtClean="0"/>
          </a:p>
        </p:txBody>
      </p:sp>
    </p:spTree>
    <p:extLst>
      <p:ext uri="{BB962C8B-B14F-4D97-AF65-F5344CB8AC3E}">
        <p14:creationId xmlns:p14="http://schemas.microsoft.com/office/powerpoint/2010/main" val="19020759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err="1" smtClean="0"/>
              <a:t>Заберіть</a:t>
            </a:r>
            <a:r>
              <a:rPr lang="ru-RU" b="1" dirty="0" smtClean="0"/>
              <a:t> </a:t>
            </a:r>
            <a:r>
              <a:rPr lang="ru-RU" b="1" dirty="0" err="1" smtClean="0"/>
              <a:t>професійний</a:t>
            </a:r>
            <a:r>
              <a:rPr lang="ru-RU" b="1" dirty="0" smtClean="0"/>
              <a:t> жаргон</a:t>
            </a:r>
            <a:endParaRPr lang="ru-RU" b="1" dirty="0"/>
          </a:p>
        </p:txBody>
      </p:sp>
      <p:sp>
        <p:nvSpPr>
          <p:cNvPr id="4" name="Объект 3"/>
          <p:cNvSpPr>
            <a:spLocks noGrp="1"/>
          </p:cNvSpPr>
          <p:nvPr>
            <p:ph sz="half" idx="1"/>
          </p:nvPr>
        </p:nvSpPr>
        <p:spPr>
          <a:xfrm>
            <a:off x="457200" y="1600200"/>
            <a:ext cx="4618856" cy="4525963"/>
          </a:xfrm>
        </p:spPr>
        <p:txBody>
          <a:bodyPr>
            <a:normAutofit lnSpcReduction="10000"/>
          </a:bodyPr>
          <a:lstStyle/>
          <a:p>
            <a:r>
              <a:rPr lang="uk-UA" dirty="0" smtClean="0"/>
              <a:t>Попереджувальний удар оборонного характеру</a:t>
            </a:r>
          </a:p>
          <a:p>
            <a:r>
              <a:rPr lang="uk-UA" dirty="0" err="1" smtClean="0"/>
              <a:t>Комунікувати</a:t>
            </a:r>
            <a:r>
              <a:rPr lang="uk-UA" dirty="0" smtClean="0"/>
              <a:t>, вести діалог</a:t>
            </a:r>
          </a:p>
          <a:p>
            <a:r>
              <a:rPr lang="uk-UA" dirty="0" smtClean="0"/>
              <a:t>Планове регулювання обсягів виробництва</a:t>
            </a:r>
          </a:p>
          <a:p>
            <a:r>
              <a:rPr lang="uk-UA" dirty="0" smtClean="0"/>
              <a:t>Характеризується різними клінічними ознаками</a:t>
            </a:r>
          </a:p>
          <a:p>
            <a:r>
              <a:rPr lang="uk-UA" dirty="0" smtClean="0"/>
              <a:t>Патології</a:t>
            </a:r>
          </a:p>
          <a:p>
            <a:r>
              <a:rPr lang="uk-UA" dirty="0" smtClean="0"/>
              <a:t>Реконструктивні операції</a:t>
            </a:r>
            <a:endParaRPr lang="ru-RU" dirty="0" smtClean="0"/>
          </a:p>
        </p:txBody>
      </p:sp>
      <p:sp>
        <p:nvSpPr>
          <p:cNvPr id="5" name="Объект 4"/>
          <p:cNvSpPr>
            <a:spLocks noGrp="1"/>
          </p:cNvSpPr>
          <p:nvPr>
            <p:ph sz="half" idx="2"/>
          </p:nvPr>
        </p:nvSpPr>
        <p:spPr>
          <a:xfrm>
            <a:off x="5148064" y="1600200"/>
            <a:ext cx="3538736" cy="4525963"/>
          </a:xfrm>
        </p:spPr>
        <p:txBody>
          <a:bodyPr>
            <a:normAutofit lnSpcReduction="10000"/>
          </a:bodyPr>
          <a:lstStyle/>
          <a:p>
            <a:r>
              <a:rPr lang="uk-UA" dirty="0" smtClean="0"/>
              <a:t>військове вторгнення</a:t>
            </a:r>
          </a:p>
          <a:p>
            <a:r>
              <a:rPr lang="uk-UA" dirty="0" smtClean="0"/>
              <a:t>Говорити</a:t>
            </a:r>
          </a:p>
          <a:p>
            <a:r>
              <a:rPr lang="uk-UA" dirty="0" smtClean="0"/>
              <a:t>Закриття заводів</a:t>
            </a:r>
          </a:p>
          <a:p>
            <a:r>
              <a:rPr lang="uk-UA" dirty="0" smtClean="0"/>
              <a:t>Проявляється </a:t>
            </a:r>
            <a:br>
              <a:rPr lang="uk-UA" dirty="0" smtClean="0"/>
            </a:br>
            <a:r>
              <a:rPr lang="uk-UA" dirty="0" smtClean="0"/>
              <a:t>по-різному</a:t>
            </a:r>
          </a:p>
          <a:p>
            <a:r>
              <a:rPr lang="uk-UA" dirty="0" smtClean="0"/>
              <a:t>Хвороби, порушення</a:t>
            </a:r>
          </a:p>
          <a:p>
            <a:r>
              <a:rPr lang="uk-UA" dirty="0" smtClean="0"/>
              <a:t>Операції </a:t>
            </a:r>
            <a:br>
              <a:rPr lang="uk-UA" dirty="0" smtClean="0"/>
            </a:br>
            <a:r>
              <a:rPr lang="uk-UA" dirty="0" smtClean="0"/>
              <a:t>з відновлення</a:t>
            </a:r>
            <a:endParaRPr lang="ru-RU" dirty="0" smtClean="0"/>
          </a:p>
        </p:txBody>
      </p:sp>
    </p:spTree>
    <p:extLst>
      <p:ext uri="{BB962C8B-B14F-4D97-AF65-F5344CB8AC3E}">
        <p14:creationId xmlns:p14="http://schemas.microsoft.com/office/powerpoint/2010/main" val="13710017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noAutofit/>
          </a:bodyPr>
          <a:lstStyle/>
          <a:p>
            <a:r>
              <a:rPr lang="uk-UA" b="1" dirty="0" smtClean="0"/>
              <a:t>Указ уряду Рузвельта про затемнення будівель 1942 р</a:t>
            </a:r>
            <a:endParaRPr lang="ru-RU" b="1" dirty="0"/>
          </a:p>
        </p:txBody>
      </p:sp>
      <p:sp>
        <p:nvSpPr>
          <p:cNvPr id="5" name="Текст 4"/>
          <p:cNvSpPr>
            <a:spLocks noGrp="1"/>
          </p:cNvSpPr>
          <p:nvPr>
            <p:ph type="body" idx="1"/>
          </p:nvPr>
        </p:nvSpPr>
        <p:spPr/>
        <p:txBody>
          <a:bodyPr/>
          <a:lstStyle/>
          <a:p>
            <a:r>
              <a:rPr lang="ru-RU" dirty="0" smtClean="0"/>
              <a:t>Уряд</a:t>
            </a:r>
            <a:endParaRPr lang="ru-RU" dirty="0"/>
          </a:p>
        </p:txBody>
      </p:sp>
      <p:sp>
        <p:nvSpPr>
          <p:cNvPr id="3" name="Объект 2"/>
          <p:cNvSpPr>
            <a:spLocks noGrp="1"/>
          </p:cNvSpPr>
          <p:nvPr>
            <p:ph sz="half" idx="2"/>
          </p:nvPr>
        </p:nvSpPr>
        <p:spPr>
          <a:xfrm>
            <a:off x="457200" y="2174875"/>
            <a:ext cx="2643188" cy="3951288"/>
          </a:xfrm>
        </p:spPr>
        <p:txBody>
          <a:bodyPr>
            <a:normAutofit fontScale="85000" lnSpcReduction="20000"/>
          </a:bodyPr>
          <a:lstStyle/>
          <a:p>
            <a:pPr marL="0" indent="0">
              <a:buNone/>
            </a:pPr>
            <a:r>
              <a:rPr lang="uk-UA" dirty="0" smtClean="0"/>
              <a:t>Слід вжити заходів, що забезпечують повну невидимість на необмежений час протягом повітряних нальотів усіх муніципальних об'єктів, займаних органами федерального уряду, шляхом ізоляції всіх джерел як внутрішнього, так і зовнішнього освітлення</a:t>
            </a:r>
            <a:endParaRPr lang="ru-RU" dirty="0"/>
          </a:p>
        </p:txBody>
      </p:sp>
      <p:sp>
        <p:nvSpPr>
          <p:cNvPr id="6" name="Текст 5"/>
          <p:cNvSpPr>
            <a:spLocks noGrp="1"/>
          </p:cNvSpPr>
          <p:nvPr>
            <p:ph type="body" sz="quarter" idx="3"/>
          </p:nvPr>
        </p:nvSpPr>
        <p:spPr>
          <a:xfrm>
            <a:off x="6156176" y="1535113"/>
            <a:ext cx="2530624" cy="639762"/>
          </a:xfrm>
        </p:spPr>
        <p:txBody>
          <a:bodyPr/>
          <a:lstStyle/>
          <a:p>
            <a:r>
              <a:rPr lang="ru-RU" dirty="0" smtClean="0"/>
              <a:t>Рузвельт</a:t>
            </a:r>
            <a:endParaRPr lang="ru-RU" dirty="0"/>
          </a:p>
        </p:txBody>
      </p:sp>
      <p:sp>
        <p:nvSpPr>
          <p:cNvPr id="4" name="Объект 3"/>
          <p:cNvSpPr>
            <a:spLocks noGrp="1"/>
          </p:cNvSpPr>
          <p:nvPr>
            <p:ph sz="quarter" idx="4"/>
          </p:nvPr>
        </p:nvSpPr>
        <p:spPr>
          <a:xfrm>
            <a:off x="6228184" y="2174875"/>
            <a:ext cx="2458616" cy="3951288"/>
          </a:xfrm>
        </p:spPr>
        <p:txBody>
          <a:bodyPr>
            <a:normAutofit/>
          </a:bodyPr>
          <a:lstStyle/>
          <a:p>
            <a:pPr marL="0" indent="0">
              <a:buNone/>
            </a:pPr>
            <a:r>
              <a:rPr lang="uk-UA" dirty="0" smtClean="0"/>
              <a:t>Скажіть їм, якщо вже не можна під час бомбардування піти з роботи, </a:t>
            </a:r>
            <a:r>
              <a:rPr lang="uk-UA" b="1" dirty="0" smtClean="0"/>
              <a:t>нехай завісять чимось вікна, та якнайщільніше</a:t>
            </a:r>
            <a:endParaRPr lang="ru-RU" b="1" dirty="0"/>
          </a:p>
        </p:txBody>
      </p:sp>
      <p:pic>
        <p:nvPicPr>
          <p:cNvPr id="450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7274" y="1844824"/>
            <a:ext cx="294322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2065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67544" y="260648"/>
            <a:ext cx="8229600" cy="1296144"/>
          </a:xfrm>
        </p:spPr>
        <p:txBody>
          <a:bodyPr>
            <a:noAutofit/>
          </a:bodyPr>
          <a:lstStyle/>
          <a:p>
            <a:r>
              <a:rPr lang="uk-UA" b="1" dirty="0" smtClean="0"/>
              <a:t>Ріжте по-крупному, </a:t>
            </a:r>
            <a:br>
              <a:rPr lang="uk-UA" b="1" dirty="0" smtClean="0"/>
            </a:br>
            <a:r>
              <a:rPr lang="uk-UA" b="1" dirty="0" smtClean="0"/>
              <a:t>потім по-дрібному</a:t>
            </a:r>
            <a:endParaRPr lang="uk-UA" dirty="0"/>
          </a:p>
        </p:txBody>
      </p:sp>
      <p:sp>
        <p:nvSpPr>
          <p:cNvPr id="7" name="Объект 6"/>
          <p:cNvSpPr>
            <a:spLocks noGrp="1"/>
          </p:cNvSpPr>
          <p:nvPr>
            <p:ph idx="1"/>
          </p:nvPr>
        </p:nvSpPr>
        <p:spPr>
          <a:xfrm>
            <a:off x="457200" y="1772816"/>
            <a:ext cx="8229600" cy="4353347"/>
          </a:xfrm>
        </p:spPr>
        <p:txBody>
          <a:bodyPr>
            <a:normAutofit/>
          </a:bodyPr>
          <a:lstStyle/>
          <a:p>
            <a:r>
              <a:rPr lang="uk-UA" dirty="0" smtClean="0"/>
              <a:t>Будь-який абзац, який не підтримує ідею статті</a:t>
            </a:r>
          </a:p>
          <a:p>
            <a:r>
              <a:rPr lang="uk-UA" dirty="0" smtClean="0"/>
              <a:t>Слабкі цитати, приклади або сцени</a:t>
            </a:r>
          </a:p>
          <a:p>
            <a:r>
              <a:rPr lang="uk-UA" dirty="0" smtClean="0"/>
              <a:t>Будь-який абзац, який ви створили для обсягу</a:t>
            </a:r>
          </a:p>
          <a:p>
            <a:r>
              <a:rPr lang="uk-UA" dirty="0" smtClean="0"/>
              <a:t>Фрази, слова і склади - якщо немає часу перечитати матеріал</a:t>
            </a:r>
            <a:endParaRPr lang="ru-RU" dirty="0"/>
          </a:p>
        </p:txBody>
      </p:sp>
    </p:spTree>
    <p:extLst>
      <p:ext uri="{BB962C8B-B14F-4D97-AF65-F5344CB8AC3E}">
        <p14:creationId xmlns:p14="http://schemas.microsoft.com/office/powerpoint/2010/main" val="252173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b="1" dirty="0" smtClean="0"/>
              <a:t>Форматування тексту</a:t>
            </a:r>
            <a:br>
              <a:rPr lang="uk-UA" b="1" dirty="0" smtClean="0"/>
            </a:br>
            <a:r>
              <a:rPr lang="uk-UA" b="1" dirty="0" smtClean="0"/>
              <a:t>для </a:t>
            </a:r>
            <a:r>
              <a:rPr lang="uk-UA" b="1" dirty="0" err="1" smtClean="0"/>
              <a:t>інтернету</a:t>
            </a:r>
            <a:endParaRPr lang="uk-UA" b="1" dirty="0"/>
          </a:p>
        </p:txBody>
      </p:sp>
      <p:sp>
        <p:nvSpPr>
          <p:cNvPr id="3" name="Объект 2"/>
          <p:cNvSpPr>
            <a:spLocks noGrp="1"/>
          </p:cNvSpPr>
          <p:nvPr>
            <p:ph idx="1"/>
          </p:nvPr>
        </p:nvSpPr>
        <p:spPr>
          <a:xfrm>
            <a:off x="457200" y="1700808"/>
            <a:ext cx="8229600" cy="4425355"/>
          </a:xfrm>
        </p:spPr>
        <p:txBody>
          <a:bodyPr>
            <a:normAutofit fontScale="85000" lnSpcReduction="10000"/>
          </a:bodyPr>
          <a:lstStyle/>
          <a:p>
            <a:r>
              <a:rPr lang="uk-UA" b="1" dirty="0" smtClean="0"/>
              <a:t>Унікальність: </a:t>
            </a:r>
            <a:r>
              <a:rPr lang="uk-UA" dirty="0" smtClean="0"/>
              <a:t>з нуля або глибокий </a:t>
            </a:r>
            <a:r>
              <a:rPr lang="uk-UA" dirty="0" err="1" smtClean="0"/>
              <a:t>рерайт</a:t>
            </a:r>
            <a:endParaRPr lang="en-US" dirty="0" smtClean="0"/>
          </a:p>
          <a:p>
            <a:r>
              <a:rPr lang="uk-UA" dirty="0" smtClean="0"/>
              <a:t>Природність, нудота, вода, спам</a:t>
            </a:r>
            <a:endParaRPr lang="en-US" dirty="0" smtClean="0"/>
          </a:p>
          <a:p>
            <a:r>
              <a:rPr lang="uk-UA" b="1" dirty="0" smtClean="0"/>
              <a:t>Структурування: </a:t>
            </a:r>
            <a:r>
              <a:rPr lang="uk-UA" dirty="0" smtClean="0"/>
              <a:t>заголовки, списки, картинки, таблиці, вставки</a:t>
            </a:r>
            <a:endParaRPr lang="en-US" dirty="0" smtClean="0"/>
          </a:p>
          <a:p>
            <a:r>
              <a:rPr lang="uk-UA" b="1" dirty="0" smtClean="0"/>
              <a:t>Різноманітність тексту: </a:t>
            </a:r>
            <a:r>
              <a:rPr lang="uk-UA" dirty="0" smtClean="0"/>
              <a:t>синоніми і абревіатури ключових слів, латинські назви, словоформи і похідні</a:t>
            </a:r>
            <a:endParaRPr lang="en-US" dirty="0" smtClean="0"/>
          </a:p>
          <a:p>
            <a:r>
              <a:rPr lang="ru-RU" dirty="0" smtClean="0"/>
              <a:t>П</a:t>
            </a:r>
            <a:r>
              <a:rPr lang="uk-UA" dirty="0" err="1" smtClean="0"/>
              <a:t>ідписані</a:t>
            </a:r>
            <a:r>
              <a:rPr lang="uk-UA" dirty="0" smtClean="0"/>
              <a:t> фото</a:t>
            </a:r>
            <a:endParaRPr lang="en-US" dirty="0" smtClean="0"/>
          </a:p>
          <a:p>
            <a:r>
              <a:rPr lang="uk-UA" b="1" dirty="0" err="1" smtClean="0"/>
              <a:t>Релевантність</a:t>
            </a:r>
            <a:r>
              <a:rPr lang="uk-UA" b="1" dirty="0" smtClean="0"/>
              <a:t>: </a:t>
            </a:r>
            <a:r>
              <a:rPr lang="uk-UA" dirty="0" smtClean="0"/>
              <a:t>терміни, мова регіону / аудиторії</a:t>
            </a:r>
            <a:endParaRPr lang="en-US" dirty="0" smtClean="0"/>
          </a:p>
          <a:p>
            <a:r>
              <a:rPr lang="uk-UA" dirty="0" smtClean="0"/>
              <a:t>Трендові слова / фрази (щеплення від пневмонії)</a:t>
            </a:r>
            <a:endParaRPr lang="ru-RU" dirty="0"/>
          </a:p>
        </p:txBody>
      </p:sp>
    </p:spTree>
    <p:extLst>
      <p:ext uri="{BB962C8B-B14F-4D97-AF65-F5344CB8AC3E}">
        <p14:creationId xmlns:p14="http://schemas.microsoft.com/office/powerpoint/2010/main" val="93425473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А</a:t>
            </a:r>
            <a:r>
              <a:rPr lang="ru-RU" b="1" dirty="0" err="1" smtClean="0"/>
              <a:t>наліз</a:t>
            </a:r>
            <a:r>
              <a:rPr lang="ru-RU" b="1" dirty="0" smtClean="0"/>
              <a:t> </a:t>
            </a:r>
            <a:r>
              <a:rPr lang="ru-RU" b="1" dirty="0"/>
              <a:t>на </a:t>
            </a:r>
            <a:r>
              <a:rPr lang="ru-RU" b="1" dirty="0" err="1" smtClean="0"/>
              <a:t>природність</a:t>
            </a:r>
            <a:r>
              <a:rPr lang="en-US" b="1" dirty="0" smtClean="0"/>
              <a:t/>
            </a:r>
            <a:br>
              <a:rPr lang="en-US" b="1" dirty="0" smtClean="0"/>
            </a:br>
            <a:r>
              <a:rPr lang="en-US" b="1" dirty="0" smtClean="0">
                <a:hlinkClick r:id="rId3"/>
              </a:rPr>
              <a:t>www.</a:t>
            </a:r>
            <a:r>
              <a:rPr lang="ru-RU" b="1" dirty="0">
                <a:hlinkClick r:id="rId3"/>
              </a:rPr>
              <a:t>pr-cy.ru/</a:t>
            </a:r>
            <a:r>
              <a:rPr lang="ru-RU" b="1" dirty="0" err="1">
                <a:hlinkClick r:id="rId3"/>
              </a:rPr>
              <a:t>zypfa</a:t>
            </a:r>
            <a:r>
              <a:rPr lang="ru-RU" b="1" dirty="0">
                <a:hlinkClick r:id="rId3"/>
              </a:rPr>
              <a:t>/</a:t>
            </a:r>
            <a:r>
              <a:rPr lang="ru-RU" b="1" dirty="0" err="1">
                <a:hlinkClick r:id="rId3"/>
              </a:rPr>
              <a:t>text</a:t>
            </a:r>
            <a:endParaRPr lang="ru-RU" b="1" dirty="0"/>
          </a:p>
        </p:txBody>
      </p:sp>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19" y="1558088"/>
            <a:ext cx="8748464" cy="456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2726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Перевірка на унікальність. </a:t>
            </a:r>
            <a:br>
              <a:rPr lang="uk-UA" b="1" dirty="0" smtClean="0"/>
            </a:br>
            <a:r>
              <a:rPr lang="uk-UA" b="1" dirty="0" smtClean="0"/>
              <a:t>Не менше 90%. </a:t>
            </a:r>
            <a:r>
              <a:rPr lang="uk-UA" b="1" dirty="0" err="1" smtClean="0">
                <a:hlinkClick r:id="rId3"/>
              </a:rPr>
              <a:t>www.text.ru</a:t>
            </a:r>
            <a:r>
              <a:rPr lang="uk-UA" b="1" dirty="0" smtClean="0"/>
              <a:t> </a:t>
            </a:r>
            <a:endParaRPr lang="uk-UA" b="1" dirty="0"/>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2816"/>
            <a:ext cx="8960663" cy="3499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5489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Autofit/>
          </a:bodyPr>
          <a:lstStyle/>
          <a:p>
            <a:r>
              <a:rPr lang="uk-UA" b="1" dirty="0" err="1" smtClean="0"/>
              <a:t>Лайфхаки</a:t>
            </a:r>
            <a:r>
              <a:rPr lang="uk-UA" b="1" dirty="0" smtClean="0"/>
              <a:t>: як уникнути </a:t>
            </a:r>
            <a:r>
              <a:rPr lang="uk-UA" b="1" dirty="0" err="1" smtClean="0"/>
              <a:t>“замиленого</a:t>
            </a:r>
            <a:r>
              <a:rPr lang="uk-UA" b="1" dirty="0" smtClean="0"/>
              <a:t> </a:t>
            </a:r>
            <a:r>
              <a:rPr lang="uk-UA" b="1" dirty="0" err="1" smtClean="0"/>
              <a:t>ока”</a:t>
            </a:r>
            <a:endParaRPr lang="uk-UA" b="1" dirty="0"/>
          </a:p>
        </p:txBody>
      </p:sp>
      <p:sp>
        <p:nvSpPr>
          <p:cNvPr id="3" name="Объект 2"/>
          <p:cNvSpPr>
            <a:spLocks noGrp="1"/>
          </p:cNvSpPr>
          <p:nvPr>
            <p:ph idx="1"/>
          </p:nvPr>
        </p:nvSpPr>
        <p:spPr>
          <a:xfrm>
            <a:off x="539552" y="1844824"/>
            <a:ext cx="8229600" cy="4381947"/>
          </a:xfrm>
        </p:spPr>
        <p:txBody>
          <a:bodyPr>
            <a:normAutofit/>
          </a:bodyPr>
          <a:lstStyle/>
          <a:p>
            <a:r>
              <a:rPr lang="uk-UA" dirty="0" smtClean="0"/>
              <a:t>Прочитайте з кінця</a:t>
            </a:r>
          </a:p>
          <a:p>
            <a:r>
              <a:rPr lang="uk-UA" dirty="0" smtClean="0"/>
              <a:t>Прочитайте вголос</a:t>
            </a:r>
          </a:p>
          <a:p>
            <a:r>
              <a:rPr lang="uk-UA" dirty="0" smtClean="0"/>
              <a:t>Змініть шрифт і знову прочитайте</a:t>
            </a:r>
          </a:p>
          <a:p>
            <a:r>
              <a:rPr lang="uk-UA" dirty="0" smtClean="0"/>
              <a:t>Відпочиньте і прочитайте знову</a:t>
            </a:r>
            <a:endParaRPr lang="ru-RU" dirty="0"/>
          </a:p>
        </p:txBody>
      </p:sp>
    </p:spTree>
    <p:extLst>
      <p:ext uri="{BB962C8B-B14F-4D97-AF65-F5344CB8AC3E}">
        <p14:creationId xmlns:p14="http://schemas.microsoft.com/office/powerpoint/2010/main" val="934254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r>
              <a:rPr lang="ru-RU" b="1" dirty="0" err="1" smtClean="0"/>
              <a:t>Лонгрід</a:t>
            </a:r>
            <a:r>
              <a:rPr lang="ru-RU" b="1" dirty="0" smtClean="0"/>
              <a:t> – </a:t>
            </a:r>
            <a:r>
              <a:rPr lang="ru-RU" b="1" dirty="0" err="1" smtClean="0"/>
              <a:t>це</a:t>
            </a:r>
            <a:r>
              <a:rPr lang="ru-RU" b="1" dirty="0" smtClean="0"/>
              <a:t> </a:t>
            </a:r>
            <a:r>
              <a:rPr lang="ru-RU" b="1" dirty="0" err="1" smtClean="0"/>
              <a:t>інфомолекула</a:t>
            </a:r>
            <a:endParaRPr lang="ru-RU" b="1" dirty="0" smtClean="0"/>
          </a:p>
        </p:txBody>
      </p:sp>
      <p:sp>
        <p:nvSpPr>
          <p:cNvPr id="3" name="Объект 2"/>
          <p:cNvSpPr>
            <a:spLocks noGrp="1"/>
          </p:cNvSpPr>
          <p:nvPr>
            <p:ph idx="1"/>
          </p:nvPr>
        </p:nvSpPr>
        <p:spPr>
          <a:xfrm>
            <a:off x="457200" y="1600200"/>
            <a:ext cx="8018463" cy="4924425"/>
          </a:xfrm>
        </p:spPr>
        <p:txBody>
          <a:bodyPr>
            <a:normAutofit/>
          </a:bodyPr>
          <a:lstStyle/>
          <a:p>
            <a:pPr>
              <a:defRPr/>
            </a:pPr>
            <a:r>
              <a:rPr lang="uk-UA" dirty="0"/>
              <a:t>Текст</a:t>
            </a:r>
          </a:p>
          <a:p>
            <a:pPr>
              <a:defRPr/>
            </a:pPr>
            <a:r>
              <a:rPr lang="uk-UA" dirty="0" smtClean="0"/>
              <a:t>Ілюстрації </a:t>
            </a:r>
          </a:p>
          <a:p>
            <a:pPr>
              <a:defRPr/>
            </a:pPr>
            <a:r>
              <a:rPr lang="uk-UA" dirty="0" smtClean="0"/>
              <a:t>Відео</a:t>
            </a:r>
            <a:endParaRPr lang="uk-UA" dirty="0"/>
          </a:p>
          <a:p>
            <a:pPr>
              <a:defRPr/>
            </a:pPr>
            <a:r>
              <a:rPr lang="uk-UA" dirty="0" smtClean="0"/>
              <a:t>Аудіо </a:t>
            </a:r>
          </a:p>
          <a:p>
            <a:pPr>
              <a:defRPr/>
            </a:pPr>
            <a:r>
              <a:rPr lang="uk-UA" dirty="0" smtClean="0"/>
              <a:t>Нові інтерактивні </a:t>
            </a:r>
            <a:br>
              <a:rPr lang="uk-UA" dirty="0" smtClean="0"/>
            </a:br>
            <a:r>
              <a:rPr lang="uk-UA" dirty="0" smtClean="0"/>
              <a:t>формати</a:t>
            </a:r>
            <a:endParaRPr lang="uk-UA" dirty="0"/>
          </a:p>
          <a:p>
            <a:pPr marL="0" indent="0">
              <a:buFont typeface="Arial" charset="0"/>
              <a:buNone/>
              <a:defRPr/>
            </a:pPr>
            <a:endParaRPr lang="ru-RU" dirty="0" smtClean="0"/>
          </a:p>
        </p:txBody>
      </p:sp>
      <p:pic>
        <p:nvPicPr>
          <p:cNvPr id="14340" name="Picture 4"/>
          <p:cNvPicPr>
            <a:picLocks noChangeAspect="1" noChangeArrowheads="1"/>
          </p:cNvPicPr>
          <p:nvPr/>
        </p:nvPicPr>
        <p:blipFill>
          <a:blip r:embed="rId3" cstate="print"/>
          <a:srcRect/>
          <a:stretch>
            <a:fillRect/>
          </a:stretch>
        </p:blipFill>
        <p:spPr bwMode="auto">
          <a:xfrm>
            <a:off x="4356100" y="1590675"/>
            <a:ext cx="3744913" cy="323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686800" cy="778098"/>
          </a:xfrm>
        </p:spPr>
        <p:txBody>
          <a:bodyPr rtlCol="0">
            <a:normAutofit/>
          </a:bodyPr>
          <a:lstStyle/>
          <a:p>
            <a:pPr eaLnBrk="1" fontAlgn="auto" hangingPunct="1">
              <a:spcAft>
                <a:spcPts val="0"/>
              </a:spcAft>
              <a:defRPr/>
            </a:pPr>
            <a:r>
              <a:rPr lang="ru-RU" b="1" dirty="0" err="1" smtClean="0"/>
              <a:t>Етапи</a:t>
            </a:r>
            <a:r>
              <a:rPr lang="ru-RU" b="1" dirty="0" smtClean="0"/>
              <a:t> </a:t>
            </a:r>
            <a:r>
              <a:rPr lang="ru-RU" b="1" dirty="0" err="1" smtClean="0"/>
              <a:t>роботи</a:t>
            </a:r>
            <a:r>
              <a:rPr lang="ru-RU" b="1" dirty="0" smtClean="0"/>
              <a:t> над </a:t>
            </a:r>
            <a:r>
              <a:rPr lang="ru-RU" b="1" dirty="0" err="1" smtClean="0"/>
              <a:t>лонгрідом</a:t>
            </a:r>
            <a:endParaRPr lang="ru-RU" b="1" dirty="0"/>
          </a:p>
        </p:txBody>
      </p:sp>
      <p:sp>
        <p:nvSpPr>
          <p:cNvPr id="3" name="Объект 2"/>
          <p:cNvSpPr>
            <a:spLocks noGrp="1"/>
          </p:cNvSpPr>
          <p:nvPr>
            <p:ph idx="1"/>
          </p:nvPr>
        </p:nvSpPr>
        <p:spPr>
          <a:xfrm>
            <a:off x="457200" y="1196752"/>
            <a:ext cx="8686800" cy="5661248"/>
          </a:xfrm>
        </p:spPr>
        <p:txBody>
          <a:bodyPr>
            <a:normAutofit fontScale="92500" lnSpcReduction="10000"/>
          </a:bodyPr>
          <a:lstStyle/>
          <a:p>
            <a:pPr eaLnBrk="1" hangingPunct="1">
              <a:defRPr/>
            </a:pPr>
            <a:r>
              <a:rPr lang="uk-UA" dirty="0" smtClean="0"/>
              <a:t>І</a:t>
            </a:r>
            <a:r>
              <a:rPr lang="ru-RU" dirty="0" err="1" smtClean="0"/>
              <a:t>дея</a:t>
            </a:r>
            <a:r>
              <a:rPr lang="ru-RU" dirty="0" smtClean="0"/>
              <a:t>. </a:t>
            </a:r>
            <a:r>
              <a:rPr lang="ru-RU" dirty="0" err="1" smtClean="0"/>
              <a:t>Обдумуємо</a:t>
            </a:r>
            <a:r>
              <a:rPr lang="ru-RU" dirty="0" smtClean="0"/>
              <a:t> тему</a:t>
            </a:r>
          </a:p>
          <a:p>
            <a:pPr eaLnBrk="1" hangingPunct="1">
              <a:defRPr/>
            </a:pPr>
            <a:r>
              <a:rPr lang="ru-RU" sz="2400" dirty="0" err="1" smtClean="0"/>
              <a:t>Що</a:t>
            </a:r>
            <a:r>
              <a:rPr lang="ru-RU" sz="2400" dirty="0" smtClean="0"/>
              <a:t> ми </a:t>
            </a:r>
            <a:r>
              <a:rPr lang="ru-RU" sz="2400" dirty="0" err="1" smtClean="0"/>
              <a:t>хочемо</a:t>
            </a:r>
            <a:r>
              <a:rPr lang="ru-RU" sz="2400" dirty="0" smtClean="0"/>
              <a:t> </a:t>
            </a:r>
            <a:r>
              <a:rPr lang="ru-RU" sz="2400" dirty="0" err="1" smtClean="0"/>
              <a:t>розказати</a:t>
            </a:r>
            <a:r>
              <a:rPr lang="ru-RU" sz="2400" dirty="0" smtClean="0"/>
              <a:t>? </a:t>
            </a:r>
            <a:r>
              <a:rPr lang="ru-RU" sz="2400" dirty="0" err="1" smtClean="0"/>
              <a:t>Яким</a:t>
            </a:r>
            <a:r>
              <a:rPr lang="ru-RU" sz="2400" dirty="0" smtClean="0"/>
              <a:t> способом? </a:t>
            </a:r>
          </a:p>
          <a:p>
            <a:pPr>
              <a:defRPr/>
            </a:pPr>
            <a:r>
              <a:rPr lang="uk-UA" dirty="0" smtClean="0"/>
              <a:t>Збір команди</a:t>
            </a:r>
          </a:p>
          <a:p>
            <a:pPr>
              <a:defRPr/>
            </a:pPr>
            <a:r>
              <a:rPr lang="uk-UA" dirty="0" smtClean="0"/>
              <a:t>Планування </a:t>
            </a:r>
          </a:p>
          <a:p>
            <a:pPr eaLnBrk="1" hangingPunct="1">
              <a:defRPr/>
            </a:pPr>
            <a:r>
              <a:rPr lang="uk-UA" dirty="0" smtClean="0"/>
              <a:t>Збір інформації</a:t>
            </a:r>
          </a:p>
          <a:p>
            <a:pPr eaLnBrk="1" hangingPunct="1">
              <a:defRPr/>
            </a:pPr>
            <a:r>
              <a:rPr lang="uk-UA" dirty="0" smtClean="0"/>
              <a:t>Підготовка матеріалів: написання, редагування</a:t>
            </a:r>
          </a:p>
          <a:p>
            <a:pPr>
              <a:defRPr/>
            </a:pPr>
            <a:r>
              <a:rPr lang="uk-UA" sz="2400" dirty="0" smtClean="0"/>
              <a:t>Текстовий і візуальний контент створюємо одночасно</a:t>
            </a:r>
          </a:p>
          <a:p>
            <a:pPr eaLnBrk="1" hangingPunct="1">
              <a:defRPr/>
            </a:pPr>
            <a:r>
              <a:rPr lang="uk-UA" dirty="0" smtClean="0">
                <a:solidFill>
                  <a:srgbClr val="FF0000"/>
                </a:solidFill>
              </a:rPr>
              <a:t>Вибір технічної платформи для публікації</a:t>
            </a:r>
          </a:p>
          <a:p>
            <a:pPr eaLnBrk="1" hangingPunct="1">
              <a:defRPr/>
            </a:pPr>
            <a:r>
              <a:rPr lang="uk-UA" dirty="0" smtClean="0">
                <a:solidFill>
                  <a:srgbClr val="FF0000"/>
                </a:solidFill>
              </a:rPr>
              <a:t>Верстка і дизайн – складаємо </a:t>
            </a:r>
            <a:r>
              <a:rPr lang="uk-UA" dirty="0" err="1" smtClean="0">
                <a:solidFill>
                  <a:srgbClr val="FF0000"/>
                </a:solidFill>
              </a:rPr>
              <a:t>пазл</a:t>
            </a:r>
            <a:endParaRPr lang="uk-UA" dirty="0" smtClean="0">
              <a:solidFill>
                <a:srgbClr val="FF0000"/>
              </a:solidFill>
            </a:endParaRPr>
          </a:p>
          <a:p>
            <a:pPr eaLnBrk="1" hangingPunct="1">
              <a:defRPr/>
            </a:pPr>
            <a:r>
              <a:rPr lang="uk-UA" dirty="0" smtClean="0">
                <a:solidFill>
                  <a:srgbClr val="FF0000"/>
                </a:solidFill>
              </a:rPr>
              <a:t>Публікація </a:t>
            </a:r>
          </a:p>
          <a:p>
            <a:pPr eaLnBrk="1" hangingPunct="1">
              <a:defRPr/>
            </a:pPr>
            <a:r>
              <a:rPr lang="uk-UA" dirty="0" smtClean="0">
                <a:solidFill>
                  <a:srgbClr val="FF0000"/>
                </a:solidFill>
              </a:rPr>
              <a:t>Просування: анонси, </a:t>
            </a:r>
            <a:r>
              <a:rPr lang="uk-UA" dirty="0" err="1" smtClean="0">
                <a:solidFill>
                  <a:srgbClr val="FF0000"/>
                </a:solidFill>
              </a:rPr>
              <a:t>гіперлінки</a:t>
            </a:r>
            <a:r>
              <a:rPr lang="uk-UA" dirty="0" smtClean="0">
                <a:solidFill>
                  <a:srgbClr val="FF0000"/>
                </a:solidFill>
              </a:rPr>
              <a:t>, </a:t>
            </a:r>
            <a:r>
              <a:rPr lang="uk-UA" dirty="0" err="1" smtClean="0">
                <a:solidFill>
                  <a:srgbClr val="FF0000"/>
                </a:solidFill>
              </a:rPr>
              <a:t>соцмережі</a:t>
            </a:r>
            <a:endParaRPr lang="uk-UA" dirty="0" smtClean="0">
              <a:solidFill>
                <a:srgbClr val="FF0000"/>
              </a:solidFill>
            </a:endParaRPr>
          </a:p>
          <a:p>
            <a:pPr eaLnBrk="1" hangingPunct="1">
              <a:defRPr/>
            </a:pPr>
            <a:endParaRPr lang="uk-UA" dirty="0" smtClean="0"/>
          </a:p>
          <a:p>
            <a:pPr eaLnBrk="1" hangingPunct="1">
              <a:buNone/>
              <a:defRPr/>
            </a:pPr>
            <a:endParaRPr lang="uk-UA"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ustomShape 1"/>
          <p:cNvSpPr/>
          <p:nvPr/>
        </p:nvSpPr>
        <p:spPr>
          <a:xfrm>
            <a:off x="3276600" y="5562600"/>
            <a:ext cx="4765675" cy="5286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defRPr/>
            </a:pPr>
            <a:r>
              <a:rPr lang="uk-UA" sz="2400">
                <a:solidFill>
                  <a:srgbClr val="000000"/>
                </a:solidFill>
              </a:rPr>
              <a:t>@olga_yurkova</a:t>
            </a:r>
            <a:endParaRPr/>
          </a:p>
          <a:p>
            <a:pPr algn="r" fontAlgn="auto">
              <a:spcBef>
                <a:spcPts val="0"/>
              </a:spcBef>
              <a:spcAft>
                <a:spcPts val="0"/>
              </a:spcAft>
              <a:defRPr/>
            </a:pPr>
            <a:endParaRPr/>
          </a:p>
          <a:p>
            <a:pPr algn="r" fontAlgn="auto">
              <a:spcBef>
                <a:spcPts val="0"/>
              </a:spcBef>
              <a:spcAft>
                <a:spcPts val="0"/>
              </a:spcAft>
              <a:defRPr/>
            </a:pPr>
            <a:endParaRPr/>
          </a:p>
        </p:txBody>
      </p:sp>
      <p:pic>
        <p:nvPicPr>
          <p:cNvPr id="75779" name="Рисунок 2"/>
          <p:cNvPicPr>
            <a:picLocks noChangeAspect="1" noChangeArrowheads="1"/>
          </p:cNvPicPr>
          <p:nvPr/>
        </p:nvPicPr>
        <p:blipFill>
          <a:blip r:embed="rId2" cstate="print"/>
          <a:srcRect/>
          <a:stretch>
            <a:fillRect/>
          </a:stretch>
        </p:blipFill>
        <p:spPr bwMode="auto">
          <a:xfrm>
            <a:off x="1892300" y="5562600"/>
            <a:ext cx="533400" cy="528638"/>
          </a:xfrm>
          <a:prstGeom prst="rect">
            <a:avLst/>
          </a:prstGeom>
          <a:noFill/>
          <a:ln w="9525">
            <a:noFill/>
            <a:miter lim="800000"/>
            <a:headEnd/>
            <a:tailEnd/>
          </a:ln>
        </p:spPr>
      </p:pic>
      <p:pic>
        <p:nvPicPr>
          <p:cNvPr id="75780" name="Рисунок 4"/>
          <p:cNvPicPr>
            <a:picLocks noChangeAspect="1" noChangeArrowheads="1"/>
          </p:cNvPicPr>
          <p:nvPr/>
        </p:nvPicPr>
        <p:blipFill>
          <a:blip r:embed="rId3" cstate="print"/>
          <a:srcRect/>
          <a:stretch>
            <a:fillRect/>
          </a:stretch>
        </p:blipFill>
        <p:spPr bwMode="auto">
          <a:xfrm>
            <a:off x="1892300" y="4732338"/>
            <a:ext cx="533400" cy="519112"/>
          </a:xfrm>
          <a:prstGeom prst="rect">
            <a:avLst/>
          </a:prstGeom>
          <a:noFill/>
          <a:ln w="9525">
            <a:noFill/>
            <a:miter lim="800000"/>
            <a:headEnd/>
            <a:tailEnd/>
          </a:ln>
        </p:spPr>
      </p:pic>
      <p:pic>
        <p:nvPicPr>
          <p:cNvPr id="75781" name="Рисунок 5"/>
          <p:cNvPicPr>
            <a:picLocks noChangeAspect="1" noChangeArrowheads="1"/>
          </p:cNvPicPr>
          <p:nvPr/>
        </p:nvPicPr>
        <p:blipFill>
          <a:blip r:embed="rId4" cstate="print"/>
          <a:srcRect/>
          <a:stretch>
            <a:fillRect/>
          </a:stretch>
        </p:blipFill>
        <p:spPr bwMode="auto">
          <a:xfrm>
            <a:off x="1892300" y="3903663"/>
            <a:ext cx="533400" cy="517525"/>
          </a:xfrm>
          <a:prstGeom prst="rect">
            <a:avLst/>
          </a:prstGeom>
          <a:noFill/>
          <a:ln w="9525">
            <a:noFill/>
            <a:miter lim="800000"/>
            <a:headEnd/>
            <a:tailEnd/>
          </a:ln>
        </p:spPr>
      </p:pic>
      <p:pic>
        <p:nvPicPr>
          <p:cNvPr id="75782" name="Рисунок 6"/>
          <p:cNvPicPr>
            <a:picLocks noChangeAspect="1" noChangeArrowheads="1"/>
          </p:cNvPicPr>
          <p:nvPr/>
        </p:nvPicPr>
        <p:blipFill>
          <a:blip r:embed="rId5" cstate="print"/>
          <a:srcRect/>
          <a:stretch>
            <a:fillRect/>
          </a:stretch>
        </p:blipFill>
        <p:spPr bwMode="auto">
          <a:xfrm>
            <a:off x="1962150" y="2886075"/>
            <a:ext cx="395288" cy="706438"/>
          </a:xfrm>
          <a:prstGeom prst="rect">
            <a:avLst/>
          </a:prstGeom>
          <a:noFill/>
          <a:ln w="9525">
            <a:noFill/>
            <a:miter lim="800000"/>
            <a:headEnd/>
            <a:tailEnd/>
          </a:ln>
        </p:spPr>
      </p:pic>
      <p:sp>
        <p:nvSpPr>
          <p:cNvPr id="200" name="CustomShape 2"/>
          <p:cNvSpPr/>
          <p:nvPr/>
        </p:nvSpPr>
        <p:spPr>
          <a:xfrm>
            <a:off x="3278188" y="3068638"/>
            <a:ext cx="474980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defRPr/>
            </a:pPr>
            <a:r>
              <a:rPr lang="uk-UA" sz="2400">
                <a:solidFill>
                  <a:srgbClr val="000000"/>
                </a:solidFill>
              </a:rPr>
              <a:t>+38 067 296 95 95</a:t>
            </a:r>
            <a:endParaRPr/>
          </a:p>
        </p:txBody>
      </p:sp>
      <p:sp>
        <p:nvSpPr>
          <p:cNvPr id="201" name="CustomShape 3"/>
          <p:cNvSpPr/>
          <p:nvPr/>
        </p:nvSpPr>
        <p:spPr>
          <a:xfrm>
            <a:off x="3273425" y="3959225"/>
            <a:ext cx="476885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fontAlgn="auto">
              <a:spcBef>
                <a:spcPts val="0"/>
              </a:spcBef>
              <a:spcAft>
                <a:spcPts val="0"/>
              </a:spcAft>
              <a:defRPr/>
            </a:pPr>
            <a:r>
              <a:rPr lang="uk-UA" sz="2400">
                <a:solidFill>
                  <a:srgbClr val="000000"/>
                </a:solidFill>
              </a:rPr>
              <a:t>olga.urkova@gmail.com</a:t>
            </a:r>
            <a:endParaRPr/>
          </a:p>
        </p:txBody>
      </p:sp>
      <p:sp>
        <p:nvSpPr>
          <p:cNvPr id="202" name="CustomShape 4"/>
          <p:cNvSpPr/>
          <p:nvPr/>
        </p:nvSpPr>
        <p:spPr>
          <a:xfrm>
            <a:off x="3273425" y="4794250"/>
            <a:ext cx="482600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fontAlgn="auto">
              <a:spcBef>
                <a:spcPts val="0"/>
              </a:spcBef>
              <a:spcAft>
                <a:spcPts val="0"/>
              </a:spcAft>
              <a:defRPr/>
            </a:pPr>
            <a:r>
              <a:rPr lang="uk-UA" sz="2400">
                <a:solidFill>
                  <a:srgbClr val="000000"/>
                </a:solidFill>
              </a:rPr>
              <a:t>olga.urkova</a:t>
            </a:r>
            <a:endParaRPr/>
          </a:p>
        </p:txBody>
      </p:sp>
      <p:pic>
        <p:nvPicPr>
          <p:cNvPr id="75786" name="Picture 3"/>
          <p:cNvPicPr>
            <a:picLocks noChangeAspect="1" noChangeArrowheads="1"/>
          </p:cNvPicPr>
          <p:nvPr/>
        </p:nvPicPr>
        <p:blipFill>
          <a:blip r:embed="rId6" cstate="print"/>
          <a:srcRect/>
          <a:stretch>
            <a:fillRect/>
          </a:stretch>
        </p:blipFill>
        <p:spPr bwMode="auto">
          <a:xfrm>
            <a:off x="3419475" y="188913"/>
            <a:ext cx="2374900" cy="2546350"/>
          </a:xfrm>
          <a:prstGeom prst="rect">
            <a:avLst/>
          </a:prstGeom>
          <a:noFill/>
          <a:ln w="9360">
            <a:noFill/>
            <a:miter lim="800000"/>
            <a:headEnd/>
            <a:tailEnd/>
          </a:ln>
        </p:spPr>
      </p:pic>
      <p:pic>
        <p:nvPicPr>
          <p:cNvPr id="75787" name="Рисунок 15"/>
          <p:cNvPicPr>
            <a:picLocks noChangeAspect="1" noChangeArrowheads="1"/>
          </p:cNvPicPr>
          <p:nvPr/>
        </p:nvPicPr>
        <p:blipFill>
          <a:blip r:embed="rId2" cstate="print"/>
          <a:srcRect/>
          <a:stretch>
            <a:fillRect/>
          </a:stretch>
        </p:blipFill>
        <p:spPr bwMode="auto">
          <a:xfrm>
            <a:off x="1908175" y="5589588"/>
            <a:ext cx="533400" cy="528637"/>
          </a:xfrm>
          <a:prstGeom prst="rect">
            <a:avLst/>
          </a:prstGeom>
          <a:noFill/>
          <a:ln w="9525">
            <a:noFill/>
            <a:miter lim="800000"/>
            <a:headEnd/>
            <a:tailEnd/>
          </a:ln>
        </p:spPr>
      </p:pic>
      <p:pic>
        <p:nvPicPr>
          <p:cNvPr id="75788" name="Рисунок 16"/>
          <p:cNvPicPr>
            <a:picLocks noChangeAspect="1" noChangeArrowheads="1"/>
          </p:cNvPicPr>
          <p:nvPr/>
        </p:nvPicPr>
        <p:blipFill>
          <a:blip r:embed="rId3" cstate="print"/>
          <a:srcRect/>
          <a:stretch>
            <a:fillRect/>
          </a:stretch>
        </p:blipFill>
        <p:spPr bwMode="auto">
          <a:xfrm>
            <a:off x="1908175" y="4759325"/>
            <a:ext cx="533400" cy="519113"/>
          </a:xfrm>
          <a:prstGeom prst="rect">
            <a:avLst/>
          </a:prstGeom>
          <a:noFill/>
          <a:ln w="9525">
            <a:noFill/>
            <a:miter lim="800000"/>
            <a:headEnd/>
            <a:tailEnd/>
          </a:ln>
        </p:spPr>
      </p:pic>
      <p:pic>
        <p:nvPicPr>
          <p:cNvPr id="75789" name="Рисунок 17"/>
          <p:cNvPicPr>
            <a:picLocks noChangeAspect="1" noChangeArrowheads="1"/>
          </p:cNvPicPr>
          <p:nvPr/>
        </p:nvPicPr>
        <p:blipFill>
          <a:blip r:embed="rId4" cstate="print"/>
          <a:srcRect/>
          <a:stretch>
            <a:fillRect/>
          </a:stretch>
        </p:blipFill>
        <p:spPr bwMode="auto">
          <a:xfrm>
            <a:off x="1908175" y="3929063"/>
            <a:ext cx="533400" cy="519112"/>
          </a:xfrm>
          <a:prstGeom prst="rect">
            <a:avLst/>
          </a:prstGeom>
          <a:noFill/>
          <a:ln w="9525">
            <a:noFill/>
            <a:miter lim="800000"/>
            <a:headEnd/>
            <a:tailEnd/>
          </a:ln>
        </p:spPr>
      </p:pic>
      <p:pic>
        <p:nvPicPr>
          <p:cNvPr id="75790" name="Рисунок 18"/>
          <p:cNvPicPr>
            <a:picLocks noChangeAspect="1" noChangeArrowheads="1"/>
          </p:cNvPicPr>
          <p:nvPr/>
        </p:nvPicPr>
        <p:blipFill>
          <a:blip r:embed="rId5" cstate="print"/>
          <a:srcRect/>
          <a:stretch>
            <a:fillRect/>
          </a:stretch>
        </p:blipFill>
        <p:spPr bwMode="auto">
          <a:xfrm>
            <a:off x="1978025" y="2911475"/>
            <a:ext cx="393700" cy="708025"/>
          </a:xfrm>
          <a:prstGeom prst="rect">
            <a:avLst/>
          </a:prstGeom>
          <a:noFill/>
          <a:ln w="9525">
            <a:noFill/>
            <a:miter lim="800000"/>
            <a:headEnd/>
            <a:tailEnd/>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p:txBody>
          <a:bodyPr/>
          <a:lstStyle/>
          <a:p>
            <a:r>
              <a:rPr lang="ru-RU" b="1" dirty="0" err="1" smtClean="0"/>
              <a:t>Лонгрід</a:t>
            </a:r>
            <a:r>
              <a:rPr lang="ru-RU" b="1" dirty="0" smtClean="0"/>
              <a:t> – </a:t>
            </a:r>
            <a:r>
              <a:rPr lang="ru-RU" b="1" dirty="0" err="1" smtClean="0"/>
              <a:t>це</a:t>
            </a:r>
            <a:r>
              <a:rPr lang="ru-RU" b="1" dirty="0" smtClean="0"/>
              <a:t> </a:t>
            </a:r>
            <a:r>
              <a:rPr lang="ru-RU" b="1" dirty="0" err="1" smtClean="0"/>
              <a:t>інфомолекула</a:t>
            </a:r>
            <a:endParaRPr lang="ru-RU" b="1" dirty="0" smtClean="0"/>
          </a:p>
        </p:txBody>
      </p:sp>
      <p:sp>
        <p:nvSpPr>
          <p:cNvPr id="3" name="Объект 2"/>
          <p:cNvSpPr>
            <a:spLocks noGrp="1"/>
          </p:cNvSpPr>
          <p:nvPr>
            <p:ph idx="1"/>
          </p:nvPr>
        </p:nvSpPr>
        <p:spPr>
          <a:xfrm>
            <a:off x="457200" y="1600200"/>
            <a:ext cx="8018463" cy="4924425"/>
          </a:xfrm>
        </p:spPr>
        <p:txBody>
          <a:bodyPr>
            <a:normAutofit lnSpcReduction="10000"/>
          </a:bodyPr>
          <a:lstStyle/>
          <a:p>
            <a:r>
              <a:rPr lang="uk-UA" sz="3000" dirty="0" smtClean="0"/>
              <a:t>інтерактивні фото</a:t>
            </a:r>
          </a:p>
          <a:p>
            <a:r>
              <a:rPr lang="uk-UA" sz="3000" b="1" dirty="0" err="1" smtClean="0"/>
              <a:t>інфографіка</a:t>
            </a:r>
            <a:endParaRPr lang="uk-UA" sz="3000" b="1" dirty="0" smtClean="0"/>
          </a:p>
          <a:p>
            <a:r>
              <a:rPr lang="uk-UA" sz="3000" dirty="0" smtClean="0"/>
              <a:t>нові формати відео</a:t>
            </a:r>
          </a:p>
          <a:p>
            <a:r>
              <a:rPr lang="uk-UA" sz="3000" dirty="0" smtClean="0"/>
              <a:t>нові формати аудіо</a:t>
            </a:r>
          </a:p>
          <a:p>
            <a:r>
              <a:rPr lang="uk-UA" sz="3000" dirty="0" smtClean="0"/>
              <a:t>360 журналістика </a:t>
            </a:r>
          </a:p>
          <a:p>
            <a:r>
              <a:rPr lang="uk-UA" sz="3000" dirty="0" err="1" smtClean="0"/>
              <a:t>аудіо-фотоісторії</a:t>
            </a:r>
            <a:endParaRPr lang="uk-UA" sz="3000" dirty="0" smtClean="0"/>
          </a:p>
          <a:p>
            <a:r>
              <a:rPr lang="uk-UA" sz="3000" dirty="0" err="1" smtClean="0"/>
              <a:t>онлайн-трансляції</a:t>
            </a:r>
            <a:endParaRPr lang="ru-RU" sz="3000" dirty="0" smtClean="0"/>
          </a:p>
          <a:p>
            <a:r>
              <a:rPr lang="uk-UA" sz="3000" dirty="0" smtClean="0"/>
              <a:t>опитування, тести</a:t>
            </a:r>
          </a:p>
          <a:p>
            <a:r>
              <a:rPr lang="uk-UA" sz="3000" dirty="0" smtClean="0"/>
              <a:t>кнопки і т.п.</a:t>
            </a:r>
          </a:p>
          <a:p>
            <a:endParaRPr lang="ru-RU" dirty="0" smtClean="0"/>
          </a:p>
        </p:txBody>
      </p:sp>
      <p:pic>
        <p:nvPicPr>
          <p:cNvPr id="14340" name="Picture 4"/>
          <p:cNvPicPr>
            <a:picLocks noChangeAspect="1" noChangeArrowheads="1"/>
          </p:cNvPicPr>
          <p:nvPr/>
        </p:nvPicPr>
        <p:blipFill>
          <a:blip r:embed="rId3" cstate="print"/>
          <a:srcRect/>
          <a:stretch>
            <a:fillRect/>
          </a:stretch>
        </p:blipFill>
        <p:spPr bwMode="auto">
          <a:xfrm>
            <a:off x="4356100" y="1590675"/>
            <a:ext cx="3744913" cy="3235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115616" y="476672"/>
            <a:ext cx="3024336" cy="286045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860032" y="476672"/>
            <a:ext cx="2883401" cy="2808312"/>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1547664" y="3896498"/>
            <a:ext cx="2433439" cy="2283689"/>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4932040" y="3906373"/>
            <a:ext cx="2770975" cy="1898891"/>
          </a:xfrm>
          <a:prstGeom prst="rect">
            <a:avLst/>
          </a:prstGeom>
          <a:noFill/>
          <a:ln w="9525">
            <a:noFill/>
            <a:miter lim="800000"/>
            <a:headEnd/>
            <a:tailEnd/>
          </a:ln>
        </p:spPr>
      </p:pic>
    </p:spTree>
    <p:extLst>
      <p:ext uri="{BB962C8B-B14F-4D97-AF65-F5344CB8AC3E}">
        <p14:creationId xmlns:p14="http://schemas.microsoft.com/office/powerpoint/2010/main" val="1983447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5403</TotalTime>
  <Words>2715</Words>
  <Application>Microsoft Office PowerPoint</Application>
  <PresentationFormat>Экран (4:3)</PresentationFormat>
  <Paragraphs>495</Paragraphs>
  <Slides>71</Slides>
  <Notes>53</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71</vt:i4>
      </vt:variant>
    </vt:vector>
  </HeadingPairs>
  <TitlesOfParts>
    <vt:vector size="74" baseType="lpstr">
      <vt:lpstr>Arial</vt:lpstr>
      <vt:lpstr>Calibri</vt:lpstr>
      <vt:lpstr>Тема Office</vt:lpstr>
      <vt:lpstr>Презентация PowerPoint</vt:lpstr>
      <vt:lpstr>Презентация PowerPoint</vt:lpstr>
      <vt:lpstr>Презентация PowerPoint</vt:lpstr>
      <vt:lpstr>Довгі тексти - обличчя видання  і імідж автора</vt:lpstr>
      <vt:lpstr>Презентация PowerPoint</vt:lpstr>
      <vt:lpstr>Презентация PowerPoint</vt:lpstr>
      <vt:lpstr>Лонгрід – це інфомолекула</vt:lpstr>
      <vt:lpstr>Лонгрід – це інфомолекула</vt:lpstr>
      <vt:lpstr>Презентация PowerPoint</vt:lpstr>
      <vt:lpstr>Лонгрід - це…</vt:lpstr>
      <vt:lpstr>Етапи роботи над лонгрідом</vt:lpstr>
      <vt:lpstr>Етапи роботи над лонгрідом</vt:lpstr>
      <vt:lpstr>Етапи роботи над лонгрідом</vt:lpstr>
      <vt:lpstr>Етапи роботи над лонгрідом</vt:lpstr>
      <vt:lpstr>Планування. Coggle.it.  Люди, дії, питання, зв’язок з життям читача</vt:lpstr>
      <vt:lpstr>Питання:  про що хоче дізнатися читач?</vt:lpstr>
      <vt:lpstr>Емоція: як наша історія пов'язана з життям читача?</vt:lpstr>
      <vt:lpstr>Презентация PowerPoint</vt:lpstr>
      <vt:lpstr>Презентация PowerPoint</vt:lpstr>
      <vt:lpstr>Презентация PowerPoint</vt:lpstr>
      <vt:lpstr>Презентация PowerPoint</vt:lpstr>
      <vt:lpstr>Презентация PowerPoint</vt:lpstr>
      <vt:lpstr>Планування. Розкадровка</vt:lpstr>
      <vt:lpstr>Планування. Розкадровка. realtimeboard.com</vt:lpstr>
      <vt:lpstr>Планування. Розкадровка. realtimeboard.com</vt:lpstr>
      <vt:lpstr>Етапи роботи над лонгрідом</vt:lpstr>
      <vt:lpstr>Збираємо інформацію</vt:lpstr>
      <vt:lpstr>Етапи роботи над лонгрідом</vt:lpstr>
      <vt:lpstr>Корекція планів</vt:lpstr>
      <vt:lpstr>Контрольні питання</vt:lpstr>
      <vt:lpstr>Тон матеріалу. Робота з авторським голосом</vt:lpstr>
      <vt:lpstr>Перший абзац має викликати емоцію</vt:lpstr>
      <vt:lpstr>Структура. Зиґзаґ: барви - факти</vt:lpstr>
      <vt:lpstr>Deep reporting: методика Бентона Паттерсона</vt:lpstr>
      <vt:lpstr>Презентация PowerPoint</vt:lpstr>
      <vt:lpstr>Варіанти структури. Deep reporting</vt:lpstr>
      <vt:lpstr>Кінцівка</vt:lpstr>
      <vt:lpstr>Аналітична структура</vt:lpstr>
      <vt:lpstr>Нарощування темпу </vt:lpstr>
      <vt:lpstr>Об’ємний текст за годину. Методика сніжинки</vt:lpstr>
      <vt:lpstr>Об’ємний текст за годину.  Без плану</vt:lpstr>
      <vt:lpstr>Презентация PowerPoint</vt:lpstr>
      <vt:lpstr>Етапи роботи над лонгрідом</vt:lpstr>
      <vt:lpstr>Для кого ми пишемо.  Хороший текст…</vt:lpstr>
      <vt:lpstr>Чого хочуть роботи. Ключові слова</vt:lpstr>
      <vt:lpstr>Чого хочуть роботи. Ключові слова</vt:lpstr>
      <vt:lpstr>Підбираємо ключові слова</vt:lpstr>
      <vt:lpstr>Чого хочуть роботи</vt:lpstr>
      <vt:lpstr>Чого хочуть роботи. 2016 - алгоритм RankBrain&amp;Possum</vt:lpstr>
      <vt:lpstr>Презентация PowerPoint</vt:lpstr>
      <vt:lpstr>Навіть роботам потрібні  тексти для людей</vt:lpstr>
      <vt:lpstr>Знайдіть слабкі місця  у своїй роботі</vt:lpstr>
      <vt:lpstr>Презентация PowerPoint</vt:lpstr>
      <vt:lpstr>Презентация PowerPoint</vt:lpstr>
      <vt:lpstr>Презентация PowerPoint</vt:lpstr>
      <vt:lpstr>Презентация PowerPoint</vt:lpstr>
      <vt:lpstr>Презентация PowerPoint</vt:lpstr>
      <vt:lpstr>Секрети створення тексту, який легко читається</vt:lpstr>
      <vt:lpstr>Як і що скорочувати. Прислівники і прикметники</vt:lpstr>
      <vt:lpstr>Почистіть словесне сміття</vt:lpstr>
      <vt:lpstr>Почистіть словесне сміття. Без яких фраз можна обійтись</vt:lpstr>
      <vt:lpstr>Почистіть словесне сміття</vt:lpstr>
      <vt:lpstr>Заберіть професійний жаргон</vt:lpstr>
      <vt:lpstr>Указ уряду Рузвельта про затемнення будівель 1942 р</vt:lpstr>
      <vt:lpstr>Ріжте по-крупному,  потім по-дрібному</vt:lpstr>
      <vt:lpstr>Форматування тексту для інтернету</vt:lpstr>
      <vt:lpstr>Аналіз на природність www.pr-cy.ru/zypfa/text</vt:lpstr>
      <vt:lpstr>Перевірка на унікальність.  Не менше 90%. www.text.ru </vt:lpstr>
      <vt:lpstr>Лайфхаки: як уникнути “замиленого ока”</vt:lpstr>
      <vt:lpstr>Етапи роботи над лонгрідом</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писать для интернета. Советы редактора</dc:title>
  <dc:creator>Olga</dc:creator>
  <cp:lastModifiedBy>Admin</cp:lastModifiedBy>
  <cp:revision>435</cp:revision>
  <dcterms:created xsi:type="dcterms:W3CDTF">2014-07-12T21:26:58Z</dcterms:created>
  <dcterms:modified xsi:type="dcterms:W3CDTF">2017-08-10T08:37:03Z</dcterms:modified>
</cp:coreProperties>
</file>