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8" r:id="rId1"/>
  </p:sldMasterIdLst>
  <p:sldIdLst>
    <p:sldId id="256" r:id="rId2"/>
    <p:sldId id="266" r:id="rId3"/>
    <p:sldId id="281" r:id="rId4"/>
    <p:sldId id="263" r:id="rId5"/>
    <p:sldId id="270" r:id="rId6"/>
    <p:sldId id="267" r:id="rId7"/>
    <p:sldId id="258" r:id="rId8"/>
    <p:sldId id="264" r:id="rId9"/>
    <p:sldId id="259" r:id="rId10"/>
    <p:sldId id="282" r:id="rId11"/>
    <p:sldId id="274" r:id="rId12"/>
    <p:sldId id="275" r:id="rId13"/>
    <p:sldId id="283" r:id="rId14"/>
    <p:sldId id="276" r:id="rId15"/>
    <p:sldId id="284" r:id="rId16"/>
    <p:sldId id="277" r:id="rId17"/>
    <p:sldId id="268" r:id="rId18"/>
    <p:sldId id="265" r:id="rId19"/>
    <p:sldId id="285" r:id="rId20"/>
    <p:sldId id="269" r:id="rId21"/>
    <p:sldId id="261" r:id="rId22"/>
    <p:sldId id="260" r:id="rId23"/>
    <p:sldId id="287" r:id="rId24"/>
    <p:sldId id="286" r:id="rId25"/>
    <p:sldId id="271" r:id="rId26"/>
    <p:sldId id="262" r:id="rId27"/>
    <p:sldId id="289" r:id="rId28"/>
    <p:sldId id="273" r:id="rId29"/>
    <p:sldId id="272" r:id="rId30"/>
    <p:sldId id="291" r:id="rId31"/>
    <p:sldId id="278" r:id="rId32"/>
    <p:sldId id="290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433" autoAdjust="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247E5DB-0988-48AC-9085-DAA1B60FC91F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64C74D5-D6FA-42A4-80F4-22D18C3CA63B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377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E5DB-0988-48AC-9085-DAA1B60FC91F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C74D5-D6FA-42A4-80F4-22D18C3CA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367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E5DB-0988-48AC-9085-DAA1B60FC91F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C74D5-D6FA-42A4-80F4-22D18C3CA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767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E5DB-0988-48AC-9085-DAA1B60FC91F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C74D5-D6FA-42A4-80F4-22D18C3CA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470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E5DB-0988-48AC-9085-DAA1B60FC91F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C74D5-D6FA-42A4-80F4-22D18C3CA63B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677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E5DB-0988-48AC-9085-DAA1B60FC91F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C74D5-D6FA-42A4-80F4-22D18C3CA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0148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E5DB-0988-48AC-9085-DAA1B60FC91F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C74D5-D6FA-42A4-80F4-22D18C3CA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9479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E5DB-0988-48AC-9085-DAA1B60FC91F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C74D5-D6FA-42A4-80F4-22D18C3CA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67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E5DB-0988-48AC-9085-DAA1B60FC91F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C74D5-D6FA-42A4-80F4-22D18C3CA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805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E5DB-0988-48AC-9085-DAA1B60FC91F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C74D5-D6FA-42A4-80F4-22D18C3CA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5517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E5DB-0988-48AC-9085-DAA1B60FC91F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C74D5-D6FA-42A4-80F4-22D18C3CA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755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247E5DB-0988-48AC-9085-DAA1B60FC91F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64C74D5-D6FA-42A4-80F4-22D18C3CA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99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8" y="261266"/>
            <a:ext cx="11516497" cy="6271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90057" y="1833764"/>
            <a:ext cx="8842076" cy="2971051"/>
          </a:xfrm>
        </p:spPr>
        <p:txBody>
          <a:bodyPr>
            <a:noAutofit/>
          </a:bodyPr>
          <a:lstStyle/>
          <a:p>
            <a:r>
              <a:rPr lang="ru-RU" b="0" cap="none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Шкільний</a:t>
            </a:r>
            <a:r>
              <a:rPr lang="ru-RU" b="0" cap="none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 курс </a:t>
            </a:r>
            <a:r>
              <a:rPr lang="ru-RU" b="0" cap="none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історії</a:t>
            </a:r>
            <a:r>
              <a:rPr lang="ru-RU" b="0" cap="none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 УРСР </a:t>
            </a:r>
            <a:br>
              <a:rPr lang="ru-RU" b="0" cap="none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</a:br>
            <a:r>
              <a:rPr lang="ru-RU" b="0" cap="none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в </a:t>
            </a:r>
            <a:r>
              <a:rPr lang="ru-RU" b="0" cap="none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системі</a:t>
            </a:r>
            <a:r>
              <a:rPr lang="ru-RU" b="0" cap="none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 </a:t>
            </a:r>
            <a:r>
              <a:rPr lang="ru-RU" b="0" cap="none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радянської</a:t>
            </a:r>
            <a:r>
              <a:rPr lang="ru-RU" b="0" cap="none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 </a:t>
            </a:r>
            <a:r>
              <a:rPr lang="ru-RU" b="0" cap="none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історичної</a:t>
            </a:r>
            <a:r>
              <a:rPr lang="ru-RU" b="0" cap="none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  </a:t>
            </a:r>
            <a:r>
              <a:rPr lang="ru-RU" b="0" cap="none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освіти</a:t>
            </a:r>
            <a:endParaRPr lang="ru-RU" b="0" cap="none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425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3123" y="1212158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Century" panose="02040604050505020304" pitchFamily="18" charset="0"/>
              </a:rPr>
              <a:t>-</a:t>
            </a:r>
            <a:r>
              <a:rPr lang="ru-RU" sz="2400" dirty="0" err="1">
                <a:latin typeface="Century" panose="02040604050505020304" pitchFamily="18" charset="0"/>
              </a:rPr>
              <a:t>ознайомлення</a:t>
            </a:r>
            <a:r>
              <a:rPr lang="ru-RU" sz="2400" dirty="0">
                <a:latin typeface="Century" panose="02040604050505020304" pitchFamily="18" charset="0"/>
              </a:rPr>
              <a:t> </a:t>
            </a:r>
            <a:r>
              <a:rPr lang="ru-RU" sz="2400" dirty="0" err="1">
                <a:latin typeface="Century" panose="02040604050505020304" pitchFamily="18" charset="0"/>
              </a:rPr>
              <a:t>учнів</a:t>
            </a:r>
            <a:r>
              <a:rPr lang="ru-RU" sz="2400" dirty="0">
                <a:latin typeface="Century" panose="02040604050505020304" pitchFamily="18" charset="0"/>
              </a:rPr>
              <a:t> </a:t>
            </a:r>
            <a:r>
              <a:rPr lang="ru-RU" sz="2400" dirty="0" err="1">
                <a:latin typeface="Century" panose="02040604050505020304" pitchFamily="18" charset="0"/>
              </a:rPr>
              <a:t>загальноосвітніх</a:t>
            </a:r>
            <a:r>
              <a:rPr lang="ru-RU" sz="2400" dirty="0">
                <a:latin typeface="Century" panose="02040604050505020304" pitchFamily="18" charset="0"/>
              </a:rPr>
              <a:t> </a:t>
            </a:r>
            <a:r>
              <a:rPr lang="ru-RU" sz="2400" dirty="0" err="1">
                <a:latin typeface="Century" panose="02040604050505020304" pitchFamily="18" charset="0"/>
              </a:rPr>
              <a:t>шкіл</a:t>
            </a:r>
            <a:r>
              <a:rPr lang="ru-RU" sz="2400" dirty="0">
                <a:latin typeface="Century" panose="02040604050505020304" pitchFamily="18" charset="0"/>
              </a:rPr>
              <a:t> з </a:t>
            </a:r>
            <a:r>
              <a:rPr lang="ru-RU" sz="2400" dirty="0" err="1">
                <a:latin typeface="Century" panose="02040604050505020304" pitchFamily="18" charset="0"/>
              </a:rPr>
              <a:t>теорією</a:t>
            </a:r>
            <a:r>
              <a:rPr lang="ru-RU" sz="2400" dirty="0">
                <a:latin typeface="Century" panose="02040604050505020304" pitchFamily="18" charset="0"/>
              </a:rPr>
              <a:t> марксизму на уроках </a:t>
            </a:r>
            <a:r>
              <a:rPr lang="ru-RU" sz="2400" dirty="0" err="1">
                <a:latin typeface="Century" panose="02040604050505020304" pitchFamily="18" charset="0"/>
              </a:rPr>
              <a:t>історії</a:t>
            </a:r>
            <a:r>
              <a:rPr lang="ru-RU" sz="2400" dirty="0">
                <a:latin typeface="Century" panose="02040604050505020304" pitchFamily="18" charset="0"/>
              </a:rPr>
              <a:t>.</a:t>
            </a:r>
          </a:p>
          <a:p>
            <a:r>
              <a:rPr lang="ru-RU" sz="2400" dirty="0">
                <a:latin typeface="Century" panose="02040604050505020304" pitchFamily="18" charset="0"/>
              </a:rPr>
              <a:t>(одна з </a:t>
            </a:r>
            <a:r>
              <a:rPr lang="ru-RU" sz="2400" dirty="0" err="1">
                <a:latin typeface="Century" panose="02040604050505020304" pitchFamily="18" charset="0"/>
              </a:rPr>
              <a:t>найактуальніших</a:t>
            </a:r>
            <a:r>
              <a:rPr lang="ru-RU" sz="2400" dirty="0">
                <a:latin typeface="Century" panose="02040604050505020304" pitchFamily="18" charset="0"/>
              </a:rPr>
              <a:t> проблем методики) </a:t>
            </a:r>
          </a:p>
          <a:p>
            <a:endParaRPr lang="ru-RU" sz="2400" dirty="0">
              <a:latin typeface="Century" panose="02040604050505020304" pitchFamily="18" charset="0"/>
            </a:endParaRPr>
          </a:p>
          <a:p>
            <a:r>
              <a:rPr lang="ru-RU" sz="2400" dirty="0" err="1">
                <a:latin typeface="Century" panose="02040604050505020304" pitchFamily="18" charset="0"/>
              </a:rPr>
              <a:t>Систематичні</a:t>
            </a:r>
            <a:r>
              <a:rPr lang="ru-RU" sz="2400" dirty="0">
                <a:latin typeface="Century" panose="02040604050505020304" pitchFamily="18" charset="0"/>
              </a:rPr>
              <a:t> </a:t>
            </a:r>
            <a:r>
              <a:rPr lang="ru-RU" sz="2400" dirty="0" err="1">
                <a:latin typeface="Century" panose="02040604050505020304" pitchFamily="18" charset="0"/>
              </a:rPr>
              <a:t>Всесоюзні</a:t>
            </a:r>
            <a:r>
              <a:rPr lang="ru-RU" sz="2400" dirty="0">
                <a:latin typeface="Century" panose="02040604050505020304" pitchFamily="18" charset="0"/>
              </a:rPr>
              <a:t> </a:t>
            </a:r>
            <a:r>
              <a:rPr lang="ru-RU" sz="2400" dirty="0" err="1">
                <a:latin typeface="Century" panose="02040604050505020304" pitchFamily="18" charset="0"/>
              </a:rPr>
              <a:t>науково-практичні</a:t>
            </a:r>
            <a:r>
              <a:rPr lang="ru-RU" sz="2400" dirty="0">
                <a:latin typeface="Century" panose="02040604050505020304" pitchFamily="18" charset="0"/>
              </a:rPr>
              <a:t> </a:t>
            </a:r>
            <a:r>
              <a:rPr lang="ru-RU" sz="2400" dirty="0" err="1">
                <a:latin typeface="Century" panose="02040604050505020304" pitchFamily="18" charset="0"/>
              </a:rPr>
              <a:t>конференції</a:t>
            </a:r>
            <a:r>
              <a:rPr lang="ru-RU" sz="2400" dirty="0">
                <a:latin typeface="Century" panose="02040604050505020304" pitchFamily="18" charset="0"/>
              </a:rPr>
              <a:t>, </a:t>
            </a:r>
            <a:r>
              <a:rPr lang="ru-RU" sz="2400" dirty="0" err="1">
                <a:latin typeface="Century" panose="02040604050505020304" pitchFamily="18" charset="0"/>
              </a:rPr>
              <a:t>присвячені</a:t>
            </a:r>
            <a:r>
              <a:rPr lang="ru-RU" sz="2400" dirty="0">
                <a:latin typeface="Century" panose="02040604050505020304" pitchFamily="18" charset="0"/>
              </a:rPr>
              <a:t> </a:t>
            </a:r>
            <a:r>
              <a:rPr lang="ru-RU" sz="2400" dirty="0" err="1">
                <a:latin typeface="Century" panose="02040604050505020304" pitchFamily="18" charset="0"/>
              </a:rPr>
              <a:t>проблемі</a:t>
            </a:r>
            <a:r>
              <a:rPr lang="ru-RU" sz="2400" dirty="0">
                <a:latin typeface="Century" panose="02040604050505020304" pitchFamily="18" charset="0"/>
              </a:rPr>
              <a:t> «</a:t>
            </a:r>
            <a:r>
              <a:rPr lang="ru-RU" sz="2400" dirty="0" err="1">
                <a:latin typeface="Century" panose="02040604050505020304" pitchFamily="18" charset="0"/>
              </a:rPr>
              <a:t>Вивчення</a:t>
            </a:r>
            <a:r>
              <a:rPr lang="ru-RU" sz="2400" dirty="0">
                <a:latin typeface="Century" panose="02040604050505020304" pitchFamily="18" charset="0"/>
              </a:rPr>
              <a:t> в </a:t>
            </a:r>
            <a:r>
              <a:rPr lang="ru-RU" sz="2400" dirty="0" err="1">
                <a:latin typeface="Century" panose="02040604050505020304" pitchFamily="18" charset="0"/>
              </a:rPr>
              <a:t>середній</a:t>
            </a:r>
            <a:r>
              <a:rPr lang="ru-RU" sz="2400" dirty="0">
                <a:latin typeface="Century" panose="02040604050505020304" pitchFamily="18" charset="0"/>
              </a:rPr>
              <a:t> </a:t>
            </a:r>
            <a:r>
              <a:rPr lang="ru-RU" sz="2400" dirty="0" err="1">
                <a:latin typeface="Century" panose="02040604050505020304" pitchFamily="18" charset="0"/>
              </a:rPr>
              <a:t>школі</a:t>
            </a:r>
            <a:r>
              <a:rPr lang="ru-RU" sz="2400" dirty="0">
                <a:latin typeface="Century" panose="02040604050505020304" pitchFamily="18" charset="0"/>
              </a:rPr>
              <a:t> </a:t>
            </a:r>
            <a:r>
              <a:rPr lang="ru-RU" sz="2400" dirty="0" err="1">
                <a:latin typeface="Century" panose="02040604050505020304" pitchFamily="18" charset="0"/>
              </a:rPr>
              <a:t>життя</a:t>
            </a:r>
            <a:r>
              <a:rPr lang="ru-RU" sz="2400" dirty="0">
                <a:latin typeface="Century" panose="02040604050505020304" pitchFamily="18" charset="0"/>
              </a:rPr>
              <a:t>, </a:t>
            </a:r>
            <a:r>
              <a:rPr lang="ru-RU" sz="2400" dirty="0" err="1">
                <a:latin typeface="Century" panose="02040604050505020304" pitchFamily="18" charset="0"/>
              </a:rPr>
              <a:t>діяльності</a:t>
            </a:r>
            <a:r>
              <a:rPr lang="ru-RU" sz="2400" dirty="0">
                <a:latin typeface="Century" panose="02040604050505020304" pitchFamily="18" charset="0"/>
              </a:rPr>
              <a:t>, </a:t>
            </a:r>
            <a:r>
              <a:rPr lang="ru-RU" sz="2400" dirty="0" err="1">
                <a:latin typeface="Century" panose="02040604050505020304" pitchFamily="18" charset="0"/>
              </a:rPr>
              <a:t>творів</a:t>
            </a:r>
            <a:r>
              <a:rPr lang="ru-RU" sz="2400" dirty="0">
                <a:latin typeface="Century" panose="02040604050505020304" pitchFamily="18" charset="0"/>
              </a:rPr>
              <a:t> В.І. </a:t>
            </a:r>
            <a:r>
              <a:rPr lang="ru-RU" sz="2400" dirty="0" err="1">
                <a:latin typeface="Century" panose="02040604050505020304" pitchFamily="18" charset="0"/>
              </a:rPr>
              <a:t>Леніна</a:t>
            </a:r>
            <a:r>
              <a:rPr lang="ru-RU" sz="2400" dirty="0">
                <a:latin typeface="Century" panose="02040604050505020304" pitchFamily="18" charset="0"/>
              </a:rPr>
              <a:t>, </a:t>
            </a:r>
            <a:r>
              <a:rPr lang="ru-RU" sz="2400" dirty="0" err="1">
                <a:latin typeface="Century" panose="02040604050505020304" pitchFamily="18" charset="0"/>
              </a:rPr>
              <a:t>документів</a:t>
            </a:r>
            <a:r>
              <a:rPr lang="ru-RU" sz="2400" dirty="0">
                <a:latin typeface="Century" panose="02040604050505020304" pitchFamily="18" charset="0"/>
              </a:rPr>
              <a:t> КПРС»</a:t>
            </a:r>
            <a:endParaRPr lang="ru-RU" sz="4800" dirty="0">
              <a:latin typeface="Century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069" y="994462"/>
            <a:ext cx="5048250" cy="481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9151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8636" y="1052031"/>
            <a:ext cx="570882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101010"/>
                </a:solidFill>
                <a:latin typeface="Century" panose="02040604050505020304" pitchFamily="18" charset="0"/>
              </a:rPr>
              <a:t>Зміст</a:t>
            </a:r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 </a:t>
            </a:r>
            <a:r>
              <a:rPr lang="ru-RU" sz="2400" dirty="0" err="1">
                <a:solidFill>
                  <a:srgbClr val="101010"/>
                </a:solidFill>
                <a:latin typeface="Century" panose="02040604050505020304" pitchFamily="18" charset="0"/>
              </a:rPr>
              <a:t>шкільної</a:t>
            </a:r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 </a:t>
            </a:r>
            <a:r>
              <a:rPr lang="ru-RU" sz="2400" dirty="0" err="1">
                <a:solidFill>
                  <a:srgbClr val="101010"/>
                </a:solidFill>
                <a:latin typeface="Century" panose="02040604050505020304" pitchFamily="18" charset="0"/>
              </a:rPr>
              <a:t>історичної</a:t>
            </a:r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 </a:t>
            </a:r>
            <a:r>
              <a:rPr lang="ru-RU" sz="2400" dirty="0" err="1">
                <a:solidFill>
                  <a:srgbClr val="101010"/>
                </a:solidFill>
                <a:latin typeface="Century" panose="02040604050505020304" pitchFamily="18" charset="0"/>
              </a:rPr>
              <a:t>освіти</a:t>
            </a:r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 </a:t>
            </a:r>
            <a:r>
              <a:rPr lang="ru-RU" sz="2400" dirty="0" err="1">
                <a:solidFill>
                  <a:srgbClr val="101010"/>
                </a:solidFill>
                <a:latin typeface="Century" panose="02040604050505020304" pitchFamily="18" charset="0"/>
              </a:rPr>
              <a:t>будувався</a:t>
            </a:r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 на </a:t>
            </a:r>
            <a:r>
              <a:rPr lang="ru-RU" sz="2400" dirty="0" err="1">
                <a:solidFill>
                  <a:srgbClr val="101010"/>
                </a:solidFill>
                <a:latin typeface="Century" panose="02040604050505020304" pitchFamily="18" charset="0"/>
              </a:rPr>
              <a:t>формаційному</a:t>
            </a:r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 </a:t>
            </a:r>
            <a:r>
              <a:rPr lang="ru-RU" sz="2400" dirty="0" err="1">
                <a:solidFill>
                  <a:srgbClr val="101010"/>
                </a:solidFill>
                <a:latin typeface="Century" panose="02040604050505020304" pitchFamily="18" charset="0"/>
              </a:rPr>
              <a:t>підході</a:t>
            </a:r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. </a:t>
            </a:r>
          </a:p>
          <a:p>
            <a:endParaRPr lang="ru-RU" sz="2400" dirty="0">
              <a:solidFill>
                <a:srgbClr val="101010"/>
              </a:solidFill>
              <a:latin typeface="Century" panose="02040604050505020304" pitchFamily="18" charset="0"/>
            </a:endParaRPr>
          </a:p>
          <a:p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У </a:t>
            </a:r>
            <a:r>
              <a:rPr lang="ru-RU" sz="2400" dirty="0" err="1">
                <a:solidFill>
                  <a:srgbClr val="101010"/>
                </a:solidFill>
                <a:latin typeface="Century" panose="02040604050505020304" pitchFamily="18" charset="0"/>
              </a:rPr>
              <a:t>періодизації</a:t>
            </a:r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 </a:t>
            </a:r>
            <a:r>
              <a:rPr lang="ru-RU" sz="2400" dirty="0" err="1">
                <a:solidFill>
                  <a:srgbClr val="101010"/>
                </a:solidFill>
                <a:latin typeface="Century" panose="02040604050505020304" pitchFamily="18" charset="0"/>
              </a:rPr>
              <a:t>історії</a:t>
            </a:r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, за </a:t>
            </a:r>
            <a:r>
              <a:rPr lang="ru-RU" sz="2400" dirty="0" err="1">
                <a:solidFill>
                  <a:srgbClr val="101010"/>
                </a:solidFill>
                <a:latin typeface="Century" panose="02040604050505020304" pitchFamily="18" charset="0"/>
              </a:rPr>
              <a:t>якою</a:t>
            </a:r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 </a:t>
            </a:r>
            <a:r>
              <a:rPr lang="ru-RU" sz="2400" dirty="0" err="1">
                <a:solidFill>
                  <a:srgbClr val="101010"/>
                </a:solidFill>
                <a:latin typeface="Century" panose="02040604050505020304" pitchFamily="18" charset="0"/>
              </a:rPr>
              <a:t>революція</a:t>
            </a:r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 є </a:t>
            </a:r>
            <a:r>
              <a:rPr lang="ru-RU" sz="2400" dirty="0" err="1">
                <a:solidFill>
                  <a:srgbClr val="101010"/>
                </a:solidFill>
                <a:latin typeface="Century" panose="02040604050505020304" pitchFamily="18" charset="0"/>
              </a:rPr>
              <a:t>її</a:t>
            </a:r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 «локомотивом», </a:t>
            </a:r>
            <a:r>
              <a:rPr lang="ru-RU" sz="2400" dirty="0" err="1">
                <a:solidFill>
                  <a:srgbClr val="101010"/>
                </a:solidFill>
                <a:latin typeface="Century" panose="02040604050505020304" pitchFamily="18" charset="0"/>
              </a:rPr>
              <a:t>період</a:t>
            </a:r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 </a:t>
            </a:r>
            <a:r>
              <a:rPr lang="ru-RU" sz="2400" dirty="0" err="1">
                <a:solidFill>
                  <a:srgbClr val="101010"/>
                </a:solidFill>
                <a:latin typeface="Century" panose="02040604050505020304" pitchFamily="18" charset="0"/>
              </a:rPr>
              <a:t>середньовіччя</a:t>
            </a:r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 </a:t>
            </a:r>
            <a:r>
              <a:rPr lang="ru-RU" sz="2400" dirty="0" err="1">
                <a:solidFill>
                  <a:srgbClr val="101010"/>
                </a:solidFill>
                <a:latin typeface="Century" panose="02040604050505020304" pitchFamily="18" charset="0"/>
              </a:rPr>
              <a:t>завершувався</a:t>
            </a:r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 </a:t>
            </a:r>
            <a:r>
              <a:rPr lang="ru-RU" sz="2400" dirty="0" err="1">
                <a:solidFill>
                  <a:srgbClr val="101010"/>
                </a:solidFill>
                <a:latin typeface="Century" panose="02040604050505020304" pitchFamily="18" charset="0"/>
              </a:rPr>
              <a:t>англійською</a:t>
            </a:r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 буржуазною </a:t>
            </a:r>
            <a:r>
              <a:rPr lang="ru-RU" sz="2400" dirty="0" err="1">
                <a:solidFill>
                  <a:srgbClr val="101010"/>
                </a:solidFill>
                <a:latin typeface="Century" panose="02040604050505020304" pitchFamily="18" charset="0"/>
              </a:rPr>
              <a:t>революцією</a:t>
            </a:r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 Х</a:t>
            </a:r>
            <a:r>
              <a:rPr lang="en-US" sz="2400" dirty="0">
                <a:solidFill>
                  <a:srgbClr val="101010"/>
                </a:solidFill>
                <a:latin typeface="Century" panose="02040604050505020304" pitchFamily="18" charset="0"/>
              </a:rPr>
              <a:t>V</a:t>
            </a:r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ІІ ст.</a:t>
            </a:r>
          </a:p>
          <a:p>
            <a:endParaRPr lang="ru-RU" sz="2400" dirty="0">
              <a:solidFill>
                <a:srgbClr val="101010"/>
              </a:solidFill>
              <a:latin typeface="Century" panose="02040604050505020304" pitchFamily="18" charset="0"/>
            </a:endParaRPr>
          </a:p>
          <a:p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Нова </a:t>
            </a:r>
            <a:r>
              <a:rPr lang="ru-RU" sz="2400" dirty="0" err="1">
                <a:solidFill>
                  <a:srgbClr val="101010"/>
                </a:solidFill>
                <a:latin typeface="Century" panose="02040604050505020304" pitchFamily="18" charset="0"/>
              </a:rPr>
              <a:t>історія</a:t>
            </a:r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 </a:t>
            </a:r>
            <a:r>
              <a:rPr lang="ru-RU" sz="2400" dirty="0" err="1">
                <a:solidFill>
                  <a:srgbClr val="101010"/>
                </a:solidFill>
                <a:latin typeface="Century" panose="02040604050505020304" pitchFamily="18" charset="0"/>
              </a:rPr>
              <a:t>охоплювала</a:t>
            </a:r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 час </a:t>
            </a:r>
            <a:r>
              <a:rPr lang="ru-RU" sz="2400" dirty="0" err="1">
                <a:solidFill>
                  <a:srgbClr val="101010"/>
                </a:solidFill>
                <a:latin typeface="Century" panose="02040604050505020304" pitchFamily="18" charset="0"/>
              </a:rPr>
              <a:t>від</a:t>
            </a:r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 «</a:t>
            </a:r>
            <a:r>
              <a:rPr lang="ru-RU" sz="2400" dirty="0" err="1">
                <a:solidFill>
                  <a:srgbClr val="101010"/>
                </a:solidFill>
                <a:latin typeface="Century" panose="02040604050505020304" pitchFamily="18" charset="0"/>
              </a:rPr>
              <a:t>англійської</a:t>
            </a:r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 </a:t>
            </a:r>
            <a:r>
              <a:rPr lang="ru-RU" sz="2400" dirty="0" err="1">
                <a:solidFill>
                  <a:srgbClr val="101010"/>
                </a:solidFill>
                <a:latin typeface="Century" panose="02040604050505020304" pitchFamily="18" charset="0"/>
              </a:rPr>
              <a:t>буржуазної</a:t>
            </a:r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 </a:t>
            </a:r>
            <a:r>
              <a:rPr lang="ru-RU" sz="2400" dirty="0" err="1">
                <a:solidFill>
                  <a:srgbClr val="101010"/>
                </a:solidFill>
                <a:latin typeface="Century" panose="02040604050505020304" pitchFamily="18" charset="0"/>
              </a:rPr>
              <a:t>революції</a:t>
            </a:r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» до «перемоги </a:t>
            </a:r>
            <a:r>
              <a:rPr lang="ru-RU" sz="2400" dirty="0" err="1">
                <a:solidFill>
                  <a:srgbClr val="101010"/>
                </a:solidFill>
                <a:latin typeface="Century" panose="02040604050505020304" pitchFamily="18" charset="0"/>
              </a:rPr>
              <a:t>Великої</a:t>
            </a:r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 </a:t>
            </a:r>
            <a:r>
              <a:rPr lang="ru-RU" sz="2400" dirty="0" err="1">
                <a:solidFill>
                  <a:srgbClr val="101010"/>
                </a:solidFill>
                <a:latin typeface="Century" panose="02040604050505020304" pitchFamily="18" charset="0"/>
              </a:rPr>
              <a:t>Жовтневої</a:t>
            </a:r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 </a:t>
            </a:r>
            <a:r>
              <a:rPr lang="ru-RU" sz="2400" dirty="0" err="1">
                <a:solidFill>
                  <a:srgbClr val="101010"/>
                </a:solidFill>
                <a:latin typeface="Century" panose="02040604050505020304" pitchFamily="18" charset="0"/>
              </a:rPr>
              <a:t>соціалістичної</a:t>
            </a:r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 </a:t>
            </a:r>
            <a:r>
              <a:rPr lang="ru-RU" sz="2400" dirty="0" err="1">
                <a:solidFill>
                  <a:srgbClr val="101010"/>
                </a:solidFill>
                <a:latin typeface="Century" panose="02040604050505020304" pitchFamily="18" charset="0"/>
              </a:rPr>
              <a:t>революції</a:t>
            </a:r>
            <a:r>
              <a:rPr lang="ru-RU" sz="2400" dirty="0">
                <a:solidFill>
                  <a:srgbClr val="101010"/>
                </a:solidFill>
                <a:latin typeface="Century" panose="02040604050505020304" pitchFamily="18" charset="0"/>
              </a:rPr>
              <a:t>»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457" y="453080"/>
            <a:ext cx="5605603" cy="5675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7689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78" y="409833"/>
            <a:ext cx="11467070" cy="6056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911176" y="576650"/>
            <a:ext cx="8126627" cy="14663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solidFill>
                  <a:schemeClr val="tx1"/>
                </a:solidFill>
              </a:rPr>
              <a:t>фактичний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матеріал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добирався</a:t>
            </a:r>
            <a:r>
              <a:rPr lang="ru-RU" sz="2800" dirty="0">
                <a:solidFill>
                  <a:schemeClr val="tx1"/>
                </a:solidFill>
              </a:rPr>
              <a:t> так, </a:t>
            </a:r>
            <a:r>
              <a:rPr lang="ru-RU" sz="2800" dirty="0" err="1">
                <a:solidFill>
                  <a:schemeClr val="tx1"/>
                </a:solidFill>
              </a:rPr>
              <a:t>щоб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учні</a:t>
            </a:r>
            <a:r>
              <a:rPr lang="ru-RU" sz="2800" dirty="0">
                <a:solidFill>
                  <a:schemeClr val="tx1"/>
                </a:solidFill>
              </a:rPr>
              <a:t> могли </a:t>
            </a:r>
            <a:r>
              <a:rPr lang="ru-RU" sz="2800" dirty="0" err="1">
                <a:solidFill>
                  <a:schemeClr val="tx1"/>
                </a:solidFill>
              </a:rPr>
              <a:t>чітко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усвідомити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марксистські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закони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розвитку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суспільств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11176" y="2380736"/>
            <a:ext cx="8126627" cy="164756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solidFill>
                  <a:schemeClr val="tx1"/>
                </a:solidFill>
              </a:rPr>
              <a:t>надмірна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увага</a:t>
            </a:r>
            <a:r>
              <a:rPr lang="ru-RU" sz="2800" dirty="0">
                <a:solidFill>
                  <a:schemeClr val="tx1"/>
                </a:solidFill>
              </a:rPr>
              <a:t> до </a:t>
            </a:r>
            <a:r>
              <a:rPr lang="ru-RU" sz="2800" dirty="0" err="1">
                <a:solidFill>
                  <a:schemeClr val="tx1"/>
                </a:solidFill>
              </a:rPr>
              <a:t>економічної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історії</a:t>
            </a:r>
            <a:r>
              <a:rPr lang="ru-RU" sz="2800" dirty="0">
                <a:solidFill>
                  <a:schemeClr val="tx1"/>
                </a:solidFill>
              </a:rPr>
              <a:t> та </a:t>
            </a:r>
            <a:r>
              <a:rPr lang="ru-RU" sz="2800" dirty="0" err="1">
                <a:solidFill>
                  <a:schemeClr val="tx1"/>
                </a:solidFill>
              </a:rPr>
              <a:t>впровадження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ідеї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економічного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детермінізму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15298" y="4530810"/>
            <a:ext cx="8126626" cy="13015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solidFill>
                  <a:schemeClr val="tx1"/>
                </a:solidFill>
              </a:rPr>
              <a:t>підкреслення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залежності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життя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суспільства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від</a:t>
            </a:r>
            <a:r>
              <a:rPr lang="ru-RU" sz="2800" dirty="0">
                <a:solidFill>
                  <a:schemeClr val="tx1"/>
                </a:solidFill>
              </a:rPr>
              <a:t> стану </a:t>
            </a:r>
            <a:r>
              <a:rPr lang="ru-RU" sz="2800" dirty="0" err="1">
                <a:solidFill>
                  <a:schemeClr val="tx1"/>
                </a:solidFill>
              </a:rPr>
              <a:t>економічного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розвитку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48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16" y="387178"/>
            <a:ext cx="11596382" cy="6227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812324" y="1029731"/>
            <a:ext cx="7199871" cy="13427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solidFill>
                  <a:schemeClr val="tx1"/>
                </a:solidFill>
              </a:rPr>
              <a:t>перебільшення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значення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соціальних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рухів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12323" y="3015050"/>
            <a:ext cx="7199871" cy="19111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solidFill>
                  <a:schemeClr val="tx1"/>
                </a:solidFill>
              </a:rPr>
              <a:t>навмисне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виділення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навіть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незначних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виступів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представників</a:t>
            </a:r>
            <a:r>
              <a:rPr lang="ru-RU" sz="2800" dirty="0">
                <a:solidFill>
                  <a:schemeClr val="tx1"/>
                </a:solidFill>
              </a:rPr>
              <a:t> “</a:t>
            </a:r>
            <a:r>
              <a:rPr lang="ru-RU" sz="2800" dirty="0" err="1">
                <a:solidFill>
                  <a:schemeClr val="tx1"/>
                </a:solidFill>
              </a:rPr>
              <a:t>пригнобленого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класу</a:t>
            </a:r>
            <a:r>
              <a:rPr lang="ru-RU" sz="2800" dirty="0">
                <a:solidFill>
                  <a:schemeClr val="tx1"/>
                </a:solidFill>
              </a:rPr>
              <a:t>”, </a:t>
            </a:r>
            <a:r>
              <a:rPr lang="ru-RU" sz="2800" dirty="0" err="1">
                <a:solidFill>
                  <a:schemeClr val="tx1"/>
                </a:solidFill>
              </a:rPr>
              <a:t>подання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масових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селянських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виступів</a:t>
            </a:r>
            <a:r>
              <a:rPr lang="ru-RU" sz="2800" dirty="0">
                <a:solidFill>
                  <a:schemeClr val="tx1"/>
                </a:solidFill>
              </a:rPr>
              <a:t> як </a:t>
            </a:r>
            <a:r>
              <a:rPr lang="ru-RU" sz="2800" dirty="0" err="1">
                <a:solidFill>
                  <a:schemeClr val="tx1"/>
                </a:solidFill>
              </a:rPr>
              <a:t>селянських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війн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616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81" y="381718"/>
            <a:ext cx="11285838" cy="6057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265405" y="4842459"/>
            <a:ext cx="7710615" cy="992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виправдання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насильства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65404" y="932263"/>
            <a:ext cx="7710616" cy="11780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solidFill>
                  <a:schemeClr val="tx1"/>
                </a:solidFill>
              </a:rPr>
              <a:t>приписування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економічним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заворушенням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політичного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забарвлення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5405" y="2582561"/>
            <a:ext cx="7710616" cy="16558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solidFill>
                  <a:schemeClr val="tx1"/>
                </a:solidFill>
              </a:rPr>
              <a:t>приниження</a:t>
            </a:r>
            <a:r>
              <a:rPr lang="ru-RU" sz="2800" dirty="0">
                <a:solidFill>
                  <a:schemeClr val="tx1"/>
                </a:solidFill>
              </a:rPr>
              <a:t> й </a:t>
            </a:r>
            <a:r>
              <a:rPr lang="ru-RU" sz="2800" dirty="0" err="1">
                <a:solidFill>
                  <a:schemeClr val="tx1"/>
                </a:solidFill>
              </a:rPr>
              <a:t>замовчування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ролі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національних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рухів</a:t>
            </a:r>
            <a:r>
              <a:rPr lang="ru-RU" sz="2800" dirty="0">
                <a:solidFill>
                  <a:schemeClr val="tx1"/>
                </a:solidFill>
              </a:rPr>
              <a:t>, </a:t>
            </a:r>
            <a:r>
              <a:rPr lang="ru-RU" sz="2800" dirty="0" err="1">
                <a:solidFill>
                  <a:schemeClr val="tx1"/>
                </a:solidFill>
              </a:rPr>
              <a:t>акцентування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уваги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переважно</a:t>
            </a:r>
            <a:r>
              <a:rPr lang="ru-RU" sz="2800" dirty="0">
                <a:solidFill>
                  <a:schemeClr val="tx1"/>
                </a:solidFill>
              </a:rPr>
              <a:t> на </a:t>
            </a:r>
            <a:r>
              <a:rPr lang="ru-RU" sz="2800" dirty="0" err="1">
                <a:solidFill>
                  <a:schemeClr val="tx1"/>
                </a:solidFill>
              </a:rPr>
              <a:t>їх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соціальних</a:t>
            </a:r>
            <a:r>
              <a:rPr lang="ru-RU" sz="2800" dirty="0">
                <a:solidFill>
                  <a:schemeClr val="tx1"/>
                </a:solidFill>
              </a:rPr>
              <a:t> аспектах та </a:t>
            </a:r>
            <a:r>
              <a:rPr lang="ru-RU" sz="2800" dirty="0" err="1">
                <a:solidFill>
                  <a:schemeClr val="tx1"/>
                </a:solidFill>
              </a:rPr>
              <a:t>спрямованості</a:t>
            </a:r>
            <a:r>
              <a:rPr lang="ru-RU" sz="2800" dirty="0">
                <a:solidFill>
                  <a:schemeClr val="tx1"/>
                </a:solidFill>
              </a:rPr>
              <a:t> на </a:t>
            </a:r>
            <a:r>
              <a:rPr lang="ru-RU" sz="2800" dirty="0" err="1">
                <a:solidFill>
                  <a:schemeClr val="tx1"/>
                </a:solidFill>
              </a:rPr>
              <a:t>боротьбу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проти</a:t>
            </a:r>
            <a:r>
              <a:rPr lang="ru-RU" sz="2800" dirty="0">
                <a:solidFill>
                  <a:schemeClr val="tx1"/>
                </a:solidFill>
              </a:rPr>
              <a:t> “</a:t>
            </a:r>
            <a:r>
              <a:rPr lang="ru-RU" sz="2800" dirty="0" err="1">
                <a:solidFill>
                  <a:schemeClr val="tx1"/>
                </a:solidFill>
              </a:rPr>
              <a:t>пануючого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класу</a:t>
            </a:r>
            <a:r>
              <a:rPr lang="ru-RU" sz="2800" dirty="0">
                <a:solidFill>
                  <a:schemeClr val="tx1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2537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7" y="304800"/>
            <a:ext cx="11154033" cy="61186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1026" y="694036"/>
            <a:ext cx="7850659" cy="15569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solidFill>
                  <a:schemeClr val="tx1"/>
                </a:solidFill>
              </a:rPr>
              <a:t>замовчування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справжніх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наслідків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боротьби</a:t>
            </a:r>
            <a:r>
              <a:rPr lang="ru-RU" sz="2800" dirty="0">
                <a:solidFill>
                  <a:schemeClr val="tx1"/>
                </a:solidFill>
              </a:rPr>
              <a:t> “</a:t>
            </a:r>
            <a:r>
              <a:rPr lang="ru-RU" sz="2800" dirty="0" err="1">
                <a:solidFill>
                  <a:schemeClr val="tx1"/>
                </a:solidFill>
              </a:rPr>
              <a:t>пригноблених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мас</a:t>
            </a:r>
            <a:r>
              <a:rPr lang="ru-RU" sz="2800" dirty="0">
                <a:solidFill>
                  <a:schemeClr val="tx1"/>
                </a:solidFill>
              </a:rPr>
              <a:t>” за </a:t>
            </a:r>
            <a:r>
              <a:rPr lang="ru-RU" sz="2800" dirty="0" err="1">
                <a:solidFill>
                  <a:schemeClr val="tx1"/>
                </a:solidFill>
              </a:rPr>
              <a:t>своє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визволення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67481" y="2850291"/>
            <a:ext cx="7957751" cy="13427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однозначно негативна </a:t>
            </a:r>
            <a:r>
              <a:rPr lang="ru-RU" sz="2800" dirty="0" err="1">
                <a:solidFill>
                  <a:schemeClr val="tx1"/>
                </a:solidFill>
              </a:rPr>
              <a:t>оцінка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представників</a:t>
            </a:r>
            <a:r>
              <a:rPr lang="ru-RU" sz="2800" dirty="0">
                <a:solidFill>
                  <a:schemeClr val="tx1"/>
                </a:solidFill>
              </a:rPr>
              <a:t> «</a:t>
            </a:r>
            <a:r>
              <a:rPr lang="ru-RU" sz="2800" dirty="0" err="1">
                <a:solidFill>
                  <a:schemeClr val="tx1"/>
                </a:solidFill>
              </a:rPr>
              <a:t>експуататорських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класів</a:t>
            </a:r>
            <a:r>
              <a:rPr lang="ru-RU" sz="2800" dirty="0">
                <a:solidFill>
                  <a:schemeClr val="tx1"/>
                </a:solidFill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67481" y="4514336"/>
            <a:ext cx="7850659" cy="13510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solidFill>
                  <a:schemeClr val="tx1"/>
                </a:solidFill>
              </a:rPr>
              <a:t>навмисне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підкреслення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негативних</a:t>
            </a:r>
            <a:r>
              <a:rPr lang="ru-RU" sz="2800" dirty="0">
                <a:solidFill>
                  <a:schemeClr val="tx1"/>
                </a:solidFill>
              </a:rPr>
              <a:t> і </a:t>
            </a:r>
            <a:r>
              <a:rPr lang="ru-RU" sz="2800" dirty="0" err="1">
                <a:solidFill>
                  <a:schemeClr val="tx1"/>
                </a:solidFill>
              </a:rPr>
              <a:t>замовчування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позитивних</a:t>
            </a:r>
            <a:r>
              <a:rPr lang="ru-RU" sz="2800" dirty="0">
                <a:solidFill>
                  <a:schemeClr val="tx1"/>
                </a:solidFill>
              </a:rPr>
              <a:t> рис </a:t>
            </a:r>
            <a:r>
              <a:rPr lang="ru-RU" sz="2800" dirty="0" err="1">
                <a:solidFill>
                  <a:schemeClr val="tx1"/>
                </a:solidFill>
              </a:rPr>
              <a:t>політичних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діячів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минулого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82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9" y="420130"/>
            <a:ext cx="11392928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548714" y="2939542"/>
            <a:ext cx="8311978" cy="12439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</a:rPr>
              <a:t>негативний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погляд</a:t>
            </a:r>
            <a:r>
              <a:rPr lang="ru-RU" sz="2400" dirty="0">
                <a:solidFill>
                  <a:schemeClr val="tx1"/>
                </a:solidFill>
              </a:rPr>
              <a:t> на </a:t>
            </a:r>
            <a:r>
              <a:rPr lang="ru-RU" sz="2400" dirty="0" err="1">
                <a:solidFill>
                  <a:schemeClr val="tx1"/>
                </a:solidFill>
              </a:rPr>
              <a:t>релігію</a:t>
            </a:r>
            <a:r>
              <a:rPr lang="ru-RU" sz="2400" dirty="0">
                <a:solidFill>
                  <a:schemeClr val="tx1"/>
                </a:solidFill>
              </a:rPr>
              <a:t> й </a:t>
            </a:r>
            <a:r>
              <a:rPr lang="ru-RU" sz="2400" dirty="0" err="1">
                <a:solidFill>
                  <a:schemeClr val="tx1"/>
                </a:solidFill>
              </a:rPr>
              <a:t>церкву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8714" y="593125"/>
            <a:ext cx="8311978" cy="1828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</a:rPr>
              <a:t>нехтування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окремою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особистістю</a:t>
            </a:r>
            <a:r>
              <a:rPr lang="ru-RU" sz="2400" dirty="0">
                <a:solidFill>
                  <a:schemeClr val="tx1"/>
                </a:solidFill>
              </a:rPr>
              <a:t> в </a:t>
            </a:r>
            <a:r>
              <a:rPr lang="ru-RU" sz="2400" dirty="0" err="1">
                <a:solidFill>
                  <a:schemeClr val="tx1"/>
                </a:solidFill>
              </a:rPr>
              <a:t>історії</a:t>
            </a:r>
            <a:r>
              <a:rPr lang="ru-RU" sz="2400" dirty="0">
                <a:solidFill>
                  <a:schemeClr val="tx1"/>
                </a:solidFill>
              </a:rPr>
              <a:t>, з </a:t>
            </a:r>
            <a:r>
              <a:rPr lang="ru-RU" sz="2400" dirty="0" err="1">
                <a:solidFill>
                  <a:schemeClr val="tx1"/>
                </a:solidFill>
              </a:rPr>
              <a:t>її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запитами</a:t>
            </a:r>
            <a:r>
              <a:rPr lang="ru-RU" sz="2400" dirty="0">
                <a:solidFill>
                  <a:schemeClr val="tx1"/>
                </a:solidFill>
              </a:rPr>
              <a:t>, потребами, </a:t>
            </a:r>
            <a:r>
              <a:rPr lang="ru-RU" sz="2400" dirty="0" err="1">
                <a:solidFill>
                  <a:schemeClr val="tx1"/>
                </a:solidFill>
              </a:rPr>
              <a:t>побутовими</a:t>
            </a:r>
            <a:r>
              <a:rPr lang="ru-RU" sz="2400" dirty="0">
                <a:solidFill>
                  <a:schemeClr val="tx1"/>
                </a:solidFill>
              </a:rPr>
              <a:t> проблемами, </a:t>
            </a:r>
            <a:r>
              <a:rPr lang="ru-RU" sz="2400" dirty="0" err="1">
                <a:solidFill>
                  <a:schemeClr val="tx1"/>
                </a:solidFill>
              </a:rPr>
              <a:t>духовним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світом</a:t>
            </a:r>
            <a:r>
              <a:rPr lang="ru-RU" sz="2400" dirty="0">
                <a:solidFill>
                  <a:schemeClr val="tx1"/>
                </a:solidFill>
              </a:rPr>
              <a:t>, на </a:t>
            </a:r>
            <a:r>
              <a:rPr lang="ru-RU" sz="2400" dirty="0" err="1">
                <a:solidFill>
                  <a:schemeClr val="tx1"/>
                </a:solidFill>
              </a:rPr>
              <a:t>користь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абстрактних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категорій</a:t>
            </a:r>
            <a:r>
              <a:rPr lang="ru-RU" sz="2400" dirty="0">
                <a:solidFill>
                  <a:schemeClr val="tx1"/>
                </a:solidFill>
              </a:rPr>
              <a:t> на </a:t>
            </a:r>
            <a:r>
              <a:rPr lang="ru-RU" sz="2400" dirty="0" err="1">
                <a:solidFill>
                  <a:schemeClr val="tx1"/>
                </a:solidFill>
              </a:rPr>
              <a:t>зразок</a:t>
            </a:r>
            <a:r>
              <a:rPr lang="ru-RU" sz="2400" dirty="0">
                <a:solidFill>
                  <a:schemeClr val="tx1"/>
                </a:solidFill>
              </a:rPr>
              <a:t> “</a:t>
            </a:r>
            <a:r>
              <a:rPr lang="ru-RU" sz="2400" dirty="0" err="1">
                <a:solidFill>
                  <a:schemeClr val="tx1"/>
                </a:solidFill>
              </a:rPr>
              <a:t>народні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маси</a:t>
            </a:r>
            <a:r>
              <a:rPr lang="ru-RU" sz="2400" dirty="0">
                <a:solidFill>
                  <a:schemeClr val="tx1"/>
                </a:solidFill>
              </a:rPr>
              <a:t>”, “</a:t>
            </a:r>
            <a:r>
              <a:rPr lang="ru-RU" sz="2400" dirty="0" err="1">
                <a:solidFill>
                  <a:schemeClr val="tx1"/>
                </a:solidFill>
              </a:rPr>
              <a:t>пригнічені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класи</a:t>
            </a:r>
            <a:r>
              <a:rPr lang="ru-RU" sz="2400" dirty="0">
                <a:solidFill>
                  <a:schemeClr val="tx1"/>
                </a:solidFill>
              </a:rPr>
              <a:t>”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48713" y="4701073"/>
            <a:ext cx="8311979" cy="13949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</a:rPr>
              <a:t>автори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підручників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відмовлялися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від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інформаційно</a:t>
            </a:r>
            <a:r>
              <a:rPr lang="ru-RU" sz="2400" dirty="0">
                <a:solidFill>
                  <a:schemeClr val="tx1"/>
                </a:solidFill>
              </a:rPr>
              <a:t>-нейтрального стилю </a:t>
            </a:r>
            <a:r>
              <a:rPr lang="ru-RU" sz="2400" dirty="0" err="1">
                <a:solidFill>
                  <a:schemeClr val="tx1"/>
                </a:solidFill>
              </a:rPr>
              <a:t>викладу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матеріалу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подаючи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його</a:t>
            </a:r>
            <a:r>
              <a:rPr lang="ru-RU" sz="2400" dirty="0">
                <a:solidFill>
                  <a:schemeClr val="tx1"/>
                </a:solidFill>
              </a:rPr>
              <a:t> з </a:t>
            </a:r>
            <a:r>
              <a:rPr lang="ru-RU" sz="2400" dirty="0" err="1">
                <a:solidFill>
                  <a:schemeClr val="tx1"/>
                </a:solidFill>
              </a:rPr>
              <a:t>партійно-класових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позицій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153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990" y="369575"/>
            <a:ext cx="11315837" cy="5973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981813" y="2203136"/>
            <a:ext cx="804419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err="1">
                <a:solidFill>
                  <a:srgbClr val="FFFF00"/>
                </a:solidFill>
                <a:latin typeface="Century" panose="02040604050505020304" pitchFamily="18" charset="0"/>
              </a:rPr>
              <a:t>Цілі</a:t>
            </a:r>
            <a:r>
              <a:rPr lang="ru-RU" sz="540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ru-RU" sz="5400" dirty="0" err="1">
                <a:solidFill>
                  <a:srgbClr val="FFFF00"/>
                </a:solidFill>
                <a:latin typeface="Century" panose="02040604050505020304" pitchFamily="18" charset="0"/>
              </a:rPr>
              <a:t>навчання</a:t>
            </a:r>
            <a:r>
              <a:rPr lang="ru-RU" sz="540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ru-RU" sz="5400" dirty="0" err="1">
                <a:solidFill>
                  <a:srgbClr val="FFFF00"/>
                </a:solidFill>
                <a:latin typeface="Century" panose="02040604050505020304" pitchFamily="18" charset="0"/>
              </a:rPr>
              <a:t>історії</a:t>
            </a:r>
            <a:r>
              <a:rPr lang="ru-RU" sz="5400" dirty="0">
                <a:solidFill>
                  <a:srgbClr val="FFFF00"/>
                </a:solidFill>
                <a:latin typeface="Century" panose="02040604050505020304" pitchFamily="18" charset="0"/>
              </a:rPr>
              <a:t> в </a:t>
            </a:r>
          </a:p>
          <a:p>
            <a:r>
              <a:rPr lang="ru-RU" sz="5400" dirty="0" err="1">
                <a:solidFill>
                  <a:srgbClr val="FFFF00"/>
                </a:solidFill>
                <a:latin typeface="Century" panose="02040604050505020304" pitchFamily="18" charset="0"/>
              </a:rPr>
              <a:t>радянській</a:t>
            </a:r>
            <a:r>
              <a:rPr lang="ru-RU" sz="540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ru-RU" sz="5400" dirty="0" err="1">
                <a:solidFill>
                  <a:srgbClr val="FFFF00"/>
                </a:solidFill>
                <a:latin typeface="Century" panose="02040604050505020304" pitchFamily="18" charset="0"/>
              </a:rPr>
              <a:t>школі</a:t>
            </a:r>
            <a:endParaRPr lang="ru-RU" sz="5400" dirty="0">
              <a:solidFill>
                <a:srgbClr val="FFFF0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078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0460" y="474040"/>
            <a:ext cx="6096000" cy="55707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err="1">
                <a:latin typeface="Century" panose="02040604050505020304" pitchFamily="18" charset="0"/>
              </a:rPr>
              <a:t>Цілі</a:t>
            </a:r>
            <a:r>
              <a:rPr lang="ru-RU" sz="2800" b="1" dirty="0">
                <a:latin typeface="Century" panose="02040604050505020304" pitchFamily="18" charset="0"/>
              </a:rPr>
              <a:t> </a:t>
            </a:r>
            <a:r>
              <a:rPr lang="ru-RU" sz="2800" b="1" dirty="0" err="1">
                <a:latin typeface="Century" panose="02040604050505020304" pitchFamily="18" charset="0"/>
              </a:rPr>
              <a:t>навчання</a:t>
            </a:r>
            <a:r>
              <a:rPr lang="ru-RU" sz="2800" b="1" dirty="0">
                <a:latin typeface="Century" panose="02040604050505020304" pitchFamily="18" charset="0"/>
              </a:rPr>
              <a:t> в </a:t>
            </a:r>
            <a:r>
              <a:rPr lang="ru-RU" sz="2800" b="1" dirty="0" err="1">
                <a:latin typeface="Century" panose="02040604050505020304" pitchFamily="18" charset="0"/>
              </a:rPr>
              <a:t>радянській</a:t>
            </a:r>
            <a:r>
              <a:rPr lang="ru-RU" sz="2800" b="1" dirty="0">
                <a:latin typeface="Century" panose="02040604050505020304" pitchFamily="18" charset="0"/>
              </a:rPr>
              <a:t> </a:t>
            </a:r>
            <a:r>
              <a:rPr lang="ru-RU" sz="2800" b="1" dirty="0" err="1">
                <a:latin typeface="Century" panose="02040604050505020304" pitchFamily="18" charset="0"/>
              </a:rPr>
              <a:t>школі</a:t>
            </a:r>
            <a:endParaRPr lang="ru-RU" sz="2400" dirty="0">
              <a:latin typeface="Century" panose="020406040505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800" dirty="0" err="1">
                <a:latin typeface="Century" panose="02040604050505020304" pitchFamily="18" charset="0"/>
              </a:rPr>
              <a:t>Формування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комуністичного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світогляду</a:t>
            </a:r>
            <a:endParaRPr lang="ru-RU" sz="2800" dirty="0">
              <a:latin typeface="Century" panose="020406040505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800" dirty="0" err="1">
                <a:latin typeface="Century" panose="02040604050505020304" pitchFamily="18" charset="0"/>
              </a:rPr>
              <a:t>Формування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радянського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патріотизму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ru-RU" sz="2800" dirty="0" err="1">
                <a:latin typeface="Century" panose="02040604050505020304" pitchFamily="18" charset="0"/>
              </a:rPr>
              <a:t>Формування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пролетарського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інтернаціоналізму</a:t>
            </a:r>
            <a:endParaRPr lang="ru-RU" sz="2800" dirty="0">
              <a:latin typeface="Century" panose="020406040505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800" dirty="0" err="1">
                <a:latin typeface="Century" panose="02040604050505020304" pitchFamily="18" charset="0"/>
              </a:rPr>
              <a:t>Формування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відданості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справі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Комуністичної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партії</a:t>
            </a:r>
            <a:endParaRPr lang="ru-RU" sz="2800" dirty="0">
              <a:latin typeface="Century" panose="020406040505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800" dirty="0" err="1">
                <a:latin typeface="Century" panose="02040604050505020304" pitchFamily="18" charset="0"/>
              </a:rPr>
              <a:t>Прищеплення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непримиреності</a:t>
            </a:r>
            <a:r>
              <a:rPr lang="ru-RU" sz="2800" dirty="0">
                <a:latin typeface="Century" panose="02040604050505020304" pitchFamily="18" charset="0"/>
              </a:rPr>
              <a:t> до </a:t>
            </a:r>
            <a:r>
              <a:rPr lang="ru-RU" sz="2800" dirty="0" err="1">
                <a:latin typeface="Century" panose="02040604050505020304" pitchFamily="18" charset="0"/>
              </a:rPr>
              <a:t>буржуазної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ідеології</a:t>
            </a:r>
            <a:endParaRPr lang="ru-RU" sz="2800" dirty="0">
              <a:latin typeface="Century" panose="02040604050505020304" pitchFamily="18" charset="0"/>
            </a:endParaRPr>
          </a:p>
          <a:p>
            <a:endParaRPr lang="ru-RU" sz="2000" dirty="0">
              <a:latin typeface="Century" panose="020406040505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460" y="712939"/>
            <a:ext cx="5237090" cy="5523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3332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7752" y="1276517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Century" panose="02040604050505020304" pitchFamily="18" charset="0"/>
              </a:rPr>
              <a:t>У </a:t>
            </a:r>
            <a:r>
              <a:rPr lang="ru-RU" sz="2400" dirty="0" err="1">
                <a:latin typeface="Century" panose="02040604050505020304" pitchFamily="18" charset="0"/>
              </a:rPr>
              <a:t>процесі</a:t>
            </a:r>
            <a:r>
              <a:rPr lang="ru-RU" sz="2400" dirty="0">
                <a:latin typeface="Century" panose="02040604050505020304" pitchFamily="18" charset="0"/>
              </a:rPr>
              <a:t> </a:t>
            </a:r>
            <a:r>
              <a:rPr lang="ru-RU" sz="2400" dirty="0" err="1">
                <a:latin typeface="Century" panose="02040604050505020304" pitchFamily="18" charset="0"/>
              </a:rPr>
              <a:t>навчання</a:t>
            </a:r>
            <a:r>
              <a:rPr lang="ru-RU" sz="2400" dirty="0">
                <a:latin typeface="Century" panose="02040604050505020304" pitchFamily="18" charset="0"/>
              </a:rPr>
              <a:t> </a:t>
            </a:r>
            <a:r>
              <a:rPr lang="ru-RU" sz="2400" dirty="0" err="1">
                <a:latin typeface="Century" panose="02040604050505020304" pitchFamily="18" charset="0"/>
              </a:rPr>
              <a:t>передбачалося</a:t>
            </a:r>
            <a:endParaRPr lang="ru-RU" sz="2400" dirty="0">
              <a:latin typeface="Century" panose="02040604050505020304" pitchFamily="18" charset="0"/>
            </a:endParaRPr>
          </a:p>
          <a:p>
            <a:r>
              <a:rPr lang="ru-RU" sz="2400" dirty="0" err="1">
                <a:latin typeface="Century" panose="02040604050505020304" pitchFamily="18" charset="0"/>
              </a:rPr>
              <a:t>формування</a:t>
            </a:r>
            <a:r>
              <a:rPr lang="ru-RU" sz="2400" dirty="0">
                <a:latin typeface="Century" panose="02040604050505020304" pitchFamily="18" charset="0"/>
              </a:rPr>
              <a:t> в </a:t>
            </a:r>
            <a:r>
              <a:rPr lang="ru-RU" sz="2400" dirty="0" err="1">
                <a:latin typeface="Century" panose="02040604050505020304" pitchFamily="18" charset="0"/>
              </a:rPr>
              <a:t>учнів</a:t>
            </a:r>
            <a:r>
              <a:rPr lang="ru-RU" sz="2400" dirty="0">
                <a:latin typeface="Century" panose="02040604050505020304" pitchFamily="18" charset="0"/>
              </a:rPr>
              <a:t> </a:t>
            </a:r>
            <a:r>
              <a:rPr lang="ru-RU" sz="2400" dirty="0" err="1">
                <a:latin typeface="Century" panose="02040604050505020304" pitchFamily="18" charset="0"/>
              </a:rPr>
              <a:t>знання</a:t>
            </a:r>
            <a:r>
              <a:rPr lang="ru-RU" sz="2400" dirty="0">
                <a:latin typeface="Century" panose="02040604050505020304" pitchFamily="18" charset="0"/>
              </a:rPr>
              <a:t> про </a:t>
            </a:r>
            <a:r>
              <a:rPr lang="ru-RU" sz="2400" dirty="0" err="1">
                <a:latin typeface="Century" panose="02040604050505020304" pitchFamily="18" charset="0"/>
              </a:rPr>
              <a:t>класову</a:t>
            </a:r>
            <a:r>
              <a:rPr lang="ru-RU" sz="2400" dirty="0">
                <a:latin typeface="Century" panose="02040604050505020304" pitchFamily="18" charset="0"/>
              </a:rPr>
              <a:t> </a:t>
            </a:r>
            <a:r>
              <a:rPr lang="ru-RU" sz="2400" dirty="0" err="1">
                <a:latin typeface="Century" panose="02040604050505020304" pitchFamily="18" charset="0"/>
              </a:rPr>
              <a:t>боротьбу</a:t>
            </a:r>
            <a:r>
              <a:rPr lang="ru-RU" sz="2400" dirty="0">
                <a:latin typeface="Century" panose="02040604050505020304" pitchFamily="18" charset="0"/>
              </a:rPr>
              <a:t> як </a:t>
            </a:r>
            <a:r>
              <a:rPr lang="ru-RU" sz="2400" dirty="0" err="1">
                <a:latin typeface="Century" panose="02040604050505020304" pitchFamily="18" charset="0"/>
              </a:rPr>
              <a:t>рушійну</a:t>
            </a:r>
            <a:r>
              <a:rPr lang="ru-RU" sz="2400" dirty="0">
                <a:latin typeface="Century" panose="02040604050505020304" pitchFamily="18" charset="0"/>
              </a:rPr>
              <a:t> силу </a:t>
            </a:r>
            <a:r>
              <a:rPr lang="ru-RU" sz="2400" dirty="0" err="1">
                <a:latin typeface="Century" panose="02040604050505020304" pitchFamily="18" charset="0"/>
              </a:rPr>
              <a:t>історії</a:t>
            </a:r>
            <a:r>
              <a:rPr lang="ru-RU" sz="2400" dirty="0">
                <a:latin typeface="Century" panose="02040604050505020304" pitchFamily="18" charset="0"/>
              </a:rPr>
              <a:t>, </a:t>
            </a:r>
            <a:r>
              <a:rPr lang="ru-RU" sz="2400" dirty="0" err="1">
                <a:latin typeface="Century" panose="02040604050505020304" pitchFamily="18" charset="0"/>
              </a:rPr>
              <a:t>закономірну</a:t>
            </a:r>
            <a:r>
              <a:rPr lang="ru-RU" sz="2400" dirty="0">
                <a:latin typeface="Century" panose="02040604050505020304" pitchFamily="18" charset="0"/>
              </a:rPr>
              <a:t> </a:t>
            </a:r>
            <a:r>
              <a:rPr lang="ru-RU" sz="2400" dirty="0" err="1">
                <a:latin typeface="Century" panose="02040604050505020304" pitchFamily="18" charset="0"/>
              </a:rPr>
              <a:t>зміну</a:t>
            </a:r>
            <a:r>
              <a:rPr lang="ru-RU" sz="2400" dirty="0">
                <a:latin typeface="Century" panose="02040604050505020304" pitchFamily="18" charset="0"/>
              </a:rPr>
              <a:t> </a:t>
            </a:r>
            <a:r>
              <a:rPr lang="ru-RU" sz="2400" dirty="0" err="1">
                <a:latin typeface="Century" panose="02040604050505020304" pitchFamily="18" charset="0"/>
              </a:rPr>
              <a:t>суспільно-економічних</a:t>
            </a:r>
            <a:r>
              <a:rPr lang="ru-RU" sz="2400" dirty="0">
                <a:latin typeface="Century" panose="02040604050505020304" pitchFamily="18" charset="0"/>
              </a:rPr>
              <a:t> </a:t>
            </a:r>
            <a:r>
              <a:rPr lang="ru-RU" sz="2400" dirty="0" err="1">
                <a:latin typeface="Century" panose="02040604050505020304" pitchFamily="18" charset="0"/>
              </a:rPr>
              <a:t>формацій</a:t>
            </a:r>
            <a:r>
              <a:rPr lang="ru-RU" sz="2400" dirty="0">
                <a:latin typeface="Century" panose="02040604050505020304" pitchFamily="18" charset="0"/>
              </a:rPr>
              <a:t> (</a:t>
            </a:r>
            <a:r>
              <a:rPr lang="ru-RU" sz="2400" dirty="0" err="1">
                <a:latin typeface="Century" panose="02040604050505020304" pitchFamily="18" charset="0"/>
              </a:rPr>
              <a:t>від</a:t>
            </a:r>
            <a:r>
              <a:rPr lang="ru-RU" sz="2400" dirty="0">
                <a:latin typeface="Century" panose="02040604050505020304" pitchFamily="18" charset="0"/>
              </a:rPr>
              <a:t> </a:t>
            </a:r>
            <a:r>
              <a:rPr lang="ru-RU" sz="2400" dirty="0" err="1">
                <a:latin typeface="Century" panose="02040604050505020304" pitchFamily="18" charset="0"/>
              </a:rPr>
              <a:t>первіснообщинного</a:t>
            </a:r>
            <a:r>
              <a:rPr lang="ru-RU" sz="2400" dirty="0">
                <a:latin typeface="Century" panose="02040604050505020304" pitchFamily="18" charset="0"/>
              </a:rPr>
              <a:t> до </a:t>
            </a:r>
            <a:r>
              <a:rPr lang="ru-RU" sz="2400" dirty="0" err="1">
                <a:latin typeface="Century" panose="02040604050505020304" pitchFamily="18" charset="0"/>
              </a:rPr>
              <a:t>рабовласницького</a:t>
            </a:r>
            <a:r>
              <a:rPr lang="ru-RU" sz="2400" dirty="0">
                <a:latin typeface="Century" panose="02040604050505020304" pitchFamily="18" charset="0"/>
              </a:rPr>
              <a:t>, феодального, </a:t>
            </a:r>
            <a:r>
              <a:rPr lang="ru-RU" sz="2400" dirty="0" err="1">
                <a:latin typeface="Century" panose="02040604050505020304" pitchFamily="18" charset="0"/>
              </a:rPr>
              <a:t>капіталістичного</a:t>
            </a:r>
            <a:r>
              <a:rPr lang="ru-RU" sz="2400" dirty="0">
                <a:latin typeface="Century" panose="02040604050505020304" pitchFamily="18" charset="0"/>
              </a:rPr>
              <a:t>, </a:t>
            </a:r>
            <a:r>
              <a:rPr lang="ru-RU" sz="2400" dirty="0" err="1">
                <a:latin typeface="Century" panose="02040604050505020304" pitchFamily="18" charset="0"/>
              </a:rPr>
              <a:t>соціалістичного</a:t>
            </a:r>
            <a:r>
              <a:rPr lang="ru-RU" sz="2400" dirty="0">
                <a:latin typeface="Century" panose="02040604050505020304" pitchFamily="18" charset="0"/>
              </a:rPr>
              <a:t>, </a:t>
            </a:r>
            <a:r>
              <a:rPr lang="ru-RU" sz="2400" dirty="0" err="1">
                <a:latin typeface="Century" panose="02040604050505020304" pitchFamily="18" charset="0"/>
              </a:rPr>
              <a:t>комуністичного</a:t>
            </a:r>
            <a:r>
              <a:rPr lang="ru-RU" sz="2400" dirty="0">
                <a:latin typeface="Century" panose="02040604050505020304" pitchFamily="18" charset="0"/>
              </a:rPr>
              <a:t> ладу), а </a:t>
            </a:r>
            <a:r>
              <a:rPr lang="ru-RU" sz="2400" dirty="0" err="1">
                <a:latin typeface="Century" panose="02040604050505020304" pitchFamily="18" charset="0"/>
              </a:rPr>
              <a:t>також</a:t>
            </a:r>
            <a:endParaRPr lang="ru-RU" sz="2400" dirty="0">
              <a:latin typeface="Century" panose="02040604050505020304" pitchFamily="18" charset="0"/>
            </a:endParaRPr>
          </a:p>
          <a:p>
            <a:r>
              <a:rPr lang="ru-RU" sz="2400" dirty="0">
                <a:latin typeface="Century" panose="02040604050505020304" pitchFamily="18" charset="0"/>
              </a:rPr>
              <a:t>про </a:t>
            </a:r>
            <a:r>
              <a:rPr lang="ru-RU" sz="2400" dirty="0" err="1">
                <a:latin typeface="Century" panose="02040604050505020304" pitchFamily="18" charset="0"/>
              </a:rPr>
              <a:t>неминучу</a:t>
            </a:r>
            <a:r>
              <a:rPr lang="ru-RU" sz="2400" dirty="0">
                <a:latin typeface="Century" panose="02040604050505020304" pitchFamily="18" charset="0"/>
              </a:rPr>
              <a:t> перемогу </a:t>
            </a:r>
            <a:r>
              <a:rPr lang="ru-RU" sz="2400" dirty="0" err="1">
                <a:latin typeface="Century" panose="02040604050505020304" pitchFamily="18" charset="0"/>
              </a:rPr>
              <a:t>комунізму</a:t>
            </a:r>
            <a:endParaRPr lang="ru-RU" sz="4800" dirty="0">
              <a:latin typeface="Century" panose="020406040505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427" y="1024673"/>
            <a:ext cx="5609968" cy="455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7644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654" y="362466"/>
            <a:ext cx="11458832" cy="613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269491" y="3244334"/>
            <a:ext cx="223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ahnschrift Light Condensed" panose="020B0502040204020203" pitchFamily="34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94069" y="1966950"/>
            <a:ext cx="84257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err="1">
                <a:solidFill>
                  <a:srgbClr val="FFFF00"/>
                </a:solidFill>
                <a:latin typeface="Century" panose="02040604050505020304" pitchFamily="18" charset="0"/>
              </a:rPr>
              <a:t>Україна</a:t>
            </a:r>
            <a:r>
              <a:rPr lang="ru-RU" sz="7200" dirty="0">
                <a:solidFill>
                  <a:srgbClr val="FFFF00"/>
                </a:solidFill>
                <a:latin typeface="Century" panose="02040604050505020304" pitchFamily="18" charset="0"/>
              </a:rPr>
              <a:t> без </a:t>
            </a:r>
            <a:r>
              <a:rPr lang="ru-RU" sz="7200" dirty="0" err="1">
                <a:solidFill>
                  <a:srgbClr val="FFFF00"/>
                </a:solidFill>
                <a:latin typeface="Century" panose="02040604050505020304" pitchFamily="18" charset="0"/>
              </a:rPr>
              <a:t>історії</a:t>
            </a:r>
            <a:endParaRPr lang="ru-RU" sz="7200" dirty="0">
              <a:solidFill>
                <a:srgbClr val="FFFF0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534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849" y="230659"/>
            <a:ext cx="11788345" cy="62195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10364" y="1646301"/>
            <a:ext cx="971131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err="1">
                <a:solidFill>
                  <a:srgbClr val="FFFF00"/>
                </a:solidFill>
                <a:latin typeface="Century" panose="02040604050505020304" pitchFamily="18" charset="0"/>
              </a:rPr>
              <a:t>Зміст</a:t>
            </a:r>
            <a:r>
              <a:rPr lang="ru-RU" sz="6000" dirty="0">
                <a:solidFill>
                  <a:srgbClr val="FFFF00"/>
                </a:solidFill>
                <a:latin typeface="Century" panose="02040604050505020304" pitchFamily="18" charset="0"/>
              </a:rPr>
              <a:t> та </a:t>
            </a:r>
            <a:r>
              <a:rPr lang="ru-RU" sz="6000" dirty="0" err="1">
                <a:solidFill>
                  <a:srgbClr val="FFFF00"/>
                </a:solidFill>
                <a:latin typeface="Century" panose="02040604050505020304" pitchFamily="18" charset="0"/>
              </a:rPr>
              <a:t>концепція</a:t>
            </a:r>
            <a:r>
              <a:rPr lang="ru-RU" sz="6000" dirty="0">
                <a:solidFill>
                  <a:srgbClr val="FFFF00"/>
                </a:solidFill>
                <a:latin typeface="Century" panose="02040604050505020304" pitchFamily="18" charset="0"/>
              </a:rPr>
              <a:t> курсу </a:t>
            </a:r>
          </a:p>
          <a:p>
            <a:r>
              <a:rPr lang="ru-RU" sz="6000" dirty="0">
                <a:solidFill>
                  <a:srgbClr val="FFFF00"/>
                </a:solidFill>
                <a:latin typeface="Century" panose="02040604050505020304" pitchFamily="18" charset="0"/>
              </a:rPr>
              <a:t>«</a:t>
            </a:r>
            <a:r>
              <a:rPr lang="ru-RU" sz="6000" dirty="0" err="1">
                <a:solidFill>
                  <a:srgbClr val="FFFF00"/>
                </a:solidFill>
                <a:latin typeface="Century" panose="02040604050505020304" pitchFamily="18" charset="0"/>
              </a:rPr>
              <a:t>Історії</a:t>
            </a:r>
            <a:r>
              <a:rPr lang="ru-RU" sz="6000" dirty="0">
                <a:solidFill>
                  <a:srgbClr val="FFFF00"/>
                </a:solidFill>
                <a:latin typeface="Century" panose="02040604050505020304" pitchFamily="18" charset="0"/>
              </a:rPr>
              <a:t> УРСР»</a:t>
            </a:r>
          </a:p>
        </p:txBody>
      </p:sp>
    </p:spTree>
    <p:extLst>
      <p:ext uri="{BB962C8B-B14F-4D97-AF65-F5344CB8AC3E}">
        <p14:creationId xmlns:p14="http://schemas.microsoft.com/office/powerpoint/2010/main" val="3657063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5927" y="471639"/>
            <a:ext cx="6096000" cy="566308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>
                <a:latin typeface="Century" panose="02040604050505020304" pitchFamily="18" charset="0"/>
              </a:rPr>
              <a:t>Зміст</a:t>
            </a:r>
            <a:r>
              <a:rPr lang="ru-RU" sz="2400" b="1" dirty="0">
                <a:latin typeface="Century" panose="02040604050505020304" pitchFamily="18" charset="0"/>
              </a:rPr>
              <a:t> курсу </a:t>
            </a:r>
            <a:r>
              <a:rPr lang="ru-RU" sz="2400" b="1" dirty="0" err="1">
                <a:latin typeface="Century" panose="02040604050505020304" pitchFamily="18" charset="0"/>
              </a:rPr>
              <a:t>історії</a:t>
            </a:r>
            <a:r>
              <a:rPr lang="ru-RU" sz="2400" b="1" dirty="0">
                <a:latin typeface="Century" panose="02040604050505020304" pitchFamily="18" charset="0"/>
              </a:rPr>
              <a:t> в </a:t>
            </a:r>
            <a:r>
              <a:rPr lang="ru-RU" sz="2400" b="1" dirty="0" err="1">
                <a:latin typeface="Century" panose="02040604050505020304" pitchFamily="18" charset="0"/>
              </a:rPr>
              <a:t>радянськ</a:t>
            </a:r>
            <a:r>
              <a:rPr lang="uk-UA" sz="2400" b="1" dirty="0" err="1">
                <a:latin typeface="Century" panose="02040604050505020304" pitchFamily="18" charset="0"/>
              </a:rPr>
              <a:t>ій</a:t>
            </a:r>
            <a:r>
              <a:rPr lang="uk-UA" sz="2400" b="1" dirty="0">
                <a:latin typeface="Century" panose="02040604050505020304" pitchFamily="18" charset="0"/>
              </a:rPr>
              <a:t> школі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sz="2000" dirty="0">
                <a:latin typeface="Century" panose="02040604050505020304" pitchFamily="18" charset="0"/>
              </a:rPr>
              <a:t>У </a:t>
            </a:r>
            <a:r>
              <a:rPr lang="ru-RU" sz="2000" dirty="0" err="1">
                <a:latin typeface="Century" panose="02040604050505020304" pitchFamily="18" charset="0"/>
              </a:rPr>
              <a:t>квітні</a:t>
            </a:r>
            <a:r>
              <a:rPr lang="ru-RU" sz="2000" dirty="0">
                <a:latin typeface="Century" panose="02040604050505020304" pitchFamily="18" charset="0"/>
              </a:rPr>
              <a:t> 1984 р. ЦК КПРС і Рада </a:t>
            </a:r>
            <a:r>
              <a:rPr lang="ru-RU" sz="2000" dirty="0" err="1">
                <a:latin typeface="Century" panose="02040604050505020304" pitchFamily="18" charset="0"/>
              </a:rPr>
              <a:t>Міністрів</a:t>
            </a:r>
            <a:r>
              <a:rPr lang="ru-RU" sz="2000" dirty="0">
                <a:latin typeface="Century" panose="02040604050505020304" pitchFamily="18" charset="0"/>
              </a:rPr>
              <a:t> СРСР </a:t>
            </a:r>
            <a:r>
              <a:rPr lang="ru-RU" sz="2000" dirty="0" err="1">
                <a:latin typeface="Century" panose="02040604050505020304" pitchFamily="18" charset="0"/>
              </a:rPr>
              <a:t>прийняли</a:t>
            </a:r>
            <a:r>
              <a:rPr lang="ru-RU" sz="2000" dirty="0">
                <a:latin typeface="Century" panose="02040604050505020304" pitchFamily="18" charset="0"/>
              </a:rPr>
              <a:t> постанову «</a:t>
            </a:r>
            <a:r>
              <a:rPr lang="ru-RU" sz="2000" dirty="0" err="1">
                <a:latin typeface="Century" panose="02040604050505020304" pitchFamily="18" charset="0"/>
              </a:rPr>
              <a:t>упорядкувати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викладання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історії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союзних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республік</a:t>
            </a:r>
            <a:r>
              <a:rPr lang="ru-RU" sz="2000" dirty="0">
                <a:latin typeface="Century" panose="02040604050505020304" pitchFamily="18" charset="0"/>
              </a:rPr>
              <a:t>». </a:t>
            </a:r>
          </a:p>
          <a:p>
            <a:r>
              <a:rPr lang="ru-RU" sz="2000" dirty="0">
                <a:latin typeface="Century" panose="02040604050505020304" pitchFamily="18" charset="0"/>
              </a:rPr>
              <a:t>До </a:t>
            </a:r>
            <a:r>
              <a:rPr lang="ru-RU" sz="2000" dirty="0" err="1">
                <a:latin typeface="Century" panose="02040604050505020304" pitchFamily="18" charset="0"/>
              </a:rPr>
              <a:t>кардинальних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змін</a:t>
            </a:r>
            <a:r>
              <a:rPr lang="ru-RU" sz="2000" dirty="0">
                <a:latin typeface="Century" panose="02040604050505020304" pitchFamily="18" charset="0"/>
              </a:rPr>
              <a:t> у </a:t>
            </a:r>
            <a:r>
              <a:rPr lang="ru-RU" sz="2000" dirty="0" err="1">
                <a:latin typeface="Century" panose="02040604050505020304" pitchFamily="18" charset="0"/>
              </a:rPr>
              <a:t>викладанні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історії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це</a:t>
            </a:r>
            <a:r>
              <a:rPr lang="ru-RU" sz="2000" dirty="0">
                <a:latin typeface="Century" panose="02040604050505020304" pitchFamily="18" charset="0"/>
              </a:rPr>
              <a:t> не привело, але </a:t>
            </a:r>
            <a:r>
              <a:rPr lang="ru-RU" sz="2000" dirty="0" err="1">
                <a:latin typeface="Century" panose="02040604050505020304" pitchFamily="18" charset="0"/>
              </a:rPr>
              <a:t>відновилося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видання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підручників</a:t>
            </a:r>
            <a:r>
              <a:rPr lang="ru-RU" sz="2000" dirty="0">
                <a:latin typeface="Century" panose="02040604050505020304" pitchFamily="18" charset="0"/>
              </a:rPr>
              <a:t> з </a:t>
            </a:r>
            <a:r>
              <a:rPr lang="ru-RU" sz="2000" dirty="0" err="1">
                <a:latin typeface="Century" panose="02040604050505020304" pitchFamily="18" charset="0"/>
              </a:rPr>
              <a:t>історії</a:t>
            </a:r>
            <a:r>
              <a:rPr lang="ru-RU" sz="2000" dirty="0">
                <a:latin typeface="Century" panose="02040604050505020304" pitchFamily="18" charset="0"/>
              </a:rPr>
              <a:t> УРСР.</a:t>
            </a:r>
          </a:p>
          <a:p>
            <a:endParaRPr lang="ru-RU" sz="2000" dirty="0">
              <a:latin typeface="Century" panose="02040604050505020304" pitchFamily="18" charset="0"/>
            </a:endParaRPr>
          </a:p>
          <a:p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Підручники</a:t>
            </a:r>
            <a:r>
              <a:rPr lang="ru-RU" sz="2000" dirty="0">
                <a:latin typeface="Century" panose="02040604050505020304" pitchFamily="18" charset="0"/>
              </a:rPr>
              <a:t> з </a:t>
            </a:r>
            <a:r>
              <a:rPr lang="ru-RU" sz="2000" dirty="0" err="1">
                <a:latin typeface="Century" panose="02040604050505020304" pitchFamily="18" charset="0"/>
              </a:rPr>
              <a:t>історії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України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писалися</a:t>
            </a:r>
            <a:r>
              <a:rPr lang="ru-RU" sz="2000" dirty="0">
                <a:latin typeface="Century" panose="02040604050505020304" pitchFamily="18" charset="0"/>
              </a:rPr>
              <a:t> на </a:t>
            </a:r>
            <a:r>
              <a:rPr lang="ru-RU" sz="2000" dirty="0" err="1">
                <a:latin typeface="Century" panose="02040604050505020304" pitchFamily="18" charset="0"/>
              </a:rPr>
              <a:t>підставі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загально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обов’язкової</a:t>
            </a:r>
            <a:r>
              <a:rPr lang="ru-RU" sz="2000" dirty="0">
                <a:latin typeface="Century" panose="02040604050505020304" pitchFamily="18" charset="0"/>
              </a:rPr>
              <a:t> для </a:t>
            </a:r>
            <a:r>
              <a:rPr lang="ru-RU" sz="2000" dirty="0" err="1">
                <a:latin typeface="Century" panose="02040604050505020304" pitchFamily="18" charset="0"/>
              </a:rPr>
              <a:t>всіх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істориків</a:t>
            </a:r>
            <a:r>
              <a:rPr lang="ru-RU" sz="2000" dirty="0">
                <a:latin typeface="Century" panose="02040604050505020304" pitchFamily="18" charset="0"/>
              </a:rPr>
              <a:t> «</a:t>
            </a:r>
            <a:r>
              <a:rPr lang="ru-RU" sz="2000" dirty="0" err="1">
                <a:latin typeface="Century" panose="02040604050505020304" pitchFamily="18" charset="0"/>
              </a:rPr>
              <a:t>марксистсько-ленінської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теорії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всесвітнього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історичного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розвитку</a:t>
            </a:r>
            <a:r>
              <a:rPr lang="ru-RU" sz="2000" dirty="0">
                <a:latin typeface="Century" panose="02040604050505020304" pitchFamily="18" charset="0"/>
              </a:rPr>
              <a:t>». </a:t>
            </a:r>
          </a:p>
          <a:p>
            <a:endParaRPr lang="ru-RU" sz="2000" dirty="0">
              <a:latin typeface="Century" panose="02040604050505020304" pitchFamily="18" charset="0"/>
            </a:endParaRPr>
          </a:p>
          <a:p>
            <a:r>
              <a:rPr lang="ru-RU" sz="2000" dirty="0" err="1">
                <a:latin typeface="Century" panose="02040604050505020304" pitchFamily="18" charset="0"/>
              </a:rPr>
              <a:t>Автори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підручників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історії</a:t>
            </a:r>
            <a:r>
              <a:rPr lang="ru-RU" sz="2000" dirty="0">
                <a:latin typeface="Century" panose="02040604050505020304" pitchFamily="18" charset="0"/>
              </a:rPr>
              <a:t> УРСР </a:t>
            </a:r>
            <a:r>
              <a:rPr lang="ru-RU" sz="2000" dirty="0" err="1">
                <a:latin typeface="Century" panose="02040604050505020304" pitchFamily="18" charset="0"/>
              </a:rPr>
              <a:t>були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зобов’язані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суворо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дотримуватися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концепції</a:t>
            </a:r>
            <a:r>
              <a:rPr lang="ru-RU" sz="2000" dirty="0">
                <a:latin typeface="Century" panose="02040604050505020304" pitchFamily="18" charset="0"/>
              </a:rPr>
              <a:t> про </a:t>
            </a:r>
            <a:r>
              <a:rPr lang="ru-RU" sz="2000" dirty="0" err="1">
                <a:latin typeface="Century" panose="02040604050505020304" pitchFamily="18" charset="0"/>
              </a:rPr>
              <a:t>суспільно-економічні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формації</a:t>
            </a:r>
            <a:r>
              <a:rPr lang="ru-RU" sz="2000" dirty="0">
                <a:latin typeface="Century" panose="02040604050505020304" pitchFamily="18" charset="0"/>
              </a:rPr>
              <a:t> та </a:t>
            </a:r>
            <a:r>
              <a:rPr lang="ru-RU" sz="2000" dirty="0" err="1">
                <a:latin typeface="Century" panose="02040604050505020304" pitchFamily="18" charset="0"/>
              </a:rPr>
              <a:t>класову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боротьбу</a:t>
            </a:r>
            <a:r>
              <a:rPr lang="ru-RU" sz="2000" dirty="0">
                <a:latin typeface="Century" panose="02040604050505020304" pitchFamily="18" charset="0"/>
              </a:rPr>
              <a:t> як </a:t>
            </a:r>
            <a:r>
              <a:rPr lang="ru-RU" sz="2000" dirty="0" err="1">
                <a:latin typeface="Century" panose="02040604050505020304" pitchFamily="18" charset="0"/>
              </a:rPr>
              <a:t>рушійну</a:t>
            </a:r>
            <a:r>
              <a:rPr lang="ru-RU" sz="2000" dirty="0">
                <a:latin typeface="Century" panose="02040604050505020304" pitchFamily="18" charset="0"/>
              </a:rPr>
              <a:t> силу </a:t>
            </a:r>
            <a:r>
              <a:rPr lang="ru-RU" sz="2000" dirty="0" err="1">
                <a:latin typeface="Century" panose="02040604050505020304" pitchFamily="18" charset="0"/>
              </a:rPr>
              <a:t>розвитку</a:t>
            </a:r>
            <a:r>
              <a:rPr lang="ru-RU" sz="2000" dirty="0">
                <a:latin typeface="Century" panose="02040604050505020304" pitchFamily="18" charset="0"/>
              </a:rPr>
              <a:t>.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894" y="619753"/>
            <a:ext cx="3810000" cy="5514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9456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494" y="542808"/>
            <a:ext cx="6096000" cy="54476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>
                <a:latin typeface="Century" panose="02040604050505020304" pitchFamily="18" charset="0"/>
              </a:rPr>
              <a:t>Україна</a:t>
            </a:r>
            <a:r>
              <a:rPr lang="ru-RU" sz="2800" dirty="0">
                <a:latin typeface="Century" panose="02040604050505020304" pitchFamily="18" charset="0"/>
              </a:rPr>
              <a:t> у </a:t>
            </a:r>
            <a:r>
              <a:rPr lang="ru-RU" sz="2800" dirty="0" err="1">
                <a:latin typeface="Century" panose="02040604050505020304" pitchFamily="18" charset="0"/>
              </a:rPr>
              <a:t>своєму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розвитку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пройшла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дві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великі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епохи</a:t>
            </a:r>
            <a:r>
              <a:rPr lang="ru-RU" sz="2800" dirty="0">
                <a:latin typeface="Century" panose="02040604050505020304" pitchFamily="18" charset="0"/>
              </a:rPr>
              <a:t> – </a:t>
            </a:r>
            <a:r>
              <a:rPr lang="ru-RU" sz="2800" dirty="0" err="1">
                <a:latin typeface="Century" panose="02040604050505020304" pitchFamily="18" charset="0"/>
              </a:rPr>
              <a:t>дорадянську</a:t>
            </a:r>
            <a:r>
              <a:rPr lang="ru-RU" sz="2800" dirty="0">
                <a:latin typeface="Century" panose="02040604050505020304" pitchFamily="18" charset="0"/>
              </a:rPr>
              <a:t> і </a:t>
            </a:r>
            <a:r>
              <a:rPr lang="ru-RU" sz="2800" dirty="0" err="1">
                <a:latin typeface="Century" panose="02040604050505020304" pitchFamily="18" charset="0"/>
              </a:rPr>
              <a:t>радянську</a:t>
            </a:r>
            <a:r>
              <a:rPr lang="ru-RU" sz="2800" dirty="0">
                <a:latin typeface="Century" panose="02040604050505020304" pitchFamily="18" charset="0"/>
              </a:rPr>
              <a:t>. </a:t>
            </a:r>
          </a:p>
          <a:p>
            <a:endParaRPr lang="ru-RU" sz="2800" dirty="0">
              <a:latin typeface="Century" panose="02040604050505020304" pitchFamily="18" charset="0"/>
            </a:endParaRPr>
          </a:p>
          <a:p>
            <a:r>
              <a:rPr lang="ru-RU" sz="2800" dirty="0" err="1">
                <a:latin typeface="Century" panose="02040604050505020304" pitchFamily="18" charset="0"/>
              </a:rPr>
              <a:t>Дорадянська</a:t>
            </a:r>
            <a:endParaRPr lang="ru-RU" sz="2800" dirty="0">
              <a:latin typeface="Century" panose="02040604050505020304" pitchFamily="18" charset="0"/>
            </a:endParaRPr>
          </a:p>
          <a:p>
            <a:r>
              <a:rPr lang="ru-RU" sz="2800" dirty="0" err="1">
                <a:latin typeface="Century" panose="02040604050505020304" pitchFamily="18" charset="0"/>
              </a:rPr>
              <a:t>епоха</a:t>
            </a:r>
            <a:r>
              <a:rPr lang="ru-RU" sz="2800" dirty="0">
                <a:latin typeface="Century" panose="02040604050505020304" pitchFamily="18" charset="0"/>
              </a:rPr>
              <a:t> включала </a:t>
            </a:r>
            <a:r>
              <a:rPr lang="ru-RU" sz="2800" dirty="0" err="1">
                <a:latin typeface="Century" panose="02040604050505020304" pitchFamily="18" charset="0"/>
              </a:rPr>
              <a:t>період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первіснообщинного</a:t>
            </a:r>
            <a:r>
              <a:rPr lang="ru-RU" sz="2800" dirty="0">
                <a:latin typeface="Century" panose="02040604050505020304" pitchFamily="18" charset="0"/>
              </a:rPr>
              <a:t>, </a:t>
            </a:r>
            <a:r>
              <a:rPr lang="ru-RU" sz="2800" dirty="0" err="1">
                <a:latin typeface="Century" panose="02040604050505020304" pitchFamily="18" charset="0"/>
              </a:rPr>
              <a:t>рабовласницького</a:t>
            </a:r>
            <a:r>
              <a:rPr lang="ru-RU" sz="2800" dirty="0">
                <a:latin typeface="Century" panose="02040604050505020304" pitchFamily="18" charset="0"/>
              </a:rPr>
              <a:t> (на </a:t>
            </a:r>
            <a:r>
              <a:rPr lang="ru-RU" sz="2800" dirty="0" err="1">
                <a:latin typeface="Century" panose="02040604050505020304" pitchFamily="18" charset="0"/>
              </a:rPr>
              <a:t>території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античних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міст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Північного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Причорномор’я</a:t>
            </a:r>
            <a:r>
              <a:rPr lang="ru-RU" sz="2800" dirty="0">
                <a:latin typeface="Century" panose="02040604050505020304" pitchFamily="18" charset="0"/>
              </a:rPr>
              <a:t>), феодального і </a:t>
            </a:r>
            <a:r>
              <a:rPr lang="ru-RU" sz="2800" dirty="0" err="1">
                <a:latin typeface="Century" panose="02040604050505020304" pitchFamily="18" charset="0"/>
              </a:rPr>
              <a:t>капіталістичного</a:t>
            </a:r>
            <a:r>
              <a:rPr lang="ru-RU" sz="2800" dirty="0">
                <a:latin typeface="Century" panose="02040604050505020304" pitchFamily="18" charset="0"/>
              </a:rPr>
              <a:t> ладу.</a:t>
            </a:r>
          </a:p>
          <a:p>
            <a:endParaRPr lang="ru-RU" sz="2400" dirty="0">
              <a:latin typeface="Century" panose="02040604050505020304" pitchFamily="18" charset="0"/>
            </a:endParaRPr>
          </a:p>
          <a:p>
            <a:endParaRPr lang="ru-RU" sz="1600" i="1" dirty="0">
              <a:latin typeface="Century" panose="020406040505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54233" y="1057517"/>
            <a:ext cx="6260757" cy="4755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8912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79" y="280087"/>
            <a:ext cx="11458832" cy="6228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с двумя усеченными соседними углами 4"/>
          <p:cNvSpPr/>
          <p:nvPr/>
        </p:nvSpPr>
        <p:spPr>
          <a:xfrm>
            <a:off x="5770964" y="2744182"/>
            <a:ext cx="5848506" cy="3583459"/>
          </a:xfrm>
          <a:prstGeom prst="snip2Same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err="1"/>
              <a:t>Ранньофеодальна</a:t>
            </a:r>
            <a:r>
              <a:rPr lang="ru-RU" sz="3200" dirty="0"/>
              <a:t> </a:t>
            </a:r>
            <a:r>
              <a:rPr lang="ru-RU" sz="3200" dirty="0" err="1"/>
              <a:t>Київська</a:t>
            </a:r>
            <a:r>
              <a:rPr lang="ru-RU" sz="3200" dirty="0"/>
              <a:t> Русь </a:t>
            </a:r>
            <a:r>
              <a:rPr lang="ru-RU" sz="3200" dirty="0" err="1"/>
              <a:t>вважалася</a:t>
            </a:r>
            <a:r>
              <a:rPr lang="ru-RU" sz="3200" dirty="0"/>
              <a:t> «</a:t>
            </a:r>
            <a:r>
              <a:rPr lang="ru-RU" sz="3200" dirty="0" err="1"/>
              <a:t>спільною</a:t>
            </a:r>
            <a:endParaRPr lang="ru-RU" sz="3200" dirty="0"/>
          </a:p>
          <a:p>
            <a:pPr algn="ctr"/>
            <a:r>
              <a:rPr lang="ru-RU" sz="3200" dirty="0" err="1"/>
              <a:t>колискою</a:t>
            </a:r>
            <a:r>
              <a:rPr lang="ru-RU" sz="3200" dirty="0"/>
              <a:t>» </a:t>
            </a:r>
            <a:r>
              <a:rPr lang="ru-RU" sz="3200" dirty="0" err="1"/>
              <a:t>російського</a:t>
            </a:r>
            <a:r>
              <a:rPr lang="ru-RU" sz="3200" dirty="0"/>
              <a:t>, </a:t>
            </a:r>
            <a:r>
              <a:rPr lang="ru-RU" sz="3200" dirty="0" err="1"/>
              <a:t>українського</a:t>
            </a:r>
            <a:r>
              <a:rPr lang="ru-RU" sz="3200" dirty="0"/>
              <a:t> та </a:t>
            </a:r>
            <a:r>
              <a:rPr lang="ru-RU" sz="3200" dirty="0" err="1"/>
              <a:t>білоруського</a:t>
            </a:r>
            <a:r>
              <a:rPr lang="ru-RU" sz="3200" dirty="0"/>
              <a:t> </a:t>
            </a:r>
            <a:r>
              <a:rPr lang="ru-RU" sz="3200" dirty="0" err="1"/>
              <a:t>народів</a:t>
            </a:r>
            <a:r>
              <a:rPr lang="ru-RU" sz="3200" dirty="0"/>
              <a:t>. </a:t>
            </a:r>
          </a:p>
        </p:txBody>
      </p:sp>
      <p:sp>
        <p:nvSpPr>
          <p:cNvPr id="6" name="Прямоугольник с двумя усеченными соседними углами 5"/>
          <p:cNvSpPr/>
          <p:nvPr/>
        </p:nvSpPr>
        <p:spPr>
          <a:xfrm>
            <a:off x="210065" y="280086"/>
            <a:ext cx="5334358" cy="4110681"/>
          </a:xfrm>
          <a:prstGeom prst="snip2Same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/>
              <a:t>Рабовласницький</a:t>
            </a:r>
            <a:r>
              <a:rPr lang="ru-RU" sz="2800" dirty="0"/>
              <a:t>, </a:t>
            </a:r>
            <a:r>
              <a:rPr lang="ru-RU" sz="2800" dirty="0" err="1"/>
              <a:t>феодальний</a:t>
            </a:r>
            <a:r>
              <a:rPr lang="ru-RU" sz="2800" dirty="0"/>
              <a:t> і </a:t>
            </a:r>
            <a:r>
              <a:rPr lang="ru-RU" sz="2800" dirty="0" err="1"/>
              <a:t>капіталістичний</a:t>
            </a:r>
            <a:r>
              <a:rPr lang="ru-RU" sz="2800" dirty="0"/>
              <a:t> лад на </a:t>
            </a:r>
            <a:r>
              <a:rPr lang="ru-RU" sz="2800" dirty="0" err="1"/>
              <a:t>території</a:t>
            </a:r>
            <a:r>
              <a:rPr lang="ru-RU" sz="2800" dirty="0"/>
              <a:t> </a:t>
            </a:r>
            <a:r>
              <a:rPr lang="ru-RU" sz="2800" dirty="0" err="1"/>
              <a:t>України</a:t>
            </a:r>
            <a:r>
              <a:rPr lang="ru-RU" sz="2800" dirty="0"/>
              <a:t> </a:t>
            </a:r>
            <a:r>
              <a:rPr lang="ru-RU" sz="2800" dirty="0" err="1"/>
              <a:t>характеризувалися</a:t>
            </a:r>
            <a:r>
              <a:rPr lang="ru-RU" sz="2800" dirty="0"/>
              <a:t> з точки </a:t>
            </a:r>
            <a:r>
              <a:rPr lang="ru-RU" sz="2800" dirty="0" err="1"/>
              <a:t>зору</a:t>
            </a:r>
            <a:r>
              <a:rPr lang="ru-RU" sz="2800" dirty="0"/>
              <a:t> </a:t>
            </a:r>
            <a:r>
              <a:rPr lang="ru-RU" sz="2800" dirty="0" err="1"/>
              <a:t>класової</a:t>
            </a:r>
            <a:r>
              <a:rPr lang="ru-RU" sz="2800" dirty="0"/>
              <a:t> </a:t>
            </a:r>
            <a:r>
              <a:rPr lang="ru-RU" sz="2800" dirty="0" err="1"/>
              <a:t>боротьби</a:t>
            </a:r>
            <a:r>
              <a:rPr lang="ru-RU" sz="2800" dirty="0"/>
              <a:t> </a:t>
            </a:r>
            <a:r>
              <a:rPr lang="ru-RU" sz="2800" dirty="0" err="1"/>
              <a:t>між</a:t>
            </a:r>
            <a:r>
              <a:rPr lang="ru-RU" sz="2800" dirty="0"/>
              <a:t> </a:t>
            </a:r>
            <a:r>
              <a:rPr lang="ru-RU" sz="2800" dirty="0" err="1"/>
              <a:t>експлуататорами</a:t>
            </a:r>
            <a:r>
              <a:rPr lang="ru-RU" sz="2800" dirty="0"/>
              <a:t> й </a:t>
            </a:r>
            <a:r>
              <a:rPr lang="ru-RU" sz="2800" dirty="0" err="1"/>
              <a:t>експлуатованими</a:t>
            </a:r>
            <a:r>
              <a:rPr lang="ru-RU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64722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5460" y="955171"/>
            <a:ext cx="503331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latin typeface="Century" panose="02040604050505020304" pitchFamily="18" charset="0"/>
              </a:rPr>
              <a:t>Роз’яснюючи</a:t>
            </a:r>
            <a:r>
              <a:rPr lang="ru-RU" sz="2800" dirty="0">
                <a:latin typeface="Century" panose="02040604050505020304" pitchFamily="18" charset="0"/>
              </a:rPr>
              <a:t> причини </a:t>
            </a:r>
            <a:r>
              <a:rPr lang="ru-RU" sz="2800" dirty="0" err="1">
                <a:latin typeface="Century" panose="02040604050505020304" pitchFamily="18" charset="0"/>
              </a:rPr>
              <a:t>поразок</a:t>
            </a:r>
            <a:r>
              <a:rPr lang="ru-RU" sz="2800" dirty="0">
                <a:latin typeface="Century" panose="02040604050505020304" pitchFamily="18" charset="0"/>
              </a:rPr>
              <a:t> у </a:t>
            </a:r>
            <a:r>
              <a:rPr lang="ru-RU" sz="2800" dirty="0" err="1">
                <a:latin typeface="Century" panose="02040604050505020304" pitchFamily="18" charset="0"/>
              </a:rPr>
              <a:t>боротьбі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експлуатованих</a:t>
            </a:r>
            <a:r>
              <a:rPr lang="ru-RU" sz="2800" dirty="0">
                <a:latin typeface="Century" panose="02040604050505020304" pitchFamily="18" charset="0"/>
              </a:rPr>
              <a:t> з </a:t>
            </a:r>
            <a:r>
              <a:rPr lang="ru-RU" sz="2800" dirty="0" err="1">
                <a:latin typeface="Century" panose="02040604050505020304" pitchFamily="18" charset="0"/>
              </a:rPr>
              <a:t>експлуататорами</a:t>
            </a:r>
            <a:r>
              <a:rPr lang="ru-RU" sz="2800" dirty="0">
                <a:latin typeface="Century" panose="02040604050505020304" pitchFamily="18" charset="0"/>
              </a:rPr>
              <a:t>, учитель повинен </a:t>
            </a:r>
            <a:r>
              <a:rPr lang="ru-RU" sz="2800" dirty="0" err="1">
                <a:latin typeface="Century" panose="02040604050505020304" pitchFamily="18" charset="0"/>
              </a:rPr>
              <a:t>наголосити</a:t>
            </a:r>
            <a:r>
              <a:rPr lang="ru-RU" sz="2800" dirty="0">
                <a:latin typeface="Century" panose="02040604050505020304" pitchFamily="18" charset="0"/>
              </a:rPr>
              <a:t>, </a:t>
            </a:r>
            <a:r>
              <a:rPr lang="ru-RU" sz="2800" dirty="0" err="1">
                <a:latin typeface="Century" panose="02040604050505020304" pitchFamily="18" charset="0"/>
              </a:rPr>
              <a:t>що</a:t>
            </a:r>
            <a:r>
              <a:rPr lang="ru-RU" sz="2800" dirty="0">
                <a:latin typeface="Century" panose="02040604050505020304" pitchFamily="18" charset="0"/>
              </a:rPr>
              <a:t> на той час не </a:t>
            </a:r>
            <a:r>
              <a:rPr lang="ru-RU" sz="2800" dirty="0" err="1">
                <a:latin typeface="Century" panose="02040604050505020304" pitchFamily="18" charset="0"/>
              </a:rPr>
              <a:t>було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робітничого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класу</a:t>
            </a:r>
            <a:r>
              <a:rPr lang="ru-RU" sz="2800" dirty="0">
                <a:latin typeface="Century" panose="02040604050505020304" pitchFamily="18" charset="0"/>
              </a:rPr>
              <a:t> і </a:t>
            </a:r>
            <a:r>
              <a:rPr lang="ru-RU" sz="2800" dirty="0" err="1">
                <a:latin typeface="Century" panose="02040604050505020304" pitchFamily="18" charset="0"/>
              </a:rPr>
              <a:t>комуністичної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партії</a:t>
            </a:r>
            <a:r>
              <a:rPr lang="ru-RU" sz="2800" i="1" dirty="0">
                <a:latin typeface="Century" panose="02040604050505020304" pitchFamily="18" charset="0"/>
              </a:rPr>
              <a:t>, </a:t>
            </a:r>
            <a:r>
              <a:rPr lang="ru-RU" sz="2800" dirty="0" err="1">
                <a:latin typeface="Century" panose="02040604050505020304" pitchFamily="18" charset="0"/>
              </a:rPr>
              <a:t>які</a:t>
            </a:r>
            <a:r>
              <a:rPr lang="ru-RU" sz="2800" dirty="0">
                <a:latin typeface="Century" panose="02040604050505020304" pitchFamily="18" charset="0"/>
              </a:rPr>
              <a:t> в </a:t>
            </a:r>
            <a:r>
              <a:rPr lang="ru-RU" sz="2800" dirty="0" err="1">
                <a:latin typeface="Century" panose="02040604050505020304" pitchFamily="18" charset="0"/>
              </a:rPr>
              <a:t>змозі</a:t>
            </a:r>
            <a:r>
              <a:rPr lang="ru-RU" sz="2800" dirty="0">
                <a:latin typeface="Century" panose="02040604050505020304" pitchFamily="18" charset="0"/>
              </a:rPr>
              <a:t> довести народ до перемоги і </a:t>
            </a:r>
            <a:r>
              <a:rPr lang="ru-RU" sz="2800" dirty="0" err="1">
                <a:latin typeface="Century" panose="02040604050505020304" pitchFamily="18" charset="0"/>
              </a:rPr>
              <a:t>створити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справедливий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суспільний</a:t>
            </a:r>
            <a:r>
              <a:rPr lang="ru-RU" sz="2800" dirty="0">
                <a:latin typeface="Century" panose="02040604050505020304" pitchFamily="18" charset="0"/>
              </a:rPr>
              <a:t> лад.</a:t>
            </a:r>
            <a:endParaRPr lang="ru-RU" sz="5400" dirty="0">
              <a:latin typeface="Century" panose="020406040505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41" y="1059244"/>
            <a:ext cx="6405380" cy="4193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6748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4844" y="575649"/>
            <a:ext cx="560173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latin typeface="Century" panose="02040604050505020304" pitchFamily="18" charset="0"/>
              </a:rPr>
              <a:t>Завданням</a:t>
            </a:r>
            <a:r>
              <a:rPr lang="ru-RU" sz="3200" dirty="0">
                <a:latin typeface="Century" panose="02040604050505020304" pitchFamily="18" charset="0"/>
              </a:rPr>
              <a:t> </a:t>
            </a:r>
            <a:r>
              <a:rPr lang="ru-RU" sz="3200" dirty="0" err="1">
                <a:latin typeface="Century" panose="02040604050505020304" pitchFamily="18" charset="0"/>
              </a:rPr>
              <a:t>дослідника</a:t>
            </a:r>
            <a:r>
              <a:rPr lang="ru-RU" sz="3200" dirty="0">
                <a:latin typeface="Century" panose="02040604050505020304" pitchFamily="18" charset="0"/>
              </a:rPr>
              <a:t> </a:t>
            </a:r>
            <a:r>
              <a:rPr lang="ru-RU" sz="3200" dirty="0" err="1">
                <a:latin typeface="Century" panose="02040604050505020304" pitchFamily="18" charset="0"/>
              </a:rPr>
              <a:t>було</a:t>
            </a:r>
            <a:r>
              <a:rPr lang="ru-RU" sz="3200" dirty="0">
                <a:latin typeface="Century" panose="02040604050505020304" pitchFamily="18" charset="0"/>
              </a:rPr>
              <a:t> </a:t>
            </a:r>
            <a:r>
              <a:rPr lang="ru-RU" sz="3200" dirty="0" err="1">
                <a:latin typeface="Century" panose="02040604050505020304" pitchFamily="18" charset="0"/>
              </a:rPr>
              <a:t>підтвердження</a:t>
            </a:r>
            <a:r>
              <a:rPr lang="ru-RU" sz="3200" dirty="0">
                <a:latin typeface="Century" panose="02040604050505020304" pitchFamily="18" charset="0"/>
              </a:rPr>
              <a:t> шляхом </a:t>
            </a:r>
            <a:r>
              <a:rPr lang="ru-RU" sz="3200" dirty="0" err="1">
                <a:latin typeface="Century" panose="02040604050505020304" pitchFamily="18" charset="0"/>
              </a:rPr>
              <a:t>маніпулювання</a:t>
            </a:r>
            <a:r>
              <a:rPr lang="ru-RU" sz="3200" dirty="0">
                <a:latin typeface="Century" panose="02040604050505020304" pitchFamily="18" charset="0"/>
              </a:rPr>
              <a:t> </a:t>
            </a:r>
          </a:p>
          <a:p>
            <a:r>
              <a:rPr lang="ru-RU" sz="3200" dirty="0" err="1">
                <a:latin typeface="Century" panose="02040604050505020304" pitchFamily="18" charset="0"/>
              </a:rPr>
              <a:t>історичними</a:t>
            </a:r>
            <a:r>
              <a:rPr lang="ru-RU" sz="3200" dirty="0">
                <a:latin typeface="Century" panose="02040604050505020304" pitchFamily="18" charset="0"/>
              </a:rPr>
              <a:t> </a:t>
            </a:r>
            <a:r>
              <a:rPr lang="ru-RU" sz="3200" dirty="0" err="1">
                <a:latin typeface="Century" panose="02040604050505020304" pitchFamily="18" charset="0"/>
              </a:rPr>
              <a:t>джерелами</a:t>
            </a:r>
            <a:r>
              <a:rPr lang="ru-RU" sz="3200" dirty="0">
                <a:latin typeface="Century" panose="02040604050505020304" pitchFamily="18" charset="0"/>
              </a:rPr>
              <a:t> і цитатами з </a:t>
            </a:r>
            <a:r>
              <a:rPr lang="ru-RU" sz="3200" dirty="0" err="1">
                <a:latin typeface="Century" panose="02040604050505020304" pitchFamily="18" charset="0"/>
              </a:rPr>
              <a:t>творів</a:t>
            </a:r>
            <a:r>
              <a:rPr lang="ru-RU" sz="3200" dirty="0">
                <a:latin typeface="Century" panose="02040604050505020304" pitchFamily="18" charset="0"/>
              </a:rPr>
              <a:t> </a:t>
            </a:r>
            <a:r>
              <a:rPr lang="ru-RU" sz="3200" dirty="0" err="1">
                <a:latin typeface="Century" panose="02040604050505020304" pitchFamily="18" charset="0"/>
              </a:rPr>
              <a:t>класиків</a:t>
            </a:r>
            <a:r>
              <a:rPr lang="ru-RU" sz="3200" dirty="0">
                <a:latin typeface="Century" panose="02040604050505020304" pitchFamily="18" charset="0"/>
              </a:rPr>
              <a:t> марксизму-</a:t>
            </a:r>
            <a:r>
              <a:rPr lang="ru-RU" sz="3200" dirty="0" err="1">
                <a:latin typeface="Century" panose="02040604050505020304" pitchFamily="18" charset="0"/>
              </a:rPr>
              <a:t>ленінізму</a:t>
            </a:r>
            <a:r>
              <a:rPr lang="ru-RU" sz="3200" dirty="0">
                <a:latin typeface="Century" panose="02040604050505020304" pitchFamily="18" charset="0"/>
              </a:rPr>
              <a:t>,</a:t>
            </a:r>
          </a:p>
          <a:p>
            <a:r>
              <a:rPr lang="ru-RU" sz="3200" dirty="0" err="1">
                <a:latin typeface="Century" panose="02040604050505020304" pitchFamily="18" charset="0"/>
              </a:rPr>
              <a:t>документів</a:t>
            </a:r>
            <a:r>
              <a:rPr lang="ru-RU" sz="3200" dirty="0">
                <a:latin typeface="Century" panose="02040604050505020304" pitchFamily="18" charset="0"/>
              </a:rPr>
              <a:t> КПРС, </a:t>
            </a:r>
            <a:r>
              <a:rPr lang="ru-RU" sz="3200" dirty="0" err="1">
                <a:latin typeface="Century" panose="02040604050505020304" pitchFamily="18" charset="0"/>
              </a:rPr>
              <a:t>офіційно</a:t>
            </a:r>
            <a:r>
              <a:rPr lang="ru-RU" sz="3200" dirty="0">
                <a:latin typeface="Century" panose="02040604050505020304" pitchFamily="18" charset="0"/>
              </a:rPr>
              <a:t> </a:t>
            </a:r>
            <a:r>
              <a:rPr lang="ru-RU" sz="3200" dirty="0" err="1">
                <a:latin typeface="Century" panose="02040604050505020304" pitchFamily="18" charset="0"/>
              </a:rPr>
              <a:t>затверджених</a:t>
            </a:r>
            <a:r>
              <a:rPr lang="ru-RU" sz="3200" dirty="0">
                <a:latin typeface="Century" panose="02040604050505020304" pitchFamily="18" charset="0"/>
              </a:rPr>
              <a:t> </a:t>
            </a:r>
            <a:r>
              <a:rPr lang="ru-RU" sz="3200" dirty="0" err="1">
                <a:latin typeface="Century" panose="02040604050505020304" pitchFamily="18" charset="0"/>
              </a:rPr>
              <a:t>теоретичних</a:t>
            </a:r>
            <a:r>
              <a:rPr lang="ru-RU" sz="3200" dirty="0">
                <a:latin typeface="Century" panose="02040604050505020304" pitchFamily="18" charset="0"/>
              </a:rPr>
              <a:t> схем.</a:t>
            </a:r>
            <a:endParaRPr lang="ru-RU" sz="6000" dirty="0">
              <a:latin typeface="Century" panose="020406040505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17" y="1153378"/>
            <a:ext cx="5835795" cy="4341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6791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4800" y="423367"/>
            <a:ext cx="541225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latin typeface="Century" panose="02040604050505020304" pitchFamily="18" charset="0"/>
              </a:rPr>
              <a:t>Червоною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ниткою</a:t>
            </a:r>
            <a:endParaRPr lang="ru-RU" sz="2800" dirty="0">
              <a:latin typeface="Century" panose="02040604050505020304" pitchFamily="18" charset="0"/>
            </a:endParaRPr>
          </a:p>
          <a:p>
            <a:r>
              <a:rPr lang="ru-RU" sz="2800" dirty="0">
                <a:latin typeface="Century" panose="02040604050505020304" pitchFamily="18" charset="0"/>
              </a:rPr>
              <a:t>у </a:t>
            </a:r>
            <a:r>
              <a:rPr lang="ru-RU" sz="2800" dirty="0" err="1">
                <a:latin typeface="Century" panose="02040604050505020304" pitchFamily="18" charset="0"/>
              </a:rPr>
              <a:t>підручниках</a:t>
            </a:r>
            <a:r>
              <a:rPr lang="ru-RU" sz="2800" dirty="0">
                <a:latin typeface="Century" panose="02040604050505020304" pitchFamily="18" charset="0"/>
              </a:rPr>
              <a:t> проходила </a:t>
            </a:r>
            <a:r>
              <a:rPr lang="ru-RU" sz="2800" dirty="0" err="1">
                <a:latin typeface="Century" panose="02040604050505020304" pitchFamily="18" charset="0"/>
              </a:rPr>
              <a:t>ідея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взаємодопомоги</a:t>
            </a:r>
            <a:r>
              <a:rPr lang="ru-RU" sz="2800" dirty="0">
                <a:latin typeface="Century" panose="02040604050505020304" pitchFamily="18" charset="0"/>
              </a:rPr>
              <a:t>, </a:t>
            </a:r>
            <a:r>
              <a:rPr lang="ru-RU" sz="2800" dirty="0" err="1">
                <a:latin typeface="Century" panose="02040604050505020304" pitchFamily="18" charset="0"/>
              </a:rPr>
              <a:t>зближення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трьох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східно</a:t>
            </a:r>
            <a:r>
              <a:rPr lang="ru-RU" sz="2800" dirty="0">
                <a:latin typeface="Century" panose="02040604050505020304" pitchFamily="18" charset="0"/>
              </a:rPr>
              <a:t>- </a:t>
            </a:r>
            <a:r>
              <a:rPr lang="ru-RU" sz="2800" dirty="0" err="1">
                <a:latin typeface="Century" panose="02040604050505020304" pitchFamily="18" charset="0"/>
              </a:rPr>
              <a:t>слов’янських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народів</a:t>
            </a:r>
            <a:r>
              <a:rPr lang="ru-RU" sz="2800" dirty="0">
                <a:latin typeface="Century" panose="02040604050505020304" pitchFamily="18" charset="0"/>
              </a:rPr>
              <a:t> – </a:t>
            </a:r>
            <a:r>
              <a:rPr lang="ru-RU" sz="2800" dirty="0" err="1">
                <a:latin typeface="Century" panose="02040604050505020304" pitchFamily="18" charset="0"/>
              </a:rPr>
              <a:t>великоруського</a:t>
            </a:r>
            <a:r>
              <a:rPr lang="ru-RU" sz="2800" dirty="0">
                <a:latin typeface="Century" panose="02040604050505020304" pitchFamily="18" charset="0"/>
              </a:rPr>
              <a:t>, </a:t>
            </a:r>
            <a:r>
              <a:rPr lang="ru-RU" sz="2800" dirty="0" err="1">
                <a:latin typeface="Century" panose="02040604050505020304" pitchFamily="18" charset="0"/>
              </a:rPr>
              <a:t>українського</a:t>
            </a:r>
            <a:r>
              <a:rPr lang="ru-RU" sz="2800" dirty="0">
                <a:latin typeface="Century" panose="02040604050505020304" pitchFamily="18" charset="0"/>
              </a:rPr>
              <a:t> і </a:t>
            </a:r>
            <a:r>
              <a:rPr lang="ru-RU" sz="2800" dirty="0" err="1">
                <a:latin typeface="Century" panose="02040604050505020304" pitchFamily="18" charset="0"/>
              </a:rPr>
              <a:t>білоруського</a:t>
            </a:r>
            <a:r>
              <a:rPr lang="ru-RU" sz="2800" dirty="0">
                <a:latin typeface="Century" panose="02040604050505020304" pitchFamily="18" charset="0"/>
              </a:rPr>
              <a:t>,</a:t>
            </a:r>
            <a:endParaRPr lang="en-US" sz="2800" dirty="0">
              <a:latin typeface="Century" panose="02040604050505020304" pitchFamily="18" charset="0"/>
            </a:endParaRPr>
          </a:p>
          <a:p>
            <a:r>
              <a:rPr lang="ru-RU" sz="2800" dirty="0" err="1">
                <a:latin typeface="Century" panose="02040604050505020304" pitchFamily="18" charset="0"/>
              </a:rPr>
              <a:t>роз’єднаних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після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монгольської</a:t>
            </a:r>
            <a:r>
              <a:rPr lang="ru-RU" sz="2800" dirty="0">
                <a:latin typeface="Century" panose="02040604050505020304" pitchFamily="18" charset="0"/>
              </a:rPr>
              <a:t> навали і </a:t>
            </a:r>
            <a:r>
              <a:rPr lang="ru-RU" sz="2800" dirty="0" err="1">
                <a:latin typeface="Century" panose="02040604050505020304" pitchFamily="18" charset="0"/>
              </a:rPr>
              <a:t>захоплення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України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спочатку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Литвою</a:t>
            </a:r>
            <a:r>
              <a:rPr lang="ru-RU" sz="2800" dirty="0">
                <a:latin typeface="Century" panose="02040604050505020304" pitchFamily="18" charset="0"/>
              </a:rPr>
              <a:t>, а </a:t>
            </a:r>
            <a:r>
              <a:rPr lang="ru-RU" sz="2800" dirty="0" err="1">
                <a:latin typeface="Century" panose="02040604050505020304" pitchFamily="18" charset="0"/>
              </a:rPr>
              <a:t>потім</a:t>
            </a:r>
            <a:r>
              <a:rPr lang="ru-RU" sz="2800" dirty="0">
                <a:latin typeface="Century" panose="02040604050505020304" pitchFamily="18" charset="0"/>
              </a:rPr>
              <a:t> – </a:t>
            </a:r>
            <a:r>
              <a:rPr lang="ru-RU" sz="2800" dirty="0" err="1">
                <a:latin typeface="Century" panose="02040604050505020304" pitchFamily="18" charset="0"/>
              </a:rPr>
              <a:t>Польщею</a:t>
            </a:r>
            <a:r>
              <a:rPr lang="ru-RU" sz="2800" dirty="0">
                <a:latin typeface="Century" panose="02040604050505020304" pitchFamily="18" charset="0"/>
              </a:rPr>
              <a:t>. </a:t>
            </a:r>
          </a:p>
          <a:p>
            <a:endParaRPr lang="ru-RU" sz="2000" dirty="0">
              <a:latin typeface="Century" panose="020406040505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980" y="937956"/>
            <a:ext cx="6043490" cy="4630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1221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5503" y="1627655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>
                <a:latin typeface="Century" panose="02040604050505020304" pitchFamily="18" charset="0"/>
              </a:rPr>
              <a:t>Висвітлюючи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історію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України</a:t>
            </a:r>
            <a:r>
              <a:rPr lang="ru-RU" sz="2800" dirty="0">
                <a:latin typeface="Century" panose="02040604050505020304" pitchFamily="18" charset="0"/>
              </a:rPr>
              <a:t>, </a:t>
            </a:r>
            <a:r>
              <a:rPr lang="ru-RU" sz="2800" dirty="0" err="1">
                <a:latin typeface="Century" panose="02040604050505020304" pitchFamily="18" charset="0"/>
              </a:rPr>
              <a:t>потрібно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було</a:t>
            </a:r>
            <a:r>
              <a:rPr lang="ru-RU" sz="2800" dirty="0">
                <a:latin typeface="Century" panose="02040604050505020304" pitchFamily="18" charset="0"/>
              </a:rPr>
              <a:t> в </a:t>
            </a:r>
            <a:r>
              <a:rPr lang="ru-RU" sz="2800" dirty="0" err="1">
                <a:latin typeface="Century" panose="02040604050505020304" pitchFamily="18" charset="0"/>
              </a:rPr>
              <a:t>обов’язковому</a:t>
            </a:r>
            <a:r>
              <a:rPr lang="ru-RU" sz="2800" dirty="0">
                <a:latin typeface="Century" panose="02040604050505020304" pitchFamily="18" charset="0"/>
              </a:rPr>
              <a:t> порядку </a:t>
            </a:r>
            <a:r>
              <a:rPr lang="ru-RU" sz="2800" dirty="0" err="1">
                <a:latin typeface="Century" panose="02040604050505020304" pitchFamily="18" charset="0"/>
              </a:rPr>
              <a:t>акцентувати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увагу</a:t>
            </a:r>
            <a:r>
              <a:rPr lang="ru-RU" sz="2800" dirty="0">
                <a:latin typeface="Century" panose="02040604050505020304" pitchFamily="18" charset="0"/>
              </a:rPr>
              <a:t> на особливому, «благотворному» </a:t>
            </a:r>
            <a:r>
              <a:rPr lang="ru-RU" sz="2800" dirty="0" err="1">
                <a:latin typeface="Century" panose="02040604050505020304" pitchFamily="18" charset="0"/>
              </a:rPr>
              <a:t>впливі</a:t>
            </a:r>
            <a:r>
              <a:rPr lang="ru-RU" sz="2800" dirty="0">
                <a:latin typeface="Century" panose="02040604050505020304" pitchFamily="18" charset="0"/>
              </a:rPr>
              <a:t> на долю </a:t>
            </a:r>
            <a:r>
              <a:rPr lang="ru-RU" sz="2800" dirty="0" err="1">
                <a:latin typeface="Century" panose="02040604050505020304" pitchFamily="18" charset="0"/>
              </a:rPr>
              <a:t>українців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братнього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російського</a:t>
            </a:r>
            <a:r>
              <a:rPr lang="ru-RU" sz="2800" dirty="0">
                <a:latin typeface="Century" panose="02040604050505020304" pitchFamily="18" charset="0"/>
              </a:rPr>
              <a:t> народу і </a:t>
            </a:r>
            <a:r>
              <a:rPr lang="ru-RU" sz="2800" dirty="0" err="1">
                <a:latin typeface="Century" panose="02040604050505020304" pitchFamily="18" charset="0"/>
              </a:rPr>
              <a:t>дружби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народів</a:t>
            </a:r>
            <a:r>
              <a:rPr lang="ru-RU" sz="2800" dirty="0">
                <a:latin typeface="Century" panose="02040604050505020304" pitchFamily="18" charset="0"/>
              </a:rPr>
              <a:t> СРСР </a:t>
            </a:r>
            <a:r>
              <a:rPr lang="ru-RU" sz="2800" dirty="0" err="1">
                <a:latin typeface="Century" panose="02040604050505020304" pitchFamily="18" charset="0"/>
              </a:rPr>
              <a:t>узагалі</a:t>
            </a:r>
            <a:r>
              <a:rPr lang="ru-RU" sz="2800" dirty="0">
                <a:latin typeface="Century" panose="020406040505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766" y="313038"/>
            <a:ext cx="4889157" cy="6194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2778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0789" y="899119"/>
            <a:ext cx="43331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latin typeface="Century" panose="02040604050505020304" pitchFamily="18" charset="0"/>
              </a:rPr>
              <a:t>Окремої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шк</a:t>
            </a:r>
            <a:r>
              <a:rPr lang="uk-UA" sz="2800" dirty="0" err="1">
                <a:latin typeface="Century" panose="02040604050505020304" pitchFamily="18" charset="0"/>
              </a:rPr>
              <a:t>ільної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програми</a:t>
            </a:r>
            <a:r>
              <a:rPr lang="ru-RU" sz="2800" dirty="0">
                <a:latin typeface="Century" panose="02040604050505020304" pitchFamily="18" charset="0"/>
              </a:rPr>
              <a:t> з </a:t>
            </a:r>
            <a:r>
              <a:rPr lang="ru-RU" sz="2800" dirty="0" err="1">
                <a:latin typeface="Century" panose="02040604050505020304" pitchFamily="18" charset="0"/>
              </a:rPr>
              <a:t>історії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Української</a:t>
            </a:r>
            <a:r>
              <a:rPr lang="ru-RU" sz="2800" dirty="0">
                <a:latin typeface="Century" panose="02040604050505020304" pitchFamily="18" charset="0"/>
              </a:rPr>
              <a:t> РСР не </a:t>
            </a:r>
            <a:r>
              <a:rPr lang="ru-RU" sz="2800" dirty="0" err="1">
                <a:latin typeface="Century" panose="02040604050505020304" pitchFamily="18" charset="0"/>
              </a:rPr>
              <a:t>існувало</a:t>
            </a:r>
            <a:r>
              <a:rPr lang="ru-RU" sz="2800" dirty="0">
                <a:latin typeface="Century" panose="020406040505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733" y="756127"/>
            <a:ext cx="5953125" cy="5248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5946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5174" y="1003186"/>
            <a:ext cx="485061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entury" panose="02040604050505020304" pitchFamily="18" charset="0"/>
              </a:rPr>
              <a:t>ЦК </a:t>
            </a:r>
            <a:r>
              <a:rPr lang="ru-RU" sz="2800" dirty="0" err="1">
                <a:latin typeface="Century" panose="02040604050505020304" pitchFamily="18" charset="0"/>
              </a:rPr>
              <a:t>Компартії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України</a:t>
            </a:r>
            <a:r>
              <a:rPr lang="ru-RU" sz="2800" dirty="0">
                <a:latin typeface="Century" panose="02040604050505020304" pitchFamily="18" charset="0"/>
              </a:rPr>
              <a:t> в </a:t>
            </a:r>
            <a:r>
              <a:rPr lang="ru-RU" sz="2800" dirty="0" err="1">
                <a:latin typeface="Century" panose="02040604050505020304" pitchFamily="18" charset="0"/>
              </a:rPr>
              <a:t>січні</a:t>
            </a:r>
            <a:r>
              <a:rPr lang="ru-RU" sz="2800" dirty="0">
                <a:latin typeface="Century" panose="02040604050505020304" pitchFamily="18" charset="0"/>
              </a:rPr>
              <a:t> 1989 р. </a:t>
            </a:r>
            <a:r>
              <a:rPr lang="ru-RU" sz="2800" dirty="0" err="1">
                <a:latin typeface="Century" panose="02040604050505020304" pitchFamily="18" charset="0"/>
              </a:rPr>
              <a:t>прийняв</a:t>
            </a:r>
            <a:r>
              <a:rPr lang="ru-RU" sz="2800" dirty="0">
                <a:latin typeface="Century" panose="02040604050505020304" pitchFamily="18" charset="0"/>
              </a:rPr>
              <a:t> постанову про </a:t>
            </a:r>
            <a:r>
              <a:rPr lang="ru-RU" sz="2800" dirty="0" err="1">
                <a:latin typeface="Century" panose="02040604050505020304" pitchFamily="18" charset="0"/>
              </a:rPr>
              <a:t>вивчення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історії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Української</a:t>
            </a:r>
            <a:r>
              <a:rPr lang="ru-RU" sz="2800" dirty="0">
                <a:latin typeface="Century" panose="02040604050505020304" pitchFamily="18" charset="0"/>
              </a:rPr>
              <a:t> РСР.</a:t>
            </a:r>
          </a:p>
          <a:p>
            <a:endParaRPr lang="ru-RU" sz="2800" dirty="0">
              <a:latin typeface="Century" panose="02040604050505020304" pitchFamily="18" charset="0"/>
            </a:endParaRPr>
          </a:p>
          <a:p>
            <a:r>
              <a:rPr lang="uk-UA" sz="2800" dirty="0" err="1">
                <a:latin typeface="Century" panose="02040604050505020304" pitchFamily="18" charset="0"/>
              </a:rPr>
              <a:t>І</a:t>
            </a:r>
            <a:r>
              <a:rPr lang="ru-RU" sz="2800" dirty="0" err="1">
                <a:latin typeface="Century" panose="02040604050505020304" pitchFamily="18" charset="0"/>
              </a:rPr>
              <a:t>сторію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Української</a:t>
            </a:r>
            <a:r>
              <a:rPr lang="ru-RU" sz="2800" dirty="0">
                <a:latin typeface="Century" panose="02040604050505020304" pitchFamily="18" charset="0"/>
              </a:rPr>
              <a:t> РСР </a:t>
            </a:r>
            <a:r>
              <a:rPr lang="ru-RU" sz="2800" dirty="0" err="1">
                <a:latin typeface="Century" panose="02040604050505020304" pitchFamily="18" charset="0"/>
              </a:rPr>
              <a:t>було</a:t>
            </a:r>
            <a:r>
              <a:rPr lang="ru-RU" sz="2800" dirty="0">
                <a:latin typeface="Century" panose="02040604050505020304" pitchFamily="18" charset="0"/>
              </a:rPr>
              <a:t> внесено до </a:t>
            </a:r>
            <a:r>
              <a:rPr lang="ru-RU" sz="2800" dirty="0" err="1">
                <a:latin typeface="Century" panose="02040604050505020304" pitchFamily="18" charset="0"/>
              </a:rPr>
              <a:t>обов’язкових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предметів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загальноосвітньої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школи</a:t>
            </a:r>
            <a:r>
              <a:rPr lang="ru-RU" sz="2800" dirty="0">
                <a:latin typeface="Century" panose="02040604050505020304" pitchFamily="18" charset="0"/>
              </a:rPr>
              <a:t>. </a:t>
            </a:r>
          </a:p>
          <a:p>
            <a:endParaRPr lang="ru-RU" sz="2400" dirty="0">
              <a:latin typeface="Century" panose="020406040505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784" y="904333"/>
            <a:ext cx="6219262" cy="466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8435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3167" y="1288361"/>
            <a:ext cx="560996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latin typeface="Century" panose="02040604050505020304" pitchFamily="18" charset="0"/>
                <a:cs typeface="Arial" panose="020B0604020202020204" pitchFamily="34" charset="0"/>
              </a:rPr>
              <a:t>Наприкінці</a:t>
            </a:r>
            <a:r>
              <a:rPr lang="ru-RU" sz="2800" dirty="0">
                <a:latin typeface="Century" panose="02040604050505020304" pitchFamily="18" charset="0"/>
                <a:cs typeface="Arial" panose="020B0604020202020204" pitchFamily="34" charset="0"/>
              </a:rPr>
              <a:t> 1920-х – у 1930-ті </a:t>
            </a:r>
            <a:r>
              <a:rPr lang="ru-RU" sz="2800" dirty="0" err="1">
                <a:latin typeface="Century" panose="02040604050505020304" pitchFamily="18" charset="0"/>
                <a:cs typeface="Arial" panose="020B0604020202020204" pitchFamily="34" charset="0"/>
              </a:rPr>
              <a:t>рр</a:t>
            </a:r>
            <a:r>
              <a:rPr lang="ru-RU" sz="2800" dirty="0">
                <a:latin typeface="Century" panose="02040604050505020304" pitchFamily="18" charset="0"/>
                <a:cs typeface="Arial" panose="020B0604020202020204" pitchFamily="34" charset="0"/>
              </a:rPr>
              <a:t>. </a:t>
            </a:r>
            <a:r>
              <a:rPr lang="ru-RU" sz="2800" dirty="0" err="1">
                <a:latin typeface="Century" panose="02040604050505020304" pitchFamily="18" charset="0"/>
                <a:cs typeface="Arial" panose="020B0604020202020204" pitchFamily="34" charset="0"/>
              </a:rPr>
              <a:t>сформувалося</a:t>
            </a:r>
            <a:r>
              <a:rPr lang="ru-RU" sz="2800" dirty="0">
                <a:latin typeface="Century" panose="020406040505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  <a:cs typeface="Arial" panose="020B0604020202020204" pitchFamily="34" charset="0"/>
              </a:rPr>
              <a:t>радянське</a:t>
            </a:r>
            <a:r>
              <a:rPr lang="ru-RU" sz="2800" dirty="0">
                <a:latin typeface="Century" panose="020406040505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  <a:cs typeface="Arial" panose="020B0604020202020204" pitchFamily="34" charset="0"/>
              </a:rPr>
              <a:t>бачення</a:t>
            </a:r>
            <a:r>
              <a:rPr lang="ru-RU" sz="2800" dirty="0">
                <a:latin typeface="Century" panose="020406040505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  <a:cs typeface="Arial" panose="020B0604020202020204" pitchFamily="34" charset="0"/>
              </a:rPr>
              <a:t>історії</a:t>
            </a:r>
            <a:r>
              <a:rPr lang="ru-RU" sz="2800" dirty="0">
                <a:latin typeface="Century" panose="02040604050505020304" pitchFamily="18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Century" panose="02040604050505020304" pitchFamily="18" charset="0"/>
                <a:cs typeface="Arial" panose="020B0604020202020204" pitchFamily="34" charset="0"/>
              </a:rPr>
              <a:t>завершене</a:t>
            </a:r>
            <a:r>
              <a:rPr lang="ru-RU" sz="2800" dirty="0">
                <a:latin typeface="Century" panose="02040604050505020304" pitchFamily="18" charset="0"/>
                <a:cs typeface="Arial" panose="020B0604020202020204" pitchFamily="34" charset="0"/>
              </a:rPr>
              <a:t> в «Кратком курсе истории ВКП(б)», </a:t>
            </a:r>
            <a:r>
              <a:rPr lang="ru-RU" sz="2800" dirty="0" err="1">
                <a:latin typeface="Century" panose="02040604050505020304" pitchFamily="18" charset="0"/>
                <a:cs typeface="Arial" panose="020B0604020202020204" pitchFamily="34" charset="0"/>
              </a:rPr>
              <a:t>створеному</a:t>
            </a:r>
            <a:r>
              <a:rPr lang="ru-RU" sz="2800" dirty="0">
                <a:latin typeface="Century" panose="02040604050505020304" pitchFamily="18" charset="0"/>
                <a:cs typeface="Arial" panose="020B0604020202020204" pitchFamily="34" charset="0"/>
              </a:rPr>
              <a:t> за </a:t>
            </a:r>
            <a:r>
              <a:rPr lang="ru-RU" sz="2800" dirty="0" err="1">
                <a:latin typeface="Century" panose="02040604050505020304" pitchFamily="18" charset="0"/>
                <a:cs typeface="Arial" panose="020B0604020202020204" pitchFamily="34" charset="0"/>
              </a:rPr>
              <a:t>безпосередньої</a:t>
            </a:r>
            <a:r>
              <a:rPr lang="ru-RU" sz="2800" dirty="0">
                <a:latin typeface="Century" panose="020406040505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  <a:cs typeface="Arial" panose="020B0604020202020204" pitchFamily="34" charset="0"/>
              </a:rPr>
              <a:t>участі</a:t>
            </a:r>
            <a:r>
              <a:rPr lang="ru-RU" sz="2800" dirty="0">
                <a:latin typeface="Century" panose="020406040505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  <a:cs typeface="Arial" panose="020B0604020202020204" pitchFamily="34" charset="0"/>
              </a:rPr>
              <a:t>Й.Сталіна</a:t>
            </a:r>
            <a:r>
              <a:rPr lang="ru-RU" sz="2800" dirty="0">
                <a:latin typeface="Century" panose="020406040505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latin typeface="Century" panose="020406040505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3836" y="373731"/>
            <a:ext cx="4261473" cy="61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27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5989" y="1052552"/>
            <a:ext cx="610423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Century" panose="02040604050505020304" pitchFamily="18" charset="0"/>
              </a:rPr>
              <a:t>У 1980-х на </a:t>
            </a:r>
            <a:r>
              <a:rPr lang="ru-RU" sz="3200" dirty="0" err="1">
                <a:latin typeface="Century" panose="02040604050505020304" pitchFamily="18" charset="0"/>
              </a:rPr>
              <a:t>історію</a:t>
            </a:r>
            <a:r>
              <a:rPr lang="ru-RU" sz="3200" dirty="0">
                <a:latin typeface="Century" panose="02040604050505020304" pitchFamily="18" charset="0"/>
              </a:rPr>
              <a:t> УРСР </a:t>
            </a:r>
            <a:r>
              <a:rPr lang="ru-RU" sz="3200" dirty="0" err="1">
                <a:latin typeface="Century" panose="02040604050505020304" pitchFamily="18" charset="0"/>
              </a:rPr>
              <a:t>виділялась</a:t>
            </a:r>
            <a:r>
              <a:rPr lang="ru-RU" sz="3200" dirty="0">
                <a:latin typeface="Century" panose="02040604050505020304" pitchFamily="18" charset="0"/>
              </a:rPr>
              <a:t> 1 година на </a:t>
            </a:r>
            <a:r>
              <a:rPr lang="ru-RU" sz="3200" dirty="0" err="1">
                <a:latin typeface="Century" panose="02040604050505020304" pitchFamily="18" charset="0"/>
              </a:rPr>
              <a:t>тиждень</a:t>
            </a:r>
            <a:r>
              <a:rPr lang="ru-RU" sz="3200" dirty="0">
                <a:latin typeface="Century" panose="02040604050505020304" pitchFamily="18" charset="0"/>
              </a:rPr>
              <a:t>.</a:t>
            </a:r>
          </a:p>
          <a:p>
            <a:endParaRPr lang="ru-RU" sz="3200" dirty="0">
              <a:latin typeface="Century" panose="02040604050505020304" pitchFamily="18" charset="0"/>
            </a:endParaRPr>
          </a:p>
          <a:p>
            <a:r>
              <a:rPr lang="ru-RU" sz="3200" dirty="0" err="1">
                <a:latin typeface="Century" panose="02040604050505020304" pitchFamily="18" charset="0"/>
              </a:rPr>
              <a:t>Продовжувалось</a:t>
            </a:r>
            <a:endParaRPr lang="ru-RU" sz="3200" dirty="0">
              <a:latin typeface="Century" panose="02040604050505020304" pitchFamily="18" charset="0"/>
            </a:endParaRPr>
          </a:p>
          <a:p>
            <a:r>
              <a:rPr lang="ru-RU" sz="3200" dirty="0" err="1">
                <a:latin typeface="Century" panose="02040604050505020304" pitchFamily="18" charset="0"/>
              </a:rPr>
              <a:t>викладання</a:t>
            </a:r>
            <a:r>
              <a:rPr lang="ru-RU" sz="3200" dirty="0">
                <a:latin typeface="Century" panose="02040604050505020304" pitchFamily="18" charset="0"/>
              </a:rPr>
              <a:t> </a:t>
            </a:r>
            <a:r>
              <a:rPr lang="ru-RU" sz="3200" dirty="0" err="1">
                <a:latin typeface="Century" panose="02040604050505020304" pitchFamily="18" charset="0"/>
              </a:rPr>
              <a:t>обов’язкового</a:t>
            </a:r>
            <a:r>
              <a:rPr lang="ru-RU" sz="3200" dirty="0">
                <a:latin typeface="Century" panose="02040604050505020304" pitchFamily="18" charset="0"/>
              </a:rPr>
              <a:t> курсу </a:t>
            </a:r>
            <a:r>
              <a:rPr lang="ru-RU" sz="3200" dirty="0" err="1">
                <a:latin typeface="Century" panose="02040604050505020304" pitchFamily="18" charset="0"/>
              </a:rPr>
              <a:t>історії</a:t>
            </a:r>
            <a:r>
              <a:rPr lang="ru-RU" sz="3200" dirty="0">
                <a:latin typeface="Century" panose="02040604050505020304" pitchFamily="18" charset="0"/>
              </a:rPr>
              <a:t> СРСР, </a:t>
            </a:r>
            <a:r>
              <a:rPr lang="ru-RU" sz="3200" dirty="0" err="1">
                <a:latin typeface="Century" panose="02040604050505020304" pitchFamily="18" charset="0"/>
              </a:rPr>
              <a:t>щодо</a:t>
            </a:r>
            <a:r>
              <a:rPr lang="ru-RU" sz="3200" dirty="0">
                <a:latin typeface="Century" panose="02040604050505020304" pitchFamily="18" charset="0"/>
              </a:rPr>
              <a:t> </a:t>
            </a:r>
            <a:r>
              <a:rPr lang="ru-RU" sz="3200" dirty="0" err="1">
                <a:latin typeface="Century" panose="02040604050505020304" pitchFamily="18" charset="0"/>
              </a:rPr>
              <a:t>якого</a:t>
            </a:r>
            <a:r>
              <a:rPr lang="ru-RU" sz="3200" dirty="0">
                <a:latin typeface="Century" panose="02040604050505020304" pitchFamily="18" charset="0"/>
              </a:rPr>
              <a:t> </a:t>
            </a:r>
            <a:r>
              <a:rPr lang="ru-RU" sz="3200" dirty="0" err="1">
                <a:latin typeface="Century" panose="02040604050505020304" pitchFamily="18" charset="0"/>
              </a:rPr>
              <a:t>історія</a:t>
            </a:r>
            <a:r>
              <a:rPr lang="ru-RU" sz="3200" dirty="0">
                <a:latin typeface="Century" panose="02040604050505020304" pitchFamily="18" charset="0"/>
              </a:rPr>
              <a:t> </a:t>
            </a:r>
            <a:r>
              <a:rPr lang="ru-RU" sz="3200" dirty="0" err="1">
                <a:latin typeface="Century" panose="02040604050505020304" pitchFamily="18" charset="0"/>
              </a:rPr>
              <a:t>Української</a:t>
            </a:r>
            <a:r>
              <a:rPr lang="ru-RU" sz="3200" dirty="0">
                <a:latin typeface="Century" panose="02040604050505020304" pitchFamily="18" charset="0"/>
              </a:rPr>
              <a:t> РСР </a:t>
            </a:r>
            <a:r>
              <a:rPr lang="ru-RU" sz="3200" dirty="0" err="1">
                <a:latin typeface="Century" panose="02040604050505020304" pitchFamily="18" charset="0"/>
              </a:rPr>
              <a:t>залишалася</a:t>
            </a:r>
            <a:r>
              <a:rPr lang="ru-RU" sz="3200" dirty="0">
                <a:latin typeface="Century" panose="02040604050505020304" pitchFamily="18" charset="0"/>
              </a:rPr>
              <a:t> «</a:t>
            </a:r>
            <a:r>
              <a:rPr lang="ru-RU" sz="3200" dirty="0" err="1">
                <a:latin typeface="Century" panose="02040604050505020304" pitchFamily="18" charset="0"/>
              </a:rPr>
              <a:t>молодшою</a:t>
            </a:r>
            <a:r>
              <a:rPr lang="ru-RU" sz="3200" dirty="0">
                <a:latin typeface="Century" panose="02040604050505020304" pitchFamily="18" charset="0"/>
              </a:rPr>
              <a:t> сестрою».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244" y="1243915"/>
            <a:ext cx="5572859" cy="4357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8389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8983" y="591218"/>
            <a:ext cx="6096000" cy="65248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101010"/>
                </a:solidFill>
                <a:latin typeface="ProximaNova"/>
              </a:rPr>
              <a:t>В 1990 р. </a:t>
            </a:r>
            <a:r>
              <a:rPr lang="ru-RU" sz="2800" dirty="0" err="1">
                <a:solidFill>
                  <a:srgbClr val="101010"/>
                </a:solidFill>
                <a:latin typeface="ProximaNova"/>
              </a:rPr>
              <a:t>з’явився</a:t>
            </a:r>
            <a:r>
              <a:rPr lang="ru-RU" sz="2800" dirty="0">
                <a:solidFill>
                  <a:srgbClr val="101010"/>
                </a:solidFill>
                <a:latin typeface="ProximaNova"/>
              </a:rPr>
              <a:t> перший проект </a:t>
            </a:r>
            <a:r>
              <a:rPr lang="ru-RU" sz="2800" dirty="0" err="1">
                <a:solidFill>
                  <a:srgbClr val="101010"/>
                </a:solidFill>
                <a:latin typeface="ProximaNova"/>
              </a:rPr>
              <a:t>програми</a:t>
            </a:r>
            <a:r>
              <a:rPr lang="ru-RU" sz="2800" dirty="0">
                <a:solidFill>
                  <a:srgbClr val="101010"/>
                </a:solidFill>
                <a:latin typeface="ProximaNova"/>
              </a:rPr>
              <a:t> з </a:t>
            </a:r>
            <a:r>
              <a:rPr lang="ru-RU" sz="2800" dirty="0" err="1">
                <a:solidFill>
                  <a:srgbClr val="101010"/>
                </a:solidFill>
                <a:latin typeface="ProximaNova"/>
              </a:rPr>
              <a:t>історії</a:t>
            </a:r>
            <a:r>
              <a:rPr lang="ru-RU" sz="2800" dirty="0">
                <a:solidFill>
                  <a:srgbClr val="101010"/>
                </a:solidFill>
                <a:latin typeface="ProximaNova"/>
              </a:rPr>
              <a:t> </a:t>
            </a:r>
            <a:r>
              <a:rPr lang="ru-RU" sz="2800" dirty="0" err="1">
                <a:solidFill>
                  <a:srgbClr val="101010"/>
                </a:solidFill>
                <a:latin typeface="ProximaNova"/>
              </a:rPr>
              <a:t>Української</a:t>
            </a:r>
            <a:r>
              <a:rPr lang="ru-RU" sz="2800" dirty="0">
                <a:solidFill>
                  <a:srgbClr val="101010"/>
                </a:solidFill>
                <a:latin typeface="ProximaNova"/>
              </a:rPr>
              <a:t> РСР. </a:t>
            </a:r>
          </a:p>
          <a:p>
            <a:r>
              <a:rPr lang="ru-RU" sz="2800" dirty="0">
                <a:solidFill>
                  <a:srgbClr val="101010"/>
                </a:solidFill>
                <a:latin typeface="ProximaNova"/>
              </a:rPr>
              <a:t>В </a:t>
            </a:r>
            <a:r>
              <a:rPr lang="ru-RU" sz="2800" dirty="0" err="1">
                <a:solidFill>
                  <a:srgbClr val="101010"/>
                </a:solidFill>
                <a:latin typeface="ProximaNova"/>
              </a:rPr>
              <a:t>ньому</a:t>
            </a:r>
            <a:r>
              <a:rPr lang="ru-RU" sz="2800" dirty="0">
                <a:solidFill>
                  <a:srgbClr val="101010"/>
                </a:solidFill>
                <a:latin typeface="ProximaNova"/>
              </a:rPr>
              <a:t> </a:t>
            </a:r>
            <a:r>
              <a:rPr lang="ru-RU" sz="2800" dirty="0" err="1">
                <a:solidFill>
                  <a:srgbClr val="101010"/>
                </a:solidFill>
                <a:latin typeface="ProximaNova"/>
              </a:rPr>
              <a:t>враховувалося</a:t>
            </a:r>
            <a:r>
              <a:rPr lang="ru-RU" sz="2800" dirty="0">
                <a:solidFill>
                  <a:srgbClr val="101010"/>
                </a:solidFill>
                <a:latin typeface="ProximaNova"/>
              </a:rPr>
              <a:t>, </a:t>
            </a:r>
            <a:r>
              <a:rPr lang="ru-RU" sz="2800" dirty="0" err="1">
                <a:solidFill>
                  <a:srgbClr val="101010"/>
                </a:solidFill>
                <a:latin typeface="ProximaNova"/>
              </a:rPr>
              <a:t>що</a:t>
            </a:r>
            <a:r>
              <a:rPr lang="ru-RU" sz="2800" dirty="0">
                <a:solidFill>
                  <a:srgbClr val="101010"/>
                </a:solidFill>
                <a:latin typeface="ProximaNova"/>
              </a:rPr>
              <a:t> </a:t>
            </a:r>
            <a:r>
              <a:rPr lang="ru-RU" sz="2800" dirty="0" err="1">
                <a:solidFill>
                  <a:srgbClr val="101010"/>
                </a:solidFill>
                <a:latin typeface="ProximaNova"/>
              </a:rPr>
              <a:t>історія</a:t>
            </a:r>
            <a:r>
              <a:rPr lang="ru-RU" sz="2800" dirty="0">
                <a:solidFill>
                  <a:srgbClr val="101010"/>
                </a:solidFill>
                <a:latin typeface="ProximaNova"/>
              </a:rPr>
              <a:t> УРСР </a:t>
            </a:r>
            <a:r>
              <a:rPr lang="ru-RU" sz="2800" dirty="0" err="1">
                <a:solidFill>
                  <a:srgbClr val="101010"/>
                </a:solidFill>
                <a:latin typeface="ProximaNova"/>
              </a:rPr>
              <a:t>вивчається</a:t>
            </a:r>
            <a:r>
              <a:rPr lang="ru-RU" sz="2800" dirty="0">
                <a:solidFill>
                  <a:srgbClr val="101010"/>
                </a:solidFill>
                <a:latin typeface="ProximaNova"/>
              </a:rPr>
              <a:t> </a:t>
            </a:r>
            <a:r>
              <a:rPr lang="ru-RU" sz="2800" dirty="0" err="1">
                <a:solidFill>
                  <a:srgbClr val="101010"/>
                </a:solidFill>
                <a:latin typeface="ProximaNova"/>
              </a:rPr>
              <a:t>паралельно</a:t>
            </a:r>
            <a:r>
              <a:rPr lang="ru-RU" sz="2800" dirty="0">
                <a:solidFill>
                  <a:srgbClr val="101010"/>
                </a:solidFill>
                <a:latin typeface="ProximaNova"/>
              </a:rPr>
              <a:t> з </a:t>
            </a:r>
            <a:r>
              <a:rPr lang="ru-RU" sz="2800" dirty="0" err="1">
                <a:solidFill>
                  <a:srgbClr val="101010"/>
                </a:solidFill>
                <a:latin typeface="ProximaNova"/>
              </a:rPr>
              <a:t>історією</a:t>
            </a:r>
            <a:r>
              <a:rPr lang="ru-RU" sz="2800" dirty="0">
                <a:solidFill>
                  <a:srgbClr val="101010"/>
                </a:solidFill>
                <a:latin typeface="ProximaNova"/>
              </a:rPr>
              <a:t> СРСР та </a:t>
            </a:r>
            <a:r>
              <a:rPr lang="ru-RU" sz="2800" dirty="0" err="1">
                <a:solidFill>
                  <a:srgbClr val="101010"/>
                </a:solidFill>
                <a:latin typeface="ProximaNova"/>
              </a:rPr>
              <a:t>всесвітньою</a:t>
            </a:r>
            <a:r>
              <a:rPr lang="ru-RU" sz="2800" dirty="0">
                <a:solidFill>
                  <a:srgbClr val="101010"/>
                </a:solidFill>
                <a:latin typeface="ProximaNova"/>
              </a:rPr>
              <a:t> </a:t>
            </a:r>
            <a:r>
              <a:rPr lang="ru-RU" sz="2800" dirty="0" err="1">
                <a:solidFill>
                  <a:srgbClr val="101010"/>
                </a:solidFill>
                <a:latin typeface="ProximaNova"/>
              </a:rPr>
              <a:t>історією</a:t>
            </a:r>
            <a:r>
              <a:rPr lang="ru-RU" sz="2800" dirty="0">
                <a:solidFill>
                  <a:srgbClr val="101010"/>
                </a:solidFill>
                <a:latin typeface="ProximaNova"/>
              </a:rPr>
              <a:t>.</a:t>
            </a:r>
          </a:p>
          <a:p>
            <a:endParaRPr lang="ru-RU" sz="2800" dirty="0">
              <a:solidFill>
                <a:srgbClr val="101010"/>
              </a:solidFill>
              <a:latin typeface="ProximaNova"/>
            </a:endParaRPr>
          </a:p>
          <a:p>
            <a:r>
              <a:rPr lang="ru-RU" sz="2800" dirty="0">
                <a:solidFill>
                  <a:srgbClr val="101010"/>
                </a:solidFill>
                <a:latin typeface="ProximaNova"/>
              </a:rPr>
              <a:t> Для </a:t>
            </a:r>
            <a:r>
              <a:rPr lang="ru-RU" sz="2800" dirty="0" err="1">
                <a:solidFill>
                  <a:srgbClr val="101010"/>
                </a:solidFill>
                <a:latin typeface="ProximaNova"/>
              </a:rPr>
              <a:t>уникнення</a:t>
            </a:r>
            <a:r>
              <a:rPr lang="ru-RU" sz="2800" dirty="0">
                <a:solidFill>
                  <a:srgbClr val="101010"/>
                </a:solidFill>
                <a:latin typeface="ProximaNova"/>
              </a:rPr>
              <a:t> </a:t>
            </a:r>
            <a:r>
              <a:rPr lang="ru-RU" sz="2800" dirty="0" err="1">
                <a:solidFill>
                  <a:srgbClr val="101010"/>
                </a:solidFill>
                <a:latin typeface="ProximaNova"/>
              </a:rPr>
              <a:t>дублювання</a:t>
            </a:r>
            <a:r>
              <a:rPr lang="ru-RU" sz="2800" dirty="0">
                <a:solidFill>
                  <a:srgbClr val="101010"/>
                </a:solidFill>
                <a:latin typeface="ProximaNova"/>
              </a:rPr>
              <a:t> </a:t>
            </a:r>
            <a:r>
              <a:rPr lang="ru-RU" sz="2800" dirty="0" err="1">
                <a:solidFill>
                  <a:srgbClr val="101010"/>
                </a:solidFill>
                <a:latin typeface="ProximaNova"/>
              </a:rPr>
              <a:t>частину</a:t>
            </a:r>
            <a:r>
              <a:rPr lang="ru-RU" sz="2800" dirty="0">
                <a:solidFill>
                  <a:srgbClr val="101010"/>
                </a:solidFill>
                <a:latin typeface="ProximaNova"/>
              </a:rPr>
              <a:t> </a:t>
            </a:r>
            <a:r>
              <a:rPr lang="ru-RU" sz="2800" dirty="0" err="1">
                <a:solidFill>
                  <a:srgbClr val="101010"/>
                </a:solidFill>
                <a:latin typeface="ProximaNova"/>
              </a:rPr>
              <a:t>матеріалу</a:t>
            </a:r>
            <a:r>
              <a:rPr lang="ru-RU" sz="2800" dirty="0">
                <a:solidFill>
                  <a:srgbClr val="101010"/>
                </a:solidFill>
                <a:latin typeface="ProximaNova"/>
              </a:rPr>
              <a:t>, </a:t>
            </a:r>
            <a:r>
              <a:rPr lang="ru-RU" sz="2800" dirty="0" err="1">
                <a:solidFill>
                  <a:srgbClr val="101010"/>
                </a:solidFill>
                <a:latin typeface="ProximaNova"/>
              </a:rPr>
              <a:t>рекомендувалося</a:t>
            </a:r>
            <a:r>
              <a:rPr lang="ru-RU" sz="2800" dirty="0">
                <a:solidFill>
                  <a:srgbClr val="101010"/>
                </a:solidFill>
                <a:latin typeface="ProximaNova"/>
              </a:rPr>
              <a:t> </a:t>
            </a:r>
            <a:r>
              <a:rPr lang="ru-RU" sz="2800" dirty="0" err="1">
                <a:solidFill>
                  <a:srgbClr val="101010"/>
                </a:solidFill>
                <a:latin typeface="ProximaNova"/>
              </a:rPr>
              <a:t>вивчати</a:t>
            </a:r>
            <a:r>
              <a:rPr lang="ru-RU" sz="2800" dirty="0">
                <a:solidFill>
                  <a:srgbClr val="101010"/>
                </a:solidFill>
                <a:latin typeface="ProximaNova"/>
              </a:rPr>
              <a:t> в курсах </a:t>
            </a:r>
            <a:r>
              <a:rPr lang="ru-RU" sz="2800" dirty="0" err="1">
                <a:solidFill>
                  <a:srgbClr val="101010"/>
                </a:solidFill>
                <a:latin typeface="ProximaNova"/>
              </a:rPr>
              <a:t>історії</a:t>
            </a:r>
            <a:r>
              <a:rPr lang="ru-RU" sz="2800" dirty="0">
                <a:solidFill>
                  <a:srgbClr val="101010"/>
                </a:solidFill>
                <a:latin typeface="ProximaNova"/>
              </a:rPr>
              <a:t> УРСР, СРСР, </a:t>
            </a:r>
            <a:r>
              <a:rPr lang="ru-RU" sz="2800" dirty="0" err="1">
                <a:solidFill>
                  <a:srgbClr val="101010"/>
                </a:solidFill>
                <a:latin typeface="ProximaNova"/>
              </a:rPr>
              <a:t>нової</a:t>
            </a:r>
            <a:r>
              <a:rPr lang="ru-RU" sz="2800" dirty="0">
                <a:solidFill>
                  <a:srgbClr val="101010"/>
                </a:solidFill>
                <a:latin typeface="ProximaNova"/>
              </a:rPr>
              <a:t> і </a:t>
            </a:r>
            <a:r>
              <a:rPr lang="ru-RU" sz="2800" dirty="0" err="1">
                <a:solidFill>
                  <a:srgbClr val="101010"/>
                </a:solidFill>
                <a:latin typeface="ProximaNova"/>
              </a:rPr>
              <a:t>новітньої</a:t>
            </a:r>
            <a:r>
              <a:rPr lang="ru-RU" sz="2800" dirty="0">
                <a:solidFill>
                  <a:srgbClr val="101010"/>
                </a:solidFill>
                <a:latin typeface="ProximaNova"/>
              </a:rPr>
              <a:t> </a:t>
            </a:r>
            <a:r>
              <a:rPr lang="ru-RU" sz="2800" dirty="0" err="1">
                <a:solidFill>
                  <a:srgbClr val="101010"/>
                </a:solidFill>
                <a:latin typeface="ProximaNova"/>
              </a:rPr>
              <a:t>історії</a:t>
            </a:r>
            <a:r>
              <a:rPr lang="ru-RU" sz="2800" dirty="0">
                <a:solidFill>
                  <a:srgbClr val="101010"/>
                </a:solidFill>
                <a:latin typeface="ProximaNova"/>
              </a:rPr>
              <a:t> на </a:t>
            </a:r>
            <a:r>
              <a:rPr lang="ru-RU" sz="2800" dirty="0" err="1">
                <a:solidFill>
                  <a:srgbClr val="101010"/>
                </a:solidFill>
                <a:latin typeface="ProximaNova"/>
              </a:rPr>
              <a:t>об’єднаних</a:t>
            </a:r>
            <a:r>
              <a:rPr lang="ru-RU" sz="2800" dirty="0">
                <a:solidFill>
                  <a:srgbClr val="101010"/>
                </a:solidFill>
                <a:latin typeface="ProximaNova"/>
              </a:rPr>
              <a:t> уроках. </a:t>
            </a:r>
          </a:p>
          <a:p>
            <a:endParaRPr lang="ru-RU" dirty="0">
              <a:solidFill>
                <a:srgbClr val="101010"/>
              </a:solidFill>
              <a:latin typeface="ProximaNova"/>
            </a:endParaRPr>
          </a:p>
          <a:p>
            <a:br>
              <a:rPr lang="ru-RU" dirty="0"/>
            </a:b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38" y="774358"/>
            <a:ext cx="5502875" cy="4843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4436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54" y="347138"/>
            <a:ext cx="11417643" cy="6193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034746" y="1985319"/>
            <a:ext cx="83861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err="1">
                <a:solidFill>
                  <a:srgbClr val="FFFF00"/>
                </a:solidFill>
              </a:rPr>
              <a:t>Дякуємо</a:t>
            </a:r>
            <a:r>
              <a:rPr lang="ru-RU" sz="8000" dirty="0">
                <a:solidFill>
                  <a:srgbClr val="FFFF00"/>
                </a:solidFill>
              </a:rPr>
              <a:t> за </a:t>
            </a:r>
            <a:r>
              <a:rPr lang="ru-RU" sz="8000" dirty="0" err="1">
                <a:solidFill>
                  <a:srgbClr val="FFFF00"/>
                </a:solidFill>
              </a:rPr>
              <a:t>увагу</a:t>
            </a:r>
            <a:r>
              <a:rPr lang="ru-RU" sz="8000" dirty="0">
                <a:solidFill>
                  <a:srgbClr val="FFFF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11461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8919" y="1377691"/>
            <a:ext cx="72605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Century" panose="02040604050505020304" pitchFamily="18" charset="0"/>
                <a:cs typeface="Arial" panose="020B0604020202020204" pitchFamily="34" charset="0"/>
              </a:rPr>
              <a:t>У </a:t>
            </a:r>
            <a:r>
              <a:rPr lang="ru-RU" sz="3200" dirty="0" err="1">
                <a:latin typeface="Century" panose="02040604050505020304" pitchFamily="18" charset="0"/>
                <a:cs typeface="Arial" panose="020B0604020202020204" pitchFamily="34" charset="0"/>
              </a:rPr>
              <a:t>радянських</a:t>
            </a:r>
            <a:r>
              <a:rPr lang="ru-RU" sz="3200" dirty="0">
                <a:latin typeface="Century" panose="02040604050505020304" pitchFamily="18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Century" panose="02040604050505020304" pitchFamily="18" charset="0"/>
                <a:cs typeface="Arial" panose="020B0604020202020204" pitchFamily="34" charset="0"/>
              </a:rPr>
              <a:t>умовах</a:t>
            </a:r>
            <a:r>
              <a:rPr lang="ru-RU" sz="3200" dirty="0">
                <a:latin typeface="Century" panose="02040604050505020304" pitchFamily="18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Century" panose="02040604050505020304" pitchFamily="18" charset="0"/>
                <a:cs typeface="Arial" panose="020B0604020202020204" pitchFamily="34" charset="0"/>
              </a:rPr>
              <a:t>вітчизняною</a:t>
            </a:r>
            <a:r>
              <a:rPr lang="ru-RU" sz="3200" dirty="0">
                <a:latin typeface="Century" panose="02040604050505020304" pitchFamily="18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Century" panose="02040604050505020304" pitchFamily="18" charset="0"/>
                <a:cs typeface="Arial" panose="020B0604020202020204" pitchFamily="34" charset="0"/>
              </a:rPr>
              <a:t>історією</a:t>
            </a:r>
            <a:r>
              <a:rPr lang="ru-RU" sz="3200" dirty="0">
                <a:latin typeface="Century" panose="02040604050505020304" pitchFamily="18" charset="0"/>
                <a:cs typeface="Arial" panose="020B0604020202020204" pitchFamily="34" charset="0"/>
              </a:rPr>
              <a:t> в </a:t>
            </a:r>
            <a:r>
              <a:rPr lang="ru-RU" sz="3200" dirty="0" err="1">
                <a:latin typeface="Century" panose="02040604050505020304" pitchFamily="18" charset="0"/>
                <a:cs typeface="Arial" panose="020B0604020202020204" pitchFamily="34" charset="0"/>
              </a:rPr>
              <a:t>Україні</a:t>
            </a:r>
            <a:r>
              <a:rPr lang="ru-RU" sz="3200" dirty="0">
                <a:latin typeface="Century" panose="02040604050505020304" pitchFamily="18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Century" panose="02040604050505020304" pitchFamily="18" charset="0"/>
                <a:cs typeface="Arial" panose="020B0604020202020204" pitchFamily="34" charset="0"/>
              </a:rPr>
              <a:t>вважалася</a:t>
            </a:r>
            <a:r>
              <a:rPr lang="en-US" sz="3200" dirty="0">
                <a:latin typeface="Century" panose="02040604050505020304" pitchFamily="18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Century" panose="02040604050505020304" pitchFamily="18" charset="0"/>
                <a:cs typeface="Arial" panose="020B0604020202020204" pitchFamily="34" charset="0"/>
              </a:rPr>
              <a:t>історія</a:t>
            </a:r>
            <a:r>
              <a:rPr lang="ru-RU" sz="3200" dirty="0">
                <a:latin typeface="Century" panose="02040604050505020304" pitchFamily="18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Century" panose="02040604050505020304" pitchFamily="18" charset="0"/>
                <a:cs typeface="Arial" panose="020B0604020202020204" pitchFamily="34" charset="0"/>
              </a:rPr>
              <a:t>Радянського</a:t>
            </a:r>
            <a:r>
              <a:rPr lang="ru-RU" sz="3200" dirty="0">
                <a:latin typeface="Century" panose="02040604050505020304" pitchFamily="18" charset="0"/>
                <a:cs typeface="Arial" panose="020B0604020202020204" pitchFamily="34" charset="0"/>
              </a:rPr>
              <a:t> Союзу. </a:t>
            </a:r>
          </a:p>
          <a:p>
            <a:endParaRPr lang="ru-RU" sz="2400" dirty="0">
              <a:latin typeface="Century" panose="02040604050505020304" pitchFamily="18" charset="0"/>
              <a:cs typeface="Arial" panose="020B0604020202020204" pitchFamily="34" charset="0"/>
            </a:endParaRPr>
          </a:p>
          <a:p>
            <a:endParaRPr lang="ru-RU" sz="2400" dirty="0">
              <a:latin typeface="Century" panose="02040604050505020304" pitchFamily="18" charset="0"/>
              <a:cs typeface="Arial" panose="020B0604020202020204" pitchFamily="34" charset="0"/>
            </a:endParaRPr>
          </a:p>
          <a:p>
            <a:endParaRPr lang="en-US" sz="2400" dirty="0">
              <a:latin typeface="Century" panose="020406040505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486" y="520782"/>
            <a:ext cx="3974800" cy="5767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3347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58482" y="997479"/>
            <a:ext cx="466316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entury" panose="02040604050505020304" pitchFamily="18" charset="0"/>
              </a:rPr>
              <a:t>За </a:t>
            </a:r>
            <a:r>
              <a:rPr lang="ru-RU" sz="2400" dirty="0" err="1">
                <a:latin typeface="Century" panose="02040604050505020304" pitchFamily="18" charset="0"/>
              </a:rPr>
              <a:t>змістом</a:t>
            </a:r>
            <a:r>
              <a:rPr lang="ru-RU" sz="2400" dirty="0">
                <a:latin typeface="Century" panose="02040604050505020304" pitchFamily="18" charset="0"/>
              </a:rPr>
              <a:t> курс </a:t>
            </a:r>
            <a:r>
              <a:rPr lang="ru-RU" sz="2400" dirty="0" err="1">
                <a:latin typeface="Century" panose="02040604050505020304" pitchFamily="18" charset="0"/>
              </a:rPr>
              <a:t>історії</a:t>
            </a:r>
            <a:r>
              <a:rPr lang="ru-RU" sz="2400" dirty="0">
                <a:latin typeface="Century" panose="02040604050505020304" pitchFamily="18" charset="0"/>
              </a:rPr>
              <a:t> СРСР </a:t>
            </a:r>
            <a:r>
              <a:rPr lang="ru-RU" sz="2400" dirty="0" err="1">
                <a:latin typeface="Century" panose="02040604050505020304" pitchFamily="18" charset="0"/>
              </a:rPr>
              <a:t>було</a:t>
            </a:r>
            <a:r>
              <a:rPr lang="ru-RU" sz="2400" dirty="0">
                <a:latin typeface="Century" panose="02040604050505020304" pitchFamily="18" charset="0"/>
              </a:rPr>
              <a:t> </a:t>
            </a:r>
            <a:r>
              <a:rPr lang="ru-RU" sz="2400" dirty="0" err="1">
                <a:latin typeface="Century" panose="02040604050505020304" pitchFamily="18" charset="0"/>
              </a:rPr>
              <a:t>присвячено</a:t>
            </a:r>
            <a:r>
              <a:rPr lang="ru-RU" sz="2400" dirty="0">
                <a:latin typeface="Century" panose="02040604050505020304" pitchFamily="18" charset="0"/>
              </a:rPr>
              <a:t> </a:t>
            </a:r>
            <a:r>
              <a:rPr lang="ru-RU" sz="2400" dirty="0" err="1">
                <a:latin typeface="Century" panose="02040604050505020304" pitchFamily="18" charset="0"/>
              </a:rPr>
              <a:t>минулому</a:t>
            </a:r>
            <a:r>
              <a:rPr lang="ru-RU" sz="2400" dirty="0">
                <a:latin typeface="Century" panose="02040604050505020304" pitchFamily="18" charset="0"/>
              </a:rPr>
              <a:t> </a:t>
            </a:r>
            <a:r>
              <a:rPr lang="ru-RU" sz="2400" dirty="0" err="1">
                <a:latin typeface="Century" panose="02040604050505020304" pitchFamily="18" charset="0"/>
              </a:rPr>
              <a:t>Росії</a:t>
            </a:r>
            <a:r>
              <a:rPr lang="ru-RU" sz="2400" dirty="0">
                <a:latin typeface="Century" panose="02040604050505020304" pitchFamily="18" charset="0"/>
              </a:rPr>
              <a:t>. </a:t>
            </a:r>
          </a:p>
          <a:p>
            <a:r>
              <a:rPr lang="ru-RU" sz="2400" dirty="0" err="1">
                <a:latin typeface="Century" panose="02040604050505020304" pitchFamily="18" charset="0"/>
              </a:rPr>
              <a:t>Історія</a:t>
            </a:r>
            <a:r>
              <a:rPr lang="ru-RU" sz="2400" dirty="0">
                <a:latin typeface="Century" panose="02040604050505020304" pitchFamily="18" charset="0"/>
              </a:rPr>
              <a:t> </a:t>
            </a:r>
            <a:r>
              <a:rPr lang="ru-RU" sz="2400" dirty="0" err="1">
                <a:latin typeface="Century" panose="02040604050505020304" pitchFamily="18" charset="0"/>
              </a:rPr>
              <a:t>України</a:t>
            </a:r>
            <a:r>
              <a:rPr lang="ru-RU" sz="2400" dirty="0">
                <a:latin typeface="Century" panose="02040604050505020304" pitchFamily="18" charset="0"/>
              </a:rPr>
              <a:t> в школах </a:t>
            </a:r>
            <a:r>
              <a:rPr lang="ru-RU" sz="2400" dirty="0" err="1">
                <a:latin typeface="Century" panose="02040604050505020304" pitchFamily="18" charset="0"/>
              </a:rPr>
              <a:t>республіки</a:t>
            </a:r>
            <a:r>
              <a:rPr lang="ru-RU" sz="2400" dirty="0">
                <a:latin typeface="Century" panose="02040604050505020304" pitchFamily="18" charset="0"/>
              </a:rPr>
              <a:t> </a:t>
            </a:r>
            <a:r>
              <a:rPr lang="ru-RU" sz="2400" dirty="0" err="1">
                <a:latin typeface="Century" panose="02040604050505020304" pitchFamily="18" charset="0"/>
              </a:rPr>
              <a:t>подавалася</a:t>
            </a:r>
            <a:r>
              <a:rPr lang="ru-RU" sz="2400" dirty="0">
                <a:latin typeface="Century" panose="02040604050505020304" pitchFamily="18" charset="0"/>
              </a:rPr>
              <a:t> в </a:t>
            </a:r>
            <a:r>
              <a:rPr lang="ru-RU" sz="2400" dirty="0" err="1">
                <a:latin typeface="Century" panose="02040604050505020304" pitchFamily="18" charset="0"/>
              </a:rPr>
              <a:t>безсистемному</a:t>
            </a:r>
            <a:endParaRPr lang="ru-RU" sz="2400" dirty="0">
              <a:latin typeface="Century" panose="02040604050505020304" pitchFamily="18" charset="0"/>
            </a:endParaRPr>
          </a:p>
          <a:p>
            <a:r>
              <a:rPr lang="ru-RU" sz="2400" dirty="0" err="1">
                <a:latin typeface="Century" panose="02040604050505020304" pitchFamily="18" charset="0"/>
              </a:rPr>
              <a:t>вигляді</a:t>
            </a:r>
            <a:r>
              <a:rPr lang="ru-RU" sz="2400" dirty="0">
                <a:latin typeface="Century" panose="02040604050505020304" pitchFamily="18" charset="0"/>
              </a:rPr>
              <a:t> – як </a:t>
            </a:r>
            <a:r>
              <a:rPr lang="ru-RU" sz="2400" dirty="0" err="1">
                <a:latin typeface="Century" panose="02040604050505020304" pitchFamily="18" charset="0"/>
              </a:rPr>
              <a:t>додатковий</a:t>
            </a:r>
            <a:r>
              <a:rPr lang="ru-RU" sz="2400" dirty="0">
                <a:latin typeface="Century" panose="02040604050505020304" pitchFamily="18" charset="0"/>
              </a:rPr>
              <a:t> </a:t>
            </a:r>
            <a:r>
              <a:rPr lang="ru-RU" sz="2400" dirty="0" err="1">
                <a:latin typeface="Century" panose="02040604050505020304" pitchFamily="18" charset="0"/>
              </a:rPr>
              <a:t>місцевий</a:t>
            </a:r>
            <a:r>
              <a:rPr lang="ru-RU" sz="2400" dirty="0">
                <a:latin typeface="Century" panose="02040604050505020304" pitchFamily="18" charset="0"/>
              </a:rPr>
              <a:t> </a:t>
            </a:r>
            <a:r>
              <a:rPr lang="ru-RU" sz="2400" dirty="0" err="1">
                <a:latin typeface="Century" panose="02040604050505020304" pitchFamily="18" charset="0"/>
              </a:rPr>
              <a:t>матеріал</a:t>
            </a:r>
            <a:r>
              <a:rPr lang="ru-RU" sz="2400" dirty="0">
                <a:latin typeface="Century" panose="02040604050505020304" pitchFamily="18" charset="0"/>
              </a:rPr>
              <a:t>, </a:t>
            </a:r>
            <a:r>
              <a:rPr lang="ru-RU" sz="2400" dirty="0" err="1">
                <a:latin typeface="Century" panose="02040604050505020304" pitchFamily="18" charset="0"/>
              </a:rPr>
              <a:t>ілюструючий</a:t>
            </a:r>
            <a:r>
              <a:rPr lang="ru-RU" sz="2400" dirty="0">
                <a:latin typeface="Century" panose="02040604050505020304" pitchFamily="18" charset="0"/>
              </a:rPr>
              <a:t> </a:t>
            </a:r>
            <a:r>
              <a:rPr lang="ru-RU" sz="2400" dirty="0" err="1">
                <a:latin typeface="Century" panose="02040604050505020304" pitchFamily="18" charset="0"/>
              </a:rPr>
              <a:t>загальносоюзні</a:t>
            </a:r>
            <a:r>
              <a:rPr lang="ru-RU" sz="2400" dirty="0">
                <a:latin typeface="Century" panose="02040604050505020304" pitchFamily="18" charset="0"/>
              </a:rPr>
              <a:t> </a:t>
            </a:r>
            <a:r>
              <a:rPr lang="ru-RU" sz="2400" dirty="0" err="1">
                <a:latin typeface="Century" panose="02040604050505020304" pitchFamily="18" charset="0"/>
              </a:rPr>
              <a:t>тенденції</a:t>
            </a:r>
            <a:r>
              <a:rPr lang="ru-RU" sz="2400" dirty="0">
                <a:latin typeface="Century" panose="02040604050505020304" pitchFamily="18" charset="0"/>
              </a:rPr>
              <a:t>. </a:t>
            </a:r>
          </a:p>
          <a:p>
            <a:endParaRPr lang="ru-RU" sz="2400" dirty="0">
              <a:latin typeface="Century" panose="02040604050505020304" pitchFamily="18" charset="0"/>
            </a:endParaRPr>
          </a:p>
          <a:p>
            <a:r>
              <a:rPr lang="ru-RU" sz="2400" dirty="0" err="1">
                <a:latin typeface="Century" panose="02040604050505020304" pitchFamily="18" charset="0"/>
              </a:rPr>
              <a:t>Робилося</a:t>
            </a:r>
            <a:r>
              <a:rPr lang="ru-RU" sz="2400" dirty="0">
                <a:latin typeface="Century" panose="02040604050505020304" pitchFamily="18" charset="0"/>
              </a:rPr>
              <a:t> все, </a:t>
            </a:r>
            <a:r>
              <a:rPr lang="ru-RU" sz="2400" dirty="0" err="1">
                <a:latin typeface="Century" panose="02040604050505020304" pitchFamily="18" charset="0"/>
              </a:rPr>
              <a:t>щоб</a:t>
            </a:r>
            <a:r>
              <a:rPr lang="ru-RU" sz="2400" dirty="0">
                <a:latin typeface="Century" panose="02040604050505020304" pitchFamily="18" charset="0"/>
              </a:rPr>
              <a:t> </a:t>
            </a:r>
            <a:r>
              <a:rPr lang="ru-RU" sz="2400" dirty="0" err="1">
                <a:latin typeface="Century" panose="02040604050505020304" pitchFamily="18" charset="0"/>
              </a:rPr>
              <a:t>українці</a:t>
            </a:r>
            <a:r>
              <a:rPr lang="ru-RU" sz="2400" dirty="0">
                <a:latin typeface="Century" panose="02040604050505020304" pitchFamily="18" charset="0"/>
              </a:rPr>
              <a:t> не знали </a:t>
            </a:r>
            <a:r>
              <a:rPr lang="ru-RU" sz="2400" dirty="0" err="1">
                <a:latin typeface="Century" panose="02040604050505020304" pitchFamily="18" charset="0"/>
              </a:rPr>
              <a:t>своєї</a:t>
            </a:r>
            <a:r>
              <a:rPr lang="ru-RU" sz="2400" dirty="0">
                <a:latin typeface="Century" panose="02040604050505020304" pitchFamily="18" charset="0"/>
              </a:rPr>
              <a:t> </a:t>
            </a:r>
            <a:r>
              <a:rPr lang="ru-RU" sz="2400" dirty="0" err="1">
                <a:latin typeface="Century" panose="02040604050505020304" pitchFamily="18" charset="0"/>
              </a:rPr>
              <a:t>історії</a:t>
            </a:r>
            <a:r>
              <a:rPr lang="ru-RU" sz="2400" dirty="0">
                <a:latin typeface="Century" panose="02040604050505020304" pitchFamily="18" charset="0"/>
              </a:rPr>
              <a:t>.</a:t>
            </a:r>
            <a:endParaRPr lang="ru-RU" sz="4800" dirty="0">
              <a:latin typeface="Century" panose="020406040505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493" y="997479"/>
            <a:ext cx="6350000" cy="445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199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6" y="584887"/>
            <a:ext cx="10956325" cy="5929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169693" y="1334260"/>
            <a:ext cx="763061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err="1">
                <a:solidFill>
                  <a:srgbClr val="FFFF00"/>
                </a:solidFill>
                <a:latin typeface="Century" panose="02040604050505020304" pitchFamily="18" charset="0"/>
              </a:rPr>
              <a:t>Марксистсько-ленінська</a:t>
            </a:r>
            <a:r>
              <a:rPr lang="ru-RU" sz="480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</a:p>
          <a:p>
            <a:r>
              <a:rPr lang="ru-RU" sz="4800" dirty="0" err="1">
                <a:solidFill>
                  <a:srgbClr val="FFFF00"/>
                </a:solidFill>
                <a:latin typeface="Century" panose="02040604050505020304" pitchFamily="18" charset="0"/>
              </a:rPr>
              <a:t>концепція</a:t>
            </a:r>
            <a:r>
              <a:rPr lang="ru-RU" sz="480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</a:p>
          <a:p>
            <a:r>
              <a:rPr lang="ru-RU" sz="4800" dirty="0" err="1">
                <a:solidFill>
                  <a:srgbClr val="FFFF00"/>
                </a:solidFill>
                <a:latin typeface="Century" panose="02040604050505020304" pitchFamily="18" charset="0"/>
              </a:rPr>
              <a:t>історичного</a:t>
            </a:r>
            <a:r>
              <a:rPr lang="ru-RU" sz="480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ru-RU" sz="4800" dirty="0" err="1">
                <a:solidFill>
                  <a:srgbClr val="FFFF00"/>
                </a:solidFill>
                <a:latin typeface="Century" panose="02040604050505020304" pitchFamily="18" charset="0"/>
              </a:rPr>
              <a:t>розвитку</a:t>
            </a:r>
            <a:endParaRPr lang="ru-RU" sz="4800" dirty="0">
              <a:solidFill>
                <a:srgbClr val="FFFF0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047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3765" y="440213"/>
            <a:ext cx="4667070" cy="5855518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В 1933 р.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була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видана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програма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з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історії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СРСР. </a:t>
            </a:r>
          </a:p>
          <a:p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В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її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основу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була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покладена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марксистська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теорія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суспільно-економічних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формацій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принципи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хронологічної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послідовності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у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викладі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історичних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подій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та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лінійності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. </a:t>
            </a:r>
          </a:p>
          <a:p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Вводились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самостійні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курси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вітчизняної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і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всесвітньої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історії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. У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відповідності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з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програмами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були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затверджені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й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перші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підручники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.</a:t>
            </a:r>
            <a:endParaRPr lang="en-US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463" y="337998"/>
            <a:ext cx="4090771" cy="605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83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395" y="903923"/>
            <a:ext cx="5212080" cy="4663440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В 1939 р.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вийшли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оновлені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програми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з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історії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які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діяли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до 1950-х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років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: по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всесвітній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історії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(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давнього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світу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середніх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віків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нової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історії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),та з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історії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СРСР. </a:t>
            </a:r>
          </a:p>
          <a:p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Розділи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всесвітньої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історії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вивчались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в 5-9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класах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. </a:t>
            </a:r>
          </a:p>
          <a:p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Історія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СРСР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викладалась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двічі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: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спочатку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у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вигляді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елементарного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курсу у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початкових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класах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потім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як </a:t>
            </a:r>
            <a:r>
              <a:rPr lang="ru-RU" dirty="0" err="1">
                <a:solidFill>
                  <a:schemeClr val="tx1"/>
                </a:solidFill>
                <a:latin typeface="Century" panose="02040604050505020304" pitchFamily="18" charset="0"/>
              </a:rPr>
              <a:t>систематичний</a:t>
            </a:r>
            <a: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  <a:t> курс – в старших.</a:t>
            </a:r>
            <a:br>
              <a:rPr lang="ru-RU" dirty="0">
                <a:solidFill>
                  <a:schemeClr val="tx1"/>
                </a:solidFill>
                <a:latin typeface="Century" panose="02040604050505020304" pitchFamily="18" charset="0"/>
              </a:rPr>
            </a:br>
            <a:endParaRPr lang="ru-RU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475" y="1013895"/>
            <a:ext cx="5847819" cy="437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49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6843" y="745286"/>
            <a:ext cx="5236234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Arial Black" panose="020B0A04020102020204" pitchFamily="34" charset="0"/>
              </a:rPr>
              <a:t>Методологія</a:t>
            </a:r>
            <a:r>
              <a:rPr lang="ru-RU" sz="2000" b="1" dirty="0">
                <a:latin typeface="Arial Black" panose="020B0A04020102020204" pitchFamily="34" charset="0"/>
              </a:rPr>
              <a:t> </a:t>
            </a:r>
            <a:r>
              <a:rPr lang="ru-RU" sz="2000" b="1" dirty="0" err="1">
                <a:latin typeface="Arial Black" panose="020B0A04020102020204" pitchFamily="34" charset="0"/>
              </a:rPr>
              <a:t>вивчення</a:t>
            </a:r>
            <a:r>
              <a:rPr lang="ru-RU" sz="2000" b="1" dirty="0">
                <a:latin typeface="Arial Black" panose="020B0A04020102020204" pitchFamily="34" charset="0"/>
              </a:rPr>
              <a:t> </a:t>
            </a:r>
            <a:r>
              <a:rPr lang="ru-RU" sz="2000" b="1" dirty="0" err="1">
                <a:latin typeface="Arial Black" panose="020B0A04020102020204" pitchFamily="34" charset="0"/>
              </a:rPr>
              <a:t>історії</a:t>
            </a:r>
            <a:r>
              <a:rPr lang="ru-RU" sz="2000" b="1" dirty="0">
                <a:latin typeface="Arial Black" panose="020B0A04020102020204" pitchFamily="34" charset="0"/>
              </a:rPr>
              <a:t> СРСР:</a:t>
            </a:r>
          </a:p>
          <a:p>
            <a:endParaRPr lang="ru-RU" b="1" dirty="0">
              <a:latin typeface="TimesNewRomanPSMT"/>
            </a:endParaRPr>
          </a:p>
          <a:p>
            <a:r>
              <a:rPr lang="ru-RU" sz="2800" dirty="0">
                <a:latin typeface="Century" panose="02040604050505020304" pitchFamily="18" charset="0"/>
              </a:rPr>
              <a:t>- робота з </a:t>
            </a:r>
            <a:r>
              <a:rPr lang="ru-RU" sz="2800" dirty="0" err="1">
                <a:latin typeface="Century" panose="02040604050505020304" pitchFamily="18" charset="0"/>
              </a:rPr>
              <a:t>творами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класиків</a:t>
            </a:r>
            <a:r>
              <a:rPr lang="ru-RU" sz="2800" dirty="0">
                <a:latin typeface="Century" panose="02040604050505020304" pitchFamily="18" charset="0"/>
              </a:rPr>
              <a:t> марксизму-</a:t>
            </a:r>
            <a:r>
              <a:rPr lang="ru-RU" sz="2800" dirty="0" err="1">
                <a:latin typeface="Century" panose="02040604050505020304" pitchFamily="18" charset="0"/>
              </a:rPr>
              <a:t>ленінізму</a:t>
            </a:r>
            <a:r>
              <a:rPr lang="ru-RU" sz="2800" dirty="0">
                <a:latin typeface="Century" panose="02040604050505020304" pitchFamily="18" charset="0"/>
              </a:rPr>
              <a:t>, </a:t>
            </a:r>
            <a:r>
              <a:rPr lang="ru-RU" sz="2800" dirty="0" err="1">
                <a:latin typeface="Century" panose="02040604050505020304" pitchFamily="18" charset="0"/>
              </a:rPr>
              <a:t>виступами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партійних</a:t>
            </a:r>
            <a:r>
              <a:rPr lang="ru-RU" sz="2800" dirty="0">
                <a:latin typeface="Century" panose="02040604050505020304" pitchFamily="18" charset="0"/>
              </a:rPr>
              <a:t> і </a:t>
            </a:r>
            <a:r>
              <a:rPr lang="ru-RU" sz="2800" dirty="0" err="1">
                <a:latin typeface="Century" panose="02040604050505020304" pitchFamily="18" charset="0"/>
              </a:rPr>
              <a:t>державних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керівників</a:t>
            </a:r>
            <a:r>
              <a:rPr lang="ru-RU" sz="2800" dirty="0">
                <a:latin typeface="Century" panose="02040604050505020304" pitchFamily="18" charset="0"/>
              </a:rPr>
              <a:t>, </a:t>
            </a:r>
            <a:r>
              <a:rPr lang="ru-RU" sz="2800" dirty="0" err="1">
                <a:latin typeface="Century" panose="02040604050505020304" pitchFamily="18" charset="0"/>
              </a:rPr>
              <a:t>ознайомлення</a:t>
            </a:r>
            <a:r>
              <a:rPr lang="ru-RU" sz="2800" dirty="0">
                <a:latin typeface="Century" panose="02040604050505020304" pitchFamily="18" charset="0"/>
              </a:rPr>
              <a:t> з </a:t>
            </a:r>
            <a:r>
              <a:rPr lang="ru-RU" sz="2800" dirty="0" err="1">
                <a:latin typeface="Century" panose="02040604050505020304" pitchFamily="18" charset="0"/>
              </a:rPr>
              <a:t>матеріалами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партійних</a:t>
            </a:r>
            <a:r>
              <a:rPr lang="ru-RU" sz="2800" dirty="0">
                <a:latin typeface="Century" panose="02040604050505020304" pitchFamily="18" charset="0"/>
              </a:rPr>
              <a:t> </a:t>
            </a:r>
            <a:r>
              <a:rPr lang="ru-RU" sz="2800" dirty="0" err="1">
                <a:latin typeface="Century" panose="02040604050505020304" pitchFamily="18" charset="0"/>
              </a:rPr>
              <a:t>з’їздів</a:t>
            </a:r>
            <a:r>
              <a:rPr lang="ru-RU" sz="2800" dirty="0">
                <a:latin typeface="Century" panose="02040604050505020304" pitchFamily="18" charset="0"/>
              </a:rPr>
              <a:t> і </a:t>
            </a:r>
            <a:r>
              <a:rPr lang="ru-RU" sz="2800" dirty="0" err="1">
                <a:latin typeface="Century" panose="02040604050505020304" pitchFamily="18" charset="0"/>
              </a:rPr>
              <a:t>пленумів</a:t>
            </a:r>
            <a:r>
              <a:rPr lang="ru-RU" sz="2800" dirty="0">
                <a:latin typeface="Century" panose="02040604050505020304" pitchFamily="18" charset="0"/>
              </a:rPr>
              <a:t> ЦК КПРС. </a:t>
            </a:r>
          </a:p>
          <a:p>
            <a:endParaRPr lang="ru-RU" sz="2000" dirty="0">
              <a:latin typeface="Century" panose="020406040505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412" y="745286"/>
            <a:ext cx="6345447" cy="4759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3163822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2569</TotalTime>
  <Words>976</Words>
  <Application>Microsoft Office PowerPoint</Application>
  <PresentationFormat>Широкоэкранный</PresentationFormat>
  <Paragraphs>97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Arial</vt:lpstr>
      <vt:lpstr>Arial Black</vt:lpstr>
      <vt:lpstr>Bahnschrift Light Condensed</vt:lpstr>
      <vt:lpstr>Century</vt:lpstr>
      <vt:lpstr>Corbel</vt:lpstr>
      <vt:lpstr>ProximaNova</vt:lpstr>
      <vt:lpstr>TimesNewRomanPSMT</vt:lpstr>
      <vt:lpstr>Базис</vt:lpstr>
      <vt:lpstr>Шкільний курс історії УРСР  в системі радянської історичної  освіти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ГФ</dc:creator>
  <cp:lastModifiedBy>Дом</cp:lastModifiedBy>
  <cp:revision>62</cp:revision>
  <dcterms:created xsi:type="dcterms:W3CDTF">2021-10-29T12:38:10Z</dcterms:created>
  <dcterms:modified xsi:type="dcterms:W3CDTF">2023-01-08T11:26:52Z</dcterms:modified>
</cp:coreProperties>
</file>