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66" r:id="rId5"/>
    <p:sldId id="267" r:id="rId6"/>
    <p:sldId id="269" r:id="rId7"/>
    <p:sldId id="261" r:id="rId8"/>
    <p:sldId id="257" r:id="rId9"/>
    <p:sldId id="260" r:id="rId10"/>
    <p:sldId id="264" r:id="rId11"/>
    <p:sldId id="265" r:id="rId12"/>
    <p:sldId id="262" r:id="rId13"/>
    <p:sldId id="263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60" d="100"/>
          <a:sy n="60" d="100"/>
        </p:scale>
        <p:origin x="49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23D0-570D-4495-B30E-9320EB6B1314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2110-9AB4-456A-83EA-CF898002B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3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23D0-570D-4495-B30E-9320EB6B1314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2110-9AB4-456A-83EA-CF898002B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7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23D0-570D-4495-B30E-9320EB6B1314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2110-9AB4-456A-83EA-CF898002B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55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23D0-570D-4495-B30E-9320EB6B1314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2110-9AB4-456A-83EA-CF898002B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370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23D0-570D-4495-B30E-9320EB6B1314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2110-9AB4-456A-83EA-CF898002B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452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23D0-570D-4495-B30E-9320EB6B1314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2110-9AB4-456A-83EA-CF898002B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992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23D0-570D-4495-B30E-9320EB6B1314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2110-9AB4-456A-83EA-CF898002B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09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23D0-570D-4495-B30E-9320EB6B1314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2110-9AB4-456A-83EA-CF898002B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377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23D0-570D-4495-B30E-9320EB6B1314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2110-9AB4-456A-83EA-CF898002B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52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23D0-570D-4495-B30E-9320EB6B1314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2110-9AB4-456A-83EA-CF898002B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58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23D0-570D-4495-B30E-9320EB6B1314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2110-9AB4-456A-83EA-CF898002B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69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723D0-570D-4495-B30E-9320EB6B1314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2110-9AB4-456A-83EA-CF898002B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89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Флаг Украины. #Ukraine #Flag #Flags | Фла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390"/>
            <a:ext cx="12192000" cy="691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845" y="2572294"/>
            <a:ext cx="12048309" cy="2247900"/>
          </a:xfrm>
        </p:spPr>
        <p:txBody>
          <a:bodyPr>
            <a:normAutofit/>
          </a:bodyPr>
          <a:lstStyle/>
          <a:p>
            <a:r>
              <a:rPr lang="uk-UA" sz="4800" b="1" dirty="0"/>
              <a:t>Російські імперські міфи в шкільному курсі історії РФ в контексті сучасної російсько-української війни</a:t>
            </a:r>
            <a:endParaRPr lang="uk-UA" sz="48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540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1562" y="44451"/>
            <a:ext cx="1378812" cy="70485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КРИМ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84368" y="857251"/>
            <a:ext cx="6553200" cy="23939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в 1954 г. Хрущёв передал Украине, а в 1991 г. Ельцин сохранил за ней, активировалось народное движение за возвращение этой автономной республики в состав России. Когда возникла опасность грозящих кровопролитием столкновений между сторонниками полноценной Крымской автономии и сторонниками Майдана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Россия приняла решение временно взять на себя сохранение мира на преимущественно русскоязычном полуострове.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обстановке у здания парламента, а аэропорту и на некоторых других объектах появилась охрана, состоящая из Российских военнослужащих».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14455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524"/>
            <a:ext cx="5129939" cy="68855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53809" y="6122741"/>
            <a:ext cx="6958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Волобуев О.В..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Карпачёв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 П., П. Н. Романов. Конец XIX - начало XXI века. Базовый уровень. 11 класс: учебник. Москва: Дрофа , 2016. С 342.</a:t>
            </a:r>
          </a:p>
        </p:txBody>
      </p:sp>
    </p:spTree>
    <p:extLst>
      <p:ext uri="{BB962C8B-B14F-4D97-AF65-F5344CB8AC3E}">
        <p14:creationId xmlns:p14="http://schemas.microsoft.com/office/powerpoint/2010/main" val="3398824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62880" y="946331"/>
            <a:ext cx="6685280" cy="271126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«11 марта 2014 года постановлением Верховного Совета Автономной республики Крым и Севастопольского городского совета была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принята Декларация о независимости.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революция начавшаяся в Киеве, стала явлением международной политики, и на революционной волне выплеснулся «поплывший» в другом направлении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Крымский полуостров. 16 марта состоялся референдум по вопросу о судьбе Крыма.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90% голосовавших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крымчан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севастопольцев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высказались за вхождение в РФ при 83% принявших участие в голосование. Уже 18 марта Президент РФ и высшие государственные лица АР Крым, а также глава города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Севастопольподписали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 о вхождение в состав РФ, на правах её субъектов Крыма и Севастополя»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14455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524"/>
            <a:ext cx="5129939" cy="68855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53809" y="6122741"/>
            <a:ext cx="6958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Волобуев О.В..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Карпачёв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 П., П. Н. Романов. Конец XIX - начало XXI века. Базовый уровень. 11 класс: учебник. Москва: Дрофа , 2016. С 342.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043477" y="131537"/>
            <a:ext cx="1378812" cy="70485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КРИМ</a:t>
            </a:r>
          </a:p>
        </p:txBody>
      </p:sp>
    </p:spTree>
    <p:extLst>
      <p:ext uri="{BB962C8B-B14F-4D97-AF65-F5344CB8AC3E}">
        <p14:creationId xmlns:p14="http://schemas.microsoft.com/office/powerpoint/2010/main" val="3568036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3809" y="970757"/>
            <a:ext cx="6674031" cy="24836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«Результаты референдума и воссоединения Крыма с Россией не были признаны США и Евросоюзом, которые не считаются с мнением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крымчан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Заявили об аннексии Крыма. Положение усложнилась тем, что в Донецкой и Луганской областях были провозглашены народные республики (ДНР и ЛНР). Не идущая на диалог с населением юго-востока киевская власть стала проводить репрессивную политику. Многие россияне начали добровольно оказывать помощь повстанцам, которые в борьбе за признание государственного статуса русского языка и самоопределение опирались на сочувствие российского общества.»  342-343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524"/>
            <a:ext cx="5129939" cy="68855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53809" y="6122741"/>
            <a:ext cx="6958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Волобуев О.В..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Карпачёв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 П., П. Н. Романов. Конец XIX - начало XXI века. Базовый уровень. 11 класс: учебник. Москва: Дрофа , 2016. С 342-343.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566081" y="131537"/>
            <a:ext cx="4049486" cy="70485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КРИМ, ДНР ТА ЛНР</a:t>
            </a:r>
          </a:p>
        </p:txBody>
      </p:sp>
    </p:spTree>
    <p:extLst>
      <p:ext uri="{BB962C8B-B14F-4D97-AF65-F5344CB8AC3E}">
        <p14:creationId xmlns:p14="http://schemas.microsoft.com/office/powerpoint/2010/main" val="914514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448753" y="734786"/>
            <a:ext cx="6634843" cy="21426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этих условиях российское руководство не отказывается от одного из основных приоритетов Концепции внешней политики РФ: развитие многосторонних связей с государствами Содружества, укрепление с ними добрососедских отношений и стратегического партнерства в решении насущных задач международной жизни. При этом подчеркивается, что Россия во главу угла ставит обеспечение своих национальных интересов, в том числе защиту прав многих миллионов соотечественников в странах ближнего зарубежья».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200650" cy="68579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40351" y="6007464"/>
            <a:ext cx="68516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России, ХХ - начало XXI века. 11 класс : учеб.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Учреждений. А. А.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Левандовский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Ю. А.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Щетинов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 В. Мироненко. Москва: Просвещение, 2013. С. 364</a:t>
            </a:r>
          </a:p>
        </p:txBody>
      </p:sp>
    </p:spTree>
    <p:extLst>
      <p:ext uri="{BB962C8B-B14F-4D97-AF65-F5344CB8AC3E}">
        <p14:creationId xmlns:p14="http://schemas.microsoft.com/office/powerpoint/2010/main" val="72645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лаг Украины. #Ukraine #Flag #Flags | Фла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550" y="1831975"/>
            <a:ext cx="7391400" cy="1325563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3004227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90C7A-EC68-4CC3-A30B-DC0033CBE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5425"/>
            <a:ext cx="10515600" cy="1325563"/>
          </a:xfrm>
        </p:spPr>
        <p:txBody>
          <a:bodyPr>
            <a:normAutofit/>
          </a:bodyPr>
          <a:lstStyle/>
          <a:p>
            <a:r>
              <a:rPr lang="uk-UA" sz="3600" b="1" i="1" u="sng" dirty="0"/>
              <a:t>Вивчаємо на діємо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E87B9D-3C5A-4C79-962A-A03BF83DE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>
                <a:solidFill>
                  <a:srgbClr val="333333"/>
                </a:solidFill>
                <a:latin typeface="Open Sans"/>
              </a:rPr>
              <a:t>Визначаємо місце імперських історичних міфів в шкільному курсі історії РФ, що продукуються РФ в інформаційній війні проти України;</a:t>
            </a:r>
          </a:p>
          <a:p>
            <a:r>
              <a:rPr lang="uk-UA" dirty="0">
                <a:solidFill>
                  <a:srgbClr val="333333"/>
                </a:solidFill>
                <a:latin typeface="Open Sans"/>
              </a:rPr>
              <a:t>аналізуємо основні російські історичні міфи щодо історії Київської Русі, Другої світової війни, Революції Гідності, історії української державності та інших ключових тем української історії в шкільному курсі РФ;</a:t>
            </a:r>
          </a:p>
          <a:p>
            <a:r>
              <a:rPr lang="uk-UA" dirty="0">
                <a:solidFill>
                  <a:srgbClr val="333333"/>
                </a:solidFill>
                <a:latin typeface="Open Sans"/>
              </a:rPr>
              <a:t>наводимо контраргументи російським історичним міфам щодо «Новоросії» та Криму;</a:t>
            </a:r>
          </a:p>
          <a:p>
            <a:r>
              <a:rPr lang="uk-UA" dirty="0">
                <a:solidFill>
                  <a:srgbClr val="333333"/>
                </a:solidFill>
                <a:latin typeface="Open Sans"/>
              </a:rPr>
              <a:t> наводимо контраргументи основним російським історичним міфам в шкільному курсі РФ щодо історії Київської Русі, Другої світової війни, Революції Гідності, історії української державності та інших ключових тем української історії та ін.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98385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76311" y="230626"/>
            <a:ext cx="5420978" cy="544134"/>
          </a:xfrm>
        </p:spPr>
        <p:txBody>
          <a:bodyPr>
            <a:noAutofit/>
          </a:bodyPr>
          <a:lstStyle/>
          <a:p>
            <a:r>
              <a:rPr lang="uk-UA" sz="2800" b="1" dirty="0">
                <a:latin typeface="Arial Black" panose="020B0A04020102020204" pitchFamily="34" charset="0"/>
              </a:rPr>
              <a:t>КРИЗА 2013 Р. В УКРАЇНІ</a:t>
            </a:r>
            <a:endParaRPr lang="ru-RU" sz="2800" b="1" dirty="0"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1150" y="774760"/>
            <a:ext cx="65913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«Кризис, разразившийся на Украине в конце 2013 г., явился отдаленным результатом распада СССР. Украина попала в своеобразную геополитическую ловушку: ее гражданам было навязано решение непростой дилеммы – сохранять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существовавшие ранее десятилетиями многочисленные связи с Россией или порвать их и присоединиться к Евросоюзу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Идея «Украина без России» расколола украинское общество на ее противников и сторонников.»</a:t>
            </a:r>
            <a:endParaRPr lang="ru-RU" sz="16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400050"/>
            <a:ext cx="5064125" cy="72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00650" y="6085460"/>
            <a:ext cx="68139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 России с древнейших времен до наших дней.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 Н. Боханов, Л. Е. Морозова, М. А. Рахматуллин, А. Н. Сахаров, В. А. Шестаков. Москва: АСТ, 2016.</a:t>
            </a:r>
          </a:p>
        </p:txBody>
      </p:sp>
    </p:spTree>
    <p:extLst>
      <p:ext uri="{BB962C8B-B14F-4D97-AF65-F5344CB8AC3E}">
        <p14:creationId xmlns:p14="http://schemas.microsoft.com/office/powerpoint/2010/main" val="266372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00650" y="-295006"/>
            <a:ext cx="680085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февраля 2014 г. Янукович был свергнут в результате государственного переворота.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поддержке западных государств к власти на Украине пришли националистические силы. Верховная рада изменила конституцию страны, сменила руководство парламента и МВД и отстранила от власти законного главу государства, который впоследствии был вынужден покинуть Украину, опасаясь за свою жизнь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Новое руководство Украины во главе с П. А. Порошенко, выражавшее интересы, прежде всего националистических сил, усиленно вытесняло русский язык из средств массовой информации, кинопроката, системы образования, отменило закон о языке, гарантировавший официальное двуязычие, а также принятые законы об охране памятников героям и жертвам ВОВ, об ответственности за преступления фашизма и коллаборационизма. </a:t>
            </a:r>
            <a:endParaRPr lang="ru-RU" sz="16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Активное неприятие таких действий новых властей на Востоке Украины, где преобладало русскоязычное население, вызвало массовые волнения, переросшие со временем в гражданскую войну.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Жители Юго‑Востока Украины новыми властями были объявлены террористами, и против них была организована «антитеррористическая» операция с применением военной силы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Отстаивая интересы русскоязычного населения на территориях Донецкой и Луганской областей, охраняемых ополченцами, весной 2014 г. было создано два образования – Донецкая народная республика (ДНР) и Луганская народная республика (ЛНР), которые отказались выполнять указания из Киева.»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400050"/>
            <a:ext cx="5064125" cy="72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0050"/>
            <a:ext cx="5064125" cy="72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00650" y="6085460"/>
            <a:ext cx="68139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 России с древнейших времен до наших дней.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 Н. Боханов, Л. Е. Морозова, М. А. Рахматуллин, А. Н. Сахаров, В. А. Шестаков. Москва: АСТ, 2016.</a:t>
            </a:r>
          </a:p>
        </p:txBody>
      </p:sp>
    </p:spTree>
    <p:extLst>
      <p:ext uri="{BB962C8B-B14F-4D97-AF65-F5344CB8AC3E}">
        <p14:creationId xmlns:p14="http://schemas.microsoft.com/office/powerpoint/2010/main" val="109058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71457" y="212407"/>
            <a:ext cx="1554479" cy="519114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КРИМ</a:t>
            </a:r>
          </a:p>
        </p:txBody>
      </p:sp>
      <p:sp>
        <p:nvSpPr>
          <p:cNvPr id="4" name="Объект 3"/>
          <p:cNvSpPr>
            <a:spLocks noGrp="1"/>
          </p:cNvSpPr>
          <p:nvPr>
            <p:ph type="subTitle" idx="1"/>
          </p:nvPr>
        </p:nvSpPr>
        <p:spPr>
          <a:xfrm>
            <a:off x="5394956" y="911090"/>
            <a:ext cx="6507479" cy="16557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«17 марта 2014 г. Президент России подписал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о признании Республики Крым в качестве независимого и суверенного государства.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марта в соответствии с новым законом Верховного Совета был подписан межгосударственный договор о принятии Крыма и Севастополя в состав России.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Спустя десятилетия историческая ошибка была исправлена: жители Крыма и Севастополя вернулись в родное государство».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400050"/>
            <a:ext cx="5064125" cy="72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31127" y="6089357"/>
            <a:ext cx="6835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 России с древнейших времен до наших дней.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 Н. Боханов, Л. Е. Морозова, М. А. Рахматуллин, А. Н. Сахаров, В. А. Шестаков. Москва: АСТ, 2016.</a:t>
            </a:r>
          </a:p>
        </p:txBody>
      </p:sp>
    </p:spTree>
    <p:extLst>
      <p:ext uri="{BB962C8B-B14F-4D97-AF65-F5344CB8AC3E}">
        <p14:creationId xmlns:p14="http://schemas.microsoft.com/office/powerpoint/2010/main" val="650053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7932" y="90327"/>
            <a:ext cx="1401536" cy="586564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КРИМ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400050"/>
            <a:ext cx="5064125" cy="72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57800" y="691218"/>
            <a:ext cx="6781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«Российское руководство до начала 2014 г. принимало все усилия для того, чтобы вернуть политический процесс в Украине в конституционное русло, однако после свержения легитимной власти в Киеве Президент РФ обратился в Совет Федерации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получил право на использование российских войск на территории Украины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Фактически это право не было использовано и на территорию Крыма дополнительный контингент военных введен не был. Российскими военными, дислоцирующимися в Крыму на законных основаниях (число которых не превышало 20 тыс. человек), были блокированы попытки противодействия проведению крымского референдума со стороны властей Украины и стран Запада».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57800" y="6157350"/>
            <a:ext cx="678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 России с древнейших времен до наших дней.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 Н. Боханов, Л. Е. Морозова, М. А. Рахматуллин, А. Н. Сахаров, В. А. Шестаков. Москва: АСТ, 2016.</a:t>
            </a:r>
          </a:p>
        </p:txBody>
      </p:sp>
    </p:spTree>
    <p:extLst>
      <p:ext uri="{BB962C8B-B14F-4D97-AF65-F5344CB8AC3E}">
        <p14:creationId xmlns:p14="http://schemas.microsoft.com/office/powerpoint/2010/main" val="4013624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3125" y="1178378"/>
            <a:ext cx="6534150" cy="293642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«1992 г. – Россия, Армения, Казахстан, Киргизия, Таджикистан и Узбекистан подписали в Ташкенте договор о коллективной безопасности. Остальные члены СНГ – Украина, Молдавия и Туркменистан отказались от участия в этом договоре.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Казалось бы, сохранение тесного союза государств, наследовавших ранее единую экономику и оборонную систему СССР, отвечало их общим интересам. Однако на деле главной задачей 1990-х годов стало укрепление недавнего суверенитета.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итоге, подписывать соглашение о развитии а рамках СНГ, многие его участники искали союзников и партнёров вне Содружества, в первую очередь в лице ЕС и НАТО.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Украина в 1997 г. подписала хартию об особых отношениях  с НАТО».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Уроки. Творчество. Мастерство&quot; Сайт Заиченко Г.Н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7523"/>
            <a:ext cx="5358539" cy="688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403125" y="286271"/>
            <a:ext cx="6379572" cy="58656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ФОРМУВАННЯ НЕЗАЛЕЖНИХ ДЕРЖАВ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03125" y="6102421"/>
            <a:ext cx="6958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Загладин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Н.В., Петров Ю. История. Конец XIX - начало XXI века. Базовый уровень. 11 класс: учебник. Москва: Русское слово , 2016. С 407.</a:t>
            </a:r>
          </a:p>
        </p:txBody>
      </p:sp>
    </p:spTree>
    <p:extLst>
      <p:ext uri="{BB962C8B-B14F-4D97-AF65-F5344CB8AC3E}">
        <p14:creationId xmlns:p14="http://schemas.microsoft.com/office/powerpoint/2010/main" val="766086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5391" y="0"/>
            <a:ext cx="3703320" cy="888366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Arial Black" panose="020B0A04020102020204" pitchFamily="34" charset="0"/>
              </a:rPr>
              <a:t>КРИЗА В УКРАЇНІ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338338" y="888366"/>
            <a:ext cx="6617426" cy="25039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2014 г. Отношения России и Украины подверглись заметному охлаждению по причине украинского кризиса. В результате народных протестов, которые возглавила радикальная националистическая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опозиция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президент В,Ф. Янукович был свергнут и бежал со стран. Пришедшее к власти нелегитимное временное правительство, в котором основную роль играли националисты,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желало считаться с экономическими и культурными интересами русскоязычного населения Юго-Востока Украины Начался новый виток гражданского противостояния. Часть восточный областей  (Луганская, Донецкая, Харьковская) взяли курс на самоопределение.»</a:t>
            </a:r>
          </a:p>
        </p:txBody>
      </p:sp>
      <p:pic>
        <p:nvPicPr>
          <p:cNvPr id="7" name="Picture 6" descr="Уроки. Творчество. Мастерство&quot; Сайт Заиченко Г.Н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7523"/>
            <a:ext cx="5358539" cy="688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403125" y="6102421"/>
            <a:ext cx="6958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Загладин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Н.В., Петров Ю. История. Конец XIX - начало XXI века. Базовый уровень. 11 класс: учебник. Москва: Русское слово , 2016. С 409.</a:t>
            </a:r>
          </a:p>
        </p:txBody>
      </p:sp>
    </p:spTree>
    <p:extLst>
      <p:ext uri="{BB962C8B-B14F-4D97-AF65-F5344CB8AC3E}">
        <p14:creationId xmlns:p14="http://schemas.microsoft.com/office/powerpoint/2010/main" val="1805679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Уроки. Творчество. Мастерство&quot; Сайт Заиченко Г.Н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7523"/>
            <a:ext cx="5312306" cy="688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7395" y="827473"/>
            <a:ext cx="6605918" cy="317847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2004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была спровоцирована кампания непризнания итогов президентских выборов на Украине. При прямом участие США, Евросоюза и НАТО итоги выборов были, по сути, отменены. В результате вместо победившего с незначительным отрывом В.Ф. Януковича,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выступевшего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укрепление отношений с Россией, к власти был приведён В.А. Ющенко, стремившейся к вступлении Украины в НАТО. Эти события получили названия «оранжевой революции». Попытки нового руководства Украины провести на её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военные учения НАТО вызвали массовые протесты населения…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Украинские власти, игнорируя интересы миллионов собственных граждан, усиленно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вытесняли русский язык из средств массовой информации, кинопроката, системы образования.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года в год сворачивались культурные контакты с Россией.»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1461" y="0"/>
            <a:ext cx="541401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80423" y="196335"/>
            <a:ext cx="60398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Arial Black" panose="020B0A04020102020204" pitchFamily="34" charset="0"/>
              </a:rPr>
              <a:t>ПОМАРАНЧЕВА РЕВОЛЮЦІЯ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7395" y="6174992"/>
            <a:ext cx="6958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России. Базовый уровень. 10 класс: учебник. М.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Горинов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 Данилов, М.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Моруков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 Семененко и др. Ч.3. Москва: Просвещение, 2016. С 95.</a:t>
            </a:r>
          </a:p>
        </p:txBody>
      </p:sp>
    </p:spTree>
    <p:extLst>
      <p:ext uri="{BB962C8B-B14F-4D97-AF65-F5344CB8AC3E}">
        <p14:creationId xmlns:p14="http://schemas.microsoft.com/office/powerpoint/2010/main" val="88828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1133</Words>
  <Application>Microsoft Office PowerPoint</Application>
  <PresentationFormat>Широкоэкранный</PresentationFormat>
  <Paragraphs>43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Open Sans</vt:lpstr>
      <vt:lpstr>Times New Roman</vt:lpstr>
      <vt:lpstr>Тема Office</vt:lpstr>
      <vt:lpstr>Презентация PowerPoint</vt:lpstr>
      <vt:lpstr>Вивчаємо на діємо</vt:lpstr>
      <vt:lpstr>КРИЗА 2013 Р. В УКРАЇНІ</vt:lpstr>
      <vt:lpstr>Презентация PowerPoint</vt:lpstr>
      <vt:lpstr>КРИМ</vt:lpstr>
      <vt:lpstr>КРИМ</vt:lpstr>
      <vt:lpstr>ФОРМУВАННЯ НЕЗАЛЕЖНИХ ДЕРЖАВ</vt:lpstr>
      <vt:lpstr>КРИЗА В УКРАЇНІ</vt:lpstr>
      <vt:lpstr>Презентация PowerPoint</vt:lpstr>
      <vt:lpstr>КРИМ</vt:lpstr>
      <vt:lpstr>КРИМ</vt:lpstr>
      <vt:lpstr>КРИМ, ДНР ТА ЛНР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Дом</cp:lastModifiedBy>
  <cp:revision>45</cp:revision>
  <dcterms:created xsi:type="dcterms:W3CDTF">2020-04-03T13:44:30Z</dcterms:created>
  <dcterms:modified xsi:type="dcterms:W3CDTF">2023-01-04T20:58:47Z</dcterms:modified>
</cp:coreProperties>
</file>