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DA5E9C-68C8-4018-9C25-9235F72E1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380B8DA-2835-48B1-A278-BE769CED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9EB05E-E175-43D1-9F56-2DCA96B7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2FA5EE-AC33-49F1-B1B6-A0F6DB7E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DD01F65-D6BE-4C89-A69E-867EF823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55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F0CD4-D9E3-48A0-BF9B-C89C4128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5C86131-AAAB-4049-9ED0-11C73D5E2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3C1A47-2C82-4BBA-A650-CD91E1E5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074028-521A-490B-ACD8-08C3440A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7E48E4A-1851-4B60-BB3C-E6E4820F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502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A8FBC2B-4CD2-4AB9-ABA7-34CB9C126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2CEEAD8-BA61-4A76-B436-2C1F53C1A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19D04A-93B9-4A33-B881-9BCE5A5F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2ED0E7D-5E5E-484F-95C8-CBE305C7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BF81D95-EB50-4EA6-862F-6BF1FEC9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11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DECA8-3E3B-4DFB-9374-09C31448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E3C77D2-3E01-497D-9518-13F94FE3C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C061EB-AF9B-4D4B-BA29-8BED3E74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4B03291-3AB5-47AC-9BDD-7632D64F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572A0CF-6046-4F50-A69A-1913991B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36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5F363-5C8D-4B8A-A961-DD99D943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7B1D438-0A27-4F0E-B120-8202952F2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D72457C-D56C-446F-BDCF-8FB59B23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6AE0552-D12A-4585-A47D-70CB63960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C011FA5-C20D-4A88-A9C5-B700509C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88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EB02A-1FD6-4433-9168-DADA922E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FA2C94-2917-4478-8795-4786576B3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98609A5-CDE7-4B7B-9B63-F303BD0CA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EF3B649-11F9-417B-B9DC-ACF024B3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97682E7-6D10-462F-B2AB-1D607097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340E110-217A-4412-9458-7BC8AEF1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34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FC28C-C724-4F39-B115-7F5AF06C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9BBACD1-A100-422A-8946-793E7A65F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64C1775-5929-4B77-862D-1D36DFA8A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012EE0-7FC9-44E0-9132-FEFBC6C5A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634C826-6997-479A-8F7C-8F663231F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A0A24E7-2482-4743-9EC1-3B429C55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AB1A3F0-E4D1-4BA4-AFF9-343820FB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466A51C-5DD6-465A-B72A-CCCA0BAD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47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3D0DB-8C30-48DC-9285-7042E0FC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D510027-7DCA-41F8-9526-20114345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4634CB5-FD63-417A-BD06-7FB95DFB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911F8DF-F0BB-41A7-82DE-27C45D6D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799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A68AA07-E090-4F7E-90D3-7644E269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80A4D2E-6DB4-4F19-9893-DE9F8B5A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4D2BB36-1767-40DB-BEC7-1FCBC8CD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672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D2AA3-B17E-4067-B3C1-2F793FC2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3EF24F-3E3C-473F-A237-B641CE5CB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2A4FE62-AE44-478B-872B-DE4CA74D0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08A7EE8-77C5-41D2-AC59-4C635658D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BC24302-F1F5-4DD4-BD66-CD1AD994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8392604-D914-474F-879D-FF70C71C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93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FB09F-0EC9-4813-A45F-33A32B64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68C0579-5124-4D9B-B3F2-F5B1C4DD3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AA2CCE6-285E-42AA-8001-81C9E7065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7AAD65D-3CB1-4921-B279-BE62244C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6044223-0BEC-435A-B2CE-86B83607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D5F7A47-F8F6-4177-AA71-583E17328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232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2FA72FB-B037-433F-A9BE-7B430847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636C452-8C75-4CBA-92C4-1B6162E62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B99E9F4-6E7C-4D99-A60E-7F68D54C8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9056A-96F0-4E2B-B307-BC9B08E85BBA}" type="datetimeFigureOut">
              <a:rPr lang="uk-UA" smtClean="0"/>
              <a:t>23.04.2024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F630F7-0A6C-4557-BAC9-1B0D4501E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29A6B2F-CDBA-4D4B-9168-130EC5A03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F486-422B-49AC-936C-567DDAE7AF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362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url.li/swx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F6A44-842E-4A3C-A788-C66944FD6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Деменція в дитячому віці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8AEA092-E3E7-4C0E-93E2-FED234C63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/>
              <a:t>Тема 5, 6 (2)</a:t>
            </a:r>
          </a:p>
        </p:txBody>
      </p:sp>
    </p:spTree>
    <p:extLst>
      <p:ext uri="{BB962C8B-B14F-4D97-AF65-F5344CB8AC3E}">
        <p14:creationId xmlns:p14="http://schemas.microsoft.com/office/powerpoint/2010/main" val="2382830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/>
              <a:t>Деменція при епілепсії</a:t>
            </a:r>
          </a:p>
          <a:p>
            <a:pPr marL="0" indent="0">
              <a:buNone/>
            </a:pPr>
            <a:r>
              <a:rPr lang="uk-UA" dirty="0"/>
              <a:t>Найхарактернішою рисою є повільний перебіг усіх психічних процесів. Діти  повільно сприймають, думають, говорять, виконують завдання. Характерною особливістю є надзвичайна інертність психічної діяльності. </a:t>
            </a:r>
          </a:p>
          <a:p>
            <a:pPr marL="0" indent="0">
              <a:buNone/>
            </a:pPr>
            <a:r>
              <a:rPr lang="uk-UA" dirty="0"/>
              <a:t>Дитину-епілептика неможливо переключити на іншу діяльність, поки вона не завершить попередньої. У цих дітей спостерігаються і своєрідні зміни характеру: вони можуть бути дратівливі, злобні, схильні до афективних спалахів. Для дітей епілептиків характерним є те, що вони виявляють улесливість, догідливість, підкреслену повагу до дорослих та сильніших за себе і бувають грубими, жадібними, жорстокими до слабших. Інертність, властива дітям-епілептикам, виявляється і в емоційно-вольовій сфері. Поставивши щось за мету, дитина вже не може відмовитись від свого наміру, навіть коли їй доведена недоцільність цього. </a:t>
            </a:r>
          </a:p>
          <a:p>
            <a:pPr marL="0" indent="0">
              <a:buNone/>
            </a:pPr>
            <a:r>
              <a:rPr lang="uk-UA" dirty="0"/>
              <a:t>У вихованні дітей-епілептиків слід орієнтуватись на такі позитивні риси, як охайність, наполегливість. </a:t>
            </a:r>
          </a:p>
        </p:txBody>
      </p:sp>
    </p:spTree>
    <p:extLst>
      <p:ext uri="{BB962C8B-B14F-4D97-AF65-F5344CB8AC3E}">
        <p14:creationId xmlns:p14="http://schemas.microsoft.com/office/powerpoint/2010/main" val="379672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Деменція при шизофренії</a:t>
            </a:r>
          </a:p>
          <a:p>
            <a:pPr marL="0" indent="0">
              <a:buNone/>
            </a:pPr>
            <a:r>
              <a:rPr lang="uk-UA" dirty="0"/>
              <a:t>Виникнення цієї хвороби в ранньому дитинстві часто викликає недорозвинення пізнавальної діяльності та емоційну «тупість». Їм властиве </a:t>
            </a:r>
            <a:r>
              <a:rPr lang="uk-UA" dirty="0" err="1"/>
              <a:t>аутичне</a:t>
            </a:r>
            <a:r>
              <a:rPr lang="uk-UA" dirty="0"/>
              <a:t>, непродуктивне, не досить активне мислення. Вони погано орієнтуються у місці, часі, в оточенні. У них значно знижена здатність до узагальнення та абстрагування, що помітно виявляється у навчанні їх лічбі, читанню. Інколи у дітей, хворих на шизофренію, спостерігаються характерні порушення мовлення. Має місце бідний словниковий запас, схильність до нових беззмістовних словотворень. Інколи порушується і артикуляція, голос стає глухим, </a:t>
            </a:r>
            <a:r>
              <a:rPr lang="uk-UA" dirty="0" err="1"/>
              <a:t>маломодульованим</a:t>
            </a:r>
            <a:r>
              <a:rPr lang="uk-UA" dirty="0"/>
              <a:t>, а мовлення уповільненим. Емоційна тупість дітей з шизофренічним «слабоумством» виявляється у замкнутості, байдужості до оточення, у нестійкості настрою, у негативізмі. </a:t>
            </a:r>
          </a:p>
        </p:txBody>
      </p:sp>
    </p:spTree>
    <p:extLst>
      <p:ext uri="{BB962C8B-B14F-4D97-AF65-F5344CB8AC3E}">
        <p14:creationId xmlns:p14="http://schemas.microsoft.com/office/powerpoint/2010/main" val="157976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Деменція при сифілісі головного мозку</a:t>
            </a:r>
          </a:p>
          <a:p>
            <a:pPr marL="0" indent="0">
              <a:buNone/>
            </a:pPr>
            <a:r>
              <a:rPr lang="uk-UA" dirty="0"/>
              <a:t>Інколи при захворюванні батьків на цю хворобу, нервова система дитини пошкоджується під час внутрішньоутробного розвитку, в таких випадках дитина розвивається, як при олігофренії. </a:t>
            </a:r>
          </a:p>
          <a:p>
            <a:pPr marL="0" indent="0">
              <a:buNone/>
            </a:pPr>
            <a:r>
              <a:rPr lang="uk-UA" dirty="0"/>
              <a:t>Проте, в деяких випадках хвороба може виявитись значно пізніше і дає важкі ускладнення. Погіршується успішність дитини, з'являються відхилення у поведінці, безпричинні страхи, інколи галюцинації, погіршується зір. </a:t>
            </a:r>
          </a:p>
        </p:txBody>
      </p:sp>
    </p:spTree>
    <p:extLst>
      <p:ext uri="{BB962C8B-B14F-4D97-AF65-F5344CB8AC3E}">
        <p14:creationId xmlns:p14="http://schemas.microsoft.com/office/powerpoint/2010/main" val="319043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Означені захворювання безумовно негативно впливають на стан головного мозку дітей. А це позначається на психічному та соматичному розвитку дітей. </a:t>
            </a:r>
          </a:p>
          <a:p>
            <a:pPr marL="0" indent="0">
              <a:buNone/>
            </a:pPr>
            <a:r>
              <a:rPr lang="uk-UA" dirty="0"/>
              <a:t>Весь час під впливом цих </a:t>
            </a:r>
            <a:r>
              <a:rPr lang="uk-UA" dirty="0" err="1"/>
              <a:t>хвороб</a:t>
            </a:r>
            <a:r>
              <a:rPr lang="uk-UA" dirty="0"/>
              <a:t> у мозку дітей з'являються морфологічні зміни. Кожний гострий період захворювання затримує розвиток пізнавальної діяльності і особистості. </a:t>
            </a:r>
          </a:p>
          <a:p>
            <a:pPr marL="0" indent="0">
              <a:buNone/>
            </a:pPr>
            <a:r>
              <a:rPr lang="uk-UA" i="1" dirty="0"/>
              <a:t>Проте навчання і виховання у спеціальних умовах </a:t>
            </a:r>
          </a:p>
          <a:p>
            <a:pPr marL="0" indent="0">
              <a:buNone/>
            </a:pPr>
            <a:r>
              <a:rPr lang="uk-UA" i="1" dirty="0"/>
              <a:t>дає можливість коригувати психічну </a:t>
            </a:r>
          </a:p>
          <a:p>
            <a:pPr marL="0" indent="0">
              <a:buNone/>
            </a:pPr>
            <a:r>
              <a:rPr lang="uk-UA" i="1" dirty="0"/>
              <a:t>діяльність цих дітей.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C4ECB2-B161-4C83-BE7C-D5CD93EE4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4467543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69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Лікування дитячої деменції зазвичай залежить від її причини. Деякі стани можуть бути скориговані за допомогою медикаментозної терапії, фізіотерапії, психотерапії, спеціальної корекційної роботи та інших інтервенцій. У більш складних випадках може знадобитися інтенсивне медичне спостереження та підтримка. Важливо проводити ретельне медичне обстеження, щоб визначити правильний діагноз та обрати належний підхід до лікування та корекції.</a:t>
            </a:r>
          </a:p>
        </p:txBody>
      </p:sp>
    </p:spTree>
    <p:extLst>
      <p:ext uri="{BB962C8B-B14F-4D97-AF65-F5344CB8AC3E}">
        <p14:creationId xmlns:p14="http://schemas.microsoft.com/office/powerpoint/2010/main" val="2494638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3. Деякі особливості логопедичної роботи при  дитячій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Логопедична робота з дітьми з деменцією може бути важливою складовою підтримки їхнього комунікаційного та когнітивного функціонування. Оскільки деменція в дитячому віці може впливати на мовлення, розуміння мови, моторику мовлення та інші аспекти комунікації, логопедичний підхід може допомогти в адаптації та підтримці цих дітей.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7AC1C4-D7C9-460E-8F95-C110A1121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320" y="3941763"/>
            <a:ext cx="2316480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7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3. Деякі особливості логопедичної роботи при  дитячій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 err="1"/>
              <a:t>Оцінка</a:t>
            </a:r>
            <a:r>
              <a:rPr lang="ru-RU" b="1" i="1" dirty="0"/>
              <a:t> </a:t>
            </a:r>
            <a:r>
              <a:rPr lang="ru-RU" b="1" i="1" dirty="0" err="1"/>
              <a:t>мовних</a:t>
            </a:r>
            <a:r>
              <a:rPr lang="ru-RU" b="1" i="1" dirty="0"/>
              <a:t> </a:t>
            </a:r>
            <a:r>
              <a:rPr lang="ru-RU" b="1" i="1" dirty="0" err="1"/>
              <a:t>навичок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r>
              <a:rPr lang="ru-RU" dirty="0"/>
              <a:t>Логопед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постійну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мовленнєвого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виявляти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у </a:t>
            </a:r>
            <a:r>
              <a:rPr lang="ru-RU" dirty="0" err="1"/>
              <a:t>мовленні</a:t>
            </a:r>
            <a:r>
              <a:rPr lang="ru-RU" dirty="0"/>
              <a:t> та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uk-UA" b="1" i="1" dirty="0"/>
              <a:t>Розвиток мовленнєвих навичок.</a:t>
            </a:r>
          </a:p>
          <a:p>
            <a:pPr marL="0" indent="0">
              <a:buNone/>
            </a:pPr>
            <a:r>
              <a:rPr lang="uk-UA" dirty="0"/>
              <a:t>Логопед має розробляти індивідуальні програми розвитку мовленнєвих навичок, які враховують потреби та можливості кожної дитини.</a:t>
            </a:r>
          </a:p>
          <a:p>
            <a:pPr marL="0" indent="0">
              <a:buNone/>
            </a:pPr>
            <a:r>
              <a:rPr lang="uk-UA" b="1" i="1" dirty="0"/>
              <a:t>Терапія мови та мовлення.</a:t>
            </a:r>
          </a:p>
          <a:p>
            <a:pPr marL="0" indent="0">
              <a:buNone/>
            </a:pPr>
            <a:r>
              <a:rPr lang="uk-UA" dirty="0"/>
              <a:t>Це може включати в себе вправи для покращення вимови звуків, розвитку словарного запасу, розвитку граматичних навичок та інших аспектів мовлення.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0462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3. Деякі особливості логопедичної роботи при  дитячій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/>
              <a:t>Підтримка розуміння мови.</a:t>
            </a:r>
          </a:p>
          <a:p>
            <a:pPr marL="0" indent="0">
              <a:buNone/>
            </a:pPr>
            <a:r>
              <a:rPr lang="uk-UA" dirty="0"/>
              <a:t>Логопед може допомагати дітям з деменцією розуміти мовлення навколишніх, навчаючи їх стратегій розуміння та використання контексту.</a:t>
            </a:r>
          </a:p>
          <a:p>
            <a:pPr marL="0" indent="0">
              <a:buNone/>
            </a:pPr>
            <a:r>
              <a:rPr lang="uk-UA" b="1" i="1" dirty="0"/>
              <a:t>Використання альтернативних методів комунікації.</a:t>
            </a:r>
          </a:p>
          <a:p>
            <a:pPr marL="0" indent="0">
              <a:buNone/>
            </a:pPr>
            <a:r>
              <a:rPr lang="uk-UA" dirty="0"/>
              <a:t>У випадках, коли мовлення стає важким або неможливим, логопед може навчати дитину використовувати альтернативні методи комунікації, такі як жести, символи або комунікатори.</a:t>
            </a:r>
          </a:p>
          <a:p>
            <a:pPr marL="0" indent="0">
              <a:buNone/>
            </a:pPr>
            <a:r>
              <a:rPr lang="uk-UA" b="1" i="1" dirty="0"/>
              <a:t>Підтримка родини.</a:t>
            </a:r>
          </a:p>
          <a:p>
            <a:pPr marL="0" indent="0">
              <a:buNone/>
            </a:pPr>
            <a:r>
              <a:rPr lang="uk-UA" dirty="0"/>
              <a:t>Логопед може працювати з родинами дітей з деменцією, надаючи їм поради та стратегії для спілкування з дитиною вдома та в інших ситуаціях.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419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3. Деякі особливості логопедичної роботи при  дитячій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Важливо, щоб логопедична робота здійснювалася в контексті командної роботи з іншими спеціалістами, такими як психологи, лікарі, педагоги для забезпечення комплексного підходу до підтримки дітей з деменцією.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D62E969-B270-4BCE-BC0D-B4177A7D2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440" y="3377883"/>
            <a:ext cx="288036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904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3. Деякі особливості логопедичної роботи при  дитячій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Додаткові інтерактивні презентації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325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1. Сутність та причини дитячої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dirty="0"/>
              <a:t>Деменція в дитячому віці, відома також як дитяча деменція, є рідкісним, але серйозним станом, який може виникнути з різних причин. Це втрата когнітивних функцій, таких як пам'ять, мислення і орієнтація, яка впливає на поведінку та здатність вчитися і функціонувати в повсякденному житті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B3F6E3-D132-4C57-9013-307648A48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3509963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63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/>
              <a:t>Література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905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dirty="0"/>
              <a:t>Войтюк І.В. Своєчасне правильне виявлення патології – перший успішний крок  до корекційного навчання розумово відсталих дошкільників. Науковий часопис.  Корекційна педагогіка. 2013. </a:t>
            </a:r>
            <a:r>
              <a:rPr lang="en-US" dirty="0"/>
              <a:t>URL : </a:t>
            </a:r>
            <a:r>
              <a:rPr lang="en-US" dirty="0">
                <a:hlinkClick r:id="rId2"/>
              </a:rPr>
              <a:t>http://surl.li/swxwf</a:t>
            </a:r>
            <a:r>
              <a:rPr lang="uk-UA" dirty="0"/>
              <a:t> </a:t>
            </a:r>
          </a:p>
          <a:p>
            <a:pPr marL="514350" indent="-514350">
              <a:buAutoNum type="arabicPeriod"/>
            </a:pPr>
            <a:r>
              <a:rPr lang="uk-UA" dirty="0" err="1"/>
              <a:t>Синьов</a:t>
            </a:r>
            <a:r>
              <a:rPr lang="uk-UA" dirty="0"/>
              <a:t> В.М., Матвєєва М.П., </a:t>
            </a:r>
            <a:r>
              <a:rPr lang="uk-UA" dirty="0" err="1"/>
              <a:t>Хохліна</a:t>
            </a:r>
            <a:r>
              <a:rPr lang="uk-UA" dirty="0"/>
              <a:t> О.П. Психологія розумово відсталої дитини : підручник. Київ : Знання, 2008. 359 с. </a:t>
            </a:r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217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1. Сутність та причини дитячої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Можливі причини дитячої деменції:</a:t>
            </a:r>
          </a:p>
          <a:p>
            <a:pPr marL="0" indent="0">
              <a:buNone/>
            </a:pPr>
            <a:r>
              <a:rPr lang="uk-UA" dirty="0"/>
              <a:t>1. Генетичні захворювання: Наприклад, метаболічні розлади, як </a:t>
            </a:r>
            <a:r>
              <a:rPr lang="uk-UA" dirty="0" err="1"/>
              <a:t>галактоземія</a:t>
            </a:r>
            <a:r>
              <a:rPr lang="uk-UA" dirty="0"/>
              <a:t>, </a:t>
            </a:r>
            <a:r>
              <a:rPr lang="uk-UA" dirty="0" err="1"/>
              <a:t>Фрагільний</a:t>
            </a:r>
            <a:r>
              <a:rPr lang="uk-UA" dirty="0"/>
              <a:t> </a:t>
            </a:r>
            <a:r>
              <a:rPr lang="en-US" dirty="0"/>
              <a:t>X-</a:t>
            </a:r>
            <a:r>
              <a:rPr lang="uk-UA" dirty="0"/>
              <a:t>синдром, хвороба </a:t>
            </a:r>
            <a:r>
              <a:rPr lang="uk-UA" dirty="0" err="1"/>
              <a:t>Неймана</a:t>
            </a:r>
            <a:r>
              <a:rPr lang="uk-UA" dirty="0"/>
              <a:t>-Піка.</a:t>
            </a:r>
          </a:p>
          <a:p>
            <a:pPr marL="0" indent="0">
              <a:buNone/>
            </a:pPr>
            <a:r>
              <a:rPr lang="uk-UA" dirty="0"/>
              <a:t>2. Інфекції: Наприклад, інфекція ВІЛ</a:t>
            </a:r>
            <a:r>
              <a:rPr lang="en-US" dirty="0"/>
              <a:t> </a:t>
            </a:r>
            <a:r>
              <a:rPr lang="uk-UA" dirty="0"/>
              <a:t>або вірусний енцефаліт.</a:t>
            </a:r>
          </a:p>
          <a:p>
            <a:pPr marL="0" indent="0">
              <a:buNone/>
            </a:pPr>
            <a:r>
              <a:rPr lang="uk-UA" dirty="0"/>
              <a:t>3. Травми голови: Важкі травми можуть призвести до пошкодження мозку, що може спричинити деменцію.</a:t>
            </a:r>
          </a:p>
          <a:p>
            <a:pPr marL="0" indent="0">
              <a:buNone/>
            </a:pPr>
            <a:r>
              <a:rPr lang="uk-UA" dirty="0"/>
              <a:t>4. </a:t>
            </a:r>
            <a:r>
              <a:rPr lang="uk-UA" dirty="0" err="1"/>
              <a:t>Нейродегенеративні</a:t>
            </a:r>
            <a:r>
              <a:rPr lang="uk-UA" dirty="0"/>
              <a:t> захворювання: Такі як хвороба </a:t>
            </a:r>
            <a:r>
              <a:rPr lang="uk-UA" dirty="0" err="1"/>
              <a:t>Гентінгтона</a:t>
            </a:r>
            <a:r>
              <a:rPr lang="uk-UA" dirty="0"/>
              <a:t> або </a:t>
            </a:r>
            <a:r>
              <a:rPr lang="uk-UA" dirty="0" err="1"/>
              <a:t>Муковісцидоз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5. Токсичні впливи: Наприклад, отруєння важкими металами, які можуть викликати пошкодження мозку.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748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1. Сутність та причини дитячої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За визначенням </a:t>
            </a:r>
            <a:r>
              <a:rPr lang="uk-UA" dirty="0" err="1"/>
              <a:t>В.Синьова</a:t>
            </a:r>
            <a:r>
              <a:rPr lang="uk-UA" dirty="0"/>
              <a:t>, деменція –  це вид розумової відсталості, який виникає внаслідок пошкодження кори головного мозку, у період після двох - трьох років і виявляється у виразному зниженні інтелектуальних можливостей та в частковому розпаданні вже сформованих психічних функцій. </a:t>
            </a:r>
          </a:p>
          <a:p>
            <a:pPr marL="0" indent="0">
              <a:buNone/>
            </a:pPr>
            <a:r>
              <a:rPr lang="uk-UA" i="1" dirty="0"/>
              <a:t>Вона характеризується парціальністю </a:t>
            </a:r>
          </a:p>
          <a:p>
            <a:pPr marL="0" indent="0">
              <a:buNone/>
            </a:pPr>
            <a:r>
              <a:rPr lang="uk-UA" i="1" dirty="0"/>
              <a:t>(вибірковістю) порушення психічних функцій</a:t>
            </a:r>
            <a:r>
              <a:rPr lang="uk-UA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9512B3-9800-40C4-9130-DA9915A5A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20" y="3389536"/>
            <a:ext cx="2087880" cy="278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9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1. Сутність та причини дитячої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В.М. </a:t>
            </a:r>
            <a:r>
              <a:rPr lang="uk-UA" dirty="0" err="1"/>
              <a:t>Синьов</a:t>
            </a:r>
            <a:r>
              <a:rPr lang="uk-UA" dirty="0"/>
              <a:t> деменцію поділяє на </a:t>
            </a:r>
            <a:r>
              <a:rPr lang="uk-UA" b="1" dirty="0" err="1"/>
              <a:t>резидуальну</a:t>
            </a:r>
            <a:r>
              <a:rPr lang="uk-UA" dirty="0"/>
              <a:t>, яка так само як і олігофренія не має </a:t>
            </a:r>
            <a:r>
              <a:rPr lang="uk-UA" dirty="0" err="1"/>
              <a:t>прогредієнтного</a:t>
            </a:r>
            <a:r>
              <a:rPr lang="uk-UA" dirty="0"/>
              <a:t> характеру, та </a:t>
            </a:r>
            <a:r>
              <a:rPr lang="uk-UA" b="1" dirty="0"/>
              <a:t>плинну</a:t>
            </a:r>
            <a:r>
              <a:rPr lang="uk-UA" dirty="0"/>
              <a:t>, котра відрізняється наявністю поступової інтелектуальної деградації, що зумовлена хворобою, яка прогресує.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2FB1A0-8B7A-417A-BBE7-F91E01EAD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960" y="3393123"/>
            <a:ext cx="2783840" cy="278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1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1. Сутність та причини дитячої деменції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Г.Є. </a:t>
            </a:r>
            <a:r>
              <a:rPr lang="uk-UA" dirty="0" err="1"/>
              <a:t>Сухарева</a:t>
            </a:r>
            <a:r>
              <a:rPr lang="uk-UA" dirty="0"/>
              <a:t> вирізняє </a:t>
            </a:r>
            <a:r>
              <a:rPr lang="uk-UA" b="1" dirty="0"/>
              <a:t>чотири типи органічної деменції </a:t>
            </a:r>
            <a:r>
              <a:rPr lang="uk-UA" dirty="0"/>
              <a:t>у дітей: </a:t>
            </a:r>
          </a:p>
          <a:p>
            <a:pPr marL="0" indent="0">
              <a:buNone/>
            </a:pPr>
            <a:r>
              <a:rPr lang="uk-UA" dirty="0"/>
              <a:t>– низький рівень узагальнення; </a:t>
            </a:r>
          </a:p>
          <a:p>
            <a:pPr marL="0" indent="0">
              <a:buNone/>
            </a:pPr>
            <a:r>
              <a:rPr lang="uk-UA" dirty="0"/>
              <a:t>– </a:t>
            </a:r>
            <a:r>
              <a:rPr lang="uk-UA" dirty="0" err="1"/>
              <a:t>нейродинамічні</a:t>
            </a:r>
            <a:r>
              <a:rPr lang="uk-UA" dirty="0"/>
              <a:t> розлади, різка сповільненість, швидка психічна виснажливість, нездатність до напруження; </a:t>
            </a:r>
          </a:p>
          <a:p>
            <a:pPr marL="0" indent="0">
              <a:buNone/>
            </a:pPr>
            <a:r>
              <a:rPr lang="uk-UA" dirty="0"/>
              <a:t>– повільність, пасивність, апатія, різке зниження активності мислення; байдужість до результату діяльності, інтересів та планів на майбутнє; </a:t>
            </a:r>
          </a:p>
          <a:p>
            <a:pPr marL="0" indent="0">
              <a:buNone/>
            </a:pPr>
            <a:r>
              <a:rPr lang="uk-UA" dirty="0"/>
              <a:t>– порушення критики і цілеспрямованості мислення, розлад уваги, хаотичність рухів, агресивність, відсутність реакції на зауваження.</a:t>
            </a:r>
          </a:p>
        </p:txBody>
      </p:sp>
    </p:spTree>
    <p:extLst>
      <p:ext uri="{BB962C8B-B14F-4D97-AF65-F5344CB8AC3E}">
        <p14:creationId xmlns:p14="http://schemas.microsoft.com/office/powerpoint/2010/main" val="130559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Непрогредієнтні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endParaRPr lang="ru-RU" i="1" dirty="0"/>
          </a:p>
          <a:p>
            <a:pPr marL="0" indent="0">
              <a:buNone/>
            </a:pPr>
            <a:r>
              <a:rPr lang="ru-RU" dirty="0" err="1"/>
              <a:t>Деменція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b="1" dirty="0" err="1"/>
              <a:t>травми</a:t>
            </a:r>
            <a:r>
              <a:rPr lang="ru-RU" b="1" dirty="0"/>
              <a:t> головного </a:t>
            </a:r>
            <a:r>
              <a:rPr lang="ru-RU" b="1" dirty="0" err="1"/>
              <a:t>мозку</a:t>
            </a:r>
            <a:endParaRPr lang="ru-RU" b="1" dirty="0"/>
          </a:p>
          <a:p>
            <a:pPr marL="0" indent="0">
              <a:buNone/>
            </a:pP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аномальний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деменція</a:t>
            </a:r>
            <a:r>
              <a:rPr lang="ru-RU" dirty="0"/>
              <a:t> у </a:t>
            </a:r>
            <a:r>
              <a:rPr lang="ru-RU" dirty="0" err="1"/>
              <a:t>дітей-травматиків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виразною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у них є </a:t>
            </a:r>
            <a:r>
              <a:rPr lang="ru-RU" dirty="0" err="1"/>
              <a:t>ціла</a:t>
            </a:r>
            <a:r>
              <a:rPr lang="ru-RU" dirty="0"/>
              <a:t> низка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затримують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велика </a:t>
            </a:r>
            <a:r>
              <a:rPr lang="ru-RU" dirty="0" err="1"/>
              <a:t>стомлюваність</a:t>
            </a:r>
            <a:r>
              <a:rPr lang="ru-RU" dirty="0"/>
              <a:t>, </a:t>
            </a:r>
            <a:r>
              <a:rPr lang="ru-RU" dirty="0" err="1"/>
              <a:t>нестійкість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забутливість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54F544-429B-40F8-947A-C83CF5188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240" y="4490403"/>
            <a:ext cx="1686560" cy="16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2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Енцефаліт як причина розвитку деменції.</a:t>
            </a:r>
          </a:p>
          <a:p>
            <a:pPr marL="0" indent="0">
              <a:buNone/>
            </a:pPr>
            <a:r>
              <a:rPr lang="uk-UA" dirty="0"/>
              <a:t>Енцефаліт уражає головним чином підкіркову частину головного мозку. Така розумова відсталість звичайно пов'язана з різкими змінами емоційно-вольової сфери. </a:t>
            </a:r>
          </a:p>
          <a:p>
            <a:pPr marL="0" indent="0">
              <a:buNone/>
            </a:pPr>
            <a:r>
              <a:rPr lang="uk-UA" dirty="0"/>
              <a:t>Свої особливості мають діти, що хворіли на ревматичний енцефаліт. Для них характерна метушливість, надзвичайна рухливість і вразливість психіки, вони швидко втомлюються, а при втомі ця метушливість ще більше зростає. </a:t>
            </a:r>
          </a:p>
        </p:txBody>
      </p:sp>
    </p:spTree>
    <p:extLst>
      <p:ext uri="{BB962C8B-B14F-4D97-AF65-F5344CB8AC3E}">
        <p14:creationId xmlns:p14="http://schemas.microsoft.com/office/powerpoint/2010/main" val="35314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35DF4-8990-4173-A515-18F7CB855B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2. Типи деменції та типові прояви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A74109-67E4-44B1-BB8B-A6D61162BC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Дітей, що перенесли травми мозку або енцефаліт, споріднює з дітьми з олігофренією те, що вони практично здорові, у них немає плинного процесу, який би знижував їх психічний розвиток. Відрізняє ж їх пізніше порушення психіки, ніж у дітей з олігофренією.</a:t>
            </a:r>
          </a:p>
          <a:p>
            <a:pPr marL="0" indent="0">
              <a:buNone/>
            </a:pPr>
            <a:r>
              <a:rPr lang="uk-UA" b="1" dirty="0"/>
              <a:t> </a:t>
            </a:r>
          </a:p>
          <a:p>
            <a:pPr marL="0" indent="0">
              <a:buNone/>
            </a:pPr>
            <a:endParaRPr lang="uk-UA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6C00F9-BD55-4FB7-B2E2-70C5458F6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836" y="3428999"/>
            <a:ext cx="2747963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24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1371</Words>
  <Application>Microsoft Office PowerPoint</Application>
  <PresentationFormat>Широкий екран</PresentationFormat>
  <Paragraphs>79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Деменція в дитячому віці</vt:lpstr>
      <vt:lpstr>1. Сутність та причини дитячої деменції</vt:lpstr>
      <vt:lpstr>1. Сутність та причини дитячої деменції</vt:lpstr>
      <vt:lpstr>1. Сутність та причини дитячої деменції</vt:lpstr>
      <vt:lpstr>1. Сутність та причини дитячої деменції</vt:lpstr>
      <vt:lpstr>1. Сутність та причини дитячої деменції</vt:lpstr>
      <vt:lpstr>2. Типи деменції та типові прояви</vt:lpstr>
      <vt:lpstr>2. Типи деменції та типові прояви</vt:lpstr>
      <vt:lpstr>2. Типи деменції та типові прояви</vt:lpstr>
      <vt:lpstr>2. Типи деменції та типові прояви</vt:lpstr>
      <vt:lpstr>2. Типи деменції та типові прояви</vt:lpstr>
      <vt:lpstr>2. Типи деменції та типові прояви</vt:lpstr>
      <vt:lpstr>2. Типи деменції та типові прояви</vt:lpstr>
      <vt:lpstr>2. Типи деменції та типові прояви</vt:lpstr>
      <vt:lpstr>3. Деякі особливості логопедичної роботи при  дитячій деменції</vt:lpstr>
      <vt:lpstr>3. Деякі особливості логопедичної роботи при  дитячій деменції</vt:lpstr>
      <vt:lpstr>3. Деякі особливості логопедичної роботи при  дитячій деменції</vt:lpstr>
      <vt:lpstr>3. Деякі особливості логопедичної роботи при  дитячій деменції</vt:lpstr>
      <vt:lpstr>3. Деякі особливості логопедичної роботи при  дитячій деменції</vt:lpstr>
      <vt:lpstr>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Деменція в дитячому віці</dc:title>
  <dc:creator>Tetiana Sol</dc:creator>
  <cp:lastModifiedBy>Tetiana Sol</cp:lastModifiedBy>
  <cp:revision>4</cp:revision>
  <dcterms:created xsi:type="dcterms:W3CDTF">2024-04-23T19:52:25Z</dcterms:created>
  <dcterms:modified xsi:type="dcterms:W3CDTF">2024-04-24T06:16:52Z</dcterms:modified>
</cp:coreProperties>
</file>