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70" r:id="rId17"/>
    <p:sldId id="271" r:id="rId18"/>
    <p:sldId id="272" r:id="rId19"/>
    <p:sldId id="273" r:id="rId20"/>
    <p:sldId id="277" r:id="rId21"/>
    <p:sldId id="274" r:id="rId22"/>
    <p:sldId id="278" r:id="rId23"/>
    <p:sldId id="275" r:id="rId24"/>
  </p:sldIdLst>
  <p:sldSz cx="14630400" cy="8229600"/>
  <p:notesSz cx="8229600" cy="14630400"/>
  <p:embeddedFontLst>
    <p:embeddedFont>
      <p:font typeface="Fira Mono Medium" panose="020B0609050000020004" pitchFamily="49" charset="0"/>
      <p:regular r:id="rId26"/>
    </p:embeddedFont>
    <p:embeddedFont>
      <p:font typeface="Fira Sans" panose="020B0503050000020004" pitchFamily="34" charset="0"/>
      <p:regular r:id="rId27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13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5198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Big Data для прийняття рішень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089797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Інформаційні технології стали ключовим фактором підвищення ефективності функціонування економічних об'єктів. У сучасному світі обсяг цифрової інформації зростає експоненційно, подвоюючись кожні 40 місяців. Це створює як величезні можливості, так і серйозні виклики для організацій, які прагнуть використовувати дані для прийняття обґрунтованих рішень.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541853"/>
            <a:ext cx="11195209" cy="613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Технології та засоби роботи з Big Data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785813" y="1548646"/>
            <a:ext cx="6431161" cy="2546509"/>
          </a:xfrm>
          <a:prstGeom prst="roundRect">
            <a:avLst>
              <a:gd name="adj" fmla="val 1157"/>
            </a:avLst>
          </a:prstGeom>
          <a:solidFill>
            <a:srgbClr val="2E2E2F"/>
          </a:solidFill>
          <a:ln/>
        </p:spPr>
      </p:sp>
      <p:sp>
        <p:nvSpPr>
          <p:cNvPr id="4" name="Shape 2"/>
          <p:cNvSpPr/>
          <p:nvPr/>
        </p:nvSpPr>
        <p:spPr>
          <a:xfrm>
            <a:off x="982266" y="1745099"/>
            <a:ext cx="589359" cy="589359"/>
          </a:xfrm>
          <a:prstGeom prst="roundRect">
            <a:avLst>
              <a:gd name="adj" fmla="val 15513610"/>
            </a:avLst>
          </a:prstGeom>
          <a:solidFill>
            <a:srgbClr val="FF6BD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4310" y="1907143"/>
            <a:ext cx="265152" cy="26515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82266" y="2530912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Hadoop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982266" y="2955727"/>
            <a:ext cx="6038255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Вільно розповсюджуваний набір утиліт для розробки і виконання розподілених програм на кластерах з сотень і тисяч вузлів. Використовується Facebook і Yahoo!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413427" y="1548646"/>
            <a:ext cx="6431161" cy="2546509"/>
          </a:xfrm>
          <a:prstGeom prst="roundRect">
            <a:avLst>
              <a:gd name="adj" fmla="val 1157"/>
            </a:avLst>
          </a:prstGeom>
          <a:solidFill>
            <a:srgbClr val="2E2E2F"/>
          </a:solidFill>
          <a:ln/>
        </p:spPr>
      </p:sp>
      <p:sp>
        <p:nvSpPr>
          <p:cNvPr id="9" name="Shape 6"/>
          <p:cNvSpPr/>
          <p:nvPr/>
        </p:nvSpPr>
        <p:spPr>
          <a:xfrm>
            <a:off x="7609880" y="1745099"/>
            <a:ext cx="589359" cy="589359"/>
          </a:xfrm>
          <a:prstGeom prst="roundRect">
            <a:avLst>
              <a:gd name="adj" fmla="val 15513610"/>
            </a:avLst>
          </a:prstGeom>
          <a:solidFill>
            <a:srgbClr val="FF6BD8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1924" y="1907143"/>
            <a:ext cx="265152" cy="26515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09880" y="2530912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Cloud Computing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609880" y="2955727"/>
            <a:ext cx="603825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Високо масштабовані обчислювальні ресурси, сконфігуровані у вигляді розподілених систем, надаються в мережах як сервіси.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785813" y="4291608"/>
            <a:ext cx="6431161" cy="2546509"/>
          </a:xfrm>
          <a:prstGeom prst="roundRect">
            <a:avLst>
              <a:gd name="adj" fmla="val 1157"/>
            </a:avLst>
          </a:prstGeom>
          <a:solidFill>
            <a:srgbClr val="2E2E2F"/>
          </a:solidFill>
          <a:ln/>
        </p:spPr>
      </p:sp>
      <p:sp>
        <p:nvSpPr>
          <p:cNvPr id="14" name="Shape 10"/>
          <p:cNvSpPr/>
          <p:nvPr/>
        </p:nvSpPr>
        <p:spPr>
          <a:xfrm>
            <a:off x="982266" y="4488061"/>
            <a:ext cx="589359" cy="589359"/>
          </a:xfrm>
          <a:prstGeom prst="roundRect">
            <a:avLst>
              <a:gd name="adj" fmla="val 15513610"/>
            </a:avLst>
          </a:prstGeom>
          <a:solidFill>
            <a:srgbClr val="FF6BD8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4310" y="4650105"/>
            <a:ext cx="265152" cy="26515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266" y="5273873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Data Warehouse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982266" y="5698688"/>
            <a:ext cx="6038255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Предметно-орієнтована інформаційна база даних для підготовки звітів і аналізу даних з метою підтримки прийняття рішень.</a:t>
            </a:r>
            <a:endParaRPr lang="en-US" sz="1500" dirty="0"/>
          </a:p>
        </p:txBody>
      </p:sp>
      <p:sp>
        <p:nvSpPr>
          <p:cNvPr id="18" name="Shape 13"/>
          <p:cNvSpPr/>
          <p:nvPr/>
        </p:nvSpPr>
        <p:spPr>
          <a:xfrm>
            <a:off x="7413427" y="4291608"/>
            <a:ext cx="6431161" cy="2546509"/>
          </a:xfrm>
          <a:prstGeom prst="roundRect">
            <a:avLst>
              <a:gd name="adj" fmla="val 1157"/>
            </a:avLst>
          </a:prstGeom>
          <a:solidFill>
            <a:srgbClr val="2E2E2F"/>
          </a:solidFill>
          <a:ln/>
        </p:spPr>
      </p:sp>
      <p:sp>
        <p:nvSpPr>
          <p:cNvPr id="19" name="Shape 14"/>
          <p:cNvSpPr/>
          <p:nvPr/>
        </p:nvSpPr>
        <p:spPr>
          <a:xfrm>
            <a:off x="7609880" y="4488061"/>
            <a:ext cx="589359" cy="589359"/>
          </a:xfrm>
          <a:prstGeom prst="roundRect">
            <a:avLst>
              <a:gd name="adj" fmla="val 15513610"/>
            </a:avLst>
          </a:prstGeom>
          <a:solidFill>
            <a:srgbClr val="FF6BD8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1924" y="4650105"/>
            <a:ext cx="265152" cy="26515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09880" y="5273873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MapReduce</a:t>
            </a:r>
            <a:endParaRPr lang="en-US" sz="1900" dirty="0"/>
          </a:p>
        </p:txBody>
      </p:sp>
      <p:sp>
        <p:nvSpPr>
          <p:cNvPr id="22" name="Text 16"/>
          <p:cNvSpPr/>
          <p:nvPr/>
        </p:nvSpPr>
        <p:spPr>
          <a:xfrm>
            <a:off x="7609880" y="5698688"/>
            <a:ext cx="6038255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Модель розподілених обчислень Google для паралельних обчислень над дуже великими наборами даних в комп'ютерних кластерах.</a:t>
            </a:r>
            <a:endParaRPr lang="en-US" sz="1500" dirty="0"/>
          </a:p>
        </p:txBody>
      </p:sp>
      <p:sp>
        <p:nvSpPr>
          <p:cNvPr id="23" name="Text 17"/>
          <p:cNvSpPr/>
          <p:nvPr/>
        </p:nvSpPr>
        <p:spPr>
          <a:xfrm>
            <a:off x="785813" y="7059097"/>
            <a:ext cx="1305877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Інші важливі технології: Cassandra (розподілена СУБД), BigTable (система баз даних Google), HBase (нереляційна база даних), R (мова програмування для статистичних обчислень), Stream Processing (обробка потоків в реальному часі).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2747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Методи візуалізації Big Data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463641"/>
            <a:ext cx="21692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Хмара тегів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2972157"/>
            <a:ext cx="2169200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Кожному елементу присвоюється ваговий коефіцієнт, який корелює з розміром шрифту. Дозволяє швидко отримати уявлення про ключові моменти великого тексту.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3454718" y="2463641"/>
            <a:ext cx="21692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Кластерграма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3454718" y="2972157"/>
            <a:ext cx="216920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Показує, як окремі елементи співвідносяться з кластерами в міру зміни їх кількості. Допомагає вибрати оптимальну кількість кластерів.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115645" y="2463641"/>
            <a:ext cx="224956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Історичний потік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115645" y="3282315"/>
            <a:ext cx="2249567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Допомагає стежити за еволюцією документа з багатьма авторами. По горизонталі – час, по вертикалі – внесок кожного співавтора.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93790" y="6231850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Сприйняття людини обмежені, тому вчені продовжують вести дослідження в галузі вдосконалення сучасних методів представлення даних у вигляді зображень, діаграм або анімацій. Наочне представлення результатів аналізу має принципове значення для їх інтерпретації.</a:t>
            </a:r>
            <a:endParaRPr lang="en-US" sz="155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35CC33-8F17-5A4F-6A0D-4EB5FF05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83510"/>
            <a:ext cx="3380315" cy="23360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1166CE-6DF2-15F3-4932-FE9AE428C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085" y="3282315"/>
            <a:ext cx="3380315" cy="28221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3187"/>
            <a:ext cx="92281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Життєвий цикл управління даними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68" y="1750100"/>
            <a:ext cx="12468344" cy="48879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79365" y="1989817"/>
            <a:ext cx="2282477" cy="733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Пошук і виявлення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10968213" y="1989817"/>
            <a:ext cx="2282476" cy="733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Збір та фільтрація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10968213" y="5664604"/>
            <a:ext cx="2282476" cy="733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Аналіз і зберігання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1379365" y="5664604"/>
            <a:ext cx="2282477" cy="733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Обмін і повернення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93790" y="686133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Життєвий цикл управління даних з використанням технології Data Mining – процес напівавтоматичного аналізу великих баз даних з метою пошуку корисних фактів. Кожен етап має свої особливості та вимагає специфічних технологій і методів обробки.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BFFE89-2377-F367-91B3-F0FDDFE6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07" y="450488"/>
            <a:ext cx="8707901" cy="73692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944917-7F53-F824-159A-2D6931D01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22" y="6799209"/>
            <a:ext cx="9986832" cy="3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6526" y="533995"/>
            <a:ext cx="9608939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Етап 1: Надходження та збір даних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76526" y="1529001"/>
            <a:ext cx="13077349" cy="1474827"/>
          </a:xfrm>
          <a:prstGeom prst="roundRect">
            <a:avLst>
              <a:gd name="adj" fmla="val 1975"/>
            </a:avLst>
          </a:prstGeom>
          <a:solidFill>
            <a:srgbClr val="0F0F10"/>
          </a:solidFill>
          <a:ln w="22860">
            <a:solidFill>
              <a:srgbClr val="474748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9386" y="1551861"/>
            <a:ext cx="776526" cy="1429107"/>
          </a:xfrm>
          <a:prstGeom prst="roundRect">
            <a:avLst>
              <a:gd name="adj" fmla="val 218"/>
            </a:avLst>
          </a:prstGeom>
          <a:solidFill>
            <a:srgbClr val="2E2E2F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035" y="2120741"/>
            <a:ext cx="291227" cy="29122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69983" y="1745933"/>
            <a:ext cx="363974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Файли журналів (Log File)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769983" y="2165628"/>
            <a:ext cx="1186695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Автоматична реєстрація даних, пов'язаних з різними подіями в автоматизованих системах. Веб-сервер фіксує всі транзакції. При великих обсягах інформація зберігається в базах даних.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76526" y="3197900"/>
            <a:ext cx="13077349" cy="1474827"/>
          </a:xfrm>
          <a:prstGeom prst="roundRect">
            <a:avLst>
              <a:gd name="adj" fmla="val 1975"/>
            </a:avLst>
          </a:prstGeom>
          <a:solidFill>
            <a:srgbClr val="0F0F10"/>
          </a:solidFill>
          <a:ln w="22860">
            <a:solidFill>
              <a:srgbClr val="47474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99386" y="3220760"/>
            <a:ext cx="776526" cy="1429107"/>
          </a:xfrm>
          <a:prstGeom prst="roundRect">
            <a:avLst>
              <a:gd name="adj" fmla="val 218"/>
            </a:avLst>
          </a:prstGeom>
          <a:solidFill>
            <a:srgbClr val="2E2E2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035" y="3789640"/>
            <a:ext cx="291227" cy="29122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769983" y="3414832"/>
            <a:ext cx="242697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Сенсорні дані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1769983" y="3834527"/>
            <a:ext cx="1186695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Датчики знімають фізичні характеристики, які перетворюються в цифрові сигнали. Включають звукові, вібраційні, голосові хвилі, результати фізичних, хімічних, біологічних, метеорологічних досліджень.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776526" y="4866799"/>
            <a:ext cx="13077349" cy="1474827"/>
          </a:xfrm>
          <a:prstGeom prst="roundRect">
            <a:avLst>
              <a:gd name="adj" fmla="val 1975"/>
            </a:avLst>
          </a:prstGeom>
          <a:solidFill>
            <a:srgbClr val="0F0F10"/>
          </a:solidFill>
          <a:ln w="22860">
            <a:solidFill>
              <a:srgbClr val="474748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99386" y="4889659"/>
            <a:ext cx="776526" cy="1429107"/>
          </a:xfrm>
          <a:prstGeom prst="roundRect">
            <a:avLst>
              <a:gd name="adj" fmla="val 218"/>
            </a:avLst>
          </a:prstGeom>
          <a:solidFill>
            <a:srgbClr val="2E2E2F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2035" y="5458539"/>
            <a:ext cx="291227" cy="29122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769983" y="5083731"/>
            <a:ext cx="247507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Мобільні пристрої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1769983" y="5503426"/>
            <a:ext cx="1186695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Технології отримання інформації про географічне розташування, аудіо- та відеоінформація, фотографії, дані про стан здоров'я через сенсорні екрани і гравітаційні датчики.</a:t>
            </a:r>
            <a:endParaRPr lang="en-US" sz="1500" dirty="0"/>
          </a:p>
        </p:txBody>
      </p:sp>
      <p:sp>
        <p:nvSpPr>
          <p:cNvPr id="18" name="Shape 13"/>
          <p:cNvSpPr/>
          <p:nvPr/>
        </p:nvSpPr>
        <p:spPr>
          <a:xfrm>
            <a:off x="776526" y="6559987"/>
            <a:ext cx="13077349" cy="1135499"/>
          </a:xfrm>
          <a:prstGeom prst="roundRect">
            <a:avLst>
              <a:gd name="adj" fmla="val 2565"/>
            </a:avLst>
          </a:prstGeom>
          <a:solidFill>
            <a:srgbClr val="4D0038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598" y="6845975"/>
            <a:ext cx="242649" cy="19407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407319" y="6802517"/>
            <a:ext cx="12252484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Озеро даних (Data Lake)</a:t>
            </a:r>
            <a:r>
              <a:rPr lang="en-US" sz="15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– централізоване сховище великих даних в «сирому» вигляді. Зберігають дані з різних джерел, різних форматів, без попередньої обробки. Це обходиться значно дешевше традиційних сховищ.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0450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Етапи 2-3: Фільтрація та класифікація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5406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Фільтрація даних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3049191"/>
            <a:ext cx="353615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У початкових даних може бути багато «шуму». Наприклад, при неякісному аудіозаписі фоновий шум може бути настільки сильним, що не дозволяє виділити корисну інформацію, або відео-зйомка в темний час дає абсолютно чорне зображення.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5450562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Фільтрація дозволяє позбавитися від такої інформації та підвищити якість даних для подальшого аналізу.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308074" y="2540675"/>
            <a:ext cx="26785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Класифікація даних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308074" y="3049191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Будь-які дані володіють метаданими: місце встановлення камери, час зйомки, умови експерименту тощо. Ця інформація використовується для початкової класифікації.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308074" y="481548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Три методи класифікації: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531161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Ієрархічний – послідовний поділ на підпорядковані підмножини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0308074" y="601610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Фасетний – паралельний поділ на незалежні групи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672060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Дескрипторний – на основі словника ключових слів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2102"/>
            <a:ext cx="59537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Етап 4: Аналіз даних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3901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Аналіз даних дозволяє сприйняти і обробити величезні обсяги Big Data. Це складне завдання, яке залежить від цілей, вимог до точності та швидкості, наявності технічних засобів і стану вихідних даних.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7336"/>
            <a:ext cx="6521410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489484"/>
            <a:ext cx="29760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Розкриття синтаксису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3918704"/>
            <a:ext cx="612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Виявлення структури даних: які об'єкти представляють дані, якими властивостями володіють, що собою представляють значення властивостей, як пов'язані між собою об'єкти.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497336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3489484"/>
            <a:ext cx="28273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Розкриття семантики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918704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Інтелектуальний аналіз даних для виявлення змісту та значення інформації.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5367338"/>
            <a:ext cx="41665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Принципи організації аналізу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793790" y="597515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Використання декількох релевантних методів аналізу для досягнення цілей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793790" y="636210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Різні методи і пристрої зберігання, розподілені по мережі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793790" y="674905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Високоефективні методи і засоби доступу і обробки даних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793790" y="728984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Аналіз проводиться з урахуванням гетерогенності, точності, складності даних та можливості їх масштабування.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010" y="447675"/>
            <a:ext cx="7786211" cy="506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Етап 5: Зберігання та публікація</a:t>
            </a:r>
            <a:endParaRPr lang="en-US" sz="3150" dirty="0"/>
          </a:p>
        </p:txBody>
      </p:sp>
      <p:sp>
        <p:nvSpPr>
          <p:cNvPr id="3" name="Shape 1"/>
          <p:cNvSpPr/>
          <p:nvPr/>
        </p:nvSpPr>
        <p:spPr>
          <a:xfrm>
            <a:off x="7303770" y="1279088"/>
            <a:ext cx="22860" cy="6502837"/>
          </a:xfrm>
          <a:prstGeom prst="roundRect">
            <a:avLst>
              <a:gd name="adj" fmla="val 106469"/>
            </a:avLst>
          </a:prstGeom>
          <a:solidFill>
            <a:srgbClr val="474748"/>
          </a:solidFill>
          <a:ln/>
        </p:spPr>
      </p:sp>
      <p:sp>
        <p:nvSpPr>
          <p:cNvPr id="4" name="Shape 2"/>
          <p:cNvSpPr/>
          <p:nvPr/>
        </p:nvSpPr>
        <p:spPr>
          <a:xfrm>
            <a:off x="626150" y="1279088"/>
            <a:ext cx="6666190" cy="2070259"/>
          </a:xfrm>
          <a:prstGeom prst="roundRect">
            <a:avLst>
              <a:gd name="adj" fmla="val 1176"/>
            </a:avLst>
          </a:prstGeom>
          <a:solidFill>
            <a:srgbClr val="2E2E2F"/>
          </a:solidFill>
          <a:ln/>
        </p:spPr>
      </p:sp>
      <p:sp>
        <p:nvSpPr>
          <p:cNvPr id="5" name="Text 3"/>
          <p:cNvSpPr/>
          <p:nvPr/>
        </p:nvSpPr>
        <p:spPr>
          <a:xfrm>
            <a:off x="5101947" y="1441252"/>
            <a:ext cx="2028230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Зберігання даних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88313" y="1792129"/>
            <a:ext cx="6341864" cy="778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Великі за обсягом і такі, що інтенсивно використовуються, набори даних повинні зберігатися з великим ступенем надійності, доступності та простоті використання. Інфраструктура зберігання повинна володіти достатнім ступенем гнучкості.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788313" y="2668072"/>
            <a:ext cx="6341864" cy="519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Розподілена система зберігання повинна забезпечити підтримку цілісності, доступність, стійкість до відмов різного виду.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7338060" y="3673793"/>
            <a:ext cx="6666190" cy="2070259"/>
          </a:xfrm>
          <a:prstGeom prst="rect">
            <a:avLst/>
          </a:prstGeom>
          <a:solidFill>
            <a:srgbClr val="2E2E2F"/>
          </a:solidFill>
          <a:ln/>
        </p:spPr>
      </p:sp>
      <p:sp>
        <p:nvSpPr>
          <p:cNvPr id="9" name="Text 7"/>
          <p:cNvSpPr/>
          <p:nvPr/>
        </p:nvSpPr>
        <p:spPr>
          <a:xfrm>
            <a:off x="7500223" y="3835956"/>
            <a:ext cx="2028230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Захист даних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00223" y="4186833"/>
            <a:ext cx="6341864" cy="778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Розкриття, зміна або руйнування даних в Big Data може мати катастрофічні наслідки. Необхідно забезпечувати надійний захист даних при їх зберіганні, передачі та обробці.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7500223" y="5062776"/>
            <a:ext cx="6341864" cy="519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Всі середовища для роботи з великими даними схильні до ризиків і вимагають впровадження процедур технологічних рішень в області захисту інформації.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626150" y="6068497"/>
            <a:ext cx="6666190" cy="1713428"/>
          </a:xfrm>
          <a:prstGeom prst="roundRect">
            <a:avLst>
              <a:gd name="adj" fmla="val 1420"/>
            </a:avLst>
          </a:prstGeom>
          <a:solidFill>
            <a:srgbClr val="2E2E2F"/>
          </a:solidFill>
          <a:ln/>
        </p:spPr>
      </p:sp>
      <p:sp>
        <p:nvSpPr>
          <p:cNvPr id="13" name="Text 11"/>
          <p:cNvSpPr/>
          <p:nvPr/>
        </p:nvSpPr>
        <p:spPr>
          <a:xfrm>
            <a:off x="2872026" y="6230660"/>
            <a:ext cx="4258151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Публікація та повторне використання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88313" y="6581537"/>
            <a:ext cx="6341864" cy="1038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Робота з даними забезпечує їх якість, збільшення значимості, можливості повторного використання. Після публікації інші дослідники повинні мати можливість аутентифікувати і регенерувати дані для проведення власних досліджень.</a:t>
            </a:r>
            <a:endParaRPr lang="en-US" sz="12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5156"/>
            <a:ext cx="116095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Інформаційна інфраструктура організації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620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Інформаційна інфраструктура – це єдиний комплекс програмних, технічних, комунікаційних, інформаційних та організаційно-технологічних засобів забезпечення функціонування підприємства, а також засобів управління ними.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3120390"/>
            <a:ext cx="1614011" cy="714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14894" y="3380303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5059799" y="3318748"/>
            <a:ext cx="31134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BMPS - Управління ефективністю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910971" y="3849886"/>
            <a:ext cx="8876109" cy="11430"/>
          </a:xfrm>
          <a:prstGeom prst="roundRect">
            <a:avLst>
              <a:gd name="adj" fmla="val 260465"/>
            </a:avLst>
          </a:prstGeom>
          <a:solidFill>
            <a:srgbClr val="474748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24" y="3884176"/>
            <a:ext cx="3228022" cy="71425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4894" y="4066818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5866805" y="4082534"/>
            <a:ext cx="337292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OLAP-системи - Аналітична обробка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5717977" y="4613672"/>
            <a:ext cx="8069104" cy="11430"/>
          </a:xfrm>
          <a:prstGeom prst="roundRect">
            <a:avLst>
              <a:gd name="adj" fmla="val 260465"/>
            </a:avLst>
          </a:prstGeom>
          <a:solidFill>
            <a:srgbClr val="474748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647962"/>
            <a:ext cx="4842034" cy="71425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914894" y="4830604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6673810" y="4846320"/>
            <a:ext cx="34038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Сховища даних - Зберігання та звіти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6524982" y="5377458"/>
            <a:ext cx="7262098" cy="11430"/>
          </a:xfrm>
          <a:prstGeom prst="roundRect">
            <a:avLst>
              <a:gd name="adj" fmla="val 260465"/>
            </a:avLst>
          </a:prstGeom>
          <a:solidFill>
            <a:srgbClr val="474748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4" y="5411748"/>
            <a:ext cx="6456164" cy="71425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3914775" y="5594390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4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7480816" y="5610106"/>
            <a:ext cx="38176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Трансакційні системи (OLTP) - Збір даних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34924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Аналітична піраміда – ієрархічна сукупність програмних засобів, що забезпечують поступове перетворення операційних даних в агреговану інформацію для підтримки прийняття управлінських рішень.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7702" y="593169"/>
            <a:ext cx="7808595" cy="1043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Системи підтримки прийняття рішень (СППР)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918091" y="2074545"/>
            <a:ext cx="7558207" cy="534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СППР – інтерактивні автоматизовані системи, які допомагають особі, яка приймає рішення, використовувати дані та моделі для розв'язання слабкоструктурованих проблем.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67702" y="1886783"/>
            <a:ext cx="22860" cy="909637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6" name="Text 3"/>
          <p:cNvSpPr/>
          <p:nvPr/>
        </p:nvSpPr>
        <p:spPr>
          <a:xfrm>
            <a:off x="667702" y="3151108"/>
            <a:ext cx="2086689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Структура СППР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7702" y="3578900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Підсистема інтерфейсу користувача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67702" y="3904297"/>
            <a:ext cx="4522232" cy="534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Підсистема управління базами даних (СУБД), базами знань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67702" y="4496753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Підсистема управління базою моделей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67702" y="4930735"/>
            <a:ext cx="3504486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Ключові споживчі властивості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67702" y="5358527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Якість рекомендацій та рішень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667702" y="5683925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Правильність методу міркувань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667702" y="6009322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Якість інтерфейсу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667702" y="6334720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Ефективність системи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67702" y="6660118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Швидкість роботи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67702" y="6985516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Можливість роботи в мережі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667702" y="7310914"/>
            <a:ext cx="452223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Прийнятність для користувача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5604748" y="3151108"/>
            <a:ext cx="2086689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Роль СППР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5604748" y="3578900"/>
            <a:ext cx="2879050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Системи не покликані виробляти рішення, а необхідні менеджерові для правильного їх використання в різних ситуаціях.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5604748" y="4797266"/>
            <a:ext cx="2879050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Метою є не автоматизація процесу прийняття рішення, а здійснення кооперації між людиною і системою.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0187" y="683419"/>
            <a:ext cx="7596426" cy="120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Місце Big Data в інформаційних технологіях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6260187" y="2375892"/>
            <a:ext cx="3562231" cy="604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Аналогія з матеріальними технологіями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260187" y="3173611"/>
            <a:ext cx="3562231" cy="2166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До інформаційної технології треба ставитися як до матеріальної технології. На вході – «сирі» дані (неповні, неточні, нечіткі, розпливчасті, перекручені), на виході – структуровані дані в формі, зручній для сприйняття людиною.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260187" y="5514618"/>
            <a:ext cx="3562231" cy="1857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Витягнута інформація силою інтелекту перетворюється в корисні знання. Дані самі по собі не несуть корисного сенсу до тих пір, поки не поставлені в контекст та належним чином організовані.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0302002" y="2375892"/>
            <a:ext cx="3562231" cy="604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Експоненційне зростання даних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302002" y="3173611"/>
            <a:ext cx="3562231" cy="1547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Світовий обсяг оцифрованої інформації зростає по експоненті. До 2003 року світ накопичив 5 ексабайт даних, а тепер ця кількість породжується кожні два дні.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10302002" y="4895493"/>
            <a:ext cx="356223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2008 рік: 0,18 зеттабайт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10302002" y="5272683"/>
            <a:ext cx="356223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2011 рік: 1,76 зеттабайт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10302002" y="5649873"/>
            <a:ext cx="356223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2013 рік: 4,4 зеттабайт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0302002" y="6027063"/>
            <a:ext cx="356223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2015 рік: 6,5 зеттабайт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10302002" y="6404253"/>
            <a:ext cx="356223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Прогноз на 2025 рік: 163 зеттабайт</a:t>
            </a:r>
            <a:endParaRPr lang="en-US"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BD5152-0CFD-DB48-4608-EE2F9726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30" y="1356995"/>
            <a:ext cx="8669776" cy="33416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86BE7-F1C2-1819-AEC1-6E6B44263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940" y="1512804"/>
            <a:ext cx="14020469" cy="5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97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689" y="516969"/>
            <a:ext cx="10135314" cy="586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Машинне навчання та штучний інтелект</a:t>
            </a:r>
            <a:endParaRPr lang="en-US" sz="3650" dirty="0"/>
          </a:p>
        </p:txBody>
      </p:sp>
      <p:sp>
        <p:nvSpPr>
          <p:cNvPr id="3" name="Shape 1"/>
          <p:cNvSpPr/>
          <p:nvPr/>
        </p:nvSpPr>
        <p:spPr>
          <a:xfrm>
            <a:off x="750689" y="3535680"/>
            <a:ext cx="13129022" cy="22860"/>
          </a:xfrm>
          <a:prstGeom prst="roundRect">
            <a:avLst>
              <a:gd name="adj" fmla="val 123162"/>
            </a:avLst>
          </a:prstGeom>
          <a:solidFill>
            <a:srgbClr val="474748"/>
          </a:solidFill>
          <a:ln/>
        </p:spPr>
      </p:sp>
      <p:sp>
        <p:nvSpPr>
          <p:cNvPr id="4" name="Shape 2"/>
          <p:cNvSpPr/>
          <p:nvPr/>
        </p:nvSpPr>
        <p:spPr>
          <a:xfrm>
            <a:off x="3962757" y="2972693"/>
            <a:ext cx="22860" cy="563047"/>
          </a:xfrm>
          <a:prstGeom prst="roundRect">
            <a:avLst>
              <a:gd name="adj" fmla="val 123162"/>
            </a:avLst>
          </a:prstGeom>
          <a:solidFill>
            <a:srgbClr val="474748"/>
          </a:solidFill>
          <a:ln/>
        </p:spPr>
      </p:sp>
      <p:sp>
        <p:nvSpPr>
          <p:cNvPr id="5" name="Shape 3"/>
          <p:cNvSpPr/>
          <p:nvPr/>
        </p:nvSpPr>
        <p:spPr>
          <a:xfrm>
            <a:off x="3763089" y="3324523"/>
            <a:ext cx="422315" cy="422315"/>
          </a:xfrm>
          <a:prstGeom prst="roundRect">
            <a:avLst>
              <a:gd name="adj" fmla="val 6667"/>
            </a:avLst>
          </a:prstGeom>
          <a:solidFill>
            <a:srgbClr val="2E2E2F"/>
          </a:solidFill>
          <a:ln/>
        </p:spPr>
      </p:sp>
      <p:sp>
        <p:nvSpPr>
          <p:cNvPr id="6" name="Text 4"/>
          <p:cNvSpPr/>
          <p:nvPr/>
        </p:nvSpPr>
        <p:spPr>
          <a:xfrm>
            <a:off x="3833455" y="3359706"/>
            <a:ext cx="281464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2777966" y="1478756"/>
            <a:ext cx="239256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Експертні системи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938332" y="1884521"/>
            <a:ext cx="6071949" cy="900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Застосування принципів штучного інтелекту для вирішення важких прикладних проблем. Можливість накопичення, зберігання і тиражування знань.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303651" y="3535620"/>
            <a:ext cx="22860" cy="563047"/>
          </a:xfrm>
          <a:prstGeom prst="roundRect">
            <a:avLst>
              <a:gd name="adj" fmla="val 123162"/>
            </a:avLst>
          </a:prstGeom>
          <a:solidFill>
            <a:srgbClr val="474748"/>
          </a:solidFill>
          <a:ln/>
        </p:spPr>
      </p:sp>
      <p:sp>
        <p:nvSpPr>
          <p:cNvPr id="10" name="Shape 8"/>
          <p:cNvSpPr/>
          <p:nvPr/>
        </p:nvSpPr>
        <p:spPr>
          <a:xfrm>
            <a:off x="7103983" y="3324523"/>
            <a:ext cx="422315" cy="422315"/>
          </a:xfrm>
          <a:prstGeom prst="roundRect">
            <a:avLst>
              <a:gd name="adj" fmla="val 6667"/>
            </a:avLst>
          </a:prstGeom>
          <a:solidFill>
            <a:srgbClr val="2E2E2F"/>
          </a:solidFill>
          <a:ln/>
        </p:spPr>
      </p:sp>
      <p:sp>
        <p:nvSpPr>
          <p:cNvPr id="11" name="Text 9"/>
          <p:cNvSpPr/>
          <p:nvPr/>
        </p:nvSpPr>
        <p:spPr>
          <a:xfrm>
            <a:off x="7174349" y="3359706"/>
            <a:ext cx="281464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6142077" y="4286369"/>
            <a:ext cx="2346127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Машинне навчання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4279225" y="4692134"/>
            <a:ext cx="6071949" cy="900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Клас методів штучного інтелекту – не пряме рішення задачі, а навчання за рахунок застосування рішень безлічі подібних завдань. Імітація того, як людина вчиться.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10644545" y="2972693"/>
            <a:ext cx="22860" cy="563047"/>
          </a:xfrm>
          <a:prstGeom prst="roundRect">
            <a:avLst>
              <a:gd name="adj" fmla="val 123162"/>
            </a:avLst>
          </a:prstGeom>
          <a:solidFill>
            <a:srgbClr val="474748"/>
          </a:solidFill>
          <a:ln/>
        </p:spPr>
      </p:sp>
      <p:sp>
        <p:nvSpPr>
          <p:cNvPr id="15" name="Shape 13"/>
          <p:cNvSpPr/>
          <p:nvPr/>
        </p:nvSpPr>
        <p:spPr>
          <a:xfrm>
            <a:off x="10444877" y="3324523"/>
            <a:ext cx="422315" cy="422315"/>
          </a:xfrm>
          <a:prstGeom prst="roundRect">
            <a:avLst>
              <a:gd name="adj" fmla="val 6667"/>
            </a:avLst>
          </a:prstGeom>
          <a:solidFill>
            <a:srgbClr val="2E2E2F"/>
          </a:solidFill>
          <a:ln/>
        </p:spPr>
      </p:sp>
      <p:sp>
        <p:nvSpPr>
          <p:cNvPr id="16" name="Text 14"/>
          <p:cNvSpPr/>
          <p:nvPr/>
        </p:nvSpPr>
        <p:spPr>
          <a:xfrm>
            <a:off x="10515243" y="3359706"/>
            <a:ext cx="281464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3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482971" y="1478756"/>
            <a:ext cx="2346127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Глибоке навчання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620119" y="1884521"/>
            <a:ext cx="6071949" cy="900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Використання нейронних мереж для виявлення складних закономірностей. Навчання без вчителя для виявлення апріорно невідомих знань.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750689" y="5803702"/>
            <a:ext cx="13129022" cy="60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Алгоритм машинного навчання ніколи не «зрозуміє», для чого його навчали. Він може виявити спам, але не знатиме, що таке спам. Якщо з'являється новий вид спаму, потрібне повторне навчання.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750689" y="6615113"/>
            <a:ext cx="13129022" cy="1097518"/>
          </a:xfrm>
          <a:prstGeom prst="roundRect">
            <a:avLst>
              <a:gd name="adj" fmla="val 2565"/>
            </a:avLst>
          </a:prstGeom>
          <a:solidFill>
            <a:srgbClr val="4D0038"/>
          </a:solidFill>
          <a:ln/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32" y="6891218"/>
            <a:ext cx="234553" cy="187643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360527" y="6849666"/>
            <a:ext cx="12331541" cy="60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Стандарт CRISP-DM</a:t>
            </a:r>
            <a:r>
              <a:rPr lang="en-US" sz="14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описує загальні процеси і підходи до аналітики даних, які використовуються в промислових Data Mining проектах незалежно від конкретного завдання та індустрії.</a:t>
            </a:r>
            <a:endParaRPr lang="en-US" sz="14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C0F137-1365-6610-C741-4BC176D5A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0"/>
            <a:ext cx="10860258" cy="84573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CFD59-0FCE-864D-4D76-18486AFD8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520" y="6280696"/>
            <a:ext cx="10424689" cy="44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2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9659"/>
            <a:ext cx="1250263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Цифрова трансформація та майбутнє Big Data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95751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80%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173599" y="3098721"/>
            <a:ext cx="34225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Час на підготовку даних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527941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Вчені витрачають 80% часу на підбір і підготовку даних перед аналізом: збір (19%), очищення (60%), тестування (3%), аналіз (9%).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223986" y="2195751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163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6050280" y="3098721"/>
            <a:ext cx="25297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Зеттабайт </a:t>
            </a:r>
            <a:r>
              <a:rPr lang="en-US" sz="1950" dirty="0" err="1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до</a:t>
            </a: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 202</a:t>
            </a:r>
            <a:r>
              <a:rPr lang="uk-UA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7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223986" y="3527941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Прогнозований обсяг даних, які людство сформує </a:t>
            </a:r>
            <a:r>
              <a:rPr lang="en-US" sz="155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до</a:t>
            </a: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202</a:t>
            </a:r>
            <a:r>
              <a:rPr lang="uk-UA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7</a:t>
            </a: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року.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654302" y="2195751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1.5%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10505003" y="30987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Значимість даних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654302" y="3527941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Тільки 1,5% накопичених масивів даних має інформаційну значимість за розрахунками IBS.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021342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Цифровізація бізнесу або цифрова трансформація цілої держави неможливі без використання сучасних методів і підходів, в тому числі заснованих на штучному інтелекті. Системи штучного інтелекту в тій чи іншій мірі впливають на наше життя і цей вплив лише посилюється.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6197203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Підвищення ефективності та якості управління підприємствами може бути досягнуто тільки за допомогою застосування і подальшого вдосконалення економічних інформаційних систем, які дозволять забезпечити підвищення якості та оперативності прийнятих управлінських рішень.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26443"/>
            <a:ext cx="565594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Визначення Big Data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5067419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Big Data (великі дані) – це величезні обсяги неоднорідної, неструктурованої або слабо структурованої, істотно розподіленої і інтенсивно зростаючої цифрової інформації, що змінюється, яку неможливо обробити традиційними засобами.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844177"/>
            <a:ext cx="22860" cy="1081564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614898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Це також методи, технології і засоби їх збору, зберігання, обробки і аналізу з метою отримання результатів, що сприймаються людиною. Проблема викликана не стільки неймовірною кількістю даних, скільки нездатністю старими методами впоратися з новими обсягами.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4614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Три V Big Data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63058"/>
            <a:ext cx="4215289" cy="4120396"/>
          </a:xfrm>
          <a:prstGeom prst="roundRect">
            <a:avLst>
              <a:gd name="adj" fmla="val 723"/>
            </a:avLst>
          </a:prstGeom>
          <a:solidFill>
            <a:srgbClr val="2E2E2F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27614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Volume (Об'єм)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3190637"/>
            <a:ext cx="38185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Big Data починаються з обсягів в петабайт (1024 терабайт). Якщо помістити в DVD всі породжені в світі за день дані і покласти ці диски один на одного, вийде стопка, яка двічі перевищує відстань до Місяця.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2148" y="5214938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Приклад: дата-центр CERN у 2017 році перевищив розмір 200 петабайт і щорічно збільшується ще на 15 петабайт.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563058"/>
            <a:ext cx="4215408" cy="4120396"/>
          </a:xfrm>
          <a:prstGeom prst="roundRect">
            <a:avLst>
              <a:gd name="adj" fmla="val 723"/>
            </a:avLst>
          </a:prstGeom>
          <a:solidFill>
            <a:srgbClr val="2E2E2F"/>
          </a:solidFill>
          <a:ln/>
        </p:spPr>
      </p:sp>
      <p:sp>
        <p:nvSpPr>
          <p:cNvPr id="8" name="Text 6"/>
          <p:cNvSpPr/>
          <p:nvPr/>
        </p:nvSpPr>
        <p:spPr>
          <a:xfrm>
            <a:off x="5405795" y="2761417"/>
            <a:ext cx="29760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Velocity (Швидкість)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05795" y="3190637"/>
            <a:ext cx="38186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Швидкість приросту та обробки даних. YouTube: щохвилини закачується нових фільмів на 100 годин. Facebook: щодня вивантажується 100 терабайт даних. Google: кожну хвилину 2,4 мільйона пошукових запитів.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5405795" y="5214938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До категорії Big Data відноситься більшість потоків даних понад 100 Гб в день.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2563058"/>
            <a:ext cx="4215289" cy="4120396"/>
          </a:xfrm>
          <a:prstGeom prst="roundRect">
            <a:avLst>
              <a:gd name="adj" fmla="val 723"/>
            </a:avLst>
          </a:prstGeom>
          <a:solidFill>
            <a:srgbClr val="2E2E2F"/>
          </a:solidFill>
          <a:ln/>
        </p:spPr>
      </p:sp>
      <p:sp>
        <p:nvSpPr>
          <p:cNvPr id="12" name="Text 10"/>
          <p:cNvSpPr/>
          <p:nvPr/>
        </p:nvSpPr>
        <p:spPr>
          <a:xfrm>
            <a:off x="9819561" y="2761417"/>
            <a:ext cx="37201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Variety (Різноманітність)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819561" y="3190637"/>
            <a:ext cx="38185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Можливість сприймати, зберігати та обробляти різні дані: різні джерела, способи представлення, формати зберігання, семантична різноманітність, різна ступінь структурованості.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9819561" y="4897398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Фактично 80% породжуваних даних є слабо структурованими або неструктурованими.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950" y="657225"/>
            <a:ext cx="10865644" cy="580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Розширені характеристики: від 3V до 10V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2950" y="1609130"/>
            <a:ext cx="185738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Mono Light" pitchFamily="34" charset="0"/>
                <a:ea typeface="Fira Mono Light" pitchFamily="34" charset="-122"/>
                <a:cs typeface="Fira Mono Light" pitchFamily="34" charset="-120"/>
              </a:rPr>
              <a:t>01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42950" y="1902023"/>
            <a:ext cx="4257675" cy="22860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5" name="Text 3"/>
          <p:cNvSpPr/>
          <p:nvPr/>
        </p:nvSpPr>
        <p:spPr>
          <a:xfrm>
            <a:off x="742950" y="2040612"/>
            <a:ext cx="3343275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Veracity (Достовірність)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42950" y="2442210"/>
            <a:ext cx="4257675" cy="148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Надійність даних. Вихідні дані можуть бути «сирими», суб'єктивними, випадковими та містити багато «шуму». За розрахунками IBS, тільки 1,5% накопичених масивів даних має інформаційну значимість.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5186363" y="1609130"/>
            <a:ext cx="185738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Mono Light" pitchFamily="34" charset="0"/>
                <a:ea typeface="Fira Mono Light" pitchFamily="34" charset="-122"/>
                <a:cs typeface="Fira Mono Light" pitchFamily="34" charset="-120"/>
              </a:rPr>
              <a:t>02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5186363" y="1902023"/>
            <a:ext cx="4257675" cy="22860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9" name="Text 7"/>
          <p:cNvSpPr/>
          <p:nvPr/>
        </p:nvSpPr>
        <p:spPr>
          <a:xfrm>
            <a:off x="5186363" y="2040612"/>
            <a:ext cx="2321838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Value (Цінність)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5186363" y="2442210"/>
            <a:ext cx="4257675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Соціальна значимість даних з точки зору прикладних задач. Велика кількість даних – це добре, але якщо вони не становлять інтересу, то не приносять користі.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9629775" y="1609130"/>
            <a:ext cx="185738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Mono Light" pitchFamily="34" charset="0"/>
                <a:ea typeface="Fira Mono Light" pitchFamily="34" charset="-122"/>
                <a:cs typeface="Fira Mono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9629775" y="1902023"/>
            <a:ext cx="4257675" cy="22860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13" name="Text 11"/>
          <p:cNvSpPr/>
          <p:nvPr/>
        </p:nvSpPr>
        <p:spPr>
          <a:xfrm>
            <a:off x="9629775" y="2040612"/>
            <a:ext cx="3343275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Variability (Мінливість)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9629775" y="2442210"/>
            <a:ext cx="425767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Постійна зміна сенсу даних, особливо при аналізі текстів і перекладі з однієї мови на іншу.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742950" y="4253151"/>
            <a:ext cx="185738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Mono Light" pitchFamily="34" charset="0"/>
                <a:ea typeface="Fira Mono Light" pitchFamily="34" charset="-122"/>
                <a:cs typeface="Fira Mono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42950" y="4546044"/>
            <a:ext cx="4257675" cy="22860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17" name="Text 15"/>
          <p:cNvSpPr/>
          <p:nvPr/>
        </p:nvSpPr>
        <p:spPr>
          <a:xfrm>
            <a:off x="742950" y="4684633"/>
            <a:ext cx="3482578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Volatility (Актуальність)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42950" y="5086231"/>
            <a:ext cx="4257675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Період старіння даних, коли вони стають нерелевантними. Необхідно встановити правила управління зберіганням даних.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5186363" y="4253151"/>
            <a:ext cx="185738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Mono Light" pitchFamily="34" charset="0"/>
                <a:ea typeface="Fira Mono Light" pitchFamily="34" charset="-122"/>
                <a:cs typeface="Fira Mono Light" pitchFamily="34" charset="-120"/>
              </a:rPr>
              <a:t>05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5186363" y="4546044"/>
            <a:ext cx="4257675" cy="22860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21" name="Text 19"/>
          <p:cNvSpPr/>
          <p:nvPr/>
        </p:nvSpPr>
        <p:spPr>
          <a:xfrm>
            <a:off x="5186363" y="4684633"/>
            <a:ext cx="3761184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Vulnerability (Вразливість)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5186363" y="5086231"/>
            <a:ext cx="4257675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Злом великих даних призводить до великого зламу в цілому. Приклад: злом LinkedIn – викрадено 167 млн облікових записів.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9629775" y="4253151"/>
            <a:ext cx="185738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Mono Light" pitchFamily="34" charset="0"/>
                <a:ea typeface="Fira Mono Light" pitchFamily="34" charset="-122"/>
                <a:cs typeface="Fira Mono Light" pitchFamily="34" charset="-120"/>
              </a:rPr>
              <a:t>06</a:t>
            </a:r>
            <a:endParaRPr lang="en-US" sz="1450" dirty="0"/>
          </a:p>
        </p:txBody>
      </p:sp>
      <p:sp>
        <p:nvSpPr>
          <p:cNvPr id="24" name="Shape 22"/>
          <p:cNvSpPr/>
          <p:nvPr/>
        </p:nvSpPr>
        <p:spPr>
          <a:xfrm>
            <a:off x="9629775" y="4546044"/>
            <a:ext cx="4257675" cy="22860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25" name="Text 23"/>
          <p:cNvSpPr/>
          <p:nvPr/>
        </p:nvSpPr>
        <p:spPr>
          <a:xfrm>
            <a:off x="9629775" y="4684633"/>
            <a:ext cx="3621881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Validity (Обґрунтованість)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9629775" y="5086231"/>
            <a:ext cx="4257675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Точність і правильність даних. Вчені витрачають 80% часу на підбір і підготовку даних перед аналізом.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742950" y="6302812"/>
            <a:ext cx="185738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Mono Light" pitchFamily="34" charset="0"/>
                <a:ea typeface="Fira Mono Light" pitchFamily="34" charset="-122"/>
                <a:cs typeface="Fira Mono Light" pitchFamily="34" charset="-120"/>
              </a:rPr>
              <a:t>07</a:t>
            </a:r>
            <a:endParaRPr lang="en-US" sz="1450" dirty="0"/>
          </a:p>
        </p:txBody>
      </p:sp>
      <p:sp>
        <p:nvSpPr>
          <p:cNvPr id="28" name="Shape 26"/>
          <p:cNvSpPr/>
          <p:nvPr/>
        </p:nvSpPr>
        <p:spPr>
          <a:xfrm>
            <a:off x="742950" y="6595705"/>
            <a:ext cx="13144500" cy="22860"/>
          </a:xfrm>
          <a:prstGeom prst="rect">
            <a:avLst/>
          </a:prstGeom>
          <a:solidFill>
            <a:srgbClr val="FF6BD8"/>
          </a:solidFill>
          <a:ln/>
        </p:spPr>
      </p:sp>
      <p:sp>
        <p:nvSpPr>
          <p:cNvPr id="29" name="Text 27"/>
          <p:cNvSpPr/>
          <p:nvPr/>
        </p:nvSpPr>
        <p:spPr>
          <a:xfrm>
            <a:off x="742950" y="6734294"/>
            <a:ext cx="3900488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Visualization (Візуалізація)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742950" y="7135892"/>
            <a:ext cx="13144500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Представлення даних у читабельному та доступному вигляді після обробки.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2713" y="667583"/>
            <a:ext cx="7638574" cy="117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Класифікація Big Data за Дайоном Хінчкліффом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940832" y="2408277"/>
            <a:ext cx="188119" cy="1404223"/>
          </a:xfrm>
          <a:prstGeom prst="roundRect">
            <a:avLst>
              <a:gd name="adj" fmla="val 15006"/>
            </a:avLst>
          </a:prstGeom>
          <a:solidFill>
            <a:srgbClr val="2E2E2F"/>
          </a:solidFill>
          <a:ln/>
        </p:spPr>
      </p:sp>
      <p:sp>
        <p:nvSpPr>
          <p:cNvPr id="5" name="Shape 2"/>
          <p:cNvSpPr/>
          <p:nvPr/>
        </p:nvSpPr>
        <p:spPr>
          <a:xfrm>
            <a:off x="752713" y="2284809"/>
            <a:ext cx="564475" cy="564475"/>
          </a:xfrm>
          <a:prstGeom prst="roundRect">
            <a:avLst>
              <a:gd name="adj" fmla="val 80996"/>
            </a:avLst>
          </a:prstGeom>
          <a:solidFill>
            <a:srgbClr val="2E2E2F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802" y="2425898"/>
            <a:ext cx="282178" cy="2821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05307" y="2314218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Fast Data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505307" y="2721173"/>
            <a:ext cx="6885980" cy="903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Терабайти-петабайтні дані. Не передбачає отримання нових знань, дозволяє краще побачити те, що відбувається, підтвердити або відкинути гіпотези. Швидкість роботи має зростати синхронно із зростанням обсягів даних.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1223010" y="4282916"/>
            <a:ext cx="188119" cy="1404223"/>
          </a:xfrm>
          <a:prstGeom prst="roundRect">
            <a:avLst>
              <a:gd name="adj" fmla="val 15006"/>
            </a:avLst>
          </a:prstGeom>
          <a:solidFill>
            <a:srgbClr val="2E2E2F"/>
          </a:solidFill>
          <a:ln/>
        </p:spPr>
      </p:sp>
      <p:sp>
        <p:nvSpPr>
          <p:cNvPr id="10" name="Shape 6"/>
          <p:cNvSpPr/>
          <p:nvPr/>
        </p:nvSpPr>
        <p:spPr>
          <a:xfrm>
            <a:off x="1034891" y="4159448"/>
            <a:ext cx="564475" cy="564475"/>
          </a:xfrm>
          <a:prstGeom prst="roundRect">
            <a:avLst>
              <a:gd name="adj" fmla="val 80996"/>
            </a:avLst>
          </a:prstGeom>
          <a:solidFill>
            <a:srgbClr val="2E2E2F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5980" y="4300538"/>
            <a:ext cx="282178" cy="28217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787485" y="4188857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Big Analytics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1787485" y="4595813"/>
            <a:ext cx="6603802" cy="903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Петабайтні-екзабайтні дані. Технології допомагають в отриманні нових знань – перетворюють інформацію в нове знання. Будується за принципом «навчання з учителем».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1505307" y="6157555"/>
            <a:ext cx="188119" cy="1404223"/>
          </a:xfrm>
          <a:prstGeom prst="roundRect">
            <a:avLst>
              <a:gd name="adj" fmla="val 15006"/>
            </a:avLst>
          </a:prstGeom>
          <a:solidFill>
            <a:srgbClr val="2E2E2F"/>
          </a:solidFill>
          <a:ln/>
        </p:spPr>
      </p:sp>
      <p:sp>
        <p:nvSpPr>
          <p:cNvPr id="15" name="Shape 10"/>
          <p:cNvSpPr/>
          <p:nvPr/>
        </p:nvSpPr>
        <p:spPr>
          <a:xfrm>
            <a:off x="1317188" y="6034088"/>
            <a:ext cx="564475" cy="564475"/>
          </a:xfrm>
          <a:prstGeom prst="roundRect">
            <a:avLst>
              <a:gd name="adj" fmla="val 80996"/>
            </a:avLst>
          </a:prstGeom>
          <a:solidFill>
            <a:srgbClr val="2E2E2F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8278" y="6175177"/>
            <a:ext cx="282178" cy="28217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069783" y="6063496"/>
            <a:ext cx="23523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Deep Insight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2069783" y="6470452"/>
            <a:ext cx="6321504" cy="903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Екзабайти-зеттабайти. Передбачає навчання без вчителя та використання сучасних методів аналітики. Можливе виявлення знань і закономірностей, апріорно невідомих.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94134"/>
            <a:ext cx="9653826" cy="609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П'ять принципів роботи з Big Data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80098" y="1986082"/>
            <a:ext cx="4226719" cy="2998827"/>
          </a:xfrm>
          <a:prstGeom prst="roundRect">
            <a:avLst>
              <a:gd name="adj" fmla="val 3659"/>
            </a:avLst>
          </a:prstGeom>
          <a:solidFill>
            <a:srgbClr val="0F0F10"/>
          </a:solidFill>
          <a:ln/>
        </p:spPr>
      </p:sp>
      <p:sp>
        <p:nvSpPr>
          <p:cNvPr id="4" name="Shape 2"/>
          <p:cNvSpPr/>
          <p:nvPr/>
        </p:nvSpPr>
        <p:spPr>
          <a:xfrm>
            <a:off x="780098" y="1963222"/>
            <a:ext cx="4226719" cy="91440"/>
          </a:xfrm>
          <a:prstGeom prst="roundRect">
            <a:avLst>
              <a:gd name="adj" fmla="val 31995"/>
            </a:avLst>
          </a:prstGeom>
          <a:solidFill>
            <a:srgbClr val="FF6BD8"/>
          </a:solidFill>
          <a:ln/>
        </p:spPr>
      </p:sp>
      <p:sp>
        <p:nvSpPr>
          <p:cNvPr id="5" name="Shape 3"/>
          <p:cNvSpPr/>
          <p:nvPr/>
        </p:nvSpPr>
        <p:spPr>
          <a:xfrm>
            <a:off x="2600920" y="1693545"/>
            <a:ext cx="585073" cy="585073"/>
          </a:xfrm>
          <a:prstGeom prst="roundRect">
            <a:avLst>
              <a:gd name="adj" fmla="val 156288"/>
            </a:avLst>
          </a:prstGeom>
          <a:solidFill>
            <a:srgbClr val="FF6BD8"/>
          </a:solidFill>
          <a:ln/>
        </p:spPr>
      </p:sp>
      <p:sp>
        <p:nvSpPr>
          <p:cNvPr id="6" name="Text 4"/>
          <p:cNvSpPr/>
          <p:nvPr/>
        </p:nvSpPr>
        <p:spPr>
          <a:xfrm>
            <a:off x="2776418" y="1839754"/>
            <a:ext cx="23395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997982" y="2473643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Розподільність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97982" y="2895362"/>
            <a:ext cx="3790950" cy="1871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Зберігати інформацію в одному місці безглуздо і практично неможливо. Технологія повинна використовувати розподілене зберігання, управління, обробку та аналіз даних у різноманітних сховищах по всьому світу.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5201841" y="1986082"/>
            <a:ext cx="4226719" cy="2998827"/>
          </a:xfrm>
          <a:prstGeom prst="roundRect">
            <a:avLst>
              <a:gd name="adj" fmla="val 3659"/>
            </a:avLst>
          </a:prstGeom>
          <a:solidFill>
            <a:srgbClr val="0F0F10"/>
          </a:solidFill>
          <a:ln/>
        </p:spPr>
      </p:sp>
      <p:sp>
        <p:nvSpPr>
          <p:cNvPr id="10" name="Shape 8"/>
          <p:cNvSpPr/>
          <p:nvPr/>
        </p:nvSpPr>
        <p:spPr>
          <a:xfrm>
            <a:off x="5201841" y="1963222"/>
            <a:ext cx="4226719" cy="91440"/>
          </a:xfrm>
          <a:prstGeom prst="roundRect">
            <a:avLst>
              <a:gd name="adj" fmla="val 31995"/>
            </a:avLst>
          </a:prstGeom>
          <a:solidFill>
            <a:srgbClr val="FF6BD8"/>
          </a:solidFill>
          <a:ln/>
        </p:spPr>
      </p:sp>
      <p:sp>
        <p:nvSpPr>
          <p:cNvPr id="11" name="Shape 9"/>
          <p:cNvSpPr/>
          <p:nvPr/>
        </p:nvSpPr>
        <p:spPr>
          <a:xfrm>
            <a:off x="7022663" y="1693545"/>
            <a:ext cx="585073" cy="585073"/>
          </a:xfrm>
          <a:prstGeom prst="roundRect">
            <a:avLst>
              <a:gd name="adj" fmla="val 156288"/>
            </a:avLst>
          </a:prstGeom>
          <a:solidFill>
            <a:srgbClr val="FF6BD8"/>
          </a:solidFill>
          <a:ln/>
        </p:spPr>
      </p:sp>
      <p:sp>
        <p:nvSpPr>
          <p:cNvPr id="12" name="Text 10"/>
          <p:cNvSpPr/>
          <p:nvPr/>
        </p:nvSpPr>
        <p:spPr>
          <a:xfrm>
            <a:off x="7198162" y="1839754"/>
            <a:ext cx="23395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2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5419725" y="2473643"/>
            <a:ext cx="379095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Горизонтальна масштабованість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419725" y="3200162"/>
            <a:ext cx="3790950" cy="1559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Будь-яка система повинна бути розширюваною. У 2 рази зріс обсяг даних – в 2 рази збільшили кластер і все продовжило працювати з такою ж продуктивністю.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9623584" y="1986082"/>
            <a:ext cx="4226719" cy="2998827"/>
          </a:xfrm>
          <a:prstGeom prst="roundRect">
            <a:avLst>
              <a:gd name="adj" fmla="val 3659"/>
            </a:avLst>
          </a:prstGeom>
          <a:solidFill>
            <a:srgbClr val="0F0F10"/>
          </a:solidFill>
          <a:ln/>
        </p:spPr>
      </p:sp>
      <p:sp>
        <p:nvSpPr>
          <p:cNvPr id="16" name="Shape 14"/>
          <p:cNvSpPr/>
          <p:nvPr/>
        </p:nvSpPr>
        <p:spPr>
          <a:xfrm>
            <a:off x="9623584" y="1963222"/>
            <a:ext cx="4226719" cy="91440"/>
          </a:xfrm>
          <a:prstGeom prst="roundRect">
            <a:avLst>
              <a:gd name="adj" fmla="val 31995"/>
            </a:avLst>
          </a:prstGeom>
          <a:solidFill>
            <a:srgbClr val="FF6BD8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44407" y="1693545"/>
            <a:ext cx="585073" cy="585073"/>
          </a:xfrm>
          <a:prstGeom prst="roundRect">
            <a:avLst>
              <a:gd name="adj" fmla="val 156288"/>
            </a:avLst>
          </a:prstGeom>
          <a:solidFill>
            <a:srgbClr val="FF6BD8"/>
          </a:solidFill>
          <a:ln/>
        </p:spPr>
      </p:sp>
      <p:sp>
        <p:nvSpPr>
          <p:cNvPr id="18" name="Text 16"/>
          <p:cNvSpPr/>
          <p:nvPr/>
        </p:nvSpPr>
        <p:spPr>
          <a:xfrm>
            <a:off x="11619905" y="1839754"/>
            <a:ext cx="23395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3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9841468" y="2473643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Відмовостійкість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41468" y="2895362"/>
            <a:ext cx="3790950" cy="1871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Hadoop-кластер Yahoo має більш ніж 42000 машин. Частина цих машин буде гарантовано виходити з ладу. Методи роботи повинні враховувати можливість збоїв і переживати їх без значущих наслідків.</a:t>
            </a:r>
            <a:endParaRPr lang="en-US" sz="1500" dirty="0"/>
          </a:p>
        </p:txBody>
      </p:sp>
      <p:sp>
        <p:nvSpPr>
          <p:cNvPr id="21" name="Shape 19"/>
          <p:cNvSpPr/>
          <p:nvPr/>
        </p:nvSpPr>
        <p:spPr>
          <a:xfrm>
            <a:off x="780098" y="5472470"/>
            <a:ext cx="6437590" cy="2062996"/>
          </a:xfrm>
          <a:prstGeom prst="roundRect">
            <a:avLst>
              <a:gd name="adj" fmla="val 5319"/>
            </a:avLst>
          </a:prstGeom>
          <a:solidFill>
            <a:srgbClr val="0F0F10"/>
          </a:solidFill>
          <a:ln/>
        </p:spPr>
      </p:sp>
      <p:sp>
        <p:nvSpPr>
          <p:cNvPr id="22" name="Shape 20"/>
          <p:cNvSpPr/>
          <p:nvPr/>
        </p:nvSpPr>
        <p:spPr>
          <a:xfrm>
            <a:off x="780098" y="5449610"/>
            <a:ext cx="6437590" cy="91440"/>
          </a:xfrm>
          <a:prstGeom prst="roundRect">
            <a:avLst>
              <a:gd name="adj" fmla="val 31995"/>
            </a:avLst>
          </a:prstGeom>
          <a:solidFill>
            <a:srgbClr val="FF6BD8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6297" y="5179933"/>
            <a:ext cx="585073" cy="585073"/>
          </a:xfrm>
          <a:prstGeom prst="roundRect">
            <a:avLst>
              <a:gd name="adj" fmla="val 156288"/>
            </a:avLst>
          </a:prstGeom>
          <a:solidFill>
            <a:srgbClr val="FF6BD8"/>
          </a:solidFill>
          <a:ln/>
        </p:spPr>
      </p:sp>
      <p:sp>
        <p:nvSpPr>
          <p:cNvPr id="24" name="Text 22"/>
          <p:cNvSpPr/>
          <p:nvPr/>
        </p:nvSpPr>
        <p:spPr>
          <a:xfrm>
            <a:off x="3881795" y="5326142"/>
            <a:ext cx="23395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4</a:t>
            </a:r>
            <a:endParaRPr lang="en-US" sz="1800" dirty="0"/>
          </a:p>
        </p:txBody>
      </p:sp>
      <p:sp>
        <p:nvSpPr>
          <p:cNvPr id="25" name="Text 23"/>
          <p:cNvSpPr/>
          <p:nvPr/>
        </p:nvSpPr>
        <p:spPr>
          <a:xfrm>
            <a:off x="997982" y="5960031"/>
            <a:ext cx="2486025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Локальність даних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997982" y="6381750"/>
            <a:ext cx="6001822" cy="935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Витрати на передачу даних можуть перевищити витрати на саму обробку. По можливості обробляємо дані на тій же машині, на якій вони зберігаються.</a:t>
            </a:r>
            <a:endParaRPr lang="en-US" sz="1500" dirty="0"/>
          </a:p>
        </p:txBody>
      </p:sp>
      <p:sp>
        <p:nvSpPr>
          <p:cNvPr id="27" name="Shape 25"/>
          <p:cNvSpPr/>
          <p:nvPr/>
        </p:nvSpPr>
        <p:spPr>
          <a:xfrm>
            <a:off x="7412712" y="5472470"/>
            <a:ext cx="6437590" cy="2062996"/>
          </a:xfrm>
          <a:prstGeom prst="roundRect">
            <a:avLst>
              <a:gd name="adj" fmla="val 5319"/>
            </a:avLst>
          </a:prstGeom>
          <a:solidFill>
            <a:srgbClr val="0F0F10"/>
          </a:solidFill>
          <a:ln/>
        </p:spPr>
      </p:sp>
      <p:sp>
        <p:nvSpPr>
          <p:cNvPr id="28" name="Shape 26"/>
          <p:cNvSpPr/>
          <p:nvPr/>
        </p:nvSpPr>
        <p:spPr>
          <a:xfrm>
            <a:off x="7412712" y="5449610"/>
            <a:ext cx="6437590" cy="91440"/>
          </a:xfrm>
          <a:prstGeom prst="roundRect">
            <a:avLst>
              <a:gd name="adj" fmla="val 31995"/>
            </a:avLst>
          </a:prstGeom>
          <a:solidFill>
            <a:srgbClr val="FF6BD8"/>
          </a:solidFill>
          <a:ln/>
        </p:spPr>
      </p:sp>
      <p:sp>
        <p:nvSpPr>
          <p:cNvPr id="29" name="Shape 27"/>
          <p:cNvSpPr/>
          <p:nvPr/>
        </p:nvSpPr>
        <p:spPr>
          <a:xfrm>
            <a:off x="10338911" y="5179933"/>
            <a:ext cx="585073" cy="585073"/>
          </a:xfrm>
          <a:prstGeom prst="roundRect">
            <a:avLst>
              <a:gd name="adj" fmla="val 156288"/>
            </a:avLst>
          </a:prstGeom>
          <a:solidFill>
            <a:srgbClr val="FF6BD8"/>
          </a:solidFill>
          <a:ln/>
        </p:spPr>
      </p:sp>
      <p:sp>
        <p:nvSpPr>
          <p:cNvPr id="30" name="Text 28"/>
          <p:cNvSpPr/>
          <p:nvPr/>
        </p:nvSpPr>
        <p:spPr>
          <a:xfrm>
            <a:off x="10514409" y="5326142"/>
            <a:ext cx="23395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5</a:t>
            </a:r>
            <a:endParaRPr lang="en-US" sz="1800" dirty="0"/>
          </a:p>
        </p:txBody>
      </p:sp>
      <p:sp>
        <p:nvSpPr>
          <p:cNvPr id="31" name="Text 29"/>
          <p:cNvSpPr/>
          <p:nvPr/>
        </p:nvSpPr>
        <p:spPr>
          <a:xfrm>
            <a:off x="7630597" y="5960031"/>
            <a:ext cx="4533305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Інтерпретація в процесі обробки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7630597" y="6381750"/>
            <a:ext cx="6001822" cy="935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Дані надходять до сховища такими, як є, без попереднього опису структури і семантики. Тільки в процесі вибірки для обробки відбувається їх «осмислення».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657" y="984171"/>
            <a:ext cx="7552968" cy="561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Методи аналізу великих даних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205657" y="1995607"/>
            <a:ext cx="283237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Основні групи методів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05657" y="2456378"/>
            <a:ext cx="3633430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Навчання асоціативним правилам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05657" y="2806898"/>
            <a:ext cx="3633430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Класифікація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205657" y="3157418"/>
            <a:ext cx="3633430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Кластерний аналіз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205657" y="3507938"/>
            <a:ext cx="3633430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Регресійний аналіз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205657" y="3975378"/>
            <a:ext cx="2248019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Краудсорсінг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05657" y="4436150"/>
            <a:ext cx="3633430" cy="862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Метод збору, категоризація та збагачення даних силами широкого кола осіб за допомогою мережевих медіа.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6205657" y="5478899"/>
            <a:ext cx="363343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Змішання та інтеграція даних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205657" y="6220658"/>
            <a:ext cx="3633430" cy="862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Інтеграція і аналіз різнорідних даних з різноманітних джерел для глибинного аналізу більш точно і ефективно.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10285333" y="1995607"/>
            <a:ext cx="2248019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Машинне навчання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10285333" y="2456378"/>
            <a:ext cx="3633430" cy="1150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Клас методів штучного інтелекту, характерною рисою яких є навчання в процесі застосування рішень безлічі подібних завдань.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10285333" y="3786783"/>
            <a:ext cx="363343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Обробка природної мови (NLP)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0285333" y="4528542"/>
            <a:ext cx="3633430" cy="862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Вивчає проблеми комп'ютерного аналізу і синтезу природних мов. Багато NLP-методів є методами машинного навчання.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10285333" y="5571292"/>
            <a:ext cx="2967276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Штучні нейронні мережі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0285333" y="6032063"/>
            <a:ext cx="3633430" cy="862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Математична модель, побудована за принципом організації біологічних нейронних мереж живого організму.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384" y="540068"/>
            <a:ext cx="8529161" cy="612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Спеціалізовані методи аналізу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384" y="1545074"/>
            <a:ext cx="490180" cy="4901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4384" y="2280285"/>
            <a:ext cx="2451378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Мережевий аналіз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84384" y="2704267"/>
            <a:ext cx="6408301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Опис і аналіз відносин між дискретними вузлами в графі або мережі. Аналіз зв'язків між людьми в суспільстві або організації.</a:t>
            </a:r>
            <a:endParaRPr lang="en-US" sz="1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7715" y="1545074"/>
            <a:ext cx="490180" cy="4901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7715" y="2280285"/>
            <a:ext cx="3087410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Розпізнавання образів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7437715" y="2704267"/>
            <a:ext cx="6408301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Методи машинного навчання для класифікації та ідентифікації предметів, явищ, процесів, сигналів, ситуацій.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384" y="3723918"/>
            <a:ext cx="490180" cy="4901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84384" y="4459129"/>
            <a:ext cx="2793444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Прогнозна аналітика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784384" y="4883110"/>
            <a:ext cx="6408301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Прогнозування майбутньої поведінки об'єктів і суб'єктів з метою прийняття оптимальних рішень.</a:t>
            </a:r>
            <a:endParaRPr lang="en-US" sz="15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7715" y="3723918"/>
            <a:ext cx="490180" cy="4901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7715" y="4459129"/>
            <a:ext cx="3675459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Аналіз тональності тексту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7437715" y="4883110"/>
            <a:ext cx="6408301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Автоматизоване виявлення в текстах емоційно забарвленої лексики і емоційної оцінки авторів.</a:t>
            </a:r>
            <a:endParaRPr lang="en-US" sz="15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4384" y="5902762"/>
            <a:ext cx="490180" cy="4901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84384" y="6637973"/>
            <a:ext cx="323445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Імітаційне моделювання</a:t>
            </a:r>
            <a:endParaRPr lang="en-US" sz="1900" dirty="0"/>
          </a:p>
        </p:txBody>
      </p:sp>
      <p:sp>
        <p:nvSpPr>
          <p:cNvPr id="17" name="Text 10"/>
          <p:cNvSpPr/>
          <p:nvPr/>
        </p:nvSpPr>
        <p:spPr>
          <a:xfrm>
            <a:off x="784384" y="7061954"/>
            <a:ext cx="6408301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Система замінюється моделлю, з якої проводяться експерименти для отримання інформації про реальну систему.</a:t>
            </a:r>
            <a:endParaRPr lang="en-US" sz="15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37715" y="5902762"/>
            <a:ext cx="490180" cy="4901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437715" y="6637973"/>
            <a:ext cx="26464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Просторовий аналіз</a:t>
            </a:r>
            <a:endParaRPr lang="en-US" sz="1900" dirty="0"/>
          </a:p>
        </p:txBody>
      </p:sp>
      <p:sp>
        <p:nvSpPr>
          <p:cNvPr id="20" name="Text 12"/>
          <p:cNvSpPr/>
          <p:nvPr/>
        </p:nvSpPr>
        <p:spPr>
          <a:xfrm>
            <a:off x="7437715" y="7061954"/>
            <a:ext cx="6408301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Аналіз топологічних, геометричних або географічних властивостей з географічних інформаційних систем.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2348</Words>
  <Application>Microsoft Office PowerPoint</Application>
  <PresentationFormat>Довільний</PresentationFormat>
  <Paragraphs>234</Paragraphs>
  <Slides>23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8" baseType="lpstr">
      <vt:lpstr>Fira Mono Medium</vt:lpstr>
      <vt:lpstr>Fira Mono Light</vt:lpstr>
      <vt:lpstr>Fira Sans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Микола Стороженко</dc:creator>
  <cp:lastModifiedBy>Микола Стороженко</cp:lastModifiedBy>
  <cp:revision>2</cp:revision>
  <dcterms:created xsi:type="dcterms:W3CDTF">2025-10-25T05:37:02Z</dcterms:created>
  <dcterms:modified xsi:type="dcterms:W3CDTF">2025-10-25T05:54:30Z</dcterms:modified>
</cp:coreProperties>
</file>