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6" r:id="rId2"/>
    <p:sldId id="257" r:id="rId3"/>
    <p:sldId id="258" r:id="rId4"/>
    <p:sldId id="278" r:id="rId5"/>
    <p:sldId id="330" r:id="rId6"/>
    <p:sldId id="324" r:id="rId7"/>
    <p:sldId id="301" r:id="rId8"/>
    <p:sldId id="335" r:id="rId9"/>
    <p:sldId id="302" r:id="rId10"/>
    <p:sldId id="336" r:id="rId11"/>
    <p:sldId id="303" r:id="rId12"/>
    <p:sldId id="339" r:id="rId13"/>
    <p:sldId id="325" r:id="rId14"/>
    <p:sldId id="304" r:id="rId15"/>
    <p:sldId id="337" r:id="rId16"/>
    <p:sldId id="305" r:id="rId17"/>
    <p:sldId id="338" r:id="rId18"/>
    <p:sldId id="306" r:id="rId19"/>
    <p:sldId id="326" r:id="rId20"/>
    <p:sldId id="307" r:id="rId21"/>
    <p:sldId id="308" r:id="rId22"/>
    <p:sldId id="340" r:id="rId23"/>
    <p:sldId id="277"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120"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08.10.2023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69128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08.10.2023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33168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08.10.2023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04581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08.10.2023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01861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08.10.2023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84163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08.10.2023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598201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08.10.2023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072557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08.10.2023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167288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08.10.2023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36477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p>
            <a:fld id="{73EC52FC-B91E-4CCD-9305-29FAB6F7EF3B}" type="datetimeFigureOut">
              <a:rPr lang="ru-UA" smtClean="0"/>
              <a:t>08.10.2023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99597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08.10.2023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414256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3EC52FC-B91E-4CCD-9305-29FAB6F7EF3B}" type="datetimeFigureOut">
              <a:rPr lang="ru-UA" smtClean="0"/>
              <a:t>08.10.2023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404834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3EC52FC-B91E-4CCD-9305-29FAB6F7EF3B}" type="datetimeFigureOut">
              <a:rPr lang="ru-UA" smtClean="0"/>
              <a:t>08.10.2023</a:t>
            </a:fld>
            <a:endParaRPr lang="ru-UA"/>
          </a:p>
        </p:txBody>
      </p:sp>
      <p:sp>
        <p:nvSpPr>
          <p:cNvPr id="8" name="Footer Placeholder 7"/>
          <p:cNvSpPr>
            <a:spLocks noGrp="1"/>
          </p:cNvSpPr>
          <p:nvPr>
            <p:ph type="ftr" sz="quarter" idx="11"/>
          </p:nvPr>
        </p:nvSpPr>
        <p:spPr/>
        <p:txBody>
          <a:bodyPr/>
          <a:lstStyle/>
          <a:p>
            <a:endParaRPr lang="ru-UA"/>
          </a:p>
        </p:txBody>
      </p:sp>
      <p:sp>
        <p:nvSpPr>
          <p:cNvPr id="9" name="Slide Number Placeholder 8"/>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1042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73EC52FC-B91E-4CCD-9305-29FAB6F7EF3B}" type="datetimeFigureOut">
              <a:rPr lang="ru-UA" smtClean="0"/>
              <a:t>08.10.2023</a:t>
            </a:fld>
            <a:endParaRPr lang="ru-UA"/>
          </a:p>
        </p:txBody>
      </p:sp>
      <p:sp>
        <p:nvSpPr>
          <p:cNvPr id="5" name="Footer Placeholder 3"/>
          <p:cNvSpPr>
            <a:spLocks noGrp="1"/>
          </p:cNvSpPr>
          <p:nvPr>
            <p:ph type="ftr" sz="quarter" idx="11"/>
          </p:nvPr>
        </p:nvSpPr>
        <p:spPr/>
        <p:txBody>
          <a:bodyPr/>
          <a:lstStyle/>
          <a:p>
            <a:endParaRPr lang="ru-UA"/>
          </a:p>
        </p:txBody>
      </p:sp>
      <p:sp>
        <p:nvSpPr>
          <p:cNvPr id="6" name="Slide Number Placeholder 4"/>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31236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3EC52FC-B91E-4CCD-9305-29FAB6F7EF3B}" type="datetimeFigureOut">
              <a:rPr lang="ru-UA" smtClean="0"/>
              <a:t>08.10.2023</a:t>
            </a:fld>
            <a:endParaRPr lang="ru-UA"/>
          </a:p>
        </p:txBody>
      </p:sp>
      <p:sp>
        <p:nvSpPr>
          <p:cNvPr id="5" name="Footer Placeholder 2"/>
          <p:cNvSpPr>
            <a:spLocks noGrp="1"/>
          </p:cNvSpPr>
          <p:nvPr>
            <p:ph type="ftr" sz="quarter" idx="11"/>
          </p:nvPr>
        </p:nvSpPr>
        <p:spPr/>
        <p:txBody>
          <a:bodyPr/>
          <a:lstStyle/>
          <a:p>
            <a:endParaRPr lang="ru-UA"/>
          </a:p>
        </p:txBody>
      </p:sp>
      <p:sp>
        <p:nvSpPr>
          <p:cNvPr id="6" name="Slide Number Placeholder 3"/>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268119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73EC52FC-B91E-4CCD-9305-29FAB6F7EF3B}" type="datetimeFigureOut">
              <a:rPr lang="ru-UA" smtClean="0"/>
              <a:t>08.10.2023</a:t>
            </a:fld>
            <a:endParaRPr lang="ru-UA"/>
          </a:p>
        </p:txBody>
      </p:sp>
      <p:sp>
        <p:nvSpPr>
          <p:cNvPr id="5" name="Footer Placeholder 5"/>
          <p:cNvSpPr>
            <a:spLocks noGrp="1"/>
          </p:cNvSpPr>
          <p:nvPr>
            <p:ph type="ftr" sz="quarter" idx="11"/>
          </p:nvPr>
        </p:nvSpPr>
        <p:spPr/>
        <p:txBody>
          <a:bodyPr/>
          <a:lstStyle/>
          <a:p>
            <a:endParaRPr lang="ru-UA"/>
          </a:p>
        </p:txBody>
      </p:sp>
      <p:sp>
        <p:nvSpPr>
          <p:cNvPr id="6"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58587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08.10.2023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67533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3EC52FC-B91E-4CCD-9305-29FAB6F7EF3B}" type="datetimeFigureOut">
              <a:rPr lang="ru-UA" smtClean="0"/>
              <a:t>08.10.2023</a:t>
            </a:fld>
            <a:endParaRPr lang="ru-U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U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E107FAF-AD2B-4D1C-9AE2-67A00E3836BA}" type="slidenum">
              <a:rPr lang="ru-UA" smtClean="0"/>
              <a:t>‹#›</a:t>
            </a:fld>
            <a:endParaRPr lang="ru-UA"/>
          </a:p>
        </p:txBody>
      </p:sp>
    </p:spTree>
    <p:extLst>
      <p:ext uri="{BB962C8B-B14F-4D97-AF65-F5344CB8AC3E}">
        <p14:creationId xmlns:p14="http://schemas.microsoft.com/office/powerpoint/2010/main" val="3674787384"/>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F61EBE-24C8-A781-3624-A22302280751}"/>
              </a:ext>
            </a:extLst>
          </p:cNvPr>
          <p:cNvSpPr>
            <a:spLocks noGrp="1"/>
          </p:cNvSpPr>
          <p:nvPr>
            <p:ph type="ctrTitle"/>
          </p:nvPr>
        </p:nvSpPr>
        <p:spPr/>
        <p:txBody>
          <a:bodyPr/>
          <a:lstStyle/>
          <a:p>
            <a:r>
              <a:rPr lang="uk-UA" dirty="0"/>
              <a:t>ФІТОДИЗАЙН</a:t>
            </a:r>
            <a:endParaRPr lang="ru-UA" dirty="0"/>
          </a:p>
        </p:txBody>
      </p:sp>
      <p:sp>
        <p:nvSpPr>
          <p:cNvPr id="3" name="Подзаголовок 2">
            <a:extLst>
              <a:ext uri="{FF2B5EF4-FFF2-40B4-BE49-F238E27FC236}">
                <a16:creationId xmlns:a16="http://schemas.microsoft.com/office/drawing/2014/main" id="{ACFD04AA-4774-06B6-BB62-8020799388F5}"/>
              </a:ext>
            </a:extLst>
          </p:cNvPr>
          <p:cNvSpPr>
            <a:spLocks noGrp="1"/>
          </p:cNvSpPr>
          <p:nvPr>
            <p:ph type="subTitle" idx="1"/>
          </p:nvPr>
        </p:nvSpPr>
        <p:spPr/>
        <p:txBody>
          <a:bodyPr/>
          <a:lstStyle/>
          <a:p>
            <a:r>
              <a:rPr lang="uk-UA" sz="1800" dirty="0">
                <a:latin typeface="Bookman Old Style" panose="02050604050505020204" pitchFamily="18" charset="0"/>
                <a:ea typeface="Calibri" panose="020F0502020204030204" pitchFamily="34" charset="0"/>
                <a:cs typeface="Times New Roman" panose="02020603050405020304" pitchFamily="18" charset="0"/>
              </a:rPr>
              <a:t>Озеленення балконів </a:t>
            </a:r>
            <a:r>
              <a:rPr lang="uk-UA" sz="1800" dirty="0">
                <a:effectLst/>
                <a:latin typeface="Bookman Old Style" panose="02050604050505020204" pitchFamily="18" charset="0"/>
                <a:ea typeface="Calibri" panose="020F0502020204030204" pitchFamily="34" charset="0"/>
                <a:cs typeface="Times New Roman" panose="02020603050405020304" pitchFamily="18" charset="0"/>
              </a:rPr>
              <a:t>(лекція 6)</a:t>
            </a:r>
            <a:endParaRPr lang="ru-UA" dirty="0"/>
          </a:p>
        </p:txBody>
      </p:sp>
      <p:pic>
        <p:nvPicPr>
          <p:cNvPr id="5" name="Рисунок 4"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69177B2B-31EB-7CC6-B7AF-155184855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Tree>
    <p:extLst>
      <p:ext uri="{BB962C8B-B14F-4D97-AF65-F5344CB8AC3E}">
        <p14:creationId xmlns:p14="http://schemas.microsoft.com/office/powerpoint/2010/main" val="178914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58FA9245-2489-5F75-8AE1-8ACBF06E29A3}"/>
              </a:ext>
            </a:extLst>
          </p:cNvPr>
          <p:cNvSpPr txBox="1"/>
          <p:nvPr/>
        </p:nvSpPr>
        <p:spPr>
          <a:xfrm>
            <a:off x="646923" y="1663709"/>
            <a:ext cx="10674220" cy="2745688"/>
          </a:xfrm>
          <a:prstGeom prst="rect">
            <a:avLst/>
          </a:prstGeom>
          <a:noFill/>
        </p:spPr>
        <p:txBody>
          <a:bodyPr wrap="square">
            <a:spAutoFit/>
          </a:bodyPr>
          <a:lstStyle/>
          <a:p>
            <a:pPr marL="41910" indent="498475" algn="just">
              <a:lnSpc>
                <a:spcPct val="107000"/>
              </a:lnSpc>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Неморозостійкі квіткові рослини в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кадках</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та горщиках: жоржина садова, гладіолус, канна індійська, колеус гібридний, фуксія гібридна.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В місцях де часто дмухне вітер можна використати такі рослини: антиринум,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агератум</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бегонія вічнозелена, вербена, лобелія, пеларгонія зональна.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Озеленение балкона, заказать проект (план) по озеленению лоджий в Киеве,  цена услуги">
            <a:extLst>
              <a:ext uri="{FF2B5EF4-FFF2-40B4-BE49-F238E27FC236}">
                <a16:creationId xmlns:a16="http://schemas.microsoft.com/office/drawing/2014/main" id="{DB9F8C84-5B5A-199C-A999-C8D1892D1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923" y="4086376"/>
            <a:ext cx="3785118" cy="25188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2 идеи вертикального озеленения балкона — INMYROOM | Небольшой балконный  сад, Сад на балконе, Дизайн цветочного сада">
            <a:extLst>
              <a:ext uri="{FF2B5EF4-FFF2-40B4-BE49-F238E27FC236}">
                <a16:creationId xmlns:a16="http://schemas.microsoft.com/office/drawing/2014/main" id="{F69FB6CD-D464-A700-7E54-A544548BDE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4834" y="4086376"/>
            <a:ext cx="18478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Озеленение балконов">
            <a:extLst>
              <a:ext uri="{FF2B5EF4-FFF2-40B4-BE49-F238E27FC236}">
                <a16:creationId xmlns:a16="http://schemas.microsoft.com/office/drawing/2014/main" id="{E871B1C0-EE6E-97F2-0821-D1C9EED88D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8367" y="4078756"/>
            <a:ext cx="3698733" cy="246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639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F4EC95D3-F8B5-B458-5B87-926E510DF039}"/>
              </a:ext>
            </a:extLst>
          </p:cNvPr>
          <p:cNvSpPr txBox="1"/>
          <p:nvPr/>
        </p:nvSpPr>
        <p:spPr>
          <a:xfrm>
            <a:off x="744894" y="1452282"/>
            <a:ext cx="10702211" cy="2152128"/>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Столова кімната – друга за популярністю для розміщення композицій з рослинного матеріалу кімната в житловому приміщенні.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Квіткові композиції також розміщуються тут у відповідності до святкових чи визначних подій, під час прийому гостей та родичів.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На Двоих Подают Деревянный Стол На Столе Композиции Из Цветов Свечей  Столовых Приборов И Бокалов Для Вина — стоковые фотографии и другие  картинки Без людей - iStock">
            <a:extLst>
              <a:ext uri="{FF2B5EF4-FFF2-40B4-BE49-F238E27FC236}">
                <a16:creationId xmlns:a16="http://schemas.microsoft.com/office/drawing/2014/main" id="{B92599FC-95EC-9EE7-654F-3F0BDCE61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857" y="3813983"/>
            <a:ext cx="4170638" cy="27804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Маленькие композиции из искусственных цветов для декора интерьера | Treez  Collection">
            <a:extLst>
              <a:ext uri="{FF2B5EF4-FFF2-40B4-BE49-F238E27FC236}">
                <a16:creationId xmlns:a16="http://schemas.microsoft.com/office/drawing/2014/main" id="{CE1DBE34-18A1-6521-1B8B-5844D6612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8562" y="3813983"/>
            <a:ext cx="5560850" cy="278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283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12290" name="Picture 2" descr="Комнатные растения и цветы для кухни: советы о том что можно и нужно  выращивать">
            <a:extLst>
              <a:ext uri="{FF2B5EF4-FFF2-40B4-BE49-F238E27FC236}">
                <a16:creationId xmlns:a16="http://schemas.microsoft.com/office/drawing/2014/main" id="{84DD577E-C2DA-E0E3-CD91-35AD98BA8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1653540"/>
            <a:ext cx="48006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Топ 30 комнатных растений и цветов для кухни">
            <a:extLst>
              <a:ext uri="{FF2B5EF4-FFF2-40B4-BE49-F238E27FC236}">
                <a16:creationId xmlns:a16="http://schemas.microsoft.com/office/drawing/2014/main" id="{D1E89D6E-552F-A192-60F0-C5402FF27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7" y="1653540"/>
            <a:ext cx="48006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243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42FB4F63-6013-1086-AB91-EF6DB82284B5}"/>
              </a:ext>
            </a:extLst>
          </p:cNvPr>
          <p:cNvSpPr txBox="1"/>
          <p:nvPr/>
        </p:nvSpPr>
        <p:spPr>
          <a:xfrm>
            <a:off x="1482012" y="2417857"/>
            <a:ext cx="9227976" cy="2022285"/>
          </a:xfrm>
          <a:prstGeom prst="rect">
            <a:avLst/>
          </a:prstGeom>
          <a:noFill/>
        </p:spPr>
        <p:txBody>
          <a:bodyPr wrap="square">
            <a:spAutoFit/>
          </a:bodyPr>
          <a:lstStyle/>
          <a:p>
            <a:pPr algn="ctr">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3. Поради та ідеї для озеленення балконів</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886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0518BF55-8628-7D95-3F02-BC5060638EAB}"/>
              </a:ext>
            </a:extLst>
          </p:cNvPr>
          <p:cNvSpPr txBox="1"/>
          <p:nvPr/>
        </p:nvSpPr>
        <p:spPr>
          <a:xfrm>
            <a:off x="457199" y="1715211"/>
            <a:ext cx="10870164" cy="4918334"/>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Коли ви добираєте рослини для озеленення балконів та лоджій слід враховувати не лише їх біологічні особливості, але й декоративні характеристики. Не рекомендується використовувати одночасно багато видів рослин. Краще обирати рослини з яскравим забарвленням квітів, які гарно помітні здалека, але при цьому краще використати один чи два кольори. Добре будуть виглядати поруч настурція та календула, які мають жовте забарвлення; настурція, сальвія, фуксія, пеларгонія – з червоними квітами; незабудка,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агератум</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лобелія – з синім забарвленням квітів.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Існують і інші варіанту добору рослин. Можна використати два чи навіть три кольори при доборі квітів, але забагато яскравих кольорів втомлює.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5934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C36F68B4-2370-9E27-2CEE-580F1E2D5E76}"/>
              </a:ext>
            </a:extLst>
          </p:cNvPr>
          <p:cNvSpPr txBox="1"/>
          <p:nvPr/>
        </p:nvSpPr>
        <p:spPr>
          <a:xfrm>
            <a:off x="632926" y="1655570"/>
            <a:ext cx="10926147" cy="4687245"/>
          </a:xfrm>
          <a:prstGeom prst="rect">
            <a:avLst/>
          </a:prstGeom>
          <a:noFill/>
        </p:spPr>
        <p:txBody>
          <a:bodyPr wrap="square">
            <a:spAutoFit/>
          </a:bodyPr>
          <a:lstStyle/>
          <a:p>
            <a:pPr marL="41910" indent="498475"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Добре будуть виглядати разом червона пеларгонія зональна, петунії білого та бузкового кольорів.</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Надзвичайно гарно виглядають разом бузкова, червона, біла петунії та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кальцеолярія</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Добре поєднуються за кольоровою гамою червона пеларгонія зональна, фіолетовий геліотроп, біла дрібноквіткова хризантема та біла петунія.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Добре буде виглядати червона пеларгонія зональна у поєднанні з блакитним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плюмбаго</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та білою петунією.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Гарно на балконах та лоджіях виглядають підвісні композиції та горщики.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Наприклад, дуже гарно виглядають бузкова петунія, жовта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кальцеолярія</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блакитна лобелія та ряболистий плющ.</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Інша композиція: червона пеларгонія зональна,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пурпуролиста</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драцена, блакитна лобелія.</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Фуксія та настурція це дивовижне поєднання для підвісної композиції.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7610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F3E8A8BD-B938-9C2F-A529-45AAFACE8993}"/>
              </a:ext>
            </a:extLst>
          </p:cNvPr>
          <p:cNvSpPr txBox="1"/>
          <p:nvPr/>
        </p:nvSpPr>
        <p:spPr>
          <a:xfrm>
            <a:off x="345232" y="1554672"/>
            <a:ext cx="11318033" cy="5147115"/>
          </a:xfrm>
          <a:prstGeom prst="rect">
            <a:avLst/>
          </a:prstGeom>
          <a:noFill/>
        </p:spPr>
        <p:txBody>
          <a:bodyPr wrap="square">
            <a:spAutoFit/>
          </a:bodyPr>
          <a:lstStyle/>
          <a:p>
            <a:pPr marL="41910" indent="498475"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Якщо балкон чи лоджія розташовані у затінку то поєднання плюща, аспарагуса, блакитного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седуму</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та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зебрини</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створить неповторну красу. </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Також гарно поєднуються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семперфлоренс</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ампельна фуксія та ряболистий плющ.</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Дуже привабливо виглядає ампельна бегонія з різним забарвленням квітів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мікс</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забарвлення). </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Ліани не тільки додають естетичної краси балкону чи лоджії, але й захищають приміщення від надмірного нагрівання, знижують вплив дощів та вітру, сприяють збереженню стін будівель. Ліани є одним з найулюбленіших засобів декорування стін в Англії, Германії та інших країнах Західної Європи. </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Окрім цього, ліани, особливо деревні, мають шумопоглинальний ефект та створюють неповторний вигляд, покращують мікроклімат, особливо південних балконів та лоджій. </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7680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1001527C-9628-95C8-3496-0913DA839004}"/>
              </a:ext>
            </a:extLst>
          </p:cNvPr>
          <p:cNvSpPr txBox="1"/>
          <p:nvPr/>
        </p:nvSpPr>
        <p:spPr>
          <a:xfrm>
            <a:off x="214603" y="1699230"/>
            <a:ext cx="11868539" cy="2155270"/>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Балкони в англійському стилі оформлюються за допомогою кількох рослин з рожевими квітками. Дуже гарно виглядає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кількі</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відтінків рожевого кольору від зовсім блідих (роза) до насичених (фуксія).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Балкон у скандинавському стилі передбачає включення білого (асоціація з кольором прибережної полоси), синього, блакитного (кольори моря), жовтого (сонце) кольорів. Сині горщики з ромашками, дзвіночками, календулою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створять</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саме таку атмосферу.</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11CE2B5-2CA7-6AB1-9821-C25E65977CED}"/>
              </a:ext>
            </a:extLst>
          </p:cNvPr>
          <p:cNvSpPr txBox="1"/>
          <p:nvPr/>
        </p:nvSpPr>
        <p:spPr>
          <a:xfrm>
            <a:off x="307910" y="4101448"/>
            <a:ext cx="11576180" cy="2155270"/>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Балкон в японському стилі оформлюється за допомогою гілочок бамбуку, паперових ліхтариків, віяли, зонтиків характерної форми. Кольори повинні бути спокійними та ненав’язливими. З рослин використовують хвойні, кипарисовик, сосна,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з хвойних рослин, бамбук та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хоста</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Важливо щоб був присутній елемент води, що рухається.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В Австрії полюбляють пеларгонії, і, саме вони панують на балконах в цій країні.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1654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9F59C392-09EA-05A3-3C10-52F7FE0E5A24}"/>
              </a:ext>
            </a:extLst>
          </p:cNvPr>
          <p:cNvSpPr txBox="1"/>
          <p:nvPr/>
        </p:nvSpPr>
        <p:spPr>
          <a:xfrm>
            <a:off x="279917" y="2040110"/>
            <a:ext cx="11383347" cy="3630225"/>
          </a:xfrm>
          <a:prstGeom prst="rect">
            <a:avLst/>
          </a:prstGeom>
          <a:noFill/>
        </p:spPr>
        <p:txBody>
          <a:bodyPr wrap="square">
            <a:spAutoFit/>
          </a:bodyPr>
          <a:lstStyle/>
          <a:p>
            <a:pPr marL="41910" indent="498475" algn="just">
              <a:lnSpc>
                <a:spcPct val="107000"/>
              </a:lnSpc>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Можна створити атмосферу Провансу. Типовими для цієї місцевості є оливки, лаванда, баклажани, артишоки. Також висаджують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трахелосперум</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олеандр,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іохрому</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бугенвіллію</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ладаннік</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Жовтий та помаранчевий кольори створюють творчу атмосферу, червоний надає сил, білий – спокій та романтика, зелений – колір надії, розквіту, росту та життя взагалі.</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Кімнатні рослини також на літо краще виставити на балкон, проте готувати їх до цього потрібно не менш ніж тиждень переставивши ближче до вікон та відчиняючи вікна на день.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1234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5DD398F8-EAD1-0EBE-A544-7FBB85291C4C}"/>
              </a:ext>
            </a:extLst>
          </p:cNvPr>
          <p:cNvSpPr txBox="1"/>
          <p:nvPr/>
        </p:nvSpPr>
        <p:spPr>
          <a:xfrm>
            <a:off x="307909" y="1538438"/>
            <a:ext cx="11392677" cy="4815742"/>
          </a:xfrm>
          <a:prstGeom prst="rect">
            <a:avLst/>
          </a:prstGeom>
          <a:noFill/>
        </p:spPr>
        <p:txBody>
          <a:bodyPr wrap="square">
            <a:spAutoFit/>
          </a:bodyPr>
          <a:lstStyle/>
          <a:p>
            <a:pPr marL="41910" indent="498475" algn="just">
              <a:lnSpc>
                <a:spcPct val="107000"/>
              </a:lnSpc>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Горщики з рослинами закопують в ящики які виповнені зволоженим торфом з додаванням піску та тирси. Якщо горщики не закопують, то тоді їх треба огорнути мохом, торфом бо тирсою, залишаючи відкритим лише ґрунт для поливу.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Поливати рослини слід двічі на день рано вранці та ввечері. Також корисно в цей час обприскувати квіти. Виносять квіти на балкони на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прикінці</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травня – на початку червня. Прибирають квіти з балконів на початку вересня.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Також балкони та лоджії можуть бути використані для вирощування пряних трав, овочів та фруктів.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Ароматний балкон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створять</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петунії, алісум, матіола, нічний флокс, горошок духмяний.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5418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42FB4F63-6013-1086-AB91-EF6DB82284B5}"/>
              </a:ext>
            </a:extLst>
          </p:cNvPr>
          <p:cNvSpPr txBox="1"/>
          <p:nvPr/>
        </p:nvSpPr>
        <p:spPr>
          <a:xfrm>
            <a:off x="1482012" y="2417857"/>
            <a:ext cx="9227976" cy="2022285"/>
          </a:xfrm>
          <a:prstGeom prst="rect">
            <a:avLst/>
          </a:prstGeom>
          <a:noFill/>
        </p:spPr>
        <p:txBody>
          <a:bodyPr wrap="square">
            <a:spAutoFit/>
          </a:bodyPr>
          <a:lstStyle/>
          <a:p>
            <a:pPr marL="342900" lvl="0" indent="-342900" algn="ctr">
              <a:lnSpc>
                <a:spcPct val="107000"/>
              </a:lnSpc>
              <a:spcAft>
                <a:spcPts val="800"/>
              </a:spcAft>
              <a:buFont typeface="+mj-lt"/>
              <a:buAutoNum type="arabicPeriod"/>
            </a:pPr>
            <a:r>
              <a:rPr lang="uk-UA" sz="6000" i="1" dirty="0">
                <a:effectLst/>
                <a:latin typeface="Bookman Old Style" panose="02050604050505020204" pitchFamily="18" charset="0"/>
                <a:ea typeface="Calibri" panose="020F0502020204030204" pitchFamily="34" charset="0"/>
                <a:cs typeface="Times New Roman" panose="02020603050405020304" pitchFamily="18" charset="0"/>
              </a:rPr>
              <a:t>Правила озеленення балконів та лоджій</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0414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2050" name="Picture 2" descr="Озеленение балконов — как красиво украсить лоджию растениями с фото  примерами - 29 фото">
            <a:extLst>
              <a:ext uri="{FF2B5EF4-FFF2-40B4-BE49-F238E27FC236}">
                <a16:creationId xmlns:a16="http://schemas.microsoft.com/office/drawing/2014/main" id="{9C35D0B2-3F6A-2226-775A-C2B623539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775" y="2225299"/>
            <a:ext cx="5109765" cy="36968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Вертикальное озеленение балконов: Выбор растений, оформление.. | Aesthetic  landscape">
            <a:extLst>
              <a:ext uri="{FF2B5EF4-FFF2-40B4-BE49-F238E27FC236}">
                <a16:creationId xmlns:a16="http://schemas.microsoft.com/office/drawing/2014/main" id="{8DA46A25-E9B8-1FFC-AE3B-BEBAE1DB6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0774" y="2251710"/>
            <a:ext cx="5637451" cy="3670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772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3074" name="Picture 2" descr="Вертикальное озеленение балконов. Фото — Ботаничка">
            <a:extLst>
              <a:ext uri="{FF2B5EF4-FFF2-40B4-BE49-F238E27FC236}">
                <a16:creationId xmlns:a16="http://schemas.microsoft.com/office/drawing/2014/main" id="{B22C5C56-E2A1-547C-3E67-AA2A64537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4" y="1692015"/>
            <a:ext cx="3663315" cy="48907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5 простых идей озеленения балконов">
            <a:extLst>
              <a:ext uri="{FF2B5EF4-FFF2-40B4-BE49-F238E27FC236}">
                <a16:creationId xmlns:a16="http://schemas.microsoft.com/office/drawing/2014/main" id="{0976848F-A6E8-0683-EE97-AB37FA8614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1520" y="1637928"/>
            <a:ext cx="6557010" cy="491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818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4100" name="Picture 4" descr="Сад на балконе - Фото Ваш Новый Сад">
            <a:extLst>
              <a:ext uri="{FF2B5EF4-FFF2-40B4-BE49-F238E27FC236}">
                <a16:creationId xmlns:a16="http://schemas.microsoft.com/office/drawing/2014/main" id="{1160D5CF-5B0C-3617-4E7A-A7C856BE5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815" y="210077"/>
            <a:ext cx="4017645" cy="248440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Сад на балконе - Фото Ваш Новый Сад">
            <a:extLst>
              <a:ext uri="{FF2B5EF4-FFF2-40B4-BE49-F238E27FC236}">
                <a16:creationId xmlns:a16="http://schemas.microsoft.com/office/drawing/2014/main" id="{2EB0769E-903C-F38C-2908-AA4FFC978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969" y="2825930"/>
            <a:ext cx="4853940" cy="364045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Вертикальное озеленение балкона: 20 идей и 10 советов — Roomble.com">
            <a:extLst>
              <a:ext uri="{FF2B5EF4-FFF2-40B4-BE49-F238E27FC236}">
                <a16:creationId xmlns:a16="http://schemas.microsoft.com/office/drawing/2014/main" id="{91D25AA9-621D-4CFA-7625-A01F73D3AE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6037" y="2860821"/>
            <a:ext cx="5404485" cy="360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02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78D4E624-7ACE-447F-9CAF-047E9BEC8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mc:AlternateContent xmlns:mc="http://schemas.openxmlformats.org/markup-compatibility/2006">
        <mc:Choice xmlns:am3d="http://schemas.microsoft.com/office/drawing/2017/model3d" Requires="am3d">
          <p:graphicFrame>
            <p:nvGraphicFrame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GraphicFramePr>
                <a:graphicFrameLocks noChangeAspect="1"/>
              </p:cNvGraphicFramePr>
              <p:nvPr>
                <p:extLst>
                  <p:ext uri="{D42A27DB-BD31-4B8C-83A1-F6EECF244321}">
                    <p14:modId xmlns:p14="http://schemas.microsoft.com/office/powerpoint/2010/main" val="3998948625"/>
                  </p:ext>
                </p:extLst>
              </p:nvPr>
            </p:nvGraphicFramePr>
            <p:xfrm>
              <a:off x="6384868" y="793537"/>
              <a:ext cx="5807132" cy="5026501"/>
            </p:xfrm>
            <a:graphic>
              <a:graphicData uri="http://schemas.microsoft.com/office/drawing/2017/model3d">
                <am3d:model3d r:embed="rId3">
                  <am3d:spPr>
                    <a:xfrm>
                      <a:off x="0" y="0"/>
                      <a:ext cx="5807132" cy="5026501"/>
                    </a:xfrm>
                    <a:prstGeom prst="rect">
                      <a:avLst/>
                    </a:prstGeom>
                  </am3d:spPr>
                  <am3d:camera>
                    <am3d:pos x="0" y="0" z="74766108"/>
                    <am3d:up dx="0" dy="36000000" dz="0"/>
                    <am3d:lookAt x="0" y="0" z="0"/>
                    <am3d:perspective fov="2700000"/>
                  </am3d:camera>
                  <am3d:trans>
                    <am3d:meterPerModelUnit n="2478843" d="1000000"/>
                    <am3d:preTrans dx="704510" dy="-13400344" dz="-310059"/>
                    <am3d:scale>
                      <am3d:sx n="1000000" d="1000000"/>
                      <am3d:sy n="1000000" d="1000000"/>
                      <am3d:sz n="1000000" d="1000000"/>
                    </am3d:scale>
                    <am3d:rot ax="1149410" ay="2335117" az="738640"/>
                    <am3d:postTrans dx="0" dy="0" dz="0"/>
                  </am3d:trans>
                  <am3d:raster rName="Office3DRenderer" rVer="16.0.8326">
                    <am3d:blip r:embed="rId4"/>
                  </am3d:raster>
                  <am3d:objViewport viewportSz="80538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PicPr>
                <a:picLocks noGrp="1" noRot="1" noChangeAspect="1" noMove="1" noResize="1" noEditPoints="1" noAdjustHandles="1" noChangeArrowheads="1" noChangeShapeType="1" noCrop="1"/>
              </p:cNvPicPr>
              <p:nvPr/>
            </p:nvPicPr>
            <p:blipFill>
              <a:blip r:embed="rId4"/>
              <a:stretch>
                <a:fillRect/>
              </a:stretch>
            </p:blipFill>
            <p:spPr>
              <a:xfrm>
                <a:off x="6384868" y="793537"/>
                <a:ext cx="5807132" cy="5026501"/>
              </a:xfrm>
              <a:prstGeom prst="rect">
                <a:avLst/>
              </a:prstGeom>
            </p:spPr>
          </p:pic>
        </mc:Fallback>
      </mc:AlternateContent>
      <p:sp>
        <p:nvSpPr>
          <p:cNvPr id="4" name="Прямоугольник 3">
            <a:extLst>
              <a:ext uri="{FF2B5EF4-FFF2-40B4-BE49-F238E27FC236}">
                <a16:creationId xmlns:a16="http://schemas.microsoft.com/office/drawing/2014/main" id="{B3EB171B-07B7-86BB-EDF6-06F729570449}"/>
              </a:ext>
            </a:extLst>
          </p:cNvPr>
          <p:cNvSpPr/>
          <p:nvPr/>
        </p:nvSpPr>
        <p:spPr>
          <a:xfrm>
            <a:off x="555133" y="3970374"/>
            <a:ext cx="7902542" cy="923330"/>
          </a:xfrm>
          <a:prstGeom prst="rect">
            <a:avLst/>
          </a:prstGeom>
          <a:noFill/>
        </p:spPr>
        <p:txBody>
          <a:bodyPr wrap="square" lIns="91440" tIns="45720" rIns="91440" bIns="45720">
            <a:spAutoFit/>
          </a:bodyPr>
          <a:lstStyle/>
          <a:p>
            <a:pPr algn="ctr"/>
            <a:r>
              <a:rPr lang="ru-RU" sz="5400" b="1" i="1" dirty="0" err="1">
                <a:ln w="22225">
                  <a:solidFill>
                    <a:schemeClr val="accent2"/>
                  </a:solidFill>
                  <a:prstDash val="solid"/>
                </a:ln>
                <a:solidFill>
                  <a:schemeClr val="accent2">
                    <a:lumMod val="40000"/>
                    <a:lumOff val="60000"/>
                  </a:schemeClr>
                </a:solidFill>
              </a:rPr>
              <a:t>Дякую</a:t>
            </a:r>
            <a:r>
              <a:rPr lang="ru-RU" sz="5400" b="1" i="1" dirty="0">
                <a:ln w="22225">
                  <a:solidFill>
                    <a:schemeClr val="accent2"/>
                  </a:solidFill>
                  <a:prstDash val="solid"/>
                </a:ln>
                <a:solidFill>
                  <a:schemeClr val="accent2">
                    <a:lumMod val="40000"/>
                    <a:lumOff val="60000"/>
                  </a:schemeClr>
                </a:solidFill>
              </a:rPr>
              <a:t> за </a:t>
            </a:r>
            <a:r>
              <a:rPr lang="ru-RU" sz="5400" b="1" i="1" dirty="0" err="1">
                <a:ln w="22225">
                  <a:solidFill>
                    <a:schemeClr val="accent2"/>
                  </a:solidFill>
                  <a:prstDash val="solid"/>
                </a:ln>
                <a:solidFill>
                  <a:schemeClr val="accent2">
                    <a:lumMod val="40000"/>
                    <a:lumOff val="60000"/>
                  </a:schemeClr>
                </a:solidFill>
              </a:rPr>
              <a:t>увагу</a:t>
            </a:r>
            <a:r>
              <a:rPr lang="ru-RU" sz="5400" b="1" i="1" dirty="0">
                <a:ln w="22225">
                  <a:solidFill>
                    <a:schemeClr val="accent2"/>
                  </a:solidFill>
                  <a:prstDash val="solid"/>
                </a:ln>
                <a:solidFill>
                  <a:schemeClr val="accent2">
                    <a:lumMod val="40000"/>
                    <a:lumOff val="60000"/>
                  </a:schemeClr>
                </a:solidFill>
              </a:rPr>
              <a:t>!</a:t>
            </a:r>
            <a:endParaRPr lang="ru-RU" sz="5400" b="1" i="1" cap="none" spc="0" dirty="0">
              <a:ln w="22225">
                <a:solidFill>
                  <a:schemeClr val="accent2"/>
                </a:solidFill>
                <a:prstDash val="solid"/>
              </a:ln>
              <a:solidFill>
                <a:schemeClr val="accent2">
                  <a:lumMod val="40000"/>
                  <a:lumOff val="60000"/>
                </a:schemeClr>
              </a:solidFill>
              <a:effectLst/>
            </a:endParaRPr>
          </a:p>
        </p:txBody>
      </p:sp>
      <p:sp>
        <p:nvSpPr>
          <p:cNvPr id="5" name="Прямоугольник 4">
            <a:extLst>
              <a:ext uri="{FF2B5EF4-FFF2-40B4-BE49-F238E27FC236}">
                <a16:creationId xmlns:a16="http://schemas.microsoft.com/office/drawing/2014/main" id="{B87D2F6C-EBF2-58F7-881E-2B1C0334DB31}"/>
              </a:ext>
            </a:extLst>
          </p:cNvPr>
          <p:cNvSpPr/>
          <p:nvPr/>
        </p:nvSpPr>
        <p:spPr>
          <a:xfrm>
            <a:off x="-769255" y="5967658"/>
            <a:ext cx="9441052" cy="769441"/>
          </a:xfrm>
          <a:prstGeom prst="rect">
            <a:avLst/>
          </a:prstGeom>
          <a:noFill/>
        </p:spPr>
        <p:txBody>
          <a:bodyPr wrap="square" lIns="91440" tIns="45720" rIns="91440" bIns="45720">
            <a:spAutoFit/>
          </a:bodyPr>
          <a:lstStyle/>
          <a:p>
            <a:pPr algn="ctr"/>
            <a:r>
              <a:rPr lang="ru-RU" sz="4400" b="1" cap="none" spc="0" dirty="0" err="1">
                <a:ln w="22225">
                  <a:solidFill>
                    <a:schemeClr val="accent2"/>
                  </a:solidFill>
                  <a:prstDash val="solid"/>
                </a:ln>
                <a:solidFill>
                  <a:schemeClr val="accent2">
                    <a:lumMod val="40000"/>
                    <a:lumOff val="60000"/>
                  </a:schemeClr>
                </a:solidFill>
                <a:effectLst/>
              </a:rPr>
              <a:t>Чекаю</a:t>
            </a:r>
            <a:r>
              <a:rPr lang="ru-RU" sz="4400" b="1" cap="none" spc="0" dirty="0">
                <a:ln w="22225">
                  <a:solidFill>
                    <a:schemeClr val="accent2"/>
                  </a:solidFill>
                  <a:prstDash val="solid"/>
                </a:ln>
                <a:solidFill>
                  <a:schemeClr val="accent2">
                    <a:lumMod val="40000"/>
                    <a:lumOff val="60000"/>
                  </a:schemeClr>
                </a:solidFill>
                <a:effectLst/>
              </a:rPr>
              <a:t> на </a:t>
            </a:r>
            <a:r>
              <a:rPr lang="ru-RU" sz="4400" b="1" cap="none" spc="0" dirty="0" err="1">
                <a:ln w="22225">
                  <a:solidFill>
                    <a:schemeClr val="accent2"/>
                  </a:solidFill>
                  <a:prstDash val="solid"/>
                </a:ln>
                <a:solidFill>
                  <a:schemeClr val="accent2">
                    <a:lumMod val="40000"/>
                    <a:lumOff val="60000"/>
                  </a:schemeClr>
                </a:solidFill>
                <a:effectLst/>
              </a:rPr>
              <a:t>Ваші</a:t>
            </a:r>
            <a:r>
              <a:rPr lang="ru-RU" sz="4400" b="1" cap="none" spc="0" dirty="0">
                <a:ln w="22225">
                  <a:solidFill>
                    <a:schemeClr val="accent2"/>
                  </a:solidFill>
                  <a:prstDash val="solid"/>
                </a:ln>
                <a:solidFill>
                  <a:schemeClr val="accent2">
                    <a:lumMod val="40000"/>
                    <a:lumOff val="60000"/>
                  </a:schemeClr>
                </a:solidFill>
                <a:effectLst/>
              </a:rPr>
              <a:t> </a:t>
            </a:r>
            <a:r>
              <a:rPr lang="ru-RU" sz="4400" b="1" cap="none" spc="0" dirty="0" err="1">
                <a:ln w="22225">
                  <a:solidFill>
                    <a:schemeClr val="accent2"/>
                  </a:solidFill>
                  <a:prstDash val="solid"/>
                </a:ln>
                <a:solidFill>
                  <a:schemeClr val="accent2">
                    <a:lumMod val="40000"/>
                    <a:lumOff val="60000"/>
                  </a:schemeClr>
                </a:solidFill>
                <a:effectLst/>
              </a:rPr>
              <a:t>запитання</a:t>
            </a:r>
            <a:endParaRPr lang="ru-RU"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69385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E7BD37DE-8A85-2BE3-D0BB-0C73CE082F13}"/>
              </a:ext>
            </a:extLst>
          </p:cNvPr>
          <p:cNvSpPr txBox="1"/>
          <p:nvPr/>
        </p:nvSpPr>
        <p:spPr>
          <a:xfrm>
            <a:off x="802433" y="1657264"/>
            <a:ext cx="10226351" cy="4986109"/>
          </a:xfrm>
          <a:prstGeom prst="rect">
            <a:avLst/>
          </a:prstGeom>
          <a:noFill/>
        </p:spPr>
        <p:txBody>
          <a:bodyPr wrap="square">
            <a:spAutoFit/>
          </a:bodyPr>
          <a:lstStyle/>
          <a:p>
            <a:pPr marL="41910" indent="49847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Навіть маленький балкон може стати родзинкою квартири та створити умови для спілкування з рослинами та природою. Снує досить велика кількість рослин які можна вирощувати на балконах та лоджіях. Це однорічні рослини, багаторічні рослини, ліани, а також звичайні кімнатні рослини які можуть розташовуватись на балконах у літній час. </a:t>
            </a:r>
            <a:endParaRPr lang="ru-UA" sz="22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На початку озеленення балконів слід звернути увагу на умови на цих балконах та лоджіях. Якщо балкони чи лоджії закритого типу, то, за умови виведення туди опалення та розміщення додаткового освітлення там цілорічно можна вирощувати навіть тропічні рослини.</a:t>
            </a:r>
            <a:endParaRPr lang="ru-UA" sz="22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Далі потрібно добре продумати асортимент рослин та подбати про ємності для їх вирощування.</a:t>
            </a:r>
            <a:endParaRPr lang="ru-UA" sz="2200" kern="1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1536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36CF9DC4-F36B-1BD7-2F20-6511B7101136}"/>
              </a:ext>
            </a:extLst>
          </p:cNvPr>
          <p:cNvSpPr txBox="1"/>
          <p:nvPr/>
        </p:nvSpPr>
        <p:spPr>
          <a:xfrm>
            <a:off x="135294" y="1713539"/>
            <a:ext cx="11921412" cy="4780924"/>
          </a:xfrm>
          <a:prstGeom prst="rect">
            <a:avLst/>
          </a:prstGeom>
          <a:noFill/>
        </p:spPr>
        <p:txBody>
          <a:bodyPr wrap="square">
            <a:spAutoFit/>
          </a:bodyPr>
          <a:lstStyle/>
          <a:p>
            <a:pPr marL="41910" indent="498475"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Ящики для висадки рослин краще робити з ялини чи сосни бо вони стійкі до впливу вологості та менше піддаються процесам гниття. Оптимальними вважаються наступні розміри:</a:t>
            </a:r>
            <a:endParaRPr lang="ru-UA" sz="22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41910" indent="498475"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Висота – 25-30 см</a:t>
            </a:r>
            <a:endParaRPr lang="ru-UA" sz="22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41910" indent="498475"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Ширина – 20-25 см</a:t>
            </a:r>
            <a:endParaRPr lang="ru-UA" sz="22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41910" indent="498475"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Довжина залежить від балкону чи лоджії. </a:t>
            </a:r>
            <a:endParaRPr lang="ru-UA" sz="22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41910" indent="498475"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Кути ящиків краще обробити залізом для міцності. В дні роблять отвори для відтоку зайвої рідини. Краще пофарбувати ящики у кольори які не привертають особливої уваги – коричневі та сірі. Не рекомендується фарбувати ящики в чорний колір бо це може спричинити додаткове нагрівання ґрунту, що призведе до погіршення розвитку рослин та їх самопочуття. Яскраві кольори також не рекомендується використовувати бо такі ящики будуть відволікати уваги від квітів та привертати її саме до ящиків у яких вони зростають. </a:t>
            </a:r>
            <a:endParaRPr lang="ru-UA" sz="2200" kern="1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2914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B6AA03FA-14A6-B11B-AF69-7D053E03BD69}"/>
              </a:ext>
            </a:extLst>
          </p:cNvPr>
          <p:cNvSpPr txBox="1"/>
          <p:nvPr/>
        </p:nvSpPr>
        <p:spPr>
          <a:xfrm>
            <a:off x="382555" y="1522636"/>
            <a:ext cx="11290040" cy="5143203"/>
          </a:xfrm>
          <a:prstGeom prst="rect">
            <a:avLst/>
          </a:prstGeom>
          <a:noFill/>
        </p:spPr>
        <p:txBody>
          <a:bodyPr wrap="square">
            <a:spAutoFit/>
          </a:bodyPr>
          <a:lstStyle/>
          <a:p>
            <a:pPr marL="41910" indent="498475"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Коли ящики заповнюють субстратом також слід користуватися певними правилами. Спочатку на дно ящика викладають дренажний шар товщиною біля 2 см, це може бути гравій, черепки, биті цеглинки тощо. </a:t>
            </a:r>
            <a:endParaRPr lang="ru-UA" sz="22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41910" indent="498475"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Зверху на цей дренажний шар насипають пісок шаром товщиною у 3 см приблизно. Потім для збереження вологості субстрату можна додати шар торфу. Найвищий шар – ґрунтова суміш, її слід насипати не доходячи 3-4 см до верхнього краю ящика чи горщика. </a:t>
            </a:r>
            <a:endParaRPr lang="ru-UA" sz="22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41910" indent="498475"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Ґрунт чи ґрунтову суміш на балконах рекомендується оновлювати щорічно, можна знімати шар приблизно в 5 см та замінювати на свіжий ґрунт. </a:t>
            </a:r>
            <a:endParaRPr lang="ru-UA" sz="22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marL="41910" indent="498475"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Дуже важливим є питанням вдалого підбору асортименту на який впливає розташування балконів та лоджій враховуючи не тільки розташування за сторонами світу, а й висоту на якій знаходиться балкон чи лоджія. </a:t>
            </a:r>
            <a:endParaRPr lang="ru-UA" sz="2200" kern="1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0345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42FB4F63-6013-1086-AB91-EF6DB82284B5}"/>
              </a:ext>
            </a:extLst>
          </p:cNvPr>
          <p:cNvSpPr txBox="1"/>
          <p:nvPr/>
        </p:nvSpPr>
        <p:spPr>
          <a:xfrm>
            <a:off x="1482012" y="2417857"/>
            <a:ext cx="9227976" cy="3010248"/>
          </a:xfrm>
          <a:prstGeom prst="rect">
            <a:avLst/>
          </a:prstGeom>
          <a:noFill/>
        </p:spPr>
        <p:txBody>
          <a:bodyPr wrap="square">
            <a:spAutoFit/>
          </a:bodyPr>
          <a:lstStyle/>
          <a:p>
            <a:pPr algn="ctr">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2. Асортимент рослин в залежності від орієнтації балконів</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9403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0104F907-9EC6-DD13-6868-8E130EB02FCB}"/>
              </a:ext>
            </a:extLst>
          </p:cNvPr>
          <p:cNvSpPr txBox="1"/>
          <p:nvPr/>
        </p:nvSpPr>
        <p:spPr>
          <a:xfrm>
            <a:off x="569168" y="1530649"/>
            <a:ext cx="10655559" cy="5097614"/>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Для балконів та лоджій які орієнтовані </a:t>
            </a:r>
            <a:r>
              <a:rPr lang="uk-UA" sz="2000" b="1" kern="100" dirty="0">
                <a:effectLst/>
                <a:latin typeface="Bookman Old Style" panose="02050604050505020204" pitchFamily="18" charset="0"/>
                <a:ea typeface="Calibri" panose="020F0502020204030204" pitchFamily="34" charset="0"/>
                <a:cs typeface="Times New Roman" panose="02020603050405020304" pitchFamily="18" charset="0"/>
              </a:rPr>
              <a:t>південь</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b="1" kern="100" dirty="0">
                <a:effectLst/>
                <a:latin typeface="Bookman Old Style" panose="02050604050505020204" pitchFamily="18" charset="0"/>
                <a:ea typeface="Calibri" panose="020F0502020204030204" pitchFamily="34" charset="0"/>
                <a:cs typeface="Times New Roman" panose="02020603050405020304" pitchFamily="18" charset="0"/>
              </a:rPr>
              <a:t>південний схід</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та </a:t>
            </a:r>
            <a:r>
              <a:rPr lang="uk-UA" sz="2000" b="1" kern="100" dirty="0">
                <a:effectLst/>
                <a:latin typeface="Bookman Old Style" panose="02050604050505020204" pitchFamily="18" charset="0"/>
                <a:ea typeface="Calibri" panose="020F0502020204030204" pitchFamily="34" charset="0"/>
                <a:cs typeface="Times New Roman" panose="02020603050405020304" pitchFamily="18" charset="0"/>
              </a:rPr>
              <a:t>південний захід</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можна порадити використовувати наступні рослини.</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i="1" kern="100" dirty="0">
                <a:effectLst/>
                <a:latin typeface="Bookman Old Style" panose="02050604050505020204" pitchFamily="18" charset="0"/>
                <a:ea typeface="Calibri" panose="020F0502020204030204" pitchFamily="34" charset="0"/>
                <a:cs typeface="Times New Roman" panose="02020603050405020304" pitchFamily="18" charset="0"/>
              </a:rPr>
              <a:t>Однорічні та оранжерейні рослини в ящиках</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агератум</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антиринум, вербена, віола, гвоздика, геліотроп, календула, левкой, лобелія,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строкатки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настурція, пеларгонія, петунія, сальвія, флокс однорічний, цинія.</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i="1" kern="100" dirty="0">
                <a:effectLst/>
                <a:latin typeface="Bookman Old Style" panose="02050604050505020204" pitchFamily="18" charset="0"/>
                <a:ea typeface="Calibri" panose="020F0502020204030204" pitchFamily="34" charset="0"/>
                <a:cs typeface="Times New Roman" panose="02020603050405020304" pitchFamily="18" charset="0"/>
              </a:rPr>
              <a:t>Рослини в горщиках:</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агава, алое, драцена, лавровишня, олеандр,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сеткреазія</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традесканція,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цисус</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i="1" kern="100" dirty="0">
                <a:effectLst/>
                <a:latin typeface="Bookman Old Style" panose="02050604050505020204" pitchFamily="18" charset="0"/>
                <a:ea typeface="Calibri" panose="020F0502020204030204" pitchFamily="34" charset="0"/>
                <a:cs typeface="Times New Roman" panose="02020603050405020304" pitchFamily="18" charset="0"/>
              </a:rPr>
              <a:t>Трав’янисті ліани: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боби садові, горошок духмяний, іпомея,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кобея</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пасифлора, хміль.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i="1" kern="100" dirty="0">
                <a:effectLst/>
                <a:latin typeface="Bookman Old Style" panose="02050604050505020204" pitchFamily="18" charset="0"/>
                <a:ea typeface="Calibri" panose="020F0502020204030204" pitchFamily="34" charset="0"/>
                <a:cs typeface="Times New Roman" panose="02020603050405020304" pitchFamily="18" charset="0"/>
              </a:rPr>
              <a:t>Деревні ліани: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дівочий виноград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тризагострений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виноград амурський, виноград лисій, виноград прибережний, гліцинія китайська, жимолость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капріфолія</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кампсіс</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вкорінюючийся</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ломоніс</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Жакмана</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ломоніс</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фіолетовий,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ломоніс</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жалкий,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ломоніс</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тангутський,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ломоніс</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звичайний,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обвійник</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грецький, плющ звичайний, роза багатоквіткова, гортензія, кірказон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крупнолистковий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4816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605F5B8D-DCEA-8687-E9B8-4BFB89D14D66}"/>
              </a:ext>
            </a:extLst>
          </p:cNvPr>
          <p:cNvSpPr txBox="1"/>
          <p:nvPr/>
        </p:nvSpPr>
        <p:spPr>
          <a:xfrm>
            <a:off x="391886" y="1547093"/>
            <a:ext cx="11094098" cy="5097614"/>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Для тих балконів та лоджій що розташовані на </a:t>
            </a:r>
            <a:r>
              <a:rPr lang="uk-UA" sz="2000" b="1" kern="100" dirty="0">
                <a:effectLst/>
                <a:latin typeface="Bookman Old Style" panose="02050604050505020204" pitchFamily="18" charset="0"/>
                <a:ea typeface="Calibri" panose="020F0502020204030204" pitchFamily="34" charset="0"/>
                <a:cs typeface="Times New Roman" panose="02020603050405020304" pitchFamily="18" charset="0"/>
              </a:rPr>
              <a:t>північному сході</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та </a:t>
            </a:r>
            <a:r>
              <a:rPr lang="uk-UA" sz="2000" b="1" kern="100" dirty="0">
                <a:effectLst/>
                <a:latin typeface="Bookman Old Style" panose="02050604050505020204" pitchFamily="18" charset="0"/>
                <a:ea typeface="Calibri" panose="020F0502020204030204" pitchFamily="34" charset="0"/>
                <a:cs typeface="Times New Roman" panose="02020603050405020304" pitchFamily="18" charset="0"/>
              </a:rPr>
              <a:t>північному заході</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краще використати наступні рослини.</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i="1" kern="100" dirty="0">
                <a:effectLst/>
                <a:latin typeface="Bookman Old Style" panose="02050604050505020204" pitchFamily="18" charset="0"/>
                <a:ea typeface="Calibri" panose="020F0502020204030204" pitchFamily="34" charset="0"/>
                <a:cs typeface="Times New Roman" panose="02020603050405020304" pitchFamily="18" charset="0"/>
              </a:rPr>
              <a:t>Однорічні та оранжерейні рослини: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агератум</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антиринум, бегонія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вічноквітуча</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вербена, віола, календула, левкой, лобелія,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строкатки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настурція, петунія, пеларгонія,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тагетес</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тютюн,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цінія</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i="1" kern="100" dirty="0">
                <a:effectLst/>
                <a:latin typeface="Bookman Old Style" panose="02050604050505020204" pitchFamily="18" charset="0"/>
                <a:ea typeface="Calibri" panose="020F0502020204030204" pitchFamily="34" charset="0"/>
                <a:cs typeface="Times New Roman" panose="02020603050405020304" pitchFamily="18" charset="0"/>
              </a:rPr>
              <a:t>Рослини в горщиках:</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драцена, лавровишня,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сеткреазія</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традесканція.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i="1" kern="100" dirty="0">
                <a:effectLst/>
                <a:latin typeface="Bookman Old Style" panose="02050604050505020204" pitchFamily="18" charset="0"/>
                <a:ea typeface="Calibri" panose="020F0502020204030204" pitchFamily="34" charset="0"/>
                <a:cs typeface="Times New Roman" panose="02020603050405020304" pitchFamily="18" charset="0"/>
              </a:rPr>
              <a:t>Трав’янисті ліани: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боби садові, горошок духмяний, іпомея,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кобея</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пасифлора, хміль.</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i="1" kern="100" dirty="0">
                <a:effectLst/>
                <a:latin typeface="Bookman Old Style" panose="02050604050505020204" pitchFamily="18" charset="0"/>
                <a:ea typeface="Calibri" panose="020F0502020204030204" pitchFamily="34" charset="0"/>
                <a:cs typeface="Times New Roman" panose="02020603050405020304" pitchFamily="18" charset="0"/>
              </a:rPr>
              <a:t>Деревні ліани: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дівочий виноград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п’ятилисточковий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виноград амурський, виноград лисій, виноград прибережний,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виноградовик</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аконітолистий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деревозгубець</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канадський,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луносім’яемк</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канадський,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луносім’яник</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даурський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кірказон маньчжурський,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лімоник</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китайський, гліцинія, гортензія, жимолость,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капріфолія</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кірказон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крупнолистовий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ломоніс</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Жакмана</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ломоніс</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тангутський,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ломоніс</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фіолетовий, плющ звичайний.</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7026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343483E0-B377-72C8-549E-C0B4FA5D9630}"/>
              </a:ext>
            </a:extLst>
          </p:cNvPr>
          <p:cNvSpPr txBox="1"/>
          <p:nvPr/>
        </p:nvSpPr>
        <p:spPr>
          <a:xfrm>
            <a:off x="307908" y="1538915"/>
            <a:ext cx="11224727" cy="4973477"/>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Для балконів та лоджій орієнтованих на </a:t>
            </a:r>
            <a:r>
              <a:rPr lang="uk-UA" sz="2000" b="1" kern="100" dirty="0">
                <a:effectLst/>
                <a:latin typeface="Bookman Old Style" panose="02050604050505020204" pitchFamily="18" charset="0"/>
                <a:ea typeface="Calibri" panose="020F0502020204030204" pitchFamily="34" charset="0"/>
                <a:cs typeface="Times New Roman" panose="02020603050405020304" pitchFamily="18" charset="0"/>
              </a:rPr>
              <a:t>північ</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краще використовувати наступні рослини.</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i="1" kern="100" dirty="0">
                <a:effectLst/>
                <a:latin typeface="Bookman Old Style" panose="02050604050505020204" pitchFamily="18" charset="0"/>
                <a:ea typeface="Calibri" panose="020F0502020204030204" pitchFamily="34" charset="0"/>
                <a:cs typeface="Times New Roman" panose="02020603050405020304" pitchFamily="18" charset="0"/>
              </a:rPr>
              <a:t>Однорічні та оранжерейні рослини: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барвінок, бегонія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бульбоносна</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незабудка, примула,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тагетес</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тютюн.</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i="1" kern="100" dirty="0">
                <a:effectLst/>
                <a:latin typeface="Bookman Old Style" panose="02050604050505020204" pitchFamily="18" charset="0"/>
                <a:ea typeface="Calibri" panose="020F0502020204030204" pitchFamily="34" charset="0"/>
                <a:cs typeface="Times New Roman" panose="02020603050405020304" pitchFamily="18" charset="0"/>
              </a:rPr>
              <a:t>Рослини в горщиках:</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аспідістра</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бегонія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бульбоносна</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зебріна</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лавровишня, традесканція,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цисус</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Для </a:t>
            </a:r>
            <a:r>
              <a:rPr lang="uk-UA" sz="2000" b="1" kern="100" dirty="0">
                <a:effectLst/>
                <a:latin typeface="Bookman Old Style" panose="02050604050505020204" pitchFamily="18" charset="0"/>
                <a:ea typeface="Calibri" panose="020F0502020204030204" pitchFamily="34" charset="0"/>
                <a:cs typeface="Times New Roman" panose="02020603050405020304" pitchFamily="18" charset="0"/>
              </a:rPr>
              <a:t>будь-яких</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балконів можна використовувати наступні рослини.</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i="1" kern="100" dirty="0">
                <a:effectLst/>
                <a:latin typeface="Bookman Old Style" panose="02050604050505020204" pitchFamily="18" charset="0"/>
                <a:ea typeface="Calibri" panose="020F0502020204030204" pitchFamily="34" charset="0"/>
                <a:cs typeface="Times New Roman" panose="02020603050405020304" pitchFamily="18" charset="0"/>
              </a:rPr>
              <a:t>Хвойні дерева та кущі:</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криптомерія японська, кипарис вічнозелений, кипарисовик горіхоплідний, кипарисовик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Лавсона</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кипарисовик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нутканський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туя західні, біота східна, ялівці.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i="1" kern="100" dirty="0">
                <a:effectLst/>
                <a:latin typeface="Bookman Old Style" panose="02050604050505020204" pitchFamily="18" charset="0"/>
                <a:ea typeface="Calibri" panose="020F0502020204030204" pitchFamily="34" charset="0"/>
                <a:cs typeface="Times New Roman" panose="02020603050405020304" pitchFamily="18" charset="0"/>
              </a:rPr>
              <a:t>Вічнозелені листяні кущі:</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кизильник, самшит вічнозелений, рози, бузок.</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i="1" kern="100" dirty="0">
                <a:effectLst/>
                <a:latin typeface="Bookman Old Style" panose="02050604050505020204" pitchFamily="18" charset="0"/>
                <a:ea typeface="Calibri" panose="020F0502020204030204" pitchFamily="34" charset="0"/>
                <a:cs typeface="Times New Roman" panose="02020603050405020304" pitchFamily="18" charset="0"/>
              </a:rPr>
              <a:t>Багаторічні квіткові рослини, які можуть зимувати у ящиках, проте потребують укриття: </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нарциси, тюльпани, хризантеми, іриси, лілії, примули.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18362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204</TotalTime>
  <Words>1580</Words>
  <Application>Microsoft Office PowerPoint</Application>
  <PresentationFormat>Широкоэкранный</PresentationFormat>
  <Paragraphs>67</Paragraphs>
  <Slides>23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23</vt:i4>
      </vt:variant>
    </vt:vector>
  </HeadingPairs>
  <TitlesOfParts>
    <vt:vector size="29" baseType="lpstr">
      <vt:lpstr>Arial</vt:lpstr>
      <vt:lpstr>Bookman Old Style</vt:lpstr>
      <vt:lpstr>Calibri</vt:lpstr>
      <vt:lpstr>Century Gothic</vt:lpstr>
      <vt:lpstr>Wingdings 3</vt:lpstr>
      <vt:lpstr>Ион</vt:lpstr>
      <vt:lpstr>ФІТОДИЗАЙН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ФІТОДИЗАЙН</dc:title>
  <dc:creator>Olena Boika</dc:creator>
  <cp:lastModifiedBy>Olena Boika</cp:lastModifiedBy>
  <cp:revision>8</cp:revision>
  <dcterms:created xsi:type="dcterms:W3CDTF">2023-09-04T18:39:54Z</dcterms:created>
  <dcterms:modified xsi:type="dcterms:W3CDTF">2023-10-08T17:36:44Z</dcterms:modified>
</cp:coreProperties>
</file>