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70" r:id="rId8"/>
    <p:sldId id="273" r:id="rId9"/>
    <p:sldId id="274" r:id="rId10"/>
    <p:sldId id="263" r:id="rId11"/>
    <p:sldId id="260" r:id="rId12"/>
    <p:sldId id="261" r:id="rId13"/>
    <p:sldId id="264" r:id="rId14"/>
    <p:sldId id="265" r:id="rId15"/>
    <p:sldId id="268" r:id="rId16"/>
    <p:sldId id="269" r:id="rId17"/>
    <p:sldId id="267" r:id="rId18"/>
    <p:sldId id="262" r:id="rId1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768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14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1845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6110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1639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38085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7224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993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540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4291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377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673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664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966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670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758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F64BF-F51A-4224-9A40-36FA21C0B356}" type="datetimeFigureOut">
              <a:rPr lang="uk-UA" smtClean="0"/>
              <a:t>23.01.2021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EE5244-D840-4CBE-8445-64BAA5D044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449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tmp"/><Relationship Id="rId4" Type="http://schemas.openxmlformats.org/officeDocument/2006/relationships/image" Target="../media/image10.tm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84218" y="2620880"/>
            <a:ext cx="6553200" cy="7694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uk-UA" sz="4400" dirty="0" smtClean="0">
                <a:latin typeface="Cambria" panose="02040503050406030204" pitchFamily="18" charset="0"/>
              </a:rPr>
              <a:t>МУЛЬТИКУЛЬТУРАЛІЗМ</a:t>
            </a:r>
            <a:endParaRPr lang="uk-UA" sz="4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373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1"/>
            <a:ext cx="9930809" cy="6986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i="1" dirty="0" smtClean="0">
                <a:latin typeface="Cambria" panose="02040503050406030204" pitchFamily="18" charset="0"/>
              </a:rPr>
              <a:t>Негативні риси мультикультуралізму</a:t>
            </a:r>
          </a:p>
          <a:p>
            <a:endParaRPr lang="uk-UA" sz="3200" dirty="0" smtClean="0">
              <a:latin typeface="Cambria" panose="02040503050406030204" pitchFamily="18" charset="0"/>
            </a:endParaRPr>
          </a:p>
          <a:p>
            <a:r>
              <a:rPr lang="uk-UA" sz="3200" dirty="0" smtClean="0">
                <a:latin typeface="Cambria" panose="02040503050406030204" pitchFamily="18" charset="0"/>
              </a:rPr>
              <a:t>Виклик ідеологічної цілісності держави: неможливо створити єдину державну ідеологію, національну ідею, які б згуртовували суспільство</a:t>
            </a:r>
          </a:p>
          <a:p>
            <a:r>
              <a:rPr lang="uk-UA" sz="3200" dirty="0" smtClean="0">
                <a:latin typeface="Cambria" panose="02040503050406030204" pitchFamily="18" charset="0"/>
              </a:rPr>
              <a:t>* Мультикультуралізм нерідко призводить до етнічних конфліктів, етнічною поділу праці, т. Е. Є одним з джерел соціальної несправедливості</a:t>
            </a:r>
          </a:p>
          <a:p>
            <a:r>
              <a:rPr lang="uk-UA" sz="3200" dirty="0" smtClean="0">
                <a:latin typeface="Cambria" panose="02040503050406030204" pitchFamily="18" charset="0"/>
              </a:rPr>
              <a:t>* Фактор, який перешкоджає встановленню стабільного демократичного режиму (Р. Даль). Важко здійснити на практиці принцип рівного представництва</a:t>
            </a:r>
          </a:p>
          <a:p>
            <a:r>
              <a:rPr lang="uk-UA" sz="3200" dirty="0" smtClean="0">
                <a:latin typeface="Cambria" panose="02040503050406030204" pitchFamily="18" charset="0"/>
              </a:rPr>
              <a:t>* В умовах мультикультуралізму відсутня система єдиних норм, стандартів життя.</a:t>
            </a:r>
            <a:endParaRPr lang="uk-UA" sz="3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681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696894" cy="66787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Cambria" panose="02040503050406030204" pitchFamily="18" charset="0"/>
              </a:rPr>
              <a:t> </a:t>
            </a:r>
          </a:p>
          <a:p>
            <a:r>
              <a:rPr lang="uk-UA" sz="2800" dirty="0" smtClean="0">
                <a:latin typeface="Cambria" panose="02040503050406030204" pitchFamily="18" charset="0"/>
              </a:rPr>
              <a:t>Позитивні риси мультикультуралізму</a:t>
            </a:r>
            <a:endParaRPr lang="uk-UA" sz="2800" dirty="0">
              <a:latin typeface="Cambria" panose="02040503050406030204" pitchFamily="18" charset="0"/>
            </a:endParaRPr>
          </a:p>
          <a:p>
            <a:endParaRPr lang="uk-UA" sz="3200" dirty="0" smtClean="0">
              <a:latin typeface="Cambria" panose="02040503050406030204" pitchFamily="18" charset="0"/>
            </a:endParaRPr>
          </a:p>
          <a:p>
            <a:r>
              <a:rPr lang="uk-UA" sz="2400" dirty="0" smtClean="0">
                <a:latin typeface="Cambria" panose="02040503050406030204" pitchFamily="18" charset="0"/>
              </a:rPr>
              <a:t>	Мультикультуралізм протиставляється концепції «плавильного котла», де передбачається злиття всіх культур в одну. США просуває цю концепцію, стверджуючи, що на території країни відбувається злиття різних народів і національних культур, в результаті чого формується єдина американська нація.</a:t>
            </a:r>
          </a:p>
          <a:p>
            <a:endParaRPr lang="uk-UA" sz="2400" dirty="0">
              <a:latin typeface="Cambria" panose="02040503050406030204" pitchFamily="18" charset="0"/>
            </a:endParaRPr>
          </a:p>
          <a:p>
            <a:r>
              <a:rPr lang="uk-UA" sz="2400" dirty="0" smtClean="0">
                <a:latin typeface="Cambria" panose="02040503050406030204" pitchFamily="18" charset="0"/>
              </a:rPr>
              <a:t>	Мультикультуралізму - ОДИН ІЗ АСПЕКТІВ ТОЛЕРАНТНОСТІ Толерантність (від лат. </a:t>
            </a:r>
            <a:r>
              <a:rPr lang="en-US" sz="2400" dirty="0" err="1" smtClean="0">
                <a:latin typeface="Cambria" panose="02040503050406030204" pitchFamily="18" charset="0"/>
              </a:rPr>
              <a:t>Tolerantia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uk-UA" sz="2400" dirty="0" smtClean="0">
                <a:latin typeface="Cambria" panose="02040503050406030204" pitchFamily="18" charset="0"/>
              </a:rPr>
              <a:t>терпіння, терплячість, добровільне перенесення страждань) соціологічний термін, що позначає терпимість до іншого світогляду, способу життя, поведінки і звичаїв. Толерантність НЕ рівносильна байдужості. Вона не означає також прийняття іншого світогляду або способу життя, вона полягає в поданні іншим права жити відповідно до власного світоглядом.</a:t>
            </a:r>
          </a:p>
        </p:txBody>
      </p:sp>
    </p:spTree>
    <p:extLst>
      <p:ext uri="{BB962C8B-B14F-4D97-AF65-F5344CB8AC3E}">
        <p14:creationId xmlns:p14="http://schemas.microsoft.com/office/powerpoint/2010/main" val="3261007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653"/>
            <a:ext cx="10143460" cy="74174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Cambria" panose="02040503050406030204" pitchFamily="18" charset="0"/>
              </a:rPr>
              <a:t>ЄВРОПЕЙСЬКИЙ </a:t>
            </a:r>
            <a:r>
              <a:rPr lang="uk-UA" sz="2800" dirty="0" err="1" smtClean="0">
                <a:latin typeface="Cambria" panose="02040503050406030204" pitchFamily="18" charset="0"/>
              </a:rPr>
              <a:t>мультилінгвізм</a:t>
            </a:r>
            <a:r>
              <a:rPr lang="uk-UA" sz="2800" dirty="0" smtClean="0">
                <a:latin typeface="Cambria" panose="02040503050406030204" pitchFamily="18" charset="0"/>
              </a:rPr>
              <a:t>.</a:t>
            </a:r>
          </a:p>
          <a:p>
            <a:r>
              <a:rPr lang="uk-UA" sz="2800" dirty="0" smtClean="0">
                <a:latin typeface="Cambria" panose="02040503050406030204" pitchFamily="18" charset="0"/>
              </a:rPr>
              <a:t>Співіснування в єдиному європейському суспільстві безлічі мов як атрибутів національних культур.</a:t>
            </a:r>
          </a:p>
          <a:p>
            <a:r>
              <a:rPr lang="uk-UA" sz="2800" dirty="0" smtClean="0">
                <a:latin typeface="Cambria" panose="02040503050406030204" pitchFamily="18" charset="0"/>
              </a:rPr>
              <a:t>8 Не можна плутати </a:t>
            </a:r>
            <a:r>
              <a:rPr lang="uk-UA" sz="2800" dirty="0" err="1" smtClean="0">
                <a:latin typeface="Cambria" panose="02040503050406030204" pitchFamily="18" charset="0"/>
              </a:rPr>
              <a:t>плюрилінгвізму</a:t>
            </a:r>
            <a:r>
              <a:rPr lang="uk-UA" sz="2800" dirty="0" smtClean="0">
                <a:latin typeface="Cambria" panose="02040503050406030204" pitchFamily="18" charset="0"/>
              </a:rPr>
              <a:t> з </a:t>
            </a:r>
            <a:r>
              <a:rPr lang="uk-UA" sz="2800" dirty="0" err="1" smtClean="0">
                <a:latin typeface="Cambria" panose="02040503050406030204" pitchFamily="18" charset="0"/>
              </a:rPr>
              <a:t>мультилінгвізм</a:t>
            </a:r>
            <a:r>
              <a:rPr lang="uk-UA" sz="2800" dirty="0" smtClean="0">
                <a:latin typeface="Cambria" panose="02040503050406030204" pitchFamily="18" charset="0"/>
              </a:rPr>
              <a:t>. </a:t>
            </a:r>
            <a:r>
              <a:rPr lang="uk-UA" sz="2800" dirty="0" err="1" smtClean="0">
                <a:latin typeface="Cambria" panose="02040503050406030204" pitchFamily="18" charset="0"/>
              </a:rPr>
              <a:t>Плюрилінгвізму</a:t>
            </a:r>
            <a:r>
              <a:rPr lang="uk-UA" sz="2800" dirty="0" smtClean="0">
                <a:latin typeface="Cambria" panose="02040503050406030204" pitchFamily="18" charset="0"/>
              </a:rPr>
              <a:t> - вживання декількох мов однією людиною (Європейська хартія </a:t>
            </a:r>
            <a:r>
              <a:rPr lang="uk-UA" sz="2800" dirty="0" err="1" smtClean="0">
                <a:latin typeface="Cambria" panose="02040503050406030204" pitchFamily="18" charset="0"/>
              </a:rPr>
              <a:t>плюрилінгвізму</a:t>
            </a:r>
            <a:r>
              <a:rPr lang="uk-UA" sz="2800" dirty="0" smtClean="0">
                <a:latin typeface="Cambria" panose="02040503050406030204" pitchFamily="18" charset="0"/>
              </a:rPr>
              <a:t> 2005) </a:t>
            </a:r>
            <a:r>
              <a:rPr lang="uk-UA" sz="2800" dirty="0" err="1" smtClean="0">
                <a:latin typeface="Cambria" panose="02040503050406030204" pitchFamily="18" charset="0"/>
              </a:rPr>
              <a:t>мультилінгвізм</a:t>
            </a:r>
            <a:r>
              <a:rPr lang="uk-UA" sz="2800" dirty="0" smtClean="0">
                <a:latin typeface="Cambria" panose="02040503050406030204" pitchFamily="18" charset="0"/>
              </a:rPr>
              <a:t>, в свою чергу, це вживання декількох мов в межах певного соціуму (країни, міста, іншої групи людей)</a:t>
            </a:r>
          </a:p>
          <a:p>
            <a:endParaRPr lang="uk-UA" sz="2800" dirty="0" smtClean="0">
              <a:latin typeface="Cambria" panose="02040503050406030204" pitchFamily="18" charset="0"/>
            </a:endParaRPr>
          </a:p>
          <a:p>
            <a:r>
              <a:rPr lang="uk-UA" sz="2800" dirty="0" smtClean="0">
                <a:latin typeface="Cambria" panose="02040503050406030204" pitchFamily="18" charset="0"/>
              </a:rPr>
              <a:t>ПРОВЕДЕННЯ ПОЛІТИКИ ПОШИРЕННЯ МОВ .</a:t>
            </a:r>
          </a:p>
          <a:p>
            <a:r>
              <a:rPr lang="uk-UA" sz="2800" dirty="0" smtClean="0">
                <a:latin typeface="Cambria" panose="02040503050406030204" pitchFamily="18" charset="0"/>
              </a:rPr>
              <a:t>Вважається, що кожен європеєць повинен прагнути вивчати і розуміти мови сусідніх європейських країн і за допомогою мови здобувати знання і розуміння інших культур. Рада Європи спільно з Євросоюзом організував Європейський рік мов в 2001 році. 26 вересня святкується Європейський день мов</a:t>
            </a:r>
          </a:p>
          <a:p>
            <a:endParaRPr lang="uk-UA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697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855" y="1446028"/>
            <a:ext cx="9590567" cy="45243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3200" dirty="0" smtClean="0">
                <a:latin typeface="Cambria" panose="02040503050406030204" pitchFamily="18" charset="0"/>
              </a:rPr>
              <a:t>	Особливо гострі проблеми виникають в тому випадку, якщо джерелом мультикультуралізму служить імміграція. </a:t>
            </a:r>
          </a:p>
          <a:p>
            <a:pPr algn="just"/>
            <a:r>
              <a:rPr lang="uk-UA" sz="3200" dirty="0">
                <a:latin typeface="Cambria" panose="02040503050406030204" pitchFamily="18" charset="0"/>
              </a:rPr>
              <a:t>	</a:t>
            </a:r>
            <a:r>
              <a:rPr lang="uk-UA" sz="3200" dirty="0" smtClean="0">
                <a:latin typeface="Cambria" panose="02040503050406030204" pitchFamily="18" charset="0"/>
              </a:rPr>
              <a:t>Головне завдання мігрантів - успішна адаптація в нових умовах. </a:t>
            </a:r>
          </a:p>
          <a:p>
            <a:pPr algn="just"/>
            <a:r>
              <a:rPr lang="uk-UA" sz="3200" dirty="0">
                <a:latin typeface="Cambria" panose="02040503050406030204" pitchFamily="18" charset="0"/>
              </a:rPr>
              <a:t>	</a:t>
            </a:r>
            <a:r>
              <a:rPr lang="uk-UA" sz="3200" dirty="0" smtClean="0">
                <a:latin typeface="Cambria" panose="02040503050406030204" pitchFamily="18" charset="0"/>
              </a:rPr>
              <a:t>Головне завдання приймаючого суспільства - правильно вибудувати по відношенню до мігрантів культурну політику, вибрати адекватні методи управління культурою мігрантів.</a:t>
            </a:r>
            <a:endParaRPr lang="uk-UA" sz="3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455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3200" i="1" dirty="0" smtClean="0">
                <a:latin typeface="Cambria" panose="02040503050406030204" pitchFamily="18" charset="0"/>
              </a:rPr>
              <a:t>Поняття і типологія етнокультурної політики.</a:t>
            </a:r>
          </a:p>
          <a:p>
            <a:pPr algn="just"/>
            <a:r>
              <a:rPr lang="uk-UA" sz="3200" dirty="0" smtClean="0">
                <a:latin typeface="Cambria" panose="02040503050406030204" pitchFamily="18" charset="0"/>
              </a:rPr>
              <a:t>Етнокультурна політика - сукупність стратегій, способів регулювання відносин між різними етнокультурними групами з метою встановлення і збереження соціальної рівноваги в суспільстві.</a:t>
            </a:r>
          </a:p>
          <a:p>
            <a:pPr algn="just"/>
            <a:r>
              <a:rPr lang="uk-UA" sz="3200" dirty="0" smtClean="0">
                <a:latin typeface="Cambria" panose="02040503050406030204" pitchFamily="18" charset="0"/>
              </a:rPr>
              <a:t>Класифікація політичних форм регулювання відносин держави різними етнокультурними групами була запропонована </a:t>
            </a:r>
            <a:r>
              <a:rPr lang="uk-UA" sz="3200" dirty="0" err="1" smtClean="0">
                <a:latin typeface="Cambria" panose="02040503050406030204" pitchFamily="18" charset="0"/>
              </a:rPr>
              <a:t>Уіллом</a:t>
            </a:r>
            <a:r>
              <a:rPr lang="uk-UA" sz="3200" dirty="0" smtClean="0">
                <a:latin typeface="Cambria" panose="02040503050406030204" pitchFamily="18" charset="0"/>
              </a:rPr>
              <a:t> </a:t>
            </a:r>
            <a:r>
              <a:rPr lang="uk-UA" sz="3200" dirty="0" err="1" smtClean="0">
                <a:latin typeface="Cambria" panose="02040503050406030204" pitchFamily="18" charset="0"/>
              </a:rPr>
              <a:t>Кімлика</a:t>
            </a:r>
            <a:r>
              <a:rPr lang="uk-UA" sz="3200" dirty="0" smtClean="0">
                <a:latin typeface="Cambria" panose="02040503050406030204" pitchFamily="18" charset="0"/>
              </a:rPr>
              <a:t>. Він вважав, що в різних суспільствах залежно від історичних традицій, політичного режиму та інших факторів вибирається той чи інший метод.</a:t>
            </a:r>
            <a:endParaRPr lang="uk-UA" sz="3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44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Методи усунення та управління відмінностями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745" y="1722474"/>
            <a:ext cx="4185623" cy="1014771"/>
          </a:xfrm>
          <a:solidFill>
            <a:schemeClr val="accent3"/>
          </a:solidFill>
        </p:spPr>
        <p:txBody>
          <a:bodyPr/>
          <a:lstStyle/>
          <a:p>
            <a:r>
              <a:rPr lang="uk-UA" sz="3200" dirty="0" smtClean="0">
                <a:latin typeface="Cambria" panose="02040503050406030204" pitchFamily="18" charset="0"/>
              </a:rPr>
              <a:t>Методи усунення відмінностей</a:t>
            </a:r>
            <a:endParaRPr lang="uk-UA" sz="3200" dirty="0">
              <a:latin typeface="Cambria" panose="020405030504060302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2737244"/>
            <a:ext cx="4185623" cy="3304117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sz="2800" dirty="0">
                <a:latin typeface="Cambria" panose="02040503050406030204" pitchFamily="18" charset="0"/>
              </a:rPr>
              <a:t>геноцид</a:t>
            </a:r>
          </a:p>
          <a:p>
            <a:r>
              <a:rPr lang="ru-RU" sz="2800" dirty="0" err="1">
                <a:latin typeface="Cambria" panose="02040503050406030204" pitchFamily="18" charset="0"/>
              </a:rPr>
              <a:t>Насильницьке</a:t>
            </a:r>
            <a:r>
              <a:rPr lang="ru-RU" sz="2800" dirty="0">
                <a:latin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</a:rPr>
              <a:t>переселення</a:t>
            </a:r>
            <a:r>
              <a:rPr lang="ru-RU" sz="2800" dirty="0">
                <a:latin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</a:rPr>
              <a:t>народів</a:t>
            </a:r>
            <a:endParaRPr lang="ru-RU" sz="2800" dirty="0">
              <a:latin typeface="Cambria" panose="02040503050406030204" pitchFamily="18" charset="0"/>
            </a:endParaRPr>
          </a:p>
          <a:p>
            <a:r>
              <a:rPr lang="ru-RU" sz="2800" dirty="0" err="1">
                <a:latin typeface="Cambria" panose="02040503050406030204" pitchFamily="18" charset="0"/>
              </a:rPr>
              <a:t>Сецесія</a:t>
            </a:r>
            <a:r>
              <a:rPr lang="ru-RU" sz="2800" dirty="0">
                <a:latin typeface="Cambria" panose="02040503050406030204" pitchFamily="18" charset="0"/>
              </a:rPr>
              <a:t> (</a:t>
            </a:r>
            <a:r>
              <a:rPr lang="ru-RU" sz="2800" dirty="0" err="1">
                <a:latin typeface="Cambria" panose="02040503050406030204" pitchFamily="18" charset="0"/>
              </a:rPr>
              <a:t>відділення</a:t>
            </a:r>
            <a:r>
              <a:rPr lang="ru-RU" sz="2800" dirty="0">
                <a:latin typeface="Cambria" panose="02040503050406030204" pitchFamily="18" charset="0"/>
              </a:rPr>
              <a:t>)</a:t>
            </a:r>
          </a:p>
          <a:p>
            <a:r>
              <a:rPr lang="ru-RU" sz="2800" dirty="0" err="1">
                <a:latin typeface="Cambria" panose="02040503050406030204" pitchFamily="18" charset="0"/>
              </a:rPr>
              <a:t>насильницька</a:t>
            </a:r>
            <a:r>
              <a:rPr lang="ru-RU" sz="2800" dirty="0">
                <a:latin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</a:rPr>
              <a:t>асиміляція</a:t>
            </a:r>
            <a:endParaRPr lang="uk-UA" sz="2800" dirty="0">
              <a:latin typeface="Cambria" panose="020405030504060302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88383" y="1722474"/>
            <a:ext cx="4185618" cy="1014771"/>
          </a:xfrm>
          <a:solidFill>
            <a:srgbClr val="FFC000"/>
          </a:solidFill>
        </p:spPr>
        <p:txBody>
          <a:bodyPr/>
          <a:lstStyle/>
          <a:p>
            <a:r>
              <a:rPr lang="uk-UA" sz="3200" dirty="0" smtClean="0">
                <a:latin typeface="Cambria" panose="02040503050406030204" pitchFamily="18" charset="0"/>
              </a:rPr>
              <a:t>Методи управління відмінностями</a:t>
            </a:r>
            <a:endParaRPr lang="uk-UA" sz="3200" dirty="0">
              <a:latin typeface="Cambria" panose="020405030504060302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ru-RU" sz="2800" dirty="0" err="1">
                <a:latin typeface="Cambria" panose="02040503050406030204" pitchFamily="18" charset="0"/>
              </a:rPr>
              <a:t>Гегемоністський</a:t>
            </a:r>
            <a:r>
              <a:rPr lang="ru-RU" sz="2800" dirty="0">
                <a:latin typeface="Cambria" panose="02040503050406030204" pitchFamily="18" charset="0"/>
              </a:rPr>
              <a:t> контроль (СРСР)</a:t>
            </a:r>
          </a:p>
          <a:p>
            <a:r>
              <a:rPr lang="ru-RU" sz="2800" dirty="0" err="1">
                <a:latin typeface="Cambria" panose="02040503050406030204" pitchFamily="18" charset="0"/>
              </a:rPr>
              <a:t>Територіальна</a:t>
            </a:r>
            <a:r>
              <a:rPr lang="ru-RU" sz="2800" dirty="0">
                <a:latin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</a:rPr>
              <a:t>автономія</a:t>
            </a:r>
            <a:r>
              <a:rPr lang="ru-RU" sz="2800" dirty="0">
                <a:latin typeface="Cambria" panose="02040503050406030204" pitchFamily="18" charset="0"/>
              </a:rPr>
              <a:t> (</a:t>
            </a:r>
            <a:r>
              <a:rPr lang="ru-RU" sz="2800" dirty="0" err="1">
                <a:latin typeface="Cambria" panose="02040503050406030204" pitchFamily="18" charset="0"/>
              </a:rPr>
              <a:t>кантонизации</a:t>
            </a:r>
            <a:r>
              <a:rPr lang="ru-RU" sz="2800" dirty="0">
                <a:latin typeface="Cambria" panose="02040503050406030204" pitchFamily="18" charset="0"/>
              </a:rPr>
              <a:t>, </a:t>
            </a:r>
            <a:r>
              <a:rPr lang="ru-RU" sz="2800" dirty="0" err="1">
                <a:latin typeface="Cambria" panose="02040503050406030204" pitchFamily="18" charset="0"/>
              </a:rPr>
              <a:t>федералізація</a:t>
            </a:r>
            <a:r>
              <a:rPr lang="ru-RU" sz="2800" dirty="0">
                <a:latin typeface="Cambria" panose="02040503050406030204" pitchFamily="18" charset="0"/>
              </a:rPr>
              <a:t>)</a:t>
            </a:r>
          </a:p>
          <a:p>
            <a:r>
              <a:rPr lang="ru-RU" sz="2800" dirty="0" err="1">
                <a:latin typeface="Cambria" panose="02040503050406030204" pitchFamily="18" charset="0"/>
              </a:rPr>
              <a:t>Нетериторіального</a:t>
            </a:r>
            <a:r>
              <a:rPr lang="ru-RU" sz="2800" dirty="0">
                <a:latin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</a:rPr>
              <a:t>автономія</a:t>
            </a:r>
            <a:r>
              <a:rPr lang="ru-RU" sz="2800" dirty="0">
                <a:latin typeface="Cambria" panose="02040503050406030204" pitchFamily="18" charset="0"/>
              </a:rPr>
              <a:t> (</a:t>
            </a:r>
            <a:r>
              <a:rPr lang="ru-RU" sz="2800" dirty="0" err="1">
                <a:latin typeface="Cambria" panose="02040503050406030204" pitchFamily="18" charset="0"/>
              </a:rPr>
              <a:t>консоціоналізм</a:t>
            </a:r>
            <a:r>
              <a:rPr lang="ru-RU" sz="2800" dirty="0">
                <a:latin typeface="Cambria" panose="02040503050406030204" pitchFamily="18" charset="0"/>
              </a:rPr>
              <a:t>)</a:t>
            </a:r>
          </a:p>
          <a:p>
            <a:r>
              <a:rPr lang="ru-RU" sz="2800" dirty="0" err="1">
                <a:latin typeface="Cambria" panose="02040503050406030204" pitchFamily="18" charset="0"/>
              </a:rPr>
              <a:t>мультикультурна</a:t>
            </a:r>
            <a:r>
              <a:rPr lang="ru-RU" sz="2800" dirty="0">
                <a:latin typeface="Cambria" panose="02040503050406030204" pitchFamily="18" charset="0"/>
              </a:rPr>
              <a:t> </a:t>
            </a:r>
            <a:r>
              <a:rPr lang="ru-RU" sz="2800" dirty="0" err="1">
                <a:latin typeface="Cambria" panose="02040503050406030204" pitchFamily="18" charset="0"/>
              </a:rPr>
              <a:t>інтеграція</a:t>
            </a:r>
            <a:endParaRPr lang="uk-UA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901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69025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  <a:latin typeface="Cambria" panose="02040503050406030204" pitchFamily="18" charset="0"/>
              </a:rPr>
              <a:t>Типологія мультикультурних суспільств, основою якої служить етнокультурна політика держави в публічній і приватній сферах, була запропонована </a:t>
            </a:r>
            <a:r>
              <a:rPr lang="uk-UA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дослідником </a:t>
            </a:r>
            <a:r>
              <a:rPr lang="uk-UA" sz="2800" dirty="0">
                <a:solidFill>
                  <a:schemeClr val="tx1"/>
                </a:solidFill>
                <a:latin typeface="Cambria" panose="02040503050406030204" pitchFamily="18" charset="0"/>
              </a:rPr>
              <a:t>- </a:t>
            </a:r>
            <a:r>
              <a:rPr lang="uk-UA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Дж</a:t>
            </a:r>
            <a:r>
              <a:rPr lang="uk-UA" sz="2800" dirty="0">
                <a:solidFill>
                  <a:schemeClr val="tx1"/>
                </a:solidFill>
                <a:latin typeface="Cambria" panose="02040503050406030204" pitchFamily="18" charset="0"/>
              </a:rPr>
              <a:t>. </a:t>
            </a:r>
            <a:r>
              <a:rPr lang="uk-UA" sz="28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Рексом</a:t>
            </a:r>
            <a:r>
              <a:rPr lang="uk-UA" sz="3100" dirty="0" smtClean="0">
                <a:latin typeface="Cambria" panose="02040503050406030204" pitchFamily="18" charset="0"/>
              </a:rPr>
              <a:t>.</a:t>
            </a:r>
            <a:endParaRPr lang="uk-UA" dirty="0">
              <a:latin typeface="Cambria" panose="020405030504060302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267527"/>
            <a:ext cx="8596668" cy="42579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uk-UA" sz="2000" dirty="0">
                <a:latin typeface="Cambria" panose="02040503050406030204" pitchFamily="18" charset="0"/>
              </a:rPr>
              <a:t>1-й тип. Політика унітаризму в публічній сфері при збереженні різноманітності в приватній характеризує суспільство, в якому однорідність (рівні можливості і права) в публічній сфері поєднується з мультикультуралізмом в приватній сфері. Це означає, що кожен індивід може мати рівні політичні, економічні, соціальні права і в той же час має право вирішувати «приватні», особисті питання згідно цінностям «своєї етнокультурної групи.</a:t>
            </a:r>
          </a:p>
          <a:p>
            <a:pPr algn="just"/>
            <a:r>
              <a:rPr lang="uk-UA" sz="2000" dirty="0">
                <a:latin typeface="Cambria" panose="02040503050406030204" pitchFamily="18" charset="0"/>
              </a:rPr>
              <a:t>2-й тип. Політика унітаризму в публічній сфері при стимулюванні єдності культурних практик в приватній сфері властива суспільству, в якому рівні можливості в публічній сфері поєднуються з </a:t>
            </a:r>
            <a:r>
              <a:rPr lang="uk-UA" sz="2000" dirty="0" err="1">
                <a:latin typeface="Cambria" panose="02040503050406030204" pitchFamily="18" charset="0"/>
              </a:rPr>
              <a:t>монокультуралізмом</a:t>
            </a:r>
            <a:r>
              <a:rPr lang="uk-UA" sz="2000" dirty="0">
                <a:latin typeface="Cambria" panose="02040503050406030204" pitchFamily="18" charset="0"/>
              </a:rPr>
              <a:t> в приватній сфері. Приклад - французька модель асиміляції мігрантів.</a:t>
            </a:r>
          </a:p>
        </p:txBody>
      </p:sp>
    </p:spTree>
    <p:extLst>
      <p:ext uri="{BB962C8B-B14F-4D97-AF65-F5344CB8AC3E}">
        <p14:creationId xmlns:p14="http://schemas.microsoft.com/office/powerpoint/2010/main" val="2276389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197346"/>
            <a:ext cx="9975274" cy="56323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Cambria" panose="02040503050406030204" pitchFamily="18" charset="0"/>
              </a:rPr>
              <a:t>3-й тип. Общество, в котором неравенство возможностей в публичной сфере сочетается с </a:t>
            </a:r>
            <a:r>
              <a:rPr lang="ru-RU" sz="2000" dirty="0" err="1" smtClean="0">
                <a:latin typeface="Cambria" panose="02040503050406030204" pitchFamily="18" charset="0"/>
              </a:rPr>
              <a:t>мультикультурализмом</a:t>
            </a:r>
            <a:r>
              <a:rPr lang="ru-RU" sz="2000" dirty="0" smtClean="0">
                <a:latin typeface="Cambria" panose="02040503050406030204" pitchFamily="18" charset="0"/>
              </a:rPr>
              <a:t> в приватной сфере.</a:t>
            </a:r>
          </a:p>
          <a:p>
            <a:pPr algn="just"/>
            <a:r>
              <a:rPr lang="ru-RU" sz="2000" dirty="0" smtClean="0">
                <a:latin typeface="Cambria" panose="02040503050406030204" pitchFamily="18" charset="0"/>
              </a:rPr>
              <a:t>Примером служит ЮАР, где до недавнего времени существовал режим апартеида. Апартеид (раздельное проживание») - наиболее крайняя форма расовой дискриминации -означает лишение и существенное ограничение политических, социально-экономических и гражданских прав какой-либо группы населения, вплоть до ее территориальной изоляции (резервация). Политику апартеида проводило правительство ЮАР в 1949-1990 гг. в отношении ее черного (народ банту) и цветного (смешанного происхождения) населения. При проведении политики апартеида различные этнические группы в разной степени инкорпорированы в государство, в то же время официальная идеология настаивает на том, что каждая группа имеет свою отличную культуру. Кроме апартеида есть другой вариант этого типа этнокультурной политики - модель колониализма.</a:t>
            </a:r>
          </a:p>
          <a:p>
            <a:pPr algn="just"/>
            <a:endParaRPr lang="ru-RU" sz="2000" dirty="0">
              <a:latin typeface="Cambria" panose="02040503050406030204" pitchFamily="18" charset="0"/>
            </a:endParaRPr>
          </a:p>
          <a:p>
            <a:pPr algn="just"/>
            <a:endParaRPr lang="ru-RU" sz="2000" dirty="0" smtClean="0">
              <a:latin typeface="Cambria" panose="02040503050406030204" pitchFamily="18" charset="0"/>
            </a:endParaRPr>
          </a:p>
          <a:p>
            <a:pPr algn="just"/>
            <a:r>
              <a:rPr lang="ru-RU" sz="2000" dirty="0" smtClean="0">
                <a:latin typeface="Cambria" panose="02040503050406030204" pitchFamily="18" charset="0"/>
              </a:rPr>
              <a:t>4-й тип. Общество, в котором существуют неравенство возможностей (дискриминация) в публичной сфере и </a:t>
            </a:r>
            <a:r>
              <a:rPr lang="ru-RU" sz="2000" dirty="0" err="1" smtClean="0">
                <a:latin typeface="Cambria" panose="02040503050406030204" pitchFamily="18" charset="0"/>
              </a:rPr>
              <a:t>монокультурализм</a:t>
            </a:r>
            <a:r>
              <a:rPr lang="ru-RU" sz="2000" dirty="0" smtClean="0">
                <a:latin typeface="Cambria" panose="02040503050406030204" pitchFamily="18" charset="0"/>
              </a:rPr>
              <a:t> в приватной сфере. Пример США.</a:t>
            </a:r>
            <a:endParaRPr lang="uk-UA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043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0120" y="808073"/>
            <a:ext cx="9462978" cy="50167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3200" dirty="0" smtClean="0">
                <a:latin typeface="Cambria" panose="02040503050406030204" pitchFamily="18" charset="0"/>
              </a:rPr>
              <a:t>РЕГІОНАЛЬНІ МОВИ І МОВИ етнічної МЕНШИН Всього в Європі налічується близько 60 регіональних мов і мов національних меншин, щодо яких теж проводиться певна політика. 5 листопада 1992 рік, Страсбург - Європейська хартія регіональних мов і мов національних меншин. Вона забезпечує підтримку і захист європейських мов. Європейські держави вважають мови етнічних меншин невід'ємною частиною європейської культурної спадщини</a:t>
            </a:r>
            <a:endParaRPr lang="uk-UA" sz="3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99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673" y="1066800"/>
            <a:ext cx="9130145" cy="4401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Cambria" panose="02040503050406030204" pitchFamily="18" charset="0"/>
              </a:rPr>
              <a:t>П</a:t>
            </a:r>
            <a:r>
              <a:rPr lang="uk-UA" sz="2800" dirty="0" smtClean="0">
                <a:latin typeface="Cambria" panose="02040503050406030204" pitchFamily="18" charset="0"/>
              </a:rPr>
              <a:t>оняття мультикультуралізму.</a:t>
            </a:r>
          </a:p>
          <a:p>
            <a:pPr algn="just"/>
            <a:r>
              <a:rPr lang="uk-UA" sz="2800" dirty="0" smtClean="0">
                <a:latin typeface="Cambria" panose="02040503050406030204" pitchFamily="18" charset="0"/>
              </a:rPr>
              <a:t> </a:t>
            </a:r>
          </a:p>
          <a:p>
            <a:pPr algn="just"/>
            <a:r>
              <a:rPr lang="ru-RU" sz="2800" i="1" dirty="0">
                <a:latin typeface="Cambria" panose="02040503050406030204" pitchFamily="18" charset="0"/>
              </a:rPr>
              <a:t>П</a:t>
            </a:r>
            <a:r>
              <a:rPr lang="ru-RU" sz="2800" i="1" dirty="0" smtClean="0">
                <a:latin typeface="Cambria" panose="02040503050406030204" pitchFamily="18" charset="0"/>
              </a:rPr>
              <a:t>ОНЯТТЯ ВПЕРШЕ ВИНИКЛО У 70-Е ГГ В КАНАДІ І США</a:t>
            </a:r>
          </a:p>
          <a:p>
            <a:pPr algn="just"/>
            <a:endParaRPr lang="uk-UA" sz="28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800" dirty="0" smtClean="0">
                <a:latin typeface="Cambria" panose="02040503050406030204" pitchFamily="18" charset="0"/>
              </a:rPr>
              <a:t>Мультикультуралізм - одна з характеристик сучасного суспільства і означає різноманітність культурних практик в рамках одного суспільства або держави. Основою мультикультуралізму служать етнічне, професійне, расову, </a:t>
            </a:r>
            <a:r>
              <a:rPr lang="uk-UA" sz="2800" dirty="0" err="1" smtClean="0">
                <a:latin typeface="Cambria" panose="02040503050406030204" pitchFamily="18" charset="0"/>
              </a:rPr>
              <a:t>мовне</a:t>
            </a:r>
            <a:r>
              <a:rPr lang="uk-UA" sz="2800" dirty="0" smtClean="0">
                <a:latin typeface="Cambria" panose="02040503050406030204" pitchFamily="18" charset="0"/>
              </a:rPr>
              <a:t> розмаїття, наявність сексуальних та інших культурних меншин.</a:t>
            </a:r>
            <a:endParaRPr lang="uk-UA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875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8655" y="1011383"/>
            <a:ext cx="9505507" cy="48320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>
                <a:latin typeface="Cambria" panose="02040503050406030204" pitchFamily="18" charset="0"/>
              </a:rPr>
              <a:t>В основі визначення поняття «меншості» лежать або їх типології, або умови їх виникнення. Ф. </a:t>
            </a:r>
            <a:r>
              <a:rPr lang="uk-UA" sz="2800" dirty="0" err="1" smtClean="0">
                <a:latin typeface="Cambria" panose="02040503050406030204" pitchFamily="18" charset="0"/>
              </a:rPr>
              <a:t>Хекман</a:t>
            </a:r>
            <a:r>
              <a:rPr lang="uk-UA" sz="2800" dirty="0" smtClean="0">
                <a:latin typeface="Cambria" panose="02040503050406030204" pitchFamily="18" charset="0"/>
              </a:rPr>
              <a:t>, запропонував таку типологію: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2800" dirty="0" smtClean="0">
                <a:latin typeface="Cambria" panose="02040503050406030204" pitchFamily="18" charset="0"/>
              </a:rPr>
              <a:t>національні меншини,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2800" dirty="0" smtClean="0">
                <a:latin typeface="Cambria" panose="02040503050406030204" pitchFamily="18" charset="0"/>
              </a:rPr>
              <a:t>регіональні меншини,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2800" dirty="0" smtClean="0">
                <a:latin typeface="Cambria" panose="02040503050406030204" pitchFamily="18" charset="0"/>
              </a:rPr>
              <a:t>іммігрантські </a:t>
            </a:r>
            <a:r>
              <a:rPr lang="uk-UA" sz="2800" dirty="0" smtClean="0">
                <a:latin typeface="Cambria" panose="02040503050406030204" pitchFamily="18" charset="0"/>
              </a:rPr>
              <a:t>меншини (фермерські та робочі),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2800" dirty="0" smtClean="0">
                <a:latin typeface="Cambria" panose="02040503050406030204" pitchFamily="18" charset="0"/>
              </a:rPr>
              <a:t>нечисленні </a:t>
            </a:r>
            <a:r>
              <a:rPr lang="uk-UA" sz="2800" dirty="0" smtClean="0">
                <a:latin typeface="Cambria" panose="02040503050406030204" pitchFamily="18" charset="0"/>
              </a:rPr>
              <a:t>народи (</a:t>
            </a:r>
            <a:r>
              <a:rPr lang="en-US" sz="2800" dirty="0" smtClean="0">
                <a:latin typeface="Cambria" panose="02040503050406030204" pitchFamily="18" charset="0"/>
              </a:rPr>
              <a:t>minority peoples),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2800" dirty="0" smtClean="0">
                <a:latin typeface="Cambria" panose="02040503050406030204" pitchFamily="18" charset="0"/>
              </a:rPr>
              <a:t>нові </a:t>
            </a:r>
            <a:r>
              <a:rPr lang="uk-UA" sz="2800" dirty="0" smtClean="0">
                <a:latin typeface="Cambria" panose="02040503050406030204" pitchFamily="18" charset="0"/>
              </a:rPr>
              <a:t>національні меншини, що виникли в «молодих» націях-державах</a:t>
            </a:r>
            <a:r>
              <a:rPr lang="uk-UA" sz="2800" dirty="0" smtClean="0">
                <a:latin typeface="Cambria" panose="02040503050406030204" pitchFamily="18" charset="0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uk-UA" sz="2800" dirty="0">
              <a:latin typeface="Cambria" panose="02040503050406030204" pitchFamily="18" charset="0"/>
            </a:endParaRPr>
          </a:p>
          <a:p>
            <a:pPr algn="just"/>
            <a:endParaRPr lang="uk-UA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544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0271051" cy="69865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Cambria" panose="02040503050406030204" pitchFamily="18" charset="0"/>
              </a:rPr>
              <a:t>Спеціаліст з прав людини Б.В Зон (Гарвардський університет) називає обставини, що призвели до появи меншин в різних державах, і виділяє в особливі типи групи, що складаються:</a:t>
            </a:r>
          </a:p>
          <a:p>
            <a:r>
              <a:rPr lang="uk-UA" sz="2800" dirty="0" smtClean="0">
                <a:latin typeface="Cambria" panose="02040503050406030204" pitchFamily="18" charset="0"/>
              </a:rPr>
              <a:t>• з корінних жителів території, захопленої іншою нацією (</a:t>
            </a:r>
            <a:r>
              <a:rPr lang="en-US" sz="2800" dirty="0" smtClean="0">
                <a:latin typeface="Cambria" panose="02040503050406030204" pitchFamily="18" charset="0"/>
              </a:rPr>
              <a:t>race);</a:t>
            </a:r>
          </a:p>
          <a:p>
            <a:r>
              <a:rPr lang="en-US" sz="2800" dirty="0" smtClean="0">
                <a:latin typeface="Cambria" panose="02040503050406030204" pitchFamily="18" charset="0"/>
              </a:rPr>
              <a:t>• </a:t>
            </a:r>
            <a:r>
              <a:rPr lang="uk-UA" sz="2800" dirty="0" smtClean="0">
                <a:latin typeface="Cambria" panose="02040503050406030204" pitchFamily="18" charset="0"/>
              </a:rPr>
              <a:t>членів будь-якої нації (</a:t>
            </a:r>
            <a:r>
              <a:rPr lang="en-US" sz="2800" dirty="0" smtClean="0">
                <a:latin typeface="Cambria" panose="02040503050406030204" pitchFamily="18" charset="0"/>
              </a:rPr>
              <a:t>nation), </a:t>
            </a:r>
            <a:r>
              <a:rPr lang="uk-UA" sz="2800" dirty="0" smtClean="0">
                <a:latin typeface="Cambria" panose="02040503050406030204" pitchFamily="18" charset="0"/>
              </a:rPr>
              <a:t>повністю поглиненої іншою державою;</a:t>
            </a:r>
          </a:p>
          <a:p>
            <a:r>
              <a:rPr lang="uk-UA" sz="2800" dirty="0" smtClean="0">
                <a:latin typeface="Cambria" panose="02040503050406030204" pitchFamily="18" charset="0"/>
              </a:rPr>
              <a:t>• жителів території, що перейшла від однієї країни до іншої;</a:t>
            </a:r>
          </a:p>
          <a:p>
            <a:r>
              <a:rPr lang="uk-UA" sz="2800" dirty="0" smtClean="0">
                <a:latin typeface="Cambria" panose="02040503050406030204" pitchFamily="18" charset="0"/>
              </a:rPr>
              <a:t>• групи, що зберегла свою ідентичність, хоча і розсіяною подіями історії по багатьом країнам;</a:t>
            </a:r>
          </a:p>
          <a:p>
            <a:r>
              <a:rPr lang="uk-UA" sz="2800" dirty="0" smtClean="0">
                <a:latin typeface="Cambria" panose="02040503050406030204" pitchFamily="18" charset="0"/>
              </a:rPr>
              <a:t>• компактної групи іммігрантів, які влаштувалися на постійне проживання і прагнуть зберегти традиції тієї країни, з якої вони прибули;</a:t>
            </a:r>
          </a:p>
          <a:p>
            <a:r>
              <a:rPr lang="uk-UA" sz="2800" dirty="0" smtClean="0">
                <a:latin typeface="Cambria" panose="02040503050406030204" pitchFamily="18" charset="0"/>
              </a:rPr>
              <a:t>• різних компонентів багатонаціонального, багаторасового і </a:t>
            </a:r>
            <a:r>
              <a:rPr lang="uk-UA" sz="2800" dirty="0" err="1">
                <a:latin typeface="Cambria" panose="02040503050406030204" pitchFamily="18" charset="0"/>
              </a:rPr>
              <a:t>п</a:t>
            </a:r>
            <a:r>
              <a:rPr lang="uk-UA" sz="2800" dirty="0" err="1" smtClean="0">
                <a:latin typeface="Cambria" panose="02040503050406030204" pitchFamily="18" charset="0"/>
              </a:rPr>
              <a:t>оліконфессіонального</a:t>
            </a:r>
            <a:r>
              <a:rPr lang="uk-UA" sz="2800" dirty="0" smtClean="0">
                <a:latin typeface="Cambria" panose="02040503050406030204" pitchFamily="18" charset="0"/>
              </a:rPr>
              <a:t>, або плюралістичного, щодо культури держави</a:t>
            </a:r>
            <a:endParaRPr lang="uk-UA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67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17" y="914400"/>
            <a:ext cx="7985466" cy="52647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07114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658" y="3400421"/>
            <a:ext cx="66684" cy="57158"/>
          </a:xfrm>
          <a:prstGeom prst="rect">
            <a:avLst/>
          </a:prstGeom>
        </p:spPr>
      </p:pic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605" y="3419473"/>
            <a:ext cx="104790" cy="19053"/>
          </a:xfrm>
          <a:prstGeom prst="rect">
            <a:avLst/>
          </a:prstGeom>
        </p:spPr>
      </p:pic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254836" cy="23275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436" y="2632362"/>
            <a:ext cx="8922327" cy="326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712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6" y="124692"/>
            <a:ext cx="9531928" cy="2327564"/>
          </a:xfrm>
          <a:prstGeom prst="rect">
            <a:avLst/>
          </a:prstGeom>
        </p:spPr>
      </p:pic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421" y="3400421"/>
            <a:ext cx="57158" cy="57158"/>
          </a:xfrm>
          <a:prstGeom prst="rect">
            <a:avLst/>
          </a:prstGeom>
        </p:spPr>
      </p:pic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7" y="2712628"/>
            <a:ext cx="9809018" cy="195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63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658" y="3400421"/>
            <a:ext cx="66684" cy="57158"/>
          </a:xfrm>
          <a:prstGeom prst="rect">
            <a:avLst/>
          </a:prstGeom>
        </p:spPr>
      </p:pic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423762"/>
            <a:ext cx="10640291" cy="3136855"/>
          </a:xfrm>
          <a:prstGeom prst="rect">
            <a:avLst/>
          </a:prstGeom>
        </p:spPr>
      </p:pic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421" y="3405184"/>
            <a:ext cx="57158" cy="47632"/>
          </a:xfrm>
          <a:prstGeom prst="rect">
            <a:avLst/>
          </a:prstGeom>
        </p:spPr>
      </p:pic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3400421"/>
            <a:ext cx="10640291" cy="3457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530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30" y="471055"/>
            <a:ext cx="11186989" cy="6220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5651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</TotalTime>
  <Words>881</Words>
  <Application>Microsoft Office PowerPoint</Application>
  <PresentationFormat>Широкоэкранный</PresentationFormat>
  <Paragraphs>64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Cambria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Методи усунення та управління відмінностями</vt:lpstr>
      <vt:lpstr>Типологія мультикультурних суспільств, основою якої служить етнокультурна політика держави в публічній і приватній сферах, була запропонована дослідником - Дж. Рексом.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2021-01-14T08:06:50Z</dcterms:created>
  <dcterms:modified xsi:type="dcterms:W3CDTF">2021-01-23T14:00:24Z</dcterms:modified>
</cp:coreProperties>
</file>