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74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939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4862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970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165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858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027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097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164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22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48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19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01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899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82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264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66B20-B931-46E6-8627-CB8D9083E118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66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33A94B-1421-448A-A991-88CA753A55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Презентація курсу</a:t>
            </a:r>
            <a:br>
              <a:rPr lang="uk-UA" dirty="0"/>
            </a:br>
            <a:r>
              <a:rPr lang="uk-UA" dirty="0"/>
              <a:t>«Економіка довкілля і природокористування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16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32E918-8C75-4218-8467-B72EFC8FA2F9}"/>
              </a:ext>
            </a:extLst>
          </p:cNvPr>
          <p:cNvSpPr txBox="1"/>
          <p:nvPr/>
        </p:nvSpPr>
        <p:spPr>
          <a:xfrm>
            <a:off x="1017037" y="0"/>
            <a:ext cx="8500187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r>
              <a:rPr lang="uk-UA" sz="2800" b="1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Економіка довкілля і природокористування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b="1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підготовки магістра 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денної та заочної форм здобуття освіти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 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освітньо-професійна програма «Економіка та управління ринком землі»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спеціальності  051 «Економіка»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галузі знань 05 «Соціальні та поведінкові науки»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10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endParaRPr lang="ru-RU" sz="16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just"/>
            <a:r>
              <a:rPr lang="uk-UA" sz="3200" b="1" kern="100" cap="all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викладач</a:t>
            </a:r>
            <a:r>
              <a:rPr lang="uk-UA" sz="3200" b="1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: </a:t>
            </a:r>
            <a:r>
              <a:rPr lang="uk-UA" sz="32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Селіщева</a:t>
            </a:r>
            <a:r>
              <a:rPr lang="uk-UA" sz="32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Анна Василівна, </a:t>
            </a:r>
            <a:r>
              <a:rPr lang="uk-UA" sz="32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д.е.н</a:t>
            </a:r>
            <a:r>
              <a:rPr lang="uk-UA" sz="32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., професор, професор кафедри міжнародної економіки, природних ресурсів та економіки міжнародного туризму</a:t>
            </a:r>
            <a:endParaRPr lang="ru-RU" sz="3200" kern="100" dirty="0">
              <a:effectLst/>
              <a:latin typeface="Liberation Serif"/>
              <a:ea typeface="Droid Sans Fallback"/>
              <a:cs typeface="FreeSans"/>
            </a:endParaRPr>
          </a:p>
          <a:p>
            <a:r>
              <a:rPr lang="uk-UA" sz="1600" b="1" kern="100" baseline="300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 </a:t>
            </a:r>
            <a:endParaRPr lang="ru-RU" sz="3200" kern="100" dirty="0">
              <a:effectLst/>
              <a:latin typeface="Liberation Serif"/>
              <a:ea typeface="Droid Sans Fallback"/>
              <a:cs typeface="FreeSans"/>
            </a:endParaRPr>
          </a:p>
        </p:txBody>
      </p:sp>
    </p:spTree>
    <p:extLst>
      <p:ext uri="{BB962C8B-B14F-4D97-AF65-F5344CB8AC3E}">
        <p14:creationId xmlns:p14="http://schemas.microsoft.com/office/powerpoint/2010/main" val="322285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21A6AB5-3A55-4547-9480-4A5B9C8EB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62" y="793101"/>
            <a:ext cx="8649478" cy="525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712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B69C57-8979-410D-9A64-A5C5D59DA7C0}"/>
              </a:ext>
            </a:extLst>
          </p:cNvPr>
          <p:cNvSpPr txBox="1"/>
          <p:nvPr/>
        </p:nvSpPr>
        <p:spPr>
          <a:xfrm>
            <a:off x="998376" y="894509"/>
            <a:ext cx="815495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1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Метою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вивчення навчальної дисципліни є формування у здобувачів теоретичних знань та вироблення практичних навичок щодо обґрунтування закономірностей розвитку, форм, методів та механізмів реалізації енергоощадних технологій у процесі їх інтеграції в сучасні ринкові системи. З’ясування місця енергоощадних технологій в економічній системі, вирішення екологічних проблем функціонування яких визначають тенденції суспільного розвитку та історичний досвід економічного розвитку різних країн світу.</a:t>
            </a:r>
            <a:endParaRPr lang="ru-RU" sz="18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just"/>
            <a:r>
              <a:rPr lang="uk-UA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Економіка довкілля і природокористування – це дисципліна, що розглядає економічні аспекти раціонального використання природних ресурсів і охорони навколишнього середовища та механізми залучення природно-ресурсного потенціалу у господарський обіг.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Сьогодні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особливо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актуалізувалися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проблеми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раціонального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використання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природно-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ресурсних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благ,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що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й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зумовило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підвищений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інтерес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до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економіки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природокористування</a:t>
            </a:r>
            <a:endParaRPr lang="ru-RU" sz="18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just"/>
            <a:r>
              <a:rPr lang="ru-RU" sz="1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 </a:t>
            </a:r>
            <a:endParaRPr lang="ru-RU" sz="1800" kern="100" dirty="0">
              <a:effectLst/>
              <a:latin typeface="Liberation Serif"/>
              <a:ea typeface="Droid Sans Fallback"/>
              <a:cs typeface="FreeSans"/>
            </a:endParaRPr>
          </a:p>
        </p:txBody>
      </p:sp>
    </p:spTree>
    <p:extLst>
      <p:ext uri="{BB962C8B-B14F-4D97-AF65-F5344CB8AC3E}">
        <p14:creationId xmlns:p14="http://schemas.microsoft.com/office/powerpoint/2010/main" val="10170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4D098B4-A3E3-4CE2-A285-4E12F606F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607051"/>
              </p:ext>
            </p:extLst>
          </p:nvPr>
        </p:nvGraphicFramePr>
        <p:xfrm>
          <a:off x="1156995" y="789599"/>
          <a:ext cx="8257592" cy="468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8488">
                  <a:extLst>
                    <a:ext uri="{9D8B030D-6E8A-4147-A177-3AD203B41FA5}">
                      <a16:colId xmlns:a16="http://schemas.microsoft.com/office/drawing/2014/main" val="3932022795"/>
                    </a:ext>
                  </a:extLst>
                </a:gridCol>
                <a:gridCol w="2834552">
                  <a:extLst>
                    <a:ext uri="{9D8B030D-6E8A-4147-A177-3AD203B41FA5}">
                      <a16:colId xmlns:a16="http://schemas.microsoft.com/office/drawing/2014/main" val="2075208859"/>
                    </a:ext>
                  </a:extLst>
                </a:gridCol>
                <a:gridCol w="2834552">
                  <a:extLst>
                    <a:ext uri="{9D8B030D-6E8A-4147-A177-3AD203B41FA5}">
                      <a16:colId xmlns:a16="http://schemas.microsoft.com/office/drawing/2014/main" val="3588268693"/>
                    </a:ext>
                  </a:extLst>
                </a:gridCol>
              </a:tblGrid>
              <a:tr h="495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Нормативні показники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200" kern="100">
                          <a:effectLst/>
                        </a:rPr>
                        <a:t>денна форма здобуття освіти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200" kern="100">
                          <a:effectLst/>
                        </a:rPr>
                        <a:t>заочна форма здобуття освіти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extLst>
                  <a:ext uri="{0D108BD9-81ED-4DB2-BD59-A6C34878D82A}">
                    <a16:rowId xmlns:a16="http://schemas.microsoft.com/office/drawing/2014/main" val="3157074843"/>
                  </a:ext>
                </a:extLst>
              </a:tr>
              <a:tr h="10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1000" kern="100">
                          <a:effectLst/>
                        </a:rPr>
                        <a:t>1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1000" kern="100">
                          <a:effectLst/>
                        </a:rPr>
                        <a:t>2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1000" kern="100">
                          <a:effectLst/>
                        </a:rPr>
                        <a:t>3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extLst>
                  <a:ext uri="{0D108BD9-81ED-4DB2-BD59-A6C34878D82A}">
                    <a16:rowId xmlns:a16="http://schemas.microsoft.com/office/drawing/2014/main" val="3116061727"/>
                  </a:ext>
                </a:extLst>
              </a:tr>
              <a:tr h="204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600" kern="100">
                          <a:effectLst/>
                        </a:rPr>
                        <a:t>Статус дисципліни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00">
                          <a:effectLst/>
                        </a:rPr>
                        <a:t>Обов’язкова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373348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600" kern="100">
                          <a:effectLst/>
                        </a:rPr>
                        <a:t>Семестр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1-й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 -й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extLst>
                  <a:ext uri="{0D108BD9-81ED-4DB2-BD59-A6C34878D82A}">
                    <a16:rowId xmlns:a16="http://schemas.microsoft.com/office/drawing/2014/main" val="205512988"/>
                  </a:ext>
                </a:extLst>
              </a:tr>
              <a:tr h="356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600" kern="100">
                          <a:effectLst/>
                        </a:rPr>
                        <a:t>Кількість кредитів ECTS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4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183918"/>
                  </a:ext>
                </a:extLst>
              </a:tr>
              <a:tr h="204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600" kern="100">
                          <a:effectLst/>
                        </a:rPr>
                        <a:t>Кількість годин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120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354343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Лекційні заняття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28 год.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год.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extLst>
                  <a:ext uri="{0D108BD9-81ED-4DB2-BD59-A6C34878D82A}">
                    <a16:rowId xmlns:a16="http://schemas.microsoft.com/office/drawing/2014/main" val="4237014711"/>
                  </a:ext>
                </a:extLst>
              </a:tr>
              <a:tr h="381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Практичні заняття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14 год.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год.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extLst>
                  <a:ext uri="{0D108BD9-81ED-4DB2-BD59-A6C34878D82A}">
                    <a16:rowId xmlns:a16="http://schemas.microsoft.com/office/drawing/2014/main" val="493820163"/>
                  </a:ext>
                </a:extLst>
              </a:tr>
              <a:tr h="177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Самостійна робота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78 год.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год.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extLst>
                  <a:ext uri="{0D108BD9-81ED-4DB2-BD59-A6C34878D82A}">
                    <a16:rowId xmlns:a16="http://schemas.microsoft.com/office/drawing/2014/main" val="390196945"/>
                  </a:ext>
                </a:extLst>
              </a:tr>
              <a:tr h="340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Консультації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1600" kern="100">
                          <a:effectLst/>
                        </a:rPr>
                        <a:t>дистанційно, </a:t>
                      </a:r>
                      <a:r>
                        <a:rPr lang="en-US" sz="1600" kern="100">
                          <a:effectLst/>
                        </a:rPr>
                        <a:t>Zoom,</a:t>
                      </a:r>
                      <a:r>
                        <a:rPr lang="uk-UA" sz="1600" kern="100">
                          <a:effectLst/>
                        </a:rPr>
                        <a:t> понеділок 11.25-12-45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250252"/>
                  </a:ext>
                </a:extLst>
              </a:tr>
              <a:tr h="542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Вид підсумкового семестрового контролю: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00">
                          <a:effectLst/>
                        </a:rPr>
                        <a:t>екзамен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631948"/>
                  </a:ext>
                </a:extLst>
              </a:tr>
              <a:tr h="728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Посилання на електронний курс у СЕЗН ЗНУ (платформа Moodle)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600" kern="100" dirty="0">
                          <a:effectLst/>
                        </a:rPr>
                        <a:t>https://moodle.znu.edu.ua/course/view.php?id=16806</a:t>
                      </a:r>
                      <a:endParaRPr lang="ru-RU" sz="1600" kern="10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362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00E8D5-C90C-4658-831B-212F86CF7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099" y="277154"/>
            <a:ext cx="7766936" cy="402633"/>
          </a:xfrm>
        </p:spPr>
        <p:txBody>
          <a:bodyPr/>
          <a:lstStyle/>
          <a:p>
            <a:r>
              <a:rPr lang="uk-UA" sz="3200" dirty="0"/>
              <a:t>Компетентності та результати навчання</a:t>
            </a:r>
            <a:endParaRPr lang="ru-RU" sz="32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6C0692F-C696-4CC8-ABB2-F90E5AD9C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549055"/>
              </p:ext>
            </p:extLst>
          </p:nvPr>
        </p:nvGraphicFramePr>
        <p:xfrm>
          <a:off x="923731" y="679787"/>
          <a:ext cx="8724122" cy="59776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4122">
                  <a:extLst>
                    <a:ext uri="{9D8B030D-6E8A-4147-A177-3AD203B41FA5}">
                      <a16:colId xmlns:a16="http://schemas.microsoft.com/office/drawing/2014/main" val="1982795945"/>
                    </a:ext>
                  </a:extLst>
                </a:gridCol>
              </a:tblGrid>
              <a:tr h="3881437">
                <a:tc>
                  <a:txBody>
                    <a:bodyPr/>
                    <a:lstStyle/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ЗК-04 Здатність спілкуватися з представниками інших професійних груп різного рівня (з експертами з інших галузей знань/видів економічної діяльності).</a:t>
                      </a:r>
                      <a:endParaRPr lang="ru-RU" sz="1400" kern="100" dirty="0">
                        <a:effectLst/>
                      </a:endParaRP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ЗК-08 Здатність проводити дослідження на відповідному рівні.</a:t>
                      </a:r>
                      <a:endParaRPr lang="ru-RU" sz="1400" kern="100" dirty="0">
                        <a:effectLst/>
                      </a:endParaRP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СК-03 Здатність застосовувати науковий, аналітичний, методичний інструментарій для обґрунтування стратегії розвитку економічних суб’єктів та пов’язаних з цим управлінських рішень.</a:t>
                      </a:r>
                      <a:endParaRPr lang="ru-RU" sz="1400" kern="100" dirty="0">
                        <a:effectLst/>
                      </a:endParaRP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СК-06 Здатність формулювати професійні задачі в сфері економіки та розв’язувати їх, обираючи належні напрями і відповідні методи для їх розв’язання, беручи до уваги наявні ресурси.</a:t>
                      </a:r>
                      <a:endParaRPr lang="ru-RU" sz="1400" kern="100" dirty="0">
                        <a:effectLst/>
                      </a:endParaRP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СК-13 Здатність визначати професійні задачі в сфері економіки землекористування, управління земельними ресурсами об’єднаних територіальних громад, економічної оцінки земельних ресурсів, вибирати належні напрями і відповідні методи для їх розв’язання.</a:t>
                      </a:r>
                      <a:endParaRPr lang="ru-RU" sz="1400" kern="100" dirty="0">
                        <a:effectLst/>
                      </a:endParaRP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СК-15 Здатність застосовувати поглиблені знання, теорії та принципи, засоби, інструменти реалізації еколого-економічної політики на засадах сталого розвитку економіки</a:t>
                      </a:r>
                      <a:endParaRPr lang="ru-RU" sz="1400" kern="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ПРН-04 Розробляти соціально-економічні проекти та систему комплексних дій щодо їх реалізації з урахуванням їх цілей, очікуваних соціально-економічних наслідків, ризиків, законодавчих, ресурсних та інших обмежень.</a:t>
                      </a:r>
                      <a:endParaRPr lang="ru-RU" sz="1400" kern="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ПРН-16 Аналізувати потреби та ціннісні орієнтації </a:t>
                      </a:r>
                      <a:r>
                        <a:rPr lang="uk-UA" sz="1400" kern="100" dirty="0" err="1">
                          <a:effectLst/>
                        </a:rPr>
                        <a:t>природокористувачів</a:t>
                      </a:r>
                      <a:r>
                        <a:rPr lang="uk-UA" sz="1400" kern="100" dirty="0">
                          <a:effectLst/>
                        </a:rPr>
                        <a:t> та споживачів певної продукції в процесі мотивації здійснення еколого орієнтованої підприємницької діяльності та екологізації виробництва.</a:t>
                      </a:r>
                      <a:endParaRPr lang="ru-RU" sz="1400" kern="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ПРН-17 Визначати закономірності та тенденції управління природокористуванням з урахуванням процесів глобалізації, інтелектуалізації,  інформатизації та екологізації виробництва.</a:t>
                      </a:r>
                      <a:endParaRPr lang="ru-RU" sz="1400" kern="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ПРН-18 Розробляти, обґрунтовувати і приймати ефективні рішення з питань управління ринком землі на основі забезпечення соціальної справедливості у землекористуванні.</a:t>
                      </a:r>
                      <a:endParaRPr lang="ru-RU" sz="1400" kern="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kern="100" dirty="0">
                          <a:effectLst/>
                        </a:rPr>
                        <a:t>ПРН-20</a:t>
                      </a:r>
                      <a:r>
                        <a:rPr lang="uk-UA" sz="1400" kern="100" dirty="0">
                          <a:effectLst/>
                        </a:rPr>
                        <a:t> Ідентифікувати проблеми та знаходити шляхи їх вирішення спираючись на знання з економіки та управління ринком землі</a:t>
                      </a:r>
                      <a:endParaRPr lang="ru-RU" sz="1400" kern="10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16174" marR="16174" marT="0" marB="0"/>
                </a:tc>
                <a:extLst>
                  <a:ext uri="{0D108BD9-81ED-4DB2-BD59-A6C34878D82A}">
                    <a16:rowId xmlns:a16="http://schemas.microsoft.com/office/drawing/2014/main" val="4236927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929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00E8D5-C90C-4658-831B-212F86CF7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099" y="277154"/>
            <a:ext cx="7766936" cy="402633"/>
          </a:xfrm>
        </p:spPr>
        <p:txBody>
          <a:bodyPr/>
          <a:lstStyle/>
          <a:p>
            <a:pPr algn="ctr"/>
            <a:r>
              <a:rPr lang="uk-UA" sz="3200" dirty="0"/>
              <a:t>Змістові модулі</a:t>
            </a:r>
            <a:endParaRPr lang="ru-RU" sz="32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6C0692F-C696-4CC8-ABB2-F90E5AD9C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886840"/>
              </p:ext>
            </p:extLst>
          </p:nvPr>
        </p:nvGraphicFramePr>
        <p:xfrm>
          <a:off x="923731" y="679787"/>
          <a:ext cx="8724122" cy="4150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4122">
                  <a:extLst>
                    <a:ext uri="{9D8B030D-6E8A-4147-A177-3AD203B41FA5}">
                      <a16:colId xmlns:a16="http://schemas.microsoft.com/office/drawing/2014/main" val="1982795945"/>
                    </a:ext>
                  </a:extLst>
                </a:gridCol>
              </a:tblGrid>
              <a:tr h="3881437">
                <a:tc>
                  <a:txBody>
                    <a:bodyPr/>
                    <a:lstStyle/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Змістовий модуль 1. Організаційно-методичні аспекти економіки довкілля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1 Основні поняття економіки природокористування і природоохоронної діяльності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2 </a:t>
                      </a:r>
                      <a:r>
                        <a:rPr lang="en-US" sz="1400" kern="100" dirty="0">
                          <a:effectLst/>
                        </a:rPr>
                        <a:t>E</a:t>
                      </a:r>
                      <a:r>
                        <a:rPr lang="uk-UA" sz="1400" kern="100" dirty="0" err="1">
                          <a:effectLst/>
                        </a:rPr>
                        <a:t>кономіка</a:t>
                      </a:r>
                      <a:r>
                        <a:rPr lang="uk-UA" sz="1400" kern="100" dirty="0">
                          <a:effectLst/>
                        </a:rPr>
                        <a:t> довкілля та глобальні проблеми природокористування.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3 Економічні аспекти екологічних проблем.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4 Природні ресурси України та їх потенціал.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5 </a:t>
                      </a:r>
                      <a:r>
                        <a:rPr lang="en-US" sz="1400" kern="100" dirty="0">
                          <a:effectLst/>
                        </a:rPr>
                        <a:t>E</a:t>
                      </a:r>
                      <a:r>
                        <a:rPr lang="uk-UA" sz="1400" kern="100" dirty="0" err="1">
                          <a:effectLst/>
                        </a:rPr>
                        <a:t>колого</a:t>
                      </a:r>
                      <a:r>
                        <a:rPr lang="uk-UA" sz="1400" kern="100" dirty="0">
                          <a:effectLst/>
                        </a:rPr>
                        <a:t>-економічна оцінка природних ресурсів.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6 Зміст і механізми визначення економічних збитків від порушення довкілля.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7 Аналіз ефективності природоохоронних заходів.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Змістовий модуль 2. Фінансові механізми управління природокористуванням 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8 Управління природокористуванням.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9 Економічна ефективність природоохоронних заходів.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10 </a:t>
                      </a:r>
                      <a:r>
                        <a:rPr lang="en-US" sz="1400" kern="100" dirty="0">
                          <a:effectLst/>
                        </a:rPr>
                        <a:t>E</a:t>
                      </a:r>
                      <a:r>
                        <a:rPr lang="uk-UA" sz="1400" kern="100" dirty="0" err="1">
                          <a:effectLst/>
                        </a:rPr>
                        <a:t>колого</a:t>
                      </a:r>
                      <a:r>
                        <a:rPr lang="uk-UA" sz="1400" kern="100" dirty="0">
                          <a:effectLst/>
                        </a:rPr>
                        <a:t>-економічні механізми природокористування.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11 Стимулювання та фінансування природоохоронної діяльності.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12 Збір за забруднення навколишнього природного середовища.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13 Збір за спеціальне використання природних ресурсів.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Тема 14 Аспекти екологізації виробництва.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endParaRPr lang="uk-UA" sz="1400" kern="100" dirty="0">
                        <a:effectLst/>
                      </a:endParaRPr>
                    </a:p>
                  </a:txBody>
                  <a:tcPr marL="16174" marR="16174" marT="0" marB="0"/>
                </a:tc>
                <a:extLst>
                  <a:ext uri="{0D108BD9-81ED-4DB2-BD59-A6C34878D82A}">
                    <a16:rowId xmlns:a16="http://schemas.microsoft.com/office/drawing/2014/main" val="4236927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42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668DCAF-09AE-45DA-ABE9-BEF5805F3E6E}"/>
              </a:ext>
            </a:extLst>
          </p:cNvPr>
          <p:cNvSpPr txBox="1"/>
          <p:nvPr/>
        </p:nvSpPr>
        <p:spPr>
          <a:xfrm>
            <a:off x="1222311" y="0"/>
            <a:ext cx="8444204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4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Рекомендована література</a:t>
            </a:r>
            <a:endParaRPr lang="ru-RU" sz="12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Шаравара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В.В.,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Любинський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О.І.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Економіка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природокористування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навчальний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посібник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Кам’янець-Подільський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ТОВ «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Друкарня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«Рута», 2020. 252 с.</a:t>
            </a:r>
            <a:endParaRPr lang="ru-RU" sz="1200" kern="100" dirty="0">
              <a:effectLst/>
              <a:latin typeface="Liberation Serif"/>
              <a:ea typeface="Droid Sans Fallback"/>
              <a:cs typeface="Mangal" panose="02040503050203030202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Кучер Л.Ю., Кучер А.В.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Економіка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природокористування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навч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посіб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2-е вид.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перероб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і доп. Х.: ФОП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Федорко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М. Ю., 2021. 302 с.</a:t>
            </a:r>
            <a:endParaRPr lang="ru-RU" sz="1200" kern="100" dirty="0">
              <a:effectLst/>
              <a:latin typeface="Liberation Serif"/>
              <a:ea typeface="Droid Sans Fallback"/>
              <a:cs typeface="Mangal" panose="02040503050203030202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Кучер Л.Ю., Пащенко Ю.В.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Методичні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вказівки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для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виконання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практичних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робіт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з </a:t>
            </a:r>
            <a:r>
              <a:rPr lang="uk-UA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«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Економіки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природокористування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» для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студентів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спеціальності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103 Науки про землю 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Харків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РВВ. ДБТУ, </a:t>
            </a:r>
            <a:r>
              <a:rPr lang="en-US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2022. 40 с.</a:t>
            </a:r>
            <a:endParaRPr lang="ru-RU" sz="1200" kern="100" dirty="0">
              <a:effectLst/>
              <a:latin typeface="Liberation Serif"/>
              <a:ea typeface="Droid Sans Fallback"/>
              <a:cs typeface="Mangal" panose="02040503050203030202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Савченко О. Ф.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Екологічна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економіка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навчальний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посібник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/ О.Ф. Савченко, О. І.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Дацій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Полтава . 2021. 340 с. </a:t>
            </a:r>
            <a:endParaRPr lang="ru-RU" sz="1200" kern="100" dirty="0">
              <a:effectLst/>
              <a:latin typeface="Liberation Serif"/>
              <a:ea typeface="Droid Sans Fallback"/>
              <a:cs typeface="Mangal" panose="02040503050203030202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Войтків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П.,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Іванов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Є.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Збалансоване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природокористування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навчально-методичний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посібник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‒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Львів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ЛНУ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ім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І. Франка, 2021. 182 с.</a:t>
            </a:r>
            <a:endParaRPr lang="ru-RU" sz="1200" kern="100" dirty="0">
              <a:effectLst/>
              <a:latin typeface="Liberation Serif"/>
              <a:ea typeface="Droid Sans Fallback"/>
              <a:cs typeface="Mangal" panose="02040503050203030202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Kasych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A.,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Suler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P.,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Rowland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Z. (2020).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Corporate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Environmental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Responsibility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Through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the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Prism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of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Strategic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Management.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Sustainability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.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Vol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. 12 (22). URL : https://www.mdpi.com/2071- 1050/12/22/9589. </a:t>
            </a:r>
            <a:endParaRPr lang="ru-RU" sz="1200" kern="100" dirty="0">
              <a:effectLst/>
              <a:latin typeface="Liberation Serif"/>
              <a:ea typeface="Droid Sans Fallback"/>
              <a:cs typeface="Mangal" panose="02040503050203030202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Khmurova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V.,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Mykolaichuk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I.,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Kandahura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K.,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Sylkina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Yu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.,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Sychova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N. (2021).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Strategy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for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the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Development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of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Public-Private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Partnership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in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the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Context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of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Global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Changes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Scientific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Horizons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, 24(8), 108–116.</a:t>
            </a:r>
            <a:endParaRPr lang="ru-RU" sz="1200" kern="100" dirty="0">
              <a:effectLst/>
              <a:latin typeface="Liberation Serif"/>
              <a:ea typeface="Droid Sans Fallback"/>
              <a:cs typeface="Mangal" panose="02040503050203030202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Проривні технології в економіці і бізнесі (досвід ЄС та практика України у світлі ІІІ, ІV і V промислових революцій) :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навч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.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посіб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. / за ред. Л.Г. Мельника та Б.Л. Ковальова. Суми: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СумДУ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, 2020. 180 с.</a:t>
            </a:r>
            <a:endParaRPr lang="ru-RU" sz="1200" kern="100" dirty="0">
              <a:effectLst/>
              <a:latin typeface="Liberation Serif"/>
              <a:ea typeface="Droid Sans Fallback"/>
              <a:cs typeface="Mangal" panose="02040503050203030202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Вороненко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В. І. Сучасні тренди економічного розвитку: Досвід ЄС та практика України. Підручник / за ред. Л. Г. Мельника. Суми: ПФ «Видавництво «Університетська книга», 2021. 432 с.</a:t>
            </a:r>
            <a:endParaRPr lang="ru-RU" sz="1200" kern="100" dirty="0">
              <a:effectLst/>
              <a:latin typeface="Liberation Serif"/>
              <a:ea typeface="Droid Sans Fallback"/>
              <a:cs typeface="Mangal" panose="02040503050203030202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Економіка розвитку: європейський досвід упровадження досягнень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Industries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3.0, 4.0 та 5.0. Навчальний посібник / за ред. Л. Г. Мельника, Ю. М. 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Завдов’євої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. Суми: ПФ «Видавництво “Університетська книга”», 2022. 608 с.</a:t>
            </a:r>
            <a:endParaRPr lang="ru-RU" sz="1200" kern="100" dirty="0">
              <a:effectLst/>
              <a:latin typeface="Liberation Serif"/>
              <a:ea typeface="Droid Sans Fallback"/>
              <a:cs typeface="Mangal" panose="02040503050203030202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Бондар О. Г., Переверзєва А. В. (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Селіщева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А.В), Волков В. П. Європейські практики охорони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грунтів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: досвід для України. 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Агросвіт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. 2020.  № №17-18.  C. С.10-16.   URL: DOI: 10.32702/2306-6792.2020.17-18.10.</a:t>
            </a:r>
            <a:endParaRPr lang="ru-RU" sz="1200" kern="100" dirty="0">
              <a:effectLst/>
              <a:latin typeface="Liberation Serif"/>
              <a:ea typeface="Droid Sans Fallback"/>
              <a:cs typeface="Mangal" panose="02040503050203030202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Волков В. П., Переверзєва А. В. (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Селіщева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А.В) Вплив економіки на зростання викидів СО2 та зміну клімату. Еко-форум Запоріжжя: ТПП,  2020. С. 55-59.</a:t>
            </a:r>
            <a:endParaRPr lang="ru-RU" sz="1200" kern="100" dirty="0">
              <a:effectLst/>
              <a:latin typeface="Liberation Serif"/>
              <a:ea typeface="Droid Sans Fallback"/>
              <a:cs typeface="Mangal" panose="02040503050203030202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Волков В. П., Переверзєва А. В. (</a:t>
            </a:r>
            <a:r>
              <a:rPr lang="uk-UA" sz="1400" kern="100" dirty="0" err="1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Селіщева</a:t>
            </a:r>
            <a:r>
              <a:rPr lang="uk-UA" sz="1400" kern="100" dirty="0">
                <a:effectLst/>
                <a:latin typeface="Times New Roman" panose="02020603050405020304" pitchFamily="18" charset="0"/>
                <a:ea typeface="Droid Sans Fallback"/>
                <a:cs typeface="Mangal" panose="02040503050203030202" pitchFamily="18" charset="0"/>
              </a:rPr>
              <a:t> А.В), Полякова І. О. Управління якістю ґрунтів в ЄС та Україні. Ефективна економіка. 2020. № 9.   URL: http://www.economy.nayka.com.ua/?op=1&amp;amp;z=8175.</a:t>
            </a:r>
            <a:endParaRPr lang="ru-RU" sz="1200" kern="100" dirty="0">
              <a:effectLst/>
              <a:latin typeface="Liberation Serif"/>
              <a:ea typeface="Droid Sans Fallback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35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7CDBC6-4945-4E9A-8605-CB259FD46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Дякую за увагу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677861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1190</Words>
  <Application>Microsoft Office PowerPoint</Application>
  <PresentationFormat>Широкоэкранный</PresentationFormat>
  <Paragraphs>88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Liberation Serif</vt:lpstr>
      <vt:lpstr>Times New Roman</vt:lpstr>
      <vt:lpstr>Trebuchet MS</vt:lpstr>
      <vt:lpstr>Wingdings 3</vt:lpstr>
      <vt:lpstr>Аспект</vt:lpstr>
      <vt:lpstr>Презентація курсу «Економіка довкілля і природокористування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Компетентності та результати навчання</vt:lpstr>
      <vt:lpstr>Змістові модулі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 «Економіка довкілля і природокористування</dc:title>
  <dc:creator>Пользователь</dc:creator>
  <cp:lastModifiedBy>Пользователь</cp:lastModifiedBy>
  <cp:revision>1</cp:revision>
  <dcterms:created xsi:type="dcterms:W3CDTF">2024-09-04T12:54:56Z</dcterms:created>
  <dcterms:modified xsi:type="dcterms:W3CDTF">2024-09-04T13:03:04Z</dcterms:modified>
</cp:coreProperties>
</file>