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Amatic SC"/>
      <p:regular r:id="rId12"/>
      <p:bold r:id="rId13"/>
    </p:embeddedFont>
    <p:embeddedFont>
      <p:font typeface="Source Code Pr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AmaticSC-bold.fntdata"/><Relationship Id="rId12" Type="http://schemas.openxmlformats.org/officeDocument/2006/relationships/font" Target="fonts/AmaticSC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acce1e12be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acce1e12be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acce1e12be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acce1e12be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acce1e12be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acce1e12be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acce1e12be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acce1e12be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acce1e12be_0_1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acce1e12be_0_1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b="1" sz="21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b="1" sz="2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beach-day">
    <p:bg>
      <p:bgPr>
        <a:gradFill>
          <a:gsLst>
            <a:gs pos="0">
              <a:srgbClr val="FFF6DB"/>
            </a:gs>
            <a:gs pos="100000">
              <a:srgbClr val="FAD25C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www.houseofeurope.org.ua/" TargetMode="External"/><Relationship Id="rId4" Type="http://schemas.openxmlformats.org/officeDocument/2006/relationships/hyperlink" Target="https://creativeeurope.in.ua/" TargetMode="External"/><Relationship Id="rId5" Type="http://schemas.openxmlformats.org/officeDocument/2006/relationships/hyperlink" Target="https://ucf.in.u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73763"/>
                </a:solidFill>
              </a:rPr>
              <a:t>КРЕАТИВНІ ІНДУСТРІЇ</a:t>
            </a:r>
            <a:endParaRPr>
              <a:solidFill>
                <a:srgbClr val="073763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311700" y="268225"/>
            <a:ext cx="1514646" cy="1514646"/>
          </a:xfrm>
          <a:prstGeom prst="irregularSeal2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7317650" y="1814425"/>
            <a:ext cx="1514646" cy="1514646"/>
          </a:xfrm>
          <a:prstGeom prst="irregularSeal2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CC0000"/>
                </a:solidFill>
              </a:rPr>
              <a:t>ГАЛУЗІ МАЙБУТНЬОГО!!!!</a:t>
            </a:r>
            <a:endParaRPr>
              <a:solidFill>
                <a:srgbClr val="CC0000"/>
              </a:solidFill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311700" y="1228675"/>
            <a:ext cx="8602800" cy="372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Культурні індустрії та креативне підприємництво – це відносно </a:t>
            </a:r>
            <a:r>
              <a:rPr b="1"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нові поняття</a:t>
            </a: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 українському контексті, проте не нові явища (визначення “культурні індустрії” запровадили Адорно та Горкгаймер у своїй “Діалектиці просвітництва” 1947 року).</a:t>
            </a:r>
            <a:endParaRPr sz="14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У визначенні ЮНЕСКО цей термін застосовується в тих галузях, які поєднують у собі </a:t>
            </a:r>
            <a:r>
              <a:rPr b="1"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створення, виробництво та комерціалізацію змістів</a:t>
            </a: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які є нематеріальними і мають культурний характер.</a:t>
            </a:r>
            <a:endParaRPr sz="14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Ці змісти, як правило, захищені авторським правом, і можуть приймати форму товару або послуги. Залежно від контексту, культурні індустрії також можуть називатися креативними індустріями, або на економічному жаргоні “</a:t>
            </a:r>
            <a:r>
              <a:rPr b="1"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галузями майбутнього</a:t>
            </a:r>
            <a:r>
              <a:rPr lang="ru" sz="14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“.</a:t>
            </a:r>
            <a:endParaRPr sz="14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4"/>
          <p:cNvSpPr/>
          <p:nvPr/>
        </p:nvSpPr>
        <p:spPr>
          <a:xfrm>
            <a:off x="7147250" y="292850"/>
            <a:ext cx="1451700" cy="1032600"/>
          </a:xfrm>
          <a:prstGeom prst="uturnArrow">
            <a:avLst>
              <a:gd fmla="val 25000" name="adj1"/>
              <a:gd fmla="val 25000" name="adj2"/>
              <a:gd fmla="val 25000" name="adj3"/>
              <a:gd fmla="val 43750" name="adj4"/>
              <a:gd fmla="val 75000" name="adj5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idx="1" type="body"/>
          </p:nvPr>
        </p:nvSpPr>
        <p:spPr>
          <a:xfrm>
            <a:off x="457550" y="0"/>
            <a:ext cx="8686500" cy="514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Словосполучення “креативні індустрії” не випадково вживається у множині. </a:t>
            </a:r>
            <a:r>
              <a:rPr b="1"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Галузі культурних індустрій</a:t>
            </a: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візуальне,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сценічне,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аудіальне,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аудіовізуальне мистецтво;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дизайн;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література і видавнича діяльність;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нові медіа та ІТ;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архітектура й урбаністика;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реклама, маркетинг і PR;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бібліотеки, архіви та музеї; 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7025" lvl="0" marL="457200" rtl="0" algn="l">
              <a:lnSpc>
                <a:spcPct val="14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50"/>
              <a:buFont typeface="Arial"/>
              <a:buChar char="●"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народні художні промисли.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7775" y="1623375"/>
            <a:ext cx="4926126" cy="2871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Творчі продукти та послуги</a:t>
            </a:r>
            <a:endParaRPr/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З точки зору форм бізнесу, креативні індустрії засновані на пріоритеті малих і середніх підприємств, що виробляють </a:t>
            </a:r>
            <a:r>
              <a:rPr b="1"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творчі продукти та послуги</a:t>
            </a: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 У той же час, це місцеві виробництва, орієнтовані на пошук виходу на глобальні ринки в умовах постіндустріальної економіки.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0"/>
              </a:spcAft>
              <a:buNone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Принципової різниці між визначеннями “культурні індустрії” (cultural industries) і творчі, креативні індустрії (creative industries) немає. Часто ці </a:t>
            </a:r>
            <a:r>
              <a:rPr b="1"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терміни</a:t>
            </a: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вживаються як синоніми, але в деяких дослідженнях культурні індустрії виділяються в окремий сектор творчих індустрій. Останнє поняття є більш широким і універсальним.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rPr b="1" lang="ru" sz="1850">
                <a:solidFill>
                  <a:srgbClr val="741B47"/>
                </a:solidFill>
                <a:latin typeface="Arial"/>
                <a:ea typeface="Arial"/>
                <a:cs typeface="Arial"/>
                <a:sym typeface="Arial"/>
              </a:rPr>
              <a:t>КУЛЬТУРНІ ІНДУСТРІЇ = КРЕАТИВНІ ІНДУСТРІЇ</a:t>
            </a:r>
            <a:endParaRPr b="1" sz="1850">
              <a:solidFill>
                <a:srgbClr val="741B47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660000"/>
                </a:solidFill>
              </a:rPr>
              <a:t>КРЕАТИВ + проєтна діяльність</a:t>
            </a:r>
            <a:endParaRPr>
              <a:solidFill>
                <a:srgbClr val="660000"/>
              </a:solidFill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228675"/>
            <a:ext cx="8649900" cy="3788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Оскільки креативні індустрії мають позитивний вплив на економіку, соціальну інтеграцію, гуманітарну сферу, використання переліку уможливить кількісне та якісне розуміння щодо  внеску креативних індустрій у ВВП, працевлаштування, підприємницьку діяльність, децентралізацію, культурні та освітні процеси.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b="1" i="1"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Важливо, що це відбулось</a:t>
            </a: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бо тепер є юридичні інструменти і напрямок до монетизації своєї творчості, ставання талановитими і цікавішими, групування учасників креативних індустрій для розробки більш якісних умов розвитку.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3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Треба лише діяти та ставати на крок вперед до своєї мрії. Можливостей багато і лише ось декілька з них:</a:t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1400"/>
              </a:spcAft>
              <a:buNone/>
            </a:pPr>
            <a:r>
              <a:t/>
            </a:r>
            <a:endParaRPr sz="13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236675" y="157775"/>
            <a:ext cx="8907300" cy="498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House of Europe</a:t>
            </a: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(“Дім Європи”) — нова програма, що фінансується Європейським Союзом, створена з метою підтримки професійного та творчого обміну між українцями та їхніми колегами в країнах ЄС.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Програма фокусується на культурі та креативному секторі, освіті, медицині, соціальному підприємництві, медіа та роботі з молоддю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«Креативна Європа»</a:t>
            </a: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– це програма Європейського Союзу, спрямована на підтримку культурного, креативного та аудіовізуального секторів. З 2014 до 2020 року на підтримку європейських проектів, що дають можливість подорожувати, охоплювати нові аудиторії, обмінюватися практичними навичками та вдосконалюватися, планується виділити 1,46 мільярда євро.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30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 u="sng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Український Культурний Фонд</a:t>
            </a:r>
            <a:endParaRPr sz="1550" u="sng">
              <a:solidFill>
                <a:schemeClr val="accent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44000"/>
              </a:lnSpc>
              <a:spcBef>
                <a:spcPts val="1700"/>
              </a:spcBef>
              <a:spcAft>
                <a:spcPts val="0"/>
              </a:spcAft>
              <a:buNone/>
            </a:pPr>
            <a:r>
              <a:rPr lang="ru" sz="155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І це лише маленька частина теперішніх та майбутніх можливостей.</a:t>
            </a:r>
            <a:endParaRPr sz="155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400"/>
              </a:spcBef>
              <a:spcAft>
                <a:spcPts val="1600"/>
              </a:spcAft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