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87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390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666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99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710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68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754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428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0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22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210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024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22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787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2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395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D5880FD-024D-4B18-85B6-03574758170F}" type="datetimeFigureOut">
              <a:rPr lang="uk-UA" smtClean="0"/>
              <a:t>07.10.2024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8FA990-4244-455F-99C3-6148B90508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5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chemeClr val="bg2">
                <a:lumMod val="75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8836C-8F73-4A41-826B-2E84E1954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86582"/>
            <a:ext cx="8689976" cy="1140542"/>
          </a:xfrm>
        </p:spPr>
        <p:txBody>
          <a:bodyPr/>
          <a:lstStyle/>
          <a:p>
            <a:r>
              <a:rPr lang="uk-UA" b="1" dirty="0">
                <a:solidFill>
                  <a:schemeClr val="tx2">
                    <a:lumMod val="75000"/>
                  </a:schemeClr>
                </a:solidFill>
              </a:rPr>
              <a:t>Ономастика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129E0C-910D-474D-960B-9AA6BB443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1" y="2025446"/>
            <a:ext cx="9556085" cy="3232354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Ономастика як наука про власні імена.</a:t>
            </a:r>
          </a:p>
          <a:p>
            <a:pPr marL="457200" indent="-457200" algn="just">
              <a:buAutoNum type="arabicPeriod"/>
            </a:pPr>
            <a:r>
              <a:rPr lang="uk-UA" sz="3200" dirty="0">
                <a:solidFill>
                  <a:schemeClr val="tx1"/>
                </a:solidFill>
              </a:rPr>
              <a:t>Різновиди онімів. </a:t>
            </a:r>
          </a:p>
        </p:txBody>
      </p:sp>
    </p:spTree>
    <p:extLst>
      <p:ext uri="{BB962C8B-B14F-4D97-AF65-F5344CB8AC3E}">
        <p14:creationId xmlns:p14="http://schemas.microsoft.com/office/powerpoint/2010/main" val="84322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149D8B-873F-4C3C-8D65-58E5659D4D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76748"/>
            <a:ext cx="10363826" cy="5506065"/>
          </a:xfrm>
        </p:spPr>
        <p:txBody>
          <a:bodyPr/>
          <a:lstStyle/>
          <a:p>
            <a:r>
              <a:rPr lang="uk-UA" b="1" noProof="1"/>
              <a:t>еклезеоніми</a:t>
            </a:r>
            <a:r>
              <a:rPr lang="uk-UA" noProof="1"/>
              <a:t> – назви культових споруд </a:t>
            </a:r>
          </a:p>
          <a:p>
            <a:r>
              <a:rPr lang="uk-UA" i="1" noProof="1"/>
              <a:t>Свято-Успенський храм, Свято-Троїцький кафедральний собор, храм Покрови Пресвятої Богородиці, Вірменська Апостольська церква, Українська греко-католицька церква, Українська православна церква київського патріархату</a:t>
            </a:r>
            <a:endParaRPr lang="uk-UA" noProof="1"/>
          </a:p>
          <a:p>
            <a:r>
              <a:rPr lang="uk-UA" b="1" noProof="1"/>
              <a:t>дромоніми</a:t>
            </a:r>
            <a:r>
              <a:rPr lang="uk-UA" noProof="1"/>
              <a:t> – назв скверів, парків</a:t>
            </a:r>
          </a:p>
          <a:p>
            <a:r>
              <a:rPr lang="uk-UA" noProof="1"/>
              <a:t>: </a:t>
            </a:r>
            <a:r>
              <a:rPr lang="uk-UA" i="1" noProof="1"/>
              <a:t>Парк Трудової слави </a:t>
            </a:r>
          </a:p>
          <a:p>
            <a:r>
              <a:rPr lang="uk-UA" i="1" noProof="1"/>
              <a:t>Національний заповідник «Хортиця» </a:t>
            </a:r>
          </a:p>
          <a:p>
            <a:r>
              <a:rPr lang="uk-UA" i="1" noProof="1"/>
              <a:t>Подільські Товтри</a:t>
            </a:r>
            <a:endParaRPr lang="uk-UA" noProof="1"/>
          </a:p>
          <a:p>
            <a:endParaRPr lang="uk-UA" noProof="1"/>
          </a:p>
          <a:p>
            <a:r>
              <a:rPr lang="uk-UA" noProof="1"/>
              <a:t>Топоніми постають не лише як засіб окреслення місця, де відбувається подія або про яке йдеться розповідь у публікації, а є показником національної належності, виражають відчуття своєї держави. 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170EE5-3A8F-40F4-9C7D-B648D67226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4194" r="14553"/>
          <a:stretch/>
        </p:blipFill>
        <p:spPr>
          <a:xfrm>
            <a:off x="87864" y="1403990"/>
            <a:ext cx="825910" cy="8242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A42232-39FA-4745-BB0C-86FDC371B4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t="4194" r="14553"/>
          <a:stretch/>
        </p:blipFill>
        <p:spPr>
          <a:xfrm>
            <a:off x="87864" y="3208209"/>
            <a:ext cx="825910" cy="8242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1C916-86BE-4DE8-83D4-3DE5A8D40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9" y="5046366"/>
            <a:ext cx="931281" cy="1034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70A6B9-AF9F-4559-90A4-34E9D957F4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1" y="2516596"/>
            <a:ext cx="3242188" cy="202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181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FA1AC-F7D2-44AE-B8BA-48640B16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77" y="422786"/>
            <a:ext cx="10157349" cy="1140543"/>
          </a:xfrm>
        </p:spPr>
        <p:txBody>
          <a:bodyPr/>
          <a:lstStyle/>
          <a:p>
            <a:r>
              <a:rPr lang="uk-UA" dirty="0"/>
              <a:t>Гідроніми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C94CC-C289-4CE5-983D-F5AD8E144C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7858" y="1386348"/>
            <a:ext cx="9979742" cy="4404851"/>
          </a:xfrm>
        </p:spPr>
        <p:txBody>
          <a:bodyPr>
            <a:normAutofit/>
          </a:bodyPr>
          <a:lstStyle/>
          <a:p>
            <a:r>
              <a:rPr lang="en-US" b="1" noProof="1"/>
              <a:t>гідроніми</a:t>
            </a:r>
            <a:r>
              <a:rPr lang="en-US" noProof="1"/>
              <a:t> – власні назви водних об’єктів</a:t>
            </a:r>
          </a:p>
          <a:p>
            <a:pPr marL="0" indent="0" algn="ctr">
              <a:buNone/>
            </a:pPr>
            <a:r>
              <a:rPr lang="en-US" b="1" noProof="1"/>
              <a:t>Різновиди гідронімів </a:t>
            </a:r>
          </a:p>
          <a:p>
            <a:r>
              <a:rPr lang="en-US" b="1" noProof="1"/>
              <a:t>потамоніми</a:t>
            </a:r>
            <a:r>
              <a:rPr lang="en-US" noProof="1"/>
              <a:t> – власна назва річок</a:t>
            </a:r>
          </a:p>
          <a:p>
            <a:r>
              <a:rPr lang="en-US" i="1" noProof="1"/>
              <a:t>Бахмутка, Дністер, Дунай, Ірша</a:t>
            </a:r>
            <a:endParaRPr lang="en-US" noProof="1"/>
          </a:p>
          <a:p>
            <a:r>
              <a:rPr lang="en-US" b="1" noProof="1"/>
              <a:t>пелагоніми</a:t>
            </a:r>
            <a:r>
              <a:rPr lang="en-US" noProof="1"/>
              <a:t> – назви морів</a:t>
            </a:r>
          </a:p>
          <a:p>
            <a:r>
              <a:rPr lang="en-US" i="1" noProof="1"/>
              <a:t>Чорне море, Азовське море  </a:t>
            </a:r>
            <a:endParaRPr lang="en-US" noProof="1"/>
          </a:p>
          <a:p>
            <a:r>
              <a:rPr lang="en-US" b="1" noProof="1"/>
              <a:t>лімноніми</a:t>
            </a:r>
            <a:r>
              <a:rPr lang="en-US" noProof="1"/>
              <a:t> – назви озер</a:t>
            </a:r>
          </a:p>
          <a:p>
            <a:r>
              <a:rPr lang="en-US" i="1" noProof="1"/>
              <a:t>Ялпуг, Кугурлуй</a:t>
            </a:r>
            <a:endParaRPr lang="en-US" noProof="1"/>
          </a:p>
          <a:p>
            <a:pPr marL="0" indent="0">
              <a:buNone/>
            </a:pPr>
            <a:endParaRPr lang="uk-UA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D52337-C64D-495B-94DE-23AD1B609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645" r="14164"/>
          <a:stretch/>
        </p:blipFill>
        <p:spPr>
          <a:xfrm>
            <a:off x="336838" y="2733367"/>
            <a:ext cx="577562" cy="5764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6E4D1C-ABEF-4252-A310-F6039F5BF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645" r="14164"/>
          <a:stretch/>
        </p:blipFill>
        <p:spPr>
          <a:xfrm>
            <a:off x="336838" y="3770670"/>
            <a:ext cx="577562" cy="5764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9F6BA9-1680-4634-B13E-7E829FA3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6" t="2645" r="14164"/>
          <a:stretch/>
        </p:blipFill>
        <p:spPr>
          <a:xfrm>
            <a:off x="336838" y="4807973"/>
            <a:ext cx="577562" cy="576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F86BA8-297C-448F-AECB-5A64D4D41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069" y="2733367"/>
            <a:ext cx="325755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0817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C553C1-61D1-4939-A200-BCEE8A3F208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70" y="1836392"/>
            <a:ext cx="3220641" cy="461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C921F1-0F15-44C3-9F99-FD8DD20E2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54" y="3138007"/>
            <a:ext cx="2428874" cy="33876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B2F195-5FDF-4BE5-9470-2340E1858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62" y="91748"/>
            <a:ext cx="2036219" cy="2929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FA41AD-E893-4474-8ACC-97E4E5A60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20" y="1556301"/>
            <a:ext cx="2651237" cy="3745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72A36D-38AB-4CF1-A241-693040AF3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137" y="279221"/>
            <a:ext cx="1688908" cy="2858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5B0146-0E94-4854-91A3-A5A00A926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54" y="3586374"/>
            <a:ext cx="2207073" cy="3065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260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16DBA3-3A3D-43FD-B9AB-5C553453E0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2889" y="491614"/>
            <a:ext cx="10776155" cy="6204154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/>
              <a:t>ОНОМАСТИКА</a:t>
            </a:r>
            <a:r>
              <a:rPr lang="uk-UA" sz="2400" dirty="0"/>
              <a:t> – спеціальна лінгвістично-історична дисципліна, яка вивчає власні імена й назви, їх історію, семантику, будову, основні закономірності розвитку. </a:t>
            </a:r>
          </a:p>
          <a:p>
            <a:pPr algn="just"/>
            <a:r>
              <a:rPr lang="uk-UA" sz="2400" dirty="0"/>
              <a:t>Ономастику вважають розділом лінгвістики, що досліджує сукупність власних імен певної території, етносу, історичного періоду. </a:t>
            </a:r>
          </a:p>
          <a:p>
            <a:pPr algn="just"/>
            <a:r>
              <a:rPr lang="uk-UA" sz="2400" dirty="0"/>
              <a:t>Таке дослідження вимагає врахування всіх обставин виникнення і розвитку власних імен: історичних умов, географічних особливостей місцевості, станового складу населення, його етнічної належності, конкретних ситуацій появи імен.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94A00C-6E98-498A-AE8E-536891016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01" y="5228106"/>
            <a:ext cx="3190568" cy="14676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097F84-F93E-4F9E-B25D-55ACB388A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039" y="5228106"/>
            <a:ext cx="1482211" cy="14822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8E20E7-E249-4596-B408-A7A91FE2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40" y="5228106"/>
            <a:ext cx="3190568" cy="14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04DA85-BDDF-4418-BFF7-4E78BE41A3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4633" y="747252"/>
            <a:ext cx="7482348" cy="5869857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Для будь-якого засобу масової інформації властивий фактаж, що полягає в інформуванні читача про справжню, не вигадану подію, що відбулась чи відбудеться, тобто про об'єктивну дійсність. </a:t>
            </a:r>
          </a:p>
          <a:p>
            <a:pPr algn="just"/>
            <a:r>
              <a:rPr lang="uk-UA" sz="2400" dirty="0"/>
              <a:t>Це зумовлює використання в мові газет власних назв, які точно називають місце та учасників події. </a:t>
            </a:r>
          </a:p>
          <a:p>
            <a:pPr algn="just"/>
            <a:r>
              <a:rPr lang="uk-UA" sz="2400" dirty="0"/>
              <a:t>Оніми становлять собою індивідуальні найменування окремих одиничних об'єктів, і для читача газети виступають підтвердженням достовірності інформації.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37203A-8AB6-4B93-B3FE-55131708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24" y="1214284"/>
            <a:ext cx="4015111" cy="3569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992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690046-6D96-4051-B609-3E2118730C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01446"/>
            <a:ext cx="6401426" cy="5289754"/>
          </a:xfrm>
        </p:spPr>
        <p:txBody>
          <a:bodyPr>
            <a:normAutofit lnSpcReduction="10000"/>
          </a:bodyPr>
          <a:lstStyle/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Специфіка використання онімів в газетах безпосередньо залежить від стилю видання, його читацького спрямування. </a:t>
            </a:r>
          </a:p>
          <a:p>
            <a:pPr algn="just"/>
            <a:r>
              <a:rPr lang="uk-UA" sz="2400" dirty="0"/>
              <a:t>У них використовуються найрізноманітніші види онімів. </a:t>
            </a:r>
          </a:p>
          <a:p>
            <a:pPr algn="just"/>
            <a:r>
              <a:rPr lang="uk-UA" sz="2400" dirty="0"/>
              <a:t>Використані газети різні за своїм змістовим наповненням, кожна з них має свої особливості.  </a:t>
            </a:r>
          </a:p>
          <a:p>
            <a:pPr algn="just"/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F083C-4328-4961-A95C-4ED586F26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99" y="1310609"/>
            <a:ext cx="4001443" cy="3671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24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B8ADF-9D84-486D-9B2E-BF7C78C6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37653"/>
            <a:ext cx="10364452" cy="1356850"/>
          </a:xfrm>
        </p:spPr>
        <p:txBody>
          <a:bodyPr/>
          <a:lstStyle/>
          <a:p>
            <a:r>
              <a:rPr lang="uk-UA" dirty="0"/>
              <a:t>Антропоніми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BC814-3CDF-4421-81D2-7B2D8867B6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99304"/>
            <a:ext cx="10363826" cy="3991896"/>
          </a:xfrm>
        </p:spPr>
        <p:txBody>
          <a:bodyPr/>
          <a:lstStyle/>
          <a:p>
            <a:pPr algn="just"/>
            <a:r>
              <a:rPr lang="ru-RU" sz="2400" noProof="1"/>
              <a:t>Найпоширенішим класом власних назв у текстах газет є антропоніми – власні назви людей.</a:t>
            </a:r>
          </a:p>
          <a:p>
            <a:r>
              <a:rPr lang="ru-RU" i="1" noProof="1"/>
              <a:t>У Запоріжжі Дмитро Маркович посприяв формуванню експозиції тематичної виставки.</a:t>
            </a:r>
          </a:p>
          <a:p>
            <a:r>
              <a:rPr lang="ru-RU" i="1" noProof="1"/>
              <a:t>За ініціативи керівника обласної адміністрації Павла Жебрівського відновили міст через Бахмутку.</a:t>
            </a:r>
          </a:p>
          <a:p>
            <a:r>
              <a:rPr lang="ru-RU" i="1" noProof="1"/>
              <a:t>Віктор Сударев – директор Казенного підприємства «Морська пошуково-рятувальна служба»   </a:t>
            </a:r>
            <a:endParaRPr lang="ru-RU" noProof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178225-9DFF-48EA-8A22-C47290E2B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6258" r="14930" b="3614"/>
          <a:stretch/>
        </p:blipFill>
        <p:spPr>
          <a:xfrm>
            <a:off x="255636" y="2621565"/>
            <a:ext cx="855407" cy="8074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CAE3ED-FF75-4361-AF6A-464C0AD0A8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6258" r="14930" b="3614"/>
          <a:stretch/>
        </p:blipFill>
        <p:spPr>
          <a:xfrm>
            <a:off x="255638" y="3499056"/>
            <a:ext cx="855407" cy="8074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7DEF90-366A-4DCE-99E0-CCAE0B4D6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6258" r="14930" b="3614"/>
          <a:stretch/>
        </p:blipFill>
        <p:spPr>
          <a:xfrm>
            <a:off x="255637" y="4446602"/>
            <a:ext cx="855407" cy="8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5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E88DCD-E123-4074-8358-5B197B3154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550606"/>
            <a:ext cx="5526355" cy="5240593"/>
          </a:xfrm>
        </p:spPr>
        <p:txBody>
          <a:bodyPr>
            <a:normAutofit/>
          </a:bodyPr>
          <a:lstStyle/>
          <a:p>
            <a:pPr algn="just"/>
            <a:endParaRPr lang="uk-UA" sz="2400" dirty="0"/>
          </a:p>
          <a:p>
            <a:pPr algn="just"/>
            <a:r>
              <a:rPr lang="uk-UA" sz="2400" dirty="0"/>
              <a:t>Часте вживання антропонімів свідчить про антропоцентризм газетних видань. </a:t>
            </a:r>
          </a:p>
          <a:p>
            <a:pPr algn="just"/>
            <a:r>
              <a:rPr lang="uk-UA" sz="2400" dirty="0"/>
              <a:t>Власні назви людей виконують насамперед номінативну функцію, несуть смислове й емоційне навантаження, мають практичне значення.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7BD476-CFD8-4626-B3F2-8D4E4EA4B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628516"/>
            <a:ext cx="4474397" cy="2751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342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4B6C3-09ED-4073-A9E8-ACDBB3CB7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0" y="206478"/>
            <a:ext cx="10127226" cy="1209368"/>
          </a:xfrm>
        </p:spPr>
        <p:txBody>
          <a:bodyPr/>
          <a:lstStyle/>
          <a:p>
            <a:r>
              <a:rPr lang="uk-UA" dirty="0"/>
              <a:t>Топоніми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38FFF7-0647-4EDC-85D6-3D63BF6BEF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58530"/>
            <a:ext cx="10363826" cy="4532670"/>
          </a:xfrm>
        </p:spPr>
        <p:txBody>
          <a:bodyPr/>
          <a:lstStyle/>
          <a:p>
            <a:r>
              <a:rPr lang="ru-RU" noProof="1"/>
              <a:t>топоніми – власні географічні назви</a:t>
            </a:r>
          </a:p>
          <a:p>
            <a:pPr marL="0" indent="0" algn="ctr">
              <a:buNone/>
            </a:pPr>
            <a:r>
              <a:rPr lang="ru-RU" b="1" noProof="1"/>
              <a:t>Різновиди топонімів</a:t>
            </a:r>
          </a:p>
          <a:p>
            <a:pPr marL="0" indent="0">
              <a:buNone/>
            </a:pPr>
            <a:r>
              <a:rPr lang="ru-RU" b="1" noProof="1"/>
              <a:t>полісоніми</a:t>
            </a:r>
            <a:r>
              <a:rPr lang="ru-RU" noProof="1"/>
              <a:t> – назви міст</a:t>
            </a:r>
          </a:p>
          <a:p>
            <a:pPr marL="0" indent="0">
              <a:buNone/>
            </a:pPr>
            <a:r>
              <a:rPr lang="ru-RU" i="1" noProof="1"/>
              <a:t>У Соледарі ввели в експлуатацію істотно оновлений міст </a:t>
            </a:r>
          </a:p>
          <a:p>
            <a:pPr marL="0" indent="0">
              <a:buNone/>
            </a:pPr>
            <a:r>
              <a:rPr lang="ru-RU" i="1" noProof="1"/>
              <a:t>Місця базування катерів – Чорноморськ, Скадовськ </a:t>
            </a:r>
          </a:p>
          <a:p>
            <a:pPr marL="0" indent="0">
              <a:buNone/>
            </a:pPr>
            <a:endParaRPr lang="ru-RU" b="1" i="1" noProof="1"/>
          </a:p>
          <a:p>
            <a:pPr marL="0" indent="0">
              <a:buNone/>
            </a:pPr>
            <a:r>
              <a:rPr lang="ru-RU" b="1" noProof="1"/>
              <a:t>ойконіми</a:t>
            </a:r>
            <a:r>
              <a:rPr lang="ru-RU" noProof="1"/>
              <a:t> – назви сіл</a:t>
            </a:r>
          </a:p>
          <a:p>
            <a:pPr marL="0" indent="0">
              <a:buNone/>
            </a:pPr>
            <a:r>
              <a:rPr lang="ru-RU" i="1" noProof="1"/>
              <a:t>У Чаплинці святкують новосілля</a:t>
            </a:r>
          </a:p>
          <a:p>
            <a:pPr marL="0" indent="0">
              <a:buNone/>
            </a:pPr>
            <a:r>
              <a:rPr lang="ru-RU" i="1" noProof="1"/>
              <a:t>Мешканці села Колодіївка ще й досі переконані, що живуть в унікальному місті </a:t>
            </a:r>
            <a:endParaRPr lang="ru-RU" noProof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3B5EEB-460D-4D29-99F5-FB26A75983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-452" r="13774"/>
          <a:stretch/>
        </p:blipFill>
        <p:spPr>
          <a:xfrm>
            <a:off x="97074" y="2735126"/>
            <a:ext cx="766914" cy="7897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82680A-125A-46FC-BB92-E4983D89A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-452" r="13774"/>
          <a:stretch/>
        </p:blipFill>
        <p:spPr>
          <a:xfrm>
            <a:off x="97074" y="4730544"/>
            <a:ext cx="766914" cy="7897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6A8751-EBEE-4C20-AFC9-EAA4C8BAA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273671"/>
            <a:ext cx="2321038" cy="174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2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EEAB10D-5875-45D7-BA5C-BBC64C5D57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481781"/>
            <a:ext cx="11278226" cy="5889521"/>
          </a:xfrm>
        </p:spPr>
        <p:txBody>
          <a:bodyPr>
            <a:normAutofit/>
          </a:bodyPr>
          <a:lstStyle/>
          <a:p>
            <a:r>
              <a:rPr lang="uk-UA" b="1" noProof="1"/>
              <a:t>хороніми</a:t>
            </a:r>
            <a:r>
              <a:rPr lang="uk-UA" noProof="1"/>
              <a:t> – назви будь-яких територій </a:t>
            </a:r>
          </a:p>
          <a:p>
            <a:r>
              <a:rPr lang="uk-UA" i="1" noProof="1"/>
              <a:t>Найбільш процвітаюча громада в Запорізькій області</a:t>
            </a:r>
          </a:p>
          <a:p>
            <a:r>
              <a:rPr lang="uk-UA" i="1" noProof="1"/>
              <a:t>Меморіальна дошка на честь провідного діяча ОУН та УПА, яку відкрили в Козівському районі </a:t>
            </a:r>
          </a:p>
          <a:p>
            <a:r>
              <a:rPr lang="uk-UA" b="1" noProof="1"/>
              <a:t>макротопоніми</a:t>
            </a:r>
            <a:r>
              <a:rPr lang="uk-UA" noProof="1"/>
              <a:t> – власна назва, що означає назву великого географічного об’єкту, який має широку популярність</a:t>
            </a:r>
          </a:p>
          <a:p>
            <a:r>
              <a:rPr lang="uk-UA" i="1" noProof="1"/>
              <a:t>Україна експортувала цього року вже 343 тонни равликів</a:t>
            </a:r>
          </a:p>
          <a:p>
            <a:r>
              <a:rPr lang="uk-UA" i="1" noProof="1"/>
              <a:t>Марафон морської піхоти Сполучених Штатів Америки</a:t>
            </a:r>
          </a:p>
          <a:p>
            <a:r>
              <a:rPr lang="uk-UA" b="1" noProof="1"/>
              <a:t>регіоніми</a:t>
            </a:r>
            <a:r>
              <a:rPr lang="uk-UA" noProof="1"/>
              <a:t> </a:t>
            </a:r>
          </a:p>
          <a:p>
            <a:r>
              <a:rPr lang="uk-UA" i="1" noProof="1"/>
              <a:t>Бойові дії на Донбасі</a:t>
            </a:r>
          </a:p>
          <a:p>
            <a:r>
              <a:rPr lang="uk-UA" i="1" noProof="1"/>
              <a:t>23 травня 1944 року під час прориву куреня «Бистрого» на Волинь дівчина загинула</a:t>
            </a:r>
          </a:p>
          <a:p>
            <a:r>
              <a:rPr lang="uk-UA" i="1" noProof="1"/>
              <a:t>На Житомирщині відкрили міст</a:t>
            </a:r>
            <a:endParaRPr lang="uk-UA" noProof="1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97AA4-FDC1-4863-A01C-6ED012250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6775" r="14162" b="-1"/>
          <a:stretch/>
        </p:blipFill>
        <p:spPr>
          <a:xfrm>
            <a:off x="157317" y="1199135"/>
            <a:ext cx="835742" cy="8029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F1EE89-E711-4B0A-91D9-9C7FBAE62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6775" r="14162" b="-1"/>
          <a:stretch/>
        </p:blipFill>
        <p:spPr>
          <a:xfrm>
            <a:off x="157317" y="3268825"/>
            <a:ext cx="835742" cy="8029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E4933E-E9A9-49DE-8713-190137E7A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6775" r="14162" b="-1"/>
          <a:stretch/>
        </p:blipFill>
        <p:spPr>
          <a:xfrm>
            <a:off x="157317" y="4937036"/>
            <a:ext cx="835742" cy="8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09566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86</TotalTime>
  <Words>505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Tw Cen MT</vt:lpstr>
      <vt:lpstr>Капля</vt:lpstr>
      <vt:lpstr>Ономастика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Антропоніми </vt:lpstr>
      <vt:lpstr>Презентация PowerPoint</vt:lpstr>
      <vt:lpstr>Топоніми </vt:lpstr>
      <vt:lpstr>Презентация PowerPoint</vt:lpstr>
      <vt:lpstr>Презентация PowerPoint</vt:lpstr>
      <vt:lpstr>Гідроніми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Ономастика </dc:title>
  <dc:creator>shakky</dc:creator>
  <cp:lastModifiedBy>Ирина</cp:lastModifiedBy>
  <cp:revision>9</cp:revision>
  <dcterms:created xsi:type="dcterms:W3CDTF">2020-03-15T13:23:03Z</dcterms:created>
  <dcterms:modified xsi:type="dcterms:W3CDTF">2024-10-07T12:53:16Z</dcterms:modified>
</cp:coreProperties>
</file>