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76" r:id="rId2"/>
    <p:sldId id="277" r:id="rId3"/>
    <p:sldId id="257" r:id="rId4"/>
    <p:sldId id="260" r:id="rId5"/>
    <p:sldId id="261" r:id="rId6"/>
    <p:sldId id="262" r:id="rId7"/>
    <p:sldId id="279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3" r:id="rId17"/>
    <p:sldId id="270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EAE2CC-43C6-4A53-B8AE-8B79A1F7C2DA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52833B-7BD9-45A3-BA92-F9FA20FC6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628800"/>
            <a:ext cx="8064500" cy="2303462"/>
          </a:xfrm>
        </p:spPr>
        <p:txBody>
          <a:bodyPr lIns="45720" rIns="45720" anchor="b"/>
          <a:lstStyle/>
          <a:p>
            <a:pPr algn="ctr"/>
            <a:r>
              <a:rPr lang="uk-UA" sz="3600" b="1" dirty="0" smtClean="0">
                <a:solidFill>
                  <a:srgbClr val="A50021"/>
                </a:solidFill>
                <a:latin typeface="Arial" charset="0"/>
              </a:rPr>
              <a:t>ЛЕКЦІЯ 2</a:t>
            </a:r>
            <a:r>
              <a:rPr lang="en-US" sz="3600" b="1" dirty="0">
                <a:solidFill>
                  <a:srgbClr val="A50021"/>
                </a:solidFill>
                <a:latin typeface="Arial" charset="0"/>
              </a:rPr>
              <a:t/>
            </a:r>
            <a:br>
              <a:rPr lang="en-US" sz="3600" b="1" dirty="0">
                <a:solidFill>
                  <a:srgbClr val="A50021"/>
                </a:solidFill>
                <a:latin typeface="Arial" charset="0"/>
              </a:rPr>
            </a:b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Особливості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і структура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аналізу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зовнішнього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середовища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діяльності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міжнародної</a:t>
            </a:r>
            <a:r>
              <a:rPr lang="ru-RU" sz="36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3600" dirty="0" err="1">
                <a:solidFill>
                  <a:srgbClr val="A50021"/>
                </a:solidFill>
                <a:latin typeface="Arial" charset="0"/>
              </a:rPr>
              <a:t>компанії</a:t>
            </a:r>
            <a:endParaRPr lang="ru-RU" sz="3600" b="1" i="1" dirty="0" smtClean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843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2339752" y="4653136"/>
            <a:ext cx="4897437" cy="1008062"/>
          </a:xfrm>
          <a:solidFill>
            <a:schemeClr val="bg1"/>
          </a:solidFill>
        </p:spPr>
        <p:txBody>
          <a:bodyPr lIns="182880" tIns="0"/>
          <a:lstStyle/>
          <a:p>
            <a:pPr marL="36513" indent="0" eaLnBrk="1" hangingPunct="1">
              <a:spcBef>
                <a:spcPct val="0"/>
              </a:spcBef>
              <a:buFont typeface="Arial" charset="0"/>
              <a:buNone/>
            </a:pPr>
            <a:r>
              <a:rPr lang="uk-UA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Лектор: Переверзєва Анна Василівна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57238" y="-56868"/>
            <a:ext cx="8064500" cy="103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2800" b="1" i="1" kern="0" dirty="0" smtClean="0">
                <a:solidFill>
                  <a:srgbClr val="A50021"/>
                </a:solidFill>
                <a:latin typeface="Arial" charset="0"/>
              </a:rPr>
              <a:t>Запорізький національний університет</a:t>
            </a:r>
          </a:p>
          <a:p>
            <a:pPr algn="ctr" eaLnBrk="1" hangingPunct="1"/>
            <a:endParaRPr lang="uk-UA" sz="2800" b="1" i="1" kern="0" dirty="0" smtClean="0">
              <a:solidFill>
                <a:srgbClr val="A500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432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1. Поверховий рівень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м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анера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одягатися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равила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поведінки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ізичні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символи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о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рганізаційні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церемонії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озташування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офісів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Підповерховий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рівень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озповіді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символи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3. Глибинний рівень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с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тавлення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до природи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озуміння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реальності, часу і простору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заємини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з людьми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тавлення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до роботи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effectLst/>
                <a:latin typeface="Times New Roman" pitchFamily="18" charset="0"/>
                <a:cs typeface="Times New Roman" pitchFamily="18" charset="0"/>
              </a:rPr>
              <a:t>Рівні організаційної культури за Е. </a:t>
            </a:r>
            <a:r>
              <a:rPr lang="uk-UA" sz="3100" dirty="0" err="1" smtClean="0">
                <a:effectLst/>
                <a:latin typeface="Times New Roman" pitchFamily="18" charset="0"/>
                <a:cs typeface="Times New Roman" pitchFamily="18" charset="0"/>
              </a:rPr>
              <a:t>Шейном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uk-UA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Типи культури організації в залежності від ступеня впливу на людей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Організації із сильною культурою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- основні цінності активно підтримуються  працівниками.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Організації зі слабкою культурою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- відсутнє чітке визначення системи цінностей, або основні цінності не підтримуються більшістю працівників.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uk-UA" sz="3200" dirty="0" smtClean="0">
                <a:effectLst/>
                <a:latin typeface="Times New Roman" pitchFamily="18" charset="0"/>
                <a:cs typeface="Times New Roman" pitchFamily="18" charset="0"/>
              </a:rPr>
              <a:t>Адаптивність організаційної культури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b="0" dirty="0" smtClean="0">
                <a:effectLst/>
                <a:latin typeface="Times New Roman" pitchFamily="18" charset="0"/>
                <a:cs typeface="Times New Roman" pitchFamily="18" charset="0"/>
              </a:rPr>
              <a:t>це здатність організації швидко реагувати й приймати рішення в ситуаціях ризику.</a:t>
            </a: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 Новаторство й готовність до ризику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Увага до деталей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Орієнтація на кінцевий 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4. Орієнтація на людей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5. Орієнтація на колектив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6. Агресивність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7. Стабільність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Характеристики організаційної культури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r>
              <a:rPr lang="uk-UA" sz="2800" i="1" u="sng" dirty="0" smtClean="0">
                <a:latin typeface="Times New Roman" pitchFamily="18" charset="0"/>
                <a:cs typeface="Times New Roman" pitchFamily="18" charset="0"/>
              </a:rPr>
              <a:t>Міжнародний бізнес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- це підприємницька діяльність того або іншого економічного суб’єкта (компанії, підприємства, банку і т.д.) у двох і більше країнах.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причини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копалин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2) Доступ до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форми міжнародної підприємницької діяльності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експорт, імпорт, закордонні інвестиції, ліцензування, франчайзинг, управлінський контракт.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Глобальне (міжнародне) середовище організації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Міжнародне середовище</a:t>
            </a:r>
            <a:r>
              <a:rPr lang="uk-UA" sz="3000" i="1" dirty="0" smtClean="0">
                <a:latin typeface="Times New Roman" pitchFamily="18" charset="0"/>
                <a:cs typeface="Times New Roman" pitchFamily="18" charset="0"/>
              </a:rPr>
              <a:t>– це сукупність  відносин і інтересів різних груп і організацій, які складаються у всіх країнах, де корпорація здійснює свої ділові операції.</a:t>
            </a:r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Міжнародне середовище має </a:t>
            </a:r>
            <a:r>
              <a:rPr lang="uk-UA" sz="3000" u="sng" dirty="0" smtClean="0">
                <a:latin typeface="Times New Roman" pitchFamily="18" charset="0"/>
                <a:cs typeface="Times New Roman" pitchFamily="18" charset="0"/>
              </a:rPr>
              <a:t>географічний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3000" u="sng" dirty="0" smtClean="0">
                <a:latin typeface="Times New Roman" pitchFamily="18" charset="0"/>
                <a:cs typeface="Times New Roman" pitchFamily="18" charset="0"/>
              </a:rPr>
              <a:t>галузевий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аспект. </a:t>
            </a:r>
          </a:p>
          <a:p>
            <a:pPr>
              <a:buNone/>
            </a:pPr>
            <a:r>
              <a:rPr lang="uk-UA" sz="3000" u="sng" dirty="0" smtClean="0">
                <a:latin typeface="Times New Roman" pitchFamily="18" charset="0"/>
                <a:cs typeface="Times New Roman" pitchFamily="18" charset="0"/>
              </a:rPr>
              <a:t>Географічний аспект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включає три елементи: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1) середовище материнської країни ( країни походження корпорації). 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2) середовище приймаючих країн ( країн-господарів);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3) нейтральне середовище ( нейтральні води і повітряні простори, території міжнародних організацій та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3000" u="sng" dirty="0" smtClean="0">
                <a:latin typeface="Times New Roman" pitchFamily="18" charset="0"/>
                <a:cs typeface="Times New Roman" pitchFamily="18" charset="0"/>
              </a:rPr>
              <a:t>  Галузевий аспект 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представлений формулою    </a:t>
            </a:r>
          </a:p>
          <a:p>
            <a:pPr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                  PEST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politic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         </a:t>
            </a:r>
          </a:p>
          <a:p>
            <a:pPr>
              <a:buNone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PEST 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1.Політичне середовище: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олітична система, ідеологія, політична стабільність ( рівень політичного ризику - можливість конфіскації, експропріації, валютні ризики, тероризм). 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2. Правове середовище.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3. Економічне середовище </a:t>
            </a:r>
          </a:p>
          <a:p>
            <a:pPr algn="just"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4.Соціально-культурне середовище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це певні фізичні, демографічні і поведінкові норми, характерні для кожної країни, що впливають на методи ведення справ. 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5.Технологічне середовище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 Соціальна орієнтація </a:t>
            </a:r>
          </a:p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(індивідуалізм          колективізм)</a:t>
            </a:r>
          </a:p>
          <a:p>
            <a:pPr marL="624078" indent="-51435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2.Відношення до влади</a:t>
            </a:r>
          </a:p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(повага         терпимість)</a:t>
            </a:r>
          </a:p>
          <a:p>
            <a:pPr marL="624078" indent="-51435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3.Відношення до невизначеності</a:t>
            </a:r>
          </a:p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(прийняття          неприйняття)</a:t>
            </a:r>
          </a:p>
          <a:p>
            <a:pPr marL="624078" indent="-51435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4.Орієнтація на досягнення мети</a:t>
            </a:r>
          </a:p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(активна поведінка        пасивна поведінка)</a:t>
            </a:r>
          </a:p>
          <a:p>
            <a:pPr marL="624078" indent="-51435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5.Орієнтація в часі</a:t>
            </a:r>
          </a:p>
          <a:p>
            <a:pPr marL="624078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(довгострокова         короткострокова)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П</a:t>
            </a:r>
            <a:r>
              <a:rPr lang="en-US" sz="3600" dirty="0" smtClean="0"/>
              <a:t>’</a:t>
            </a:r>
            <a:r>
              <a:rPr lang="uk-UA" sz="3600" dirty="0" smtClean="0"/>
              <a:t>ять факторів національної культури </a:t>
            </a:r>
            <a:r>
              <a:rPr lang="uk-UA" sz="3600" dirty="0" err="1" smtClean="0"/>
              <a:t>Хофстеде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2915816" y="1916832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1835696" y="2852936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2411760" y="3717032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3419872" y="4653136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flipV="1">
            <a:off x="2987824" y="5589240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Стратегії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на зарубіжні ринки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577" name="Group 1"/>
          <p:cNvGrpSpPr>
            <a:grpSpLocks noChangeAspect="1"/>
          </p:cNvGrpSpPr>
          <p:nvPr/>
        </p:nvGrpSpPr>
        <p:grpSpPr bwMode="auto">
          <a:xfrm>
            <a:off x="179070" y="908721"/>
            <a:ext cx="9144000" cy="4581489"/>
            <a:chOff x="2449" y="6501"/>
            <a:chExt cx="7200" cy="4115"/>
          </a:xfrm>
        </p:grpSpPr>
        <p:sp>
          <p:nvSpPr>
            <p:cNvPr id="24591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449" y="6566"/>
              <a:ext cx="7200" cy="40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531" y="6501"/>
              <a:ext cx="5569" cy="33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3666" y="9201"/>
              <a:ext cx="81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Експорт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433" y="8256"/>
              <a:ext cx="138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Франчайзинг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264" y="8526"/>
              <a:ext cx="130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Ліцензування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5433" y="7581"/>
              <a:ext cx="132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Спільне 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підприємство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7742" y="6636"/>
              <a:ext cx="134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Нове підприємство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6655" y="7041"/>
              <a:ext cx="1223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Поглинання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123" y="8931"/>
              <a:ext cx="408" cy="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Низька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3123" y="6501"/>
              <a:ext cx="408" cy="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Висока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2580" y="6501"/>
              <a:ext cx="679" cy="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Частка власності в іноземному підприємстві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531" y="9876"/>
              <a:ext cx="9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Низькі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8150" y="9876"/>
              <a:ext cx="95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Високі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3531" y="10146"/>
              <a:ext cx="5569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Витрати, пов'язані з початком зарубіжних операцій</a:t>
              </a:r>
              <a:endPara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42484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2.	</a:t>
            </a:r>
            <a:r>
              <a:rPr lang="uk-UA" dirty="0" smtClean="0"/>
              <a:t>Рольові функції міжнародного менеджера</a:t>
            </a:r>
            <a:br>
              <a:rPr lang="uk-UA" dirty="0" smtClean="0"/>
            </a:br>
            <a:r>
              <a:rPr lang="uk-UA" dirty="0" smtClean="0"/>
              <a:t>в контексті аналізу зовнішнього середовища</a:t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9943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dirty="0" smtClean="0"/>
              <a:t>1.	</a:t>
            </a:r>
            <a:r>
              <a:rPr lang="uk-UA" b="1" dirty="0" smtClean="0"/>
              <a:t>Міжнародний менеджер як організатор стратегічного пошуку можливостей фірми на зовнішньому ринку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У цій якості організуюча роль міжнародного менеджера припускає вирішення трьох ключових проблем: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-	виділення разом із командою ключових напрямків пошуку можливостей для реалізації інтересів фірми на зовнішньому ринку;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-	організація зусиль служб і зовнішніх консультантів на проведення попереднього аналізу;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-	остаточний вибір попередніх можливостей (з особливим упором на контроль результатів аналізу і головної ролі міжнародного менеджера у всіх попередніх переговорах із ймовірними партнерами).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У контексті аналізу зовнішнього середовища міжнародний менеджер виконує сім основних ролей.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904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1249363" y="404813"/>
            <a:ext cx="7894637" cy="720725"/>
          </a:xfrm>
        </p:spPr>
        <p:txBody>
          <a:bodyPr anchor="b"/>
          <a:lstStyle/>
          <a:p>
            <a:pPr eaLnBrk="1" hangingPunct="1"/>
            <a:r>
              <a:rPr lang="uk-UA" sz="3800" b="1" smtClean="0">
                <a:solidFill>
                  <a:srgbClr val="CC3300"/>
                </a:solidFill>
                <a:latin typeface="Arial" charset="0"/>
              </a:rPr>
              <a:t>Питання лекції:</a:t>
            </a:r>
            <a:endParaRPr lang="ru-RU" sz="3800" b="1" smtClean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0" y="1556792"/>
            <a:ext cx="7967662" cy="4319588"/>
          </a:xfrm>
        </p:spPr>
        <p:txBody>
          <a:bodyPr lIns="182880" tIns="9144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ru-RU" sz="3200" b="1" dirty="0">
                <a:latin typeface="+mj-lt"/>
              </a:rPr>
              <a:t>1.	Особливості і структура </a:t>
            </a:r>
            <a:r>
              <a:rPr lang="ru-RU" sz="3200" b="1" dirty="0" err="1">
                <a:latin typeface="+mj-lt"/>
              </a:rPr>
              <a:t>аналізу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 smtClean="0">
                <a:latin typeface="+mj-lt"/>
              </a:rPr>
              <a:t>середовища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діяльності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міжнародної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компанії</a:t>
            </a:r>
            <a:r>
              <a:rPr lang="ru-RU" sz="3200" b="1" dirty="0" smtClean="0">
                <a:latin typeface="+mj-lt"/>
              </a:rPr>
              <a:t>.</a:t>
            </a:r>
          </a:p>
          <a:p>
            <a:pPr marL="0" indent="0">
              <a:buNone/>
              <a:defRPr/>
            </a:pPr>
            <a:endParaRPr lang="ru-RU" sz="3200" b="1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ru-RU" sz="3200" b="1" dirty="0" smtClean="0">
                <a:latin typeface="+mj-lt"/>
              </a:rPr>
              <a:t>2. </a:t>
            </a:r>
            <a:r>
              <a:rPr lang="ru-RU" sz="3200" b="1" dirty="0" err="1" smtClean="0">
                <a:latin typeface="+mj-lt"/>
              </a:rPr>
              <a:t>Рольові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функції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міжнародного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smtClean="0">
                <a:latin typeface="+mj-lt"/>
              </a:rPr>
              <a:t>менеджера в </a:t>
            </a:r>
            <a:r>
              <a:rPr lang="ru-RU" sz="3200" b="1" dirty="0" err="1">
                <a:latin typeface="+mj-lt"/>
              </a:rPr>
              <a:t>контексті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аналізу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зовнішнього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 smtClean="0">
                <a:latin typeface="+mj-lt"/>
              </a:rPr>
              <a:t>середовища</a:t>
            </a:r>
            <a:endParaRPr lang="ru-RU" sz="3200" b="1" dirty="0" smtClean="0">
              <a:latin typeface="+mj-lt"/>
            </a:endParaRPr>
          </a:p>
          <a:p>
            <a:pPr marL="0" indent="0">
              <a:buNone/>
              <a:defRPr/>
            </a:pPr>
            <a:endParaRPr lang="ru-RU" sz="3200" b="1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ru-RU" sz="3200" b="1" dirty="0">
                <a:latin typeface="+mj-lt"/>
              </a:rPr>
              <a:t>3. </a:t>
            </a:r>
            <a:r>
              <a:rPr lang="ru-RU" sz="3200" b="1" dirty="0" smtClean="0">
                <a:latin typeface="+mj-lt"/>
              </a:rPr>
              <a:t>Особливості </a:t>
            </a:r>
            <a:r>
              <a:rPr lang="ru-RU" sz="3200" b="1" dirty="0" err="1">
                <a:latin typeface="+mj-lt"/>
              </a:rPr>
              <a:t>аналізу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зовнішнього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>
                <a:latin typeface="+mj-lt"/>
              </a:rPr>
              <a:t>середовища</a:t>
            </a:r>
            <a:r>
              <a:rPr lang="ru-RU" sz="3200" b="1" dirty="0">
                <a:latin typeface="+mj-lt"/>
              </a:rPr>
              <a:t> в </a:t>
            </a:r>
            <a:r>
              <a:rPr lang="ru-RU" sz="3200" b="1" dirty="0" err="1">
                <a:latin typeface="+mj-lt"/>
              </a:rPr>
              <a:t>умовах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err="1" smtClean="0">
                <a:latin typeface="+mj-lt"/>
              </a:rPr>
              <a:t>України</a:t>
            </a:r>
            <a:endParaRPr lang="ru-RU" sz="3200" b="1" dirty="0">
              <a:latin typeface="+mj-lt"/>
            </a:endParaRPr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7956550" y="404813"/>
            <a:ext cx="627063" cy="6477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2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205632483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ru-RU" b="1" dirty="0"/>
              <a:t>2.	</a:t>
            </a:r>
            <a:r>
              <a:rPr lang="ru-RU" b="1" dirty="0" err="1"/>
              <a:t>Міжнародний</a:t>
            </a:r>
            <a:r>
              <a:rPr lang="ru-RU" b="1" dirty="0"/>
              <a:t> менеджер як </a:t>
            </a:r>
            <a:r>
              <a:rPr lang="ru-RU" b="1" dirty="0" err="1"/>
              <a:t>стратегічний</a:t>
            </a:r>
            <a:r>
              <a:rPr lang="ru-RU" b="1" dirty="0"/>
              <a:t> </a:t>
            </a:r>
            <a:r>
              <a:rPr lang="ru-RU" b="1" dirty="0" err="1"/>
              <a:t>мотиватор</a:t>
            </a:r>
            <a:endParaRPr lang="ru-RU" b="1" dirty="0"/>
          </a:p>
          <a:p>
            <a:pPr algn="just"/>
            <a:r>
              <a:rPr lang="ru-RU" dirty="0"/>
              <a:t>Тут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особлива</a:t>
            </a:r>
            <a:r>
              <a:rPr lang="ru-RU" dirty="0"/>
              <a:t> роль </a:t>
            </a:r>
            <a:r>
              <a:rPr lang="ru-RU" dirty="0" err="1"/>
              <a:t>міжнародного</a:t>
            </a:r>
            <a:r>
              <a:rPr lang="ru-RU" dirty="0"/>
              <a:t> менеджера в </a:t>
            </a:r>
            <a:r>
              <a:rPr lang="ru-RU" dirty="0" smtClean="0"/>
              <a:t>остаточному </a:t>
            </a:r>
            <a:r>
              <a:rPr lang="ru-RU" dirty="0" err="1"/>
              <a:t>визначенні</a:t>
            </a:r>
            <a:r>
              <a:rPr lang="ru-RU" dirty="0"/>
              <a:t> тих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буде </a:t>
            </a:r>
            <a:r>
              <a:rPr lang="ru-RU" dirty="0" err="1"/>
              <a:t>керуватися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, </a:t>
            </a:r>
            <a:r>
              <a:rPr lang="ru-RU" dirty="0" err="1"/>
              <a:t>обираючи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і напрямки </a:t>
            </a:r>
            <a:r>
              <a:rPr lang="ru-RU" dirty="0" err="1"/>
              <a:t>виходу</a:t>
            </a:r>
            <a:r>
              <a:rPr lang="ru-RU" dirty="0"/>
              <a:t> на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. </a:t>
            </a:r>
            <a:r>
              <a:rPr lang="ru-RU" dirty="0" err="1"/>
              <a:t>Іншими</a:t>
            </a:r>
            <a:r>
              <a:rPr lang="ru-RU" dirty="0"/>
              <a:t> словами, менеджер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повинен </a:t>
            </a:r>
            <a:r>
              <a:rPr lang="ru-RU" dirty="0" err="1"/>
              <a:t>грати</a:t>
            </a:r>
            <a:r>
              <a:rPr lang="ru-RU" dirty="0"/>
              <a:t> </a:t>
            </a:r>
            <a:r>
              <a:rPr lang="ru-RU" dirty="0" err="1"/>
              <a:t>визначальну</a:t>
            </a:r>
            <a:r>
              <a:rPr lang="ru-RU" dirty="0"/>
              <a:t> роль у </a:t>
            </a:r>
            <a:r>
              <a:rPr lang="ru-RU" dirty="0" err="1"/>
              <a:t>формуванні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місії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30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8906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/>
              <a:t>3.	</a:t>
            </a:r>
            <a:r>
              <a:rPr lang="uk-UA" b="1" dirty="0" smtClean="0"/>
              <a:t>Міжнародний менеджер як культурний аналітик</a:t>
            </a:r>
          </a:p>
          <a:p>
            <a:pPr algn="just">
              <a:lnSpc>
                <a:spcPct val="170000"/>
              </a:lnSpc>
            </a:pPr>
            <a:r>
              <a:rPr lang="uk-UA" dirty="0" smtClean="0"/>
              <a:t>Цю роль на відміну від маркетингових, економічних або юридичних задач ніхто, крім самого менеджера, виконати не може. Саме він повинен бачити і розуміти особливості національної культури, на які може спиратися фірма, саме він повинен передбачати всі проблеми комунікацій для забезпечення ефективності менеджменту і, нарешті, тільки він може контактувати з топ – менеджерами закордонних фірм з урахуванням їхніх національних стереотипів. Тому саме культурний аналіз є основою роботи менеджера з зовнішнім середовищем.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079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4.	</a:t>
            </a:r>
            <a:r>
              <a:rPr lang="uk-UA" b="1" dirty="0" smtClean="0"/>
              <a:t>Міжнародний менеджер як ефективний організатор і керівник інтернаціонального колективу</a:t>
            </a:r>
          </a:p>
          <a:p>
            <a:pPr algn="just"/>
            <a:r>
              <a:rPr lang="uk-UA" dirty="0" smtClean="0"/>
              <a:t>Менеджер як керівник повинен спрямовувати зусилля колективу і кожного його члена на виконання загальних задач, навіть коли існуючі при цьому взаємовідносини перешкоджають цьому, що часто буває в інтернаціональному середовищі. Керівник організації – це людина, що одночасно є лідером і ефективно управляє своїми підлеглими. Для цього міжнародному менеджеру необхідні знання в галузі культури, а також залучення економічних, політичних і юридичних знань.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512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/>
              <a:t>5.	Міжнародний менеджер як дипломат</a:t>
            </a:r>
          </a:p>
          <a:p>
            <a:pPr algn="just"/>
            <a:r>
              <a:rPr lang="uk-UA" dirty="0" smtClean="0"/>
              <a:t>Ця роль припускає не просто знання всіх елементів зовнішнього середовища, але і значний, саме дипломатичний талант, що практично необхідний скрізь: від грамотних, тонко проведених переговорів до рішення найчастіше дуже непростих проблем взаємовідносин із владою в країні перебування.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6.	Міжнародний менеджер як суспільний діяч</a:t>
            </a:r>
          </a:p>
          <a:p>
            <a:pPr algn="just"/>
            <a:r>
              <a:rPr lang="uk-UA" dirty="0" smtClean="0"/>
              <a:t>У цій ролі міжнародний менеджер виступає досить часто, оскільки він представляє за кордоном не тільки свою фірму, але й у відомих обставинах свою країну і свій народ. Участь у громадському житті країни перебування – неодмінна умова стабільності й ефективності бізнесу за кордоном.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353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7.	Міжнародний менеджер як «стратегічний оптимізатор» міжнародного бізнесу</a:t>
            </a:r>
          </a:p>
          <a:p>
            <a:pPr algn="just"/>
            <a:r>
              <a:rPr lang="uk-UA" dirty="0" smtClean="0"/>
              <a:t>В цій особливій ролі міжнародний менеджер виходить за рамки даної країни перебування, турбуючись про оптимальність бізнесу фірми в цілому. Тут йому часто доводиться приймати вкрай непрості рішення, у яких особливого врахування і тонкої, із численними нюансами, оцінки потребують політичні й економічні аспекти зовнішнього середовища.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28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132856"/>
            <a:ext cx="8229600" cy="25922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3.	Особливості аналізу зовнішнього середовища в умовах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511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існують значні особливості здійснення міжнародного бізнесу. Середовище діяльності українських підприємств є вкрай несприятливим. Тут і наша бідність, і катастрофічна недостача серйозної і надійної бізнес – інформації, значні трудності в контактах із закордонними партнерами (від мовних до культурних), неосвіченість і недосвідченість наших бізнесменів і менеджерів. Тому є сенс спростити і звузити рамки підходу до аналізу зовнішнього середовища міжнародного бізнесу в інтересах його реалізованості й одержання практично значимих результатів. Частіше усього аналіз зовнішнього середовища провадиться українськими підприємцями в контексті пошуку можливостей виходу на міжнародні ринки.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63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869778"/>
              </p:ext>
            </p:extLst>
          </p:nvPr>
        </p:nvGraphicFramePr>
        <p:xfrm>
          <a:off x="539552" y="1340768"/>
          <a:ext cx="8352928" cy="4824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9131">
                  <a:extLst>
                    <a:ext uri="{9D8B030D-6E8A-4147-A177-3AD203B41FA5}">
                      <a16:colId xmlns:a16="http://schemas.microsoft.com/office/drawing/2014/main" val="636930379"/>
                    </a:ext>
                  </a:extLst>
                </a:gridCol>
                <a:gridCol w="5243797">
                  <a:extLst>
                    <a:ext uri="{9D8B030D-6E8A-4147-A177-3AD203B41FA5}">
                      <a16:colId xmlns:a16="http://schemas.microsoft.com/office/drawing/2014/main" val="2340778403"/>
                    </a:ext>
                  </a:extLst>
                </a:gridCol>
              </a:tblGrid>
              <a:tr h="373977">
                <a:tc>
                  <a:txBody>
                    <a:bodyPr/>
                    <a:lstStyle/>
                    <a:p>
                      <a:pPr marL="14668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Окремі</a:t>
                      </a:r>
                      <a:r>
                        <a:rPr lang="uk-UA" sz="1400" spc="-1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регіони</a:t>
                      </a:r>
                      <a:r>
                        <a:rPr lang="uk-UA" sz="1400" spc="-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uk-UA" sz="1400" spc="-1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галузі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073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Галузеві</a:t>
                      </a:r>
                      <a:r>
                        <a:rPr lang="uk-UA" sz="1400" spc="-6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пріоритети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13043248"/>
                  </a:ext>
                </a:extLst>
              </a:tr>
              <a:tr h="1313566">
                <a:tc>
                  <a:txBody>
                    <a:bodyPr/>
                    <a:lstStyle/>
                    <a:p>
                      <a:pPr marL="35560">
                        <a:lnSpc>
                          <a:spcPts val="107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Захід</a:t>
                      </a:r>
                      <a:r>
                        <a:rPr lang="uk-UA" sz="1400" spc="-4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України</a:t>
                      </a:r>
                      <a:endParaRPr lang="ru-RU" sz="1400" dirty="0">
                        <a:effectLst/>
                      </a:endParaRPr>
                    </a:p>
                    <a:p>
                      <a:pPr marL="35560" marR="45085">
                        <a:lnSpc>
                          <a:spcPct val="9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(Львівська, Івано-Франків-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spc="-5" dirty="0" err="1">
                          <a:effectLst/>
                        </a:rPr>
                        <a:t>ська</a:t>
                      </a:r>
                      <a:r>
                        <a:rPr lang="uk-UA" sz="1400" spc="-5" dirty="0">
                          <a:effectLst/>
                        </a:rPr>
                        <a:t>,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spc="-5" dirty="0">
                          <a:effectLst/>
                        </a:rPr>
                        <a:t>Тернопільська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області)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41910" indent="-635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Створення виробництв із використанням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місцевих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ресурсів:</a:t>
                      </a:r>
                      <a:r>
                        <a:rPr lang="uk-UA" sz="1400" spc="-1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сірки,</a:t>
                      </a:r>
                      <a:r>
                        <a:rPr lang="uk-UA" sz="1400" spc="-1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повареної</a:t>
                      </a:r>
                      <a:r>
                        <a:rPr lang="uk-UA" sz="1400" spc="-2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солі,</a:t>
                      </a:r>
                      <a:r>
                        <a:rPr lang="uk-UA" sz="1400" spc="-2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вугілля,</a:t>
                      </a:r>
                      <a:r>
                        <a:rPr lang="uk-UA" sz="1400" spc="-22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нафти</a:t>
                      </a:r>
                      <a:r>
                        <a:rPr lang="uk-UA" sz="1400" spc="-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 газу.</a:t>
                      </a:r>
                      <a:endParaRPr lang="ru-RU" sz="1400" dirty="0">
                        <a:effectLst/>
                      </a:endParaRPr>
                    </a:p>
                    <a:p>
                      <a:pPr marL="35560" marR="288290">
                        <a:lnSpc>
                          <a:spcPct val="9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spc="-5" dirty="0">
                          <a:effectLst/>
                        </a:rPr>
                        <a:t>Розвиток</a:t>
                      </a:r>
                      <a:r>
                        <a:rPr lang="uk-UA" sz="1400" spc="-50" dirty="0">
                          <a:effectLst/>
                        </a:rPr>
                        <a:t> </a:t>
                      </a:r>
                      <a:r>
                        <a:rPr lang="uk-UA" sz="1400" spc="-5" dirty="0">
                          <a:effectLst/>
                        </a:rPr>
                        <a:t>оздоровчих</a:t>
                      </a:r>
                      <a:r>
                        <a:rPr lang="uk-UA" sz="1400" spc="-5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курортно-туристичних</a:t>
                      </a:r>
                      <a:r>
                        <a:rPr lang="uk-UA" sz="1400" spc="-2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комплексів.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970888"/>
                  </a:ext>
                </a:extLst>
              </a:tr>
              <a:tr h="1801362">
                <a:tc>
                  <a:txBody>
                    <a:bodyPr/>
                    <a:lstStyle/>
                    <a:p>
                      <a:pPr marL="35560" marR="117475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spc="-5" dirty="0" err="1">
                          <a:effectLst/>
                        </a:rPr>
                        <a:t>Донецько-Придніпровский</a:t>
                      </a:r>
                      <a:r>
                        <a:rPr lang="uk-UA" sz="1400" spc="-2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регіон (Донецька,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Луганська, Запорізька,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Дніпропетровська</a:t>
                      </a:r>
                      <a:r>
                        <a:rPr lang="uk-UA" sz="1400" spc="-5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області)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46990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Реконструкція і технічне переоснащення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металургійних, хімічних виробництв на базі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безвідхідних,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маловідходних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екологічно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чистих</a:t>
                      </a:r>
                      <a:r>
                        <a:rPr lang="uk-UA" sz="1400" spc="-22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технологій.</a:t>
                      </a:r>
                      <a:endParaRPr lang="ru-RU" sz="1400" dirty="0">
                        <a:effectLst/>
                      </a:endParaRPr>
                    </a:p>
                    <a:p>
                      <a:pPr marL="35560" marR="181610" indent="-635">
                        <a:lnSpc>
                          <a:spcPct val="9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Розвиток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малоенергоємних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виробництв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 smtClean="0">
                          <a:effectLst/>
                        </a:rPr>
                        <a:t>середнього </a:t>
                      </a:r>
                      <a:r>
                        <a:rPr lang="uk-UA" sz="1400" dirty="0">
                          <a:effectLst/>
                        </a:rPr>
                        <a:t>і точного машинобудування. Розвиток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автомобіле</a:t>
                      </a:r>
                      <a:r>
                        <a:rPr lang="uk-UA" sz="1400" dirty="0">
                          <a:effectLst/>
                        </a:rPr>
                        <a:t>-</a:t>
                      </a:r>
                      <a:r>
                        <a:rPr lang="uk-UA" sz="1400" spc="-1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uk-UA" sz="1400" spc="-1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літакобудування.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1842945"/>
                  </a:ext>
                </a:extLst>
              </a:tr>
              <a:tr h="1335632">
                <a:tc>
                  <a:txBody>
                    <a:bodyPr/>
                    <a:lstStyle/>
                    <a:p>
                      <a:pPr marL="35560" marR="135890" algn="just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spc="-5" dirty="0">
                          <a:effectLst/>
                        </a:rPr>
                        <a:t>Південь</a:t>
                      </a:r>
                      <a:r>
                        <a:rPr lang="uk-UA" sz="1400" spc="-5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України</a:t>
                      </a:r>
                      <a:r>
                        <a:rPr lang="uk-UA" sz="1400" spc="-5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(Одеська,</a:t>
                      </a:r>
                      <a:r>
                        <a:rPr lang="uk-UA" sz="1400" spc="-225" dirty="0">
                          <a:effectLst/>
                        </a:rPr>
                        <a:t> </a:t>
                      </a:r>
                      <a:r>
                        <a:rPr lang="uk-UA" sz="1400" spc="-5" dirty="0">
                          <a:effectLst/>
                        </a:rPr>
                        <a:t>Миколаївська, Херсонська</a:t>
                      </a:r>
                      <a:r>
                        <a:rPr lang="uk-UA" sz="1400" spc="-2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області)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104140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Реконструкція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технічне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переоснащення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 smtClean="0">
                          <a:effectLst/>
                        </a:rPr>
                        <a:t>портового</a:t>
                      </a:r>
                      <a:r>
                        <a:rPr lang="uk-UA" sz="1400" spc="-5" dirty="0" smtClean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господарства.</a:t>
                      </a:r>
                      <a:endParaRPr lang="ru-RU" sz="1400" dirty="0">
                        <a:effectLst/>
                      </a:endParaRPr>
                    </a:p>
                    <a:p>
                      <a:pPr marL="35560" marR="81280" indent="-635">
                        <a:lnSpc>
                          <a:spcPct val="9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Розвиток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виробництва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оснащення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для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харчової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uk-UA" sz="1400" spc="-2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консервної промисловості. Розширення мережі</a:t>
                      </a:r>
                      <a:r>
                        <a:rPr lang="uk-UA" sz="1400" spc="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оздоровчих</a:t>
                      </a:r>
                      <a:r>
                        <a:rPr lang="uk-UA" sz="1400" spc="-4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курортно-туристичних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комплексів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458328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err="1"/>
              <a:t>Регіональні</a:t>
            </a:r>
            <a:r>
              <a:rPr lang="ru-RU" sz="3100" dirty="0"/>
              <a:t> і </a:t>
            </a:r>
            <a:r>
              <a:rPr lang="ru-RU" sz="3100" dirty="0" err="1"/>
              <a:t>галузеві</a:t>
            </a:r>
            <a:r>
              <a:rPr lang="ru-RU" sz="3100" dirty="0"/>
              <a:t> </a:t>
            </a:r>
            <a:r>
              <a:rPr lang="ru-RU" sz="3100" dirty="0" err="1"/>
              <a:t>пріоритети</a:t>
            </a:r>
            <a:r>
              <a:rPr lang="ru-RU" sz="3100" dirty="0"/>
              <a:t> </a:t>
            </a:r>
            <a:r>
              <a:rPr lang="ru-RU" sz="3100" dirty="0" err="1"/>
              <a:t>іноземного</a:t>
            </a:r>
            <a:r>
              <a:rPr lang="ru-RU" sz="3100" dirty="0"/>
              <a:t> </a:t>
            </a:r>
            <a:r>
              <a:rPr lang="ru-RU" sz="3100" dirty="0" err="1"/>
              <a:t>інвестування</a:t>
            </a:r>
            <a:r>
              <a:rPr lang="ru-RU" sz="3100" dirty="0"/>
              <a:t> в </a:t>
            </a:r>
            <a:r>
              <a:rPr lang="ru-RU" sz="3100" dirty="0" err="1"/>
              <a:t>економіку</a:t>
            </a:r>
            <a:r>
              <a:rPr lang="ru-RU" sz="3100" dirty="0"/>
              <a:t> </a:t>
            </a:r>
            <a:r>
              <a:rPr lang="ru-RU" sz="3100" dirty="0" err="1"/>
              <a:t>України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184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/>
          </p:cNvSpPr>
          <p:nvPr>
            <p:ph type="body" idx="4294967295"/>
          </p:nvPr>
        </p:nvSpPr>
        <p:spPr>
          <a:xfrm>
            <a:off x="0" y="893763"/>
            <a:ext cx="5111750" cy="2160587"/>
          </a:xfrm>
          <a:solidFill>
            <a:srgbClr val="FFFFCC"/>
          </a:solidFill>
        </p:spPr>
        <p:txBody>
          <a:bodyPr lIns="91440" tIns="45720">
            <a:normAutofit fontScale="62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uk-UA" sz="4800" b="1" dirty="0" smtClean="0">
                <a:solidFill>
                  <a:srgbClr val="800000"/>
                </a:solidFill>
                <a:latin typeface="Verdana" pitchFamily="34" charset="0"/>
              </a:rPr>
              <a:t>ЛЕКЦІЮ ЗАВЕРШЕНО </a:t>
            </a:r>
          </a:p>
          <a:p>
            <a:pPr algn="ctr">
              <a:buFont typeface="Wingdings 2" pitchFamily="18" charset="2"/>
              <a:buNone/>
            </a:pPr>
            <a:endParaRPr lang="uk-UA" sz="4800" b="1" dirty="0" smtClean="0">
              <a:solidFill>
                <a:srgbClr val="800000"/>
              </a:solidFill>
              <a:latin typeface="Verdana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uk-UA" sz="4800" b="1" dirty="0" smtClean="0">
                <a:solidFill>
                  <a:srgbClr val="800000"/>
                </a:solidFill>
                <a:latin typeface="Verdana" pitchFamily="34" charset="0"/>
              </a:rPr>
              <a:t>Дякую</a:t>
            </a:r>
          </a:p>
          <a:p>
            <a:pPr algn="ctr">
              <a:buFont typeface="Wingdings 2" pitchFamily="18" charset="2"/>
              <a:buNone/>
            </a:pPr>
            <a:r>
              <a:rPr lang="uk-UA" sz="4800" b="1" dirty="0" smtClean="0">
                <a:solidFill>
                  <a:srgbClr val="800000"/>
                </a:solidFill>
                <a:latin typeface="Verdana" pitchFamily="34" charset="0"/>
              </a:rPr>
              <a:t>за увагу !</a:t>
            </a:r>
            <a:endParaRPr lang="ru-RU" sz="48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pic>
        <p:nvPicPr>
          <p:cNvPr id="53250" name="Picture 4" descr="x_c914df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213100"/>
            <a:ext cx="409575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Oval 6"/>
          <p:cNvSpPr>
            <a:spLocks noChangeArrowheads="1"/>
          </p:cNvSpPr>
          <p:nvPr/>
        </p:nvSpPr>
        <p:spPr bwMode="auto">
          <a:xfrm>
            <a:off x="8243888" y="404813"/>
            <a:ext cx="627062" cy="6477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dirty="0" smtClean="0"/>
              <a:t>35</a:t>
            </a:r>
            <a:endParaRPr lang="ru-RU" b="1" dirty="0"/>
          </a:p>
        </p:txBody>
      </p:sp>
      <p:pic>
        <p:nvPicPr>
          <p:cNvPr id="53252" name="Picture 7" descr="итог заставо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2938" y="728663"/>
            <a:ext cx="2520950" cy="248761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29584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dirty="0"/>
              <a:t> </a:t>
            </a:r>
            <a:endParaRPr lang="ru-RU" dirty="0"/>
          </a:p>
          <a:p>
            <a:pPr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1. Зовнішнє середовище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Внутрішнє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середовище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3. Глобальне середовище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 algn="just"/>
            <a:r>
              <a:rPr lang="uk-UA" sz="4000" dirty="0" smtClean="0">
                <a:effectLst/>
                <a:latin typeface="Times New Roman" pitchFamily="18" charset="0"/>
                <a:cs typeface="Times New Roman" pitchFamily="18" charset="0"/>
              </a:rPr>
              <a:t>Питання 1.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Особливості і структура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Типи зовнішнього середовища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Загальне (генеральне) середовище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це сукупність факторів, що посередньо впливають на діяльність організації (соціокультурні, економічні, законодавчо-політичні, технологічні, міжнародні фактори).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Середовище задач (функціональне)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це сукупність факторів, що безпосередньо впливають на діяльність організації (споживачі, конкуренти, постачальники, ринок праці, закони і місцеві органи).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uk-UA" sz="3600" i="1" dirty="0" smtClean="0">
                <a:effectLst/>
                <a:latin typeface="Times New Roman" pitchFamily="18" charset="0"/>
                <a:cs typeface="Times New Roman" pitchFamily="18" charset="0"/>
              </a:rPr>
              <a:t>1. Зовнішнє середовище - </a:t>
            </a:r>
            <a:r>
              <a:rPr lang="uk-UA" sz="3600" b="0" i="1" dirty="0" smtClean="0">
                <a:effectLst/>
                <a:latin typeface="Times New Roman" pitchFamily="18" charset="0"/>
                <a:cs typeface="Times New Roman" pitchFamily="18" charset="0"/>
              </a:rPr>
              <a:t>це сукупність факторів, що знаходяться поза організацією і потенційно впливають на результати її діяльності.</a:t>
            </a:r>
            <a:endParaRPr lang="ru-RU" sz="3600" b="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447800" algn="l"/>
              </a:tabLst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Взаємопов'язаність факторів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рівень сили, з якою зміна одного фактора впливає на інші фактори.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447800" algn="l"/>
              </a:tabLst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Невизначеність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відносна кількість інформації про середовище й ступінь упевненості в її вірогідності.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447800" algn="l"/>
              </a:tabLst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Динамічність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(рухливість) - це швидкість, з якою відбуваються зміни в зовнішньому середовищі.</a:t>
            </a:r>
            <a:endParaRPr lang="uk-UA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  <a:tab pos="1447800" algn="l"/>
              </a:tabLst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Складність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число факторів, на які організація зобов'язана реагувати.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28600" fontAlgn="base">
              <a:spcAft>
                <a:spcPct val="0"/>
              </a:spcAft>
              <a:tabLst>
                <a:tab pos="457200" algn="l"/>
                <a:tab pos="1447800" algn="l"/>
              </a:tabLst>
            </a:pPr>
            <a:r>
              <a:rPr lang="uk-UA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lang="uk-UA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lang="uk-UA" sz="4400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uk-UA" sz="4400" dirty="0" smtClean="0">
                <a:latin typeface="Arial" pitchFamily="34" charset="0"/>
                <a:ea typeface="Times New Roman" pitchFamily="18" charset="0"/>
              </a:rPr>
            </a:br>
            <a:r>
              <a:rPr lang="uk-UA" sz="4400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uk-UA" sz="4400" dirty="0" smtClean="0">
                <a:latin typeface="Arial" pitchFamily="34" charset="0"/>
                <a:ea typeface="Times New Roman" pitchFamily="18" charset="0"/>
              </a:rPr>
            </a:br>
            <a:r>
              <a:rPr lang="uk-UA" sz="4000" dirty="0" smtClean="0">
                <a:effectLst/>
                <a:latin typeface="Times New Roman" pitchFamily="18" charset="0"/>
                <a:cs typeface="Times New Roman" pitchFamily="18" charset="0"/>
              </a:rPr>
              <a:t>Загальні характеристики зовнішнього середовища: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lang="uk-UA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lang="uk-UA" sz="4400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uk-UA" sz="4400" dirty="0" smtClean="0">
                <a:latin typeface="Arial" pitchFamily="34" charset="0"/>
                <a:ea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Введення посад спостерігачів - "дипломатів".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Економічна розвідка.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Конкурентна розвідка.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Міжорганізаційне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партнерство.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Злиття й створення спільних підприємств</a:t>
            </a:r>
            <a:r>
              <a:rPr lang="uk-UA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>
                <a:effectLst/>
                <a:latin typeface="Times New Roman" pitchFamily="18" charset="0"/>
                <a:cs typeface="Times New Roman" pitchFamily="18" charset="0"/>
              </a:rPr>
              <a:t>Стратегії адаптації до зовнішнього середовища:</a:t>
            </a: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700808"/>
            <a:ext cx="8424936" cy="468052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менеджменту</a:t>
            </a:r>
          </a:p>
        </p:txBody>
      </p:sp>
    </p:spTree>
    <p:extLst>
      <p:ext uri="{BB962C8B-B14F-4D97-AF65-F5344CB8AC3E}">
        <p14:creationId xmlns:p14="http://schemas.microsoft.com/office/powerpoint/2010/main" val="13893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uk-UA" dirty="0" smtClean="0">
                <a:effectLst/>
                <a:latin typeface="Times New Roman" pitchFamily="18" charset="0"/>
                <a:cs typeface="Times New Roman" pitchFamily="18" charset="0"/>
              </a:rPr>
              <a:t>2. Внутрішнє середовище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9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Фактори внутрішнього середовища:</a:t>
            </a:r>
            <a:br>
              <a:rPr lang="uk-UA" sz="29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9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рганізація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4625" name="Group 1"/>
          <p:cNvGrpSpPr>
            <a:grpSpLocks noChangeAspect="1"/>
          </p:cNvGrpSpPr>
          <p:nvPr/>
        </p:nvGrpSpPr>
        <p:grpSpPr bwMode="auto">
          <a:xfrm>
            <a:off x="179512" y="1484784"/>
            <a:ext cx="8640960" cy="3672408"/>
            <a:chOff x="2308" y="3021"/>
            <a:chExt cx="7200" cy="3240"/>
          </a:xfrm>
        </p:grpSpPr>
        <p:sp>
          <p:nvSpPr>
            <p:cNvPr id="154644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308" y="3021"/>
              <a:ext cx="720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5025" y="3696"/>
              <a:ext cx="1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Культура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7168" y="4667"/>
              <a:ext cx="1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Структура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5025" y="5586"/>
              <a:ext cx="1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Ресурси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639" name="Text Box 15"/>
            <p:cNvSpPr txBox="1">
              <a:spLocks noChangeArrowheads="1"/>
            </p:cNvSpPr>
            <p:nvPr/>
          </p:nvSpPr>
          <p:spPr bwMode="auto">
            <a:xfrm>
              <a:off x="2728" y="4615"/>
              <a:ext cx="212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Менеджмент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638" name="Line 14"/>
            <p:cNvSpPr>
              <a:spLocks noChangeShapeType="1"/>
            </p:cNvSpPr>
            <p:nvPr/>
          </p:nvSpPr>
          <p:spPr bwMode="auto">
            <a:xfrm>
              <a:off x="3938" y="3831"/>
              <a:ext cx="10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7" name="Line 13"/>
            <p:cNvSpPr>
              <a:spLocks noChangeShapeType="1"/>
            </p:cNvSpPr>
            <p:nvPr/>
          </p:nvSpPr>
          <p:spPr bwMode="auto">
            <a:xfrm>
              <a:off x="3938" y="3831"/>
              <a:ext cx="1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6" name="Oval 12"/>
            <p:cNvSpPr>
              <a:spLocks noChangeArrowheads="1"/>
            </p:cNvSpPr>
            <p:nvPr/>
          </p:nvSpPr>
          <p:spPr bwMode="auto">
            <a:xfrm>
              <a:off x="5368" y="4358"/>
              <a:ext cx="1260" cy="9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ЦІЛІ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4635" name="Line 11"/>
            <p:cNvSpPr>
              <a:spLocks noChangeShapeType="1"/>
            </p:cNvSpPr>
            <p:nvPr/>
          </p:nvSpPr>
          <p:spPr bwMode="auto">
            <a:xfrm>
              <a:off x="3938" y="5721"/>
              <a:ext cx="10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4" name="Line 10"/>
            <p:cNvSpPr>
              <a:spLocks noChangeShapeType="1"/>
            </p:cNvSpPr>
            <p:nvPr/>
          </p:nvSpPr>
          <p:spPr bwMode="auto">
            <a:xfrm flipV="1">
              <a:off x="3938" y="5046"/>
              <a:ext cx="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3" name="Line 9"/>
            <p:cNvSpPr>
              <a:spLocks noChangeShapeType="1"/>
            </p:cNvSpPr>
            <p:nvPr/>
          </p:nvSpPr>
          <p:spPr bwMode="auto">
            <a:xfrm flipH="1">
              <a:off x="6808" y="5753"/>
              <a:ext cx="10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2" name="Line 8"/>
            <p:cNvSpPr>
              <a:spLocks noChangeShapeType="1"/>
            </p:cNvSpPr>
            <p:nvPr/>
          </p:nvSpPr>
          <p:spPr bwMode="auto">
            <a:xfrm flipV="1">
              <a:off x="7878" y="5046"/>
              <a:ext cx="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1" name="Line 7"/>
            <p:cNvSpPr>
              <a:spLocks noChangeShapeType="1"/>
            </p:cNvSpPr>
            <p:nvPr/>
          </p:nvSpPr>
          <p:spPr bwMode="auto">
            <a:xfrm>
              <a:off x="6791" y="3831"/>
              <a:ext cx="10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30" name="Line 6"/>
            <p:cNvSpPr>
              <a:spLocks noChangeShapeType="1"/>
            </p:cNvSpPr>
            <p:nvPr/>
          </p:nvSpPr>
          <p:spPr bwMode="auto">
            <a:xfrm>
              <a:off x="7878" y="3831"/>
              <a:ext cx="1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29" name="Line 5"/>
            <p:cNvSpPr>
              <a:spLocks noChangeShapeType="1"/>
            </p:cNvSpPr>
            <p:nvPr/>
          </p:nvSpPr>
          <p:spPr bwMode="auto">
            <a:xfrm>
              <a:off x="6568" y="4924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28" name="Line 4"/>
            <p:cNvSpPr>
              <a:spLocks noChangeShapeType="1"/>
            </p:cNvSpPr>
            <p:nvPr/>
          </p:nvSpPr>
          <p:spPr bwMode="auto">
            <a:xfrm>
              <a:off x="4888" y="4924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27" name="Line 3"/>
            <p:cNvSpPr>
              <a:spLocks noChangeShapeType="1"/>
            </p:cNvSpPr>
            <p:nvPr/>
          </p:nvSpPr>
          <p:spPr bwMode="auto">
            <a:xfrm>
              <a:off x="5976" y="531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626" name="Line 2"/>
            <p:cNvSpPr>
              <a:spLocks noChangeShapeType="1"/>
            </p:cNvSpPr>
            <p:nvPr/>
          </p:nvSpPr>
          <p:spPr bwMode="auto">
            <a:xfrm>
              <a:off x="5976" y="410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539552" y="515719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Організаційна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це система базових цінностей, переконань і норм, що поділяють усі члени організації.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Символ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об'єкт, дія або подія, що має сенс для оточення.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Легенди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розповіді, що засновані на реальних подіях і відомі членам організації.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Герої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люди, які уособлюють собою дії, подвиги, характер або атрибути організаційної культури.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Девіз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(слоган, гасло) - це речення, в якому коротко формулюється основна цінність організаційної культури.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Церемонії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планові заходи, що проводяться для членів організації.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effectLst/>
                <a:latin typeface="Times New Roman" pitchFamily="18" charset="0"/>
                <a:cs typeface="Times New Roman" pitchFamily="18" charset="0"/>
              </a:rPr>
              <a:t>Елементи організаційної 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490</TotalTime>
  <Words>935</Words>
  <Application>Microsoft Office PowerPoint</Application>
  <PresentationFormat>Экран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ЛЕКЦІЯ 2 Особливості і структура аналізу зовнішнього середовища діяльності міжнародної компанії</vt:lpstr>
      <vt:lpstr>Питання лекції:</vt:lpstr>
      <vt:lpstr>Питання 1. Особливості і структура аналізу середовища діяльності міжнародної компанії.</vt:lpstr>
      <vt:lpstr>1. Зовнішнє середовище - це сукупність факторів, що знаходяться поза організацією і потенційно впливають на результати її діяльності.</vt:lpstr>
      <vt:lpstr>   Загальні характеристики зовнішнього середовища:   </vt:lpstr>
      <vt:lpstr>Стратегії адаптації до зовнішнього середовища:</vt:lpstr>
      <vt:lpstr>Схема середовища міжнародного менеджменту</vt:lpstr>
      <vt:lpstr>    2. Внутрішнє середовище Фактори внутрішнього середовища: 1) Oрганізація   </vt:lpstr>
      <vt:lpstr>Елементи організаційної культури </vt:lpstr>
      <vt:lpstr> Рівні організаційної культури за Е. Шейном  </vt:lpstr>
      <vt:lpstr>Адаптивність організаційної культури - це здатність організації швидко реагувати й приймати рішення в ситуаціях ризику.</vt:lpstr>
      <vt:lpstr>Характеристики організаційної культури </vt:lpstr>
      <vt:lpstr>3. Глобальне (міжнародне) середовище організації </vt:lpstr>
      <vt:lpstr>Презентация PowerPoint</vt:lpstr>
      <vt:lpstr>Презентация PowerPoint</vt:lpstr>
      <vt:lpstr>П’ять факторів національної культури Хофстеде </vt:lpstr>
      <vt:lpstr>Стратегії виходу на зарубіжні ринки</vt:lpstr>
      <vt:lpstr>2. Рольові функції міжнародного менеджера в контексті аналізу зовнішнього середовища </vt:lpstr>
      <vt:lpstr>У контексті аналізу зовнішнього середовища міжнародний менеджер виконує сім основних ролей.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Особливості аналізу зовнішнього середовища в умовах України</vt:lpstr>
      <vt:lpstr>Презентация PowerPoint</vt:lpstr>
      <vt:lpstr>Регіональні і галузеві пріоритети іноземного інвестування в економіку України  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Середовище менеджменту </dc:title>
  <dc:creator>Natala</dc:creator>
  <cp:lastModifiedBy>RePack by Diakov</cp:lastModifiedBy>
  <cp:revision>51</cp:revision>
  <dcterms:created xsi:type="dcterms:W3CDTF">2012-09-03T17:23:30Z</dcterms:created>
  <dcterms:modified xsi:type="dcterms:W3CDTF">2022-10-03T20:40:02Z</dcterms:modified>
</cp:coreProperties>
</file>