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1pPr>
    <a:lvl2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2pPr>
    <a:lvl3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3pPr>
    <a:lvl4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4pPr>
    <a:lvl5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5pPr>
    <a:lvl6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6pPr>
    <a:lvl7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7pPr>
    <a:lvl8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8pPr>
    <a:lvl9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03A8D6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50800" cap="flat">
              <a:solidFill>
                <a:srgbClr val="0BA8D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03A8D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8ABA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008A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ADEFF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B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90196"/>
              <a:satOff val="16169"/>
              <a:lumOff val="-19584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12616"/>
              <a:satOff val="21048"/>
              <a:lumOff val="-29411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D238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F7EA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A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19922"/>
              <a:satOff val="-56679"/>
              <a:lumOff val="-26479"/>
            </a:schemeClr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AEBEB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28106"/>
              <a:satOff val="-38633"/>
              <a:lumOff val="-1788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wholeTbl>
    <a:band2H>
      <a:tcTxStyle/>
      <a:tcStyle>
        <a:tcBdr/>
        <a:fill>
          <a:solidFill>
            <a:srgbClr val="BBBBB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996" y="-22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98750000000000004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Регион 1</c:v>
                </c:pt>
              </c:strCache>
            </c:strRef>
          </c:tx>
          <c:spPr>
            <a:solidFill>
              <a:schemeClr val="accent1">
                <a:hueOff val="65867"/>
                <a:lumOff val="-6008"/>
              </a:schemeClr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Pt>
            <c:idx val="1"/>
            <c:bubble3D val="0"/>
            <c:spPr>
              <a:solidFill>
                <a:schemeClr val="accent2"/>
              </a:solidFill>
              <a:ln w="12700" cap="flat">
                <a:noFill/>
                <a:miter lim="400000"/>
              </a:ln>
              <a:effectLst/>
            </c:spPr>
          </c:dPt>
          <c:dPt>
            <c:idx val="2"/>
            <c:bubble3D val="0"/>
            <c:spPr>
              <a:solidFill>
                <a:schemeClr val="accent4">
                  <a:hueOff val="609139"/>
                  <a:lumOff val="16169"/>
                </a:schemeClr>
              </a:solidFill>
              <a:ln w="12700" cap="flat">
                <a:noFill/>
                <a:miter lim="400000"/>
              </a:ln>
              <a:effectLst/>
            </c:spPr>
          </c:dPt>
          <c:dPt>
            <c:idx val="3"/>
            <c:bubble3D val="0"/>
            <c:spPr>
              <a:solidFill>
                <a:schemeClr val="accent5"/>
              </a:solidFill>
              <a:ln w="12700" cap="flat">
                <a:noFill/>
                <a:miter lim="400000"/>
              </a:ln>
              <a:effectLst/>
            </c:spPr>
          </c:dPt>
          <c:dPt>
            <c:idx val="4"/>
            <c:bubble3D val="0"/>
            <c:spPr>
              <a:solidFill>
                <a:schemeClr val="accent6"/>
              </a:solidFill>
              <a:ln w="12700" cap="flat">
                <a:noFill/>
                <a:miter lim="400000"/>
              </a:ln>
              <a:effectLst/>
            </c:spPr>
          </c:dPt>
          <c:dPt>
            <c:idx val="5"/>
            <c:bubble3D val="0"/>
            <c:spPr>
              <a:solidFill>
                <a:srgbClr val="D6D5D5"/>
              </a:solidFill>
              <a:ln w="12700" cap="flat">
                <a:noFill/>
                <a:miter lim="400000"/>
              </a:ln>
              <a:effectLst/>
            </c:spPr>
          </c:dPt>
          <c:cat>
            <c:strRef>
              <c:f>Sheet1!$B$1:$G$1</c:f>
              <c:strCache>
                <c:ptCount val="6"/>
                <c:pt idx="0">
                  <c:v>Апрель</c:v>
                </c:pt>
                <c:pt idx="1">
                  <c:v>Май</c:v>
                </c:pt>
                <c:pt idx="2">
                  <c:v>Июнь</c:v>
                </c:pt>
                <c:pt idx="3">
                  <c:v>Июль</c:v>
                </c:pt>
                <c:pt idx="4">
                  <c:v>Август</c:v>
                </c:pt>
                <c:pt idx="5">
                  <c:v>Сентябрь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91</c:v>
                </c:pt>
                <c:pt idx="1">
                  <c:v>76</c:v>
                </c:pt>
                <c:pt idx="2">
                  <c:v>28</c:v>
                </c:pt>
                <c:pt idx="3">
                  <c:v>26</c:v>
                </c:pt>
                <c:pt idx="4">
                  <c:v>21</c:v>
                </c:pt>
                <c:pt idx="5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50"/>
        <c:holeSize val="71"/>
      </c:doughnut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7" name="Shape 1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530691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2434335"/>
            <a:ext cx="21945600" cy="706629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7375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ообщение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763675"/>
            <a:ext cx="21945600" cy="4192883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Сообщение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ажный факт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2334623"/>
            <a:ext cx="21945600" cy="7612249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5" name="Информация о факте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9436100"/>
            <a:ext cx="21945599" cy="62992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000000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Информация о факте</a:t>
            </a:r>
          </a:p>
        </p:txBody>
      </p:sp>
      <p:sp>
        <p:nvSpPr>
          <p:cNvPr id="10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71900" y="4464048"/>
            <a:ext cx="16840200" cy="4883152"/>
          </a:xfrm>
          <a:prstGeom prst="rect">
            <a:avLst/>
          </a:prstGeom>
        </p:spPr>
        <p:txBody>
          <a:bodyPr anchor="ctr"/>
          <a:lstStyle>
            <a:lvl1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«Важная цитата»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4" name="Авторство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4203700" y="9347200"/>
            <a:ext cx="16840200" cy="680721"/>
          </a:xfrm>
          <a:prstGeom prst="rect">
            <a:avLst/>
          </a:prstGeom>
        </p:spPr>
        <p:txBody>
          <a:bodyPr lIns="76200" tIns="76200" rIns="76200" bIns="76200"/>
          <a:lstStyle>
            <a:lvl1pPr marL="0" indent="0" defTabSz="82550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Авторство</a:t>
            </a:r>
          </a:p>
        </p:txBody>
      </p:sp>
      <p:sp>
        <p:nvSpPr>
          <p:cNvPr id="11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495873917_2724x1818.jpg"/>
          <p:cNvSpPr>
            <a:spLocks noGrp="1"/>
          </p:cNvSpPr>
          <p:nvPr>
            <p:ph type="pic" sz="half" idx="13"/>
          </p:nvPr>
        </p:nvSpPr>
        <p:spPr>
          <a:xfrm>
            <a:off x="635000" y="6832600"/>
            <a:ext cx="12877800" cy="85899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3" name="496036167_2890x1683.jpg"/>
          <p:cNvSpPr>
            <a:spLocks noGrp="1"/>
          </p:cNvSpPr>
          <p:nvPr>
            <p:ph type="pic" sz="half" idx="14"/>
          </p:nvPr>
        </p:nvSpPr>
        <p:spPr>
          <a:xfrm>
            <a:off x="88900" y="-177800"/>
            <a:ext cx="14008100" cy="8157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4" name="Изображение"/>
          <p:cNvSpPr>
            <a:spLocks noGrp="1"/>
          </p:cNvSpPr>
          <p:nvPr>
            <p:ph type="pic" idx="15"/>
          </p:nvPr>
        </p:nvSpPr>
        <p:spPr>
          <a:xfrm>
            <a:off x="12814300" y="-355600"/>
            <a:ext cx="1203395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495873917_2724x1818.jpg"/>
          <p:cNvSpPr>
            <a:spLocks noGrp="1"/>
          </p:cNvSpPr>
          <p:nvPr>
            <p:ph type="pic" idx="13"/>
          </p:nvPr>
        </p:nvSpPr>
        <p:spPr>
          <a:xfrm>
            <a:off x="635000" y="-1181110"/>
            <a:ext cx="23114000" cy="154178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496036167_2890x1683.jpg"/>
          <p:cNvSpPr>
            <a:spLocks noGrp="1"/>
          </p:cNvSpPr>
          <p:nvPr>
            <p:ph type="pic" idx="13"/>
          </p:nvPr>
        </p:nvSpPr>
        <p:spPr>
          <a:xfrm>
            <a:off x="-38100" y="-267934"/>
            <a:ext cx="24472902" cy="142518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4200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24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2438400"/>
            <a:ext cx="21945600" cy="711200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 (вариант)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100800" y="8229600"/>
            <a:ext cx="4584700" cy="31237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Текст подписи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Изображение"/>
          <p:cNvSpPr>
            <a:spLocks noGrp="1"/>
          </p:cNvSpPr>
          <p:nvPr>
            <p:ph type="pic" idx="13"/>
          </p:nvPr>
        </p:nvSpPr>
        <p:spPr>
          <a:xfrm>
            <a:off x="528828" y="0"/>
            <a:ext cx="17992344" cy="12001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35000" y="7937906"/>
            <a:ext cx="17780000" cy="5651592"/>
          </a:xfrm>
          <a:prstGeom prst="rect">
            <a:avLst/>
          </a:prstGeom>
        </p:spPr>
        <p:txBody>
          <a:bodyPr anchor="b"/>
          <a:lstStyle>
            <a:lvl1pPr algn="ctr" defTabSz="584200">
              <a:defRPr sz="22000" spc="-220">
                <a:solidFill>
                  <a:srgbClr val="FFD74C"/>
                </a:solidFill>
              </a:defRPr>
            </a:lvl1pPr>
          </a:lstStyle>
          <a:p>
            <a:r>
              <a:t>Заголовок слайда</a:t>
            </a:r>
          </a:p>
        </p:txBody>
      </p:sp>
      <p:sp>
        <p:nvSpPr>
          <p:cNvPr id="3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7280"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0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>
            <a:lvl1pPr>
              <a:defRPr sz="10000" spc="-100"/>
            </a:lvl1pPr>
          </a:lstStyle>
          <a:p>
            <a:r>
              <a:t>Заголовок слайда</a:t>
            </a:r>
          </a:p>
        </p:txBody>
      </p:sp>
      <p:sp>
        <p:nvSpPr>
          <p:cNvPr id="61" name="Прямоугольник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62" name="638623930_2326x1548.jpg"/>
          <p:cNvSpPr>
            <a:spLocks noGrp="1"/>
          </p:cNvSpPr>
          <p:nvPr>
            <p:ph type="pic" idx="13"/>
          </p:nvPr>
        </p:nvSpPr>
        <p:spPr>
          <a:xfrm>
            <a:off x="9156700" y="-38100"/>
            <a:ext cx="19693467" cy="13106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1646935"/>
            <a:ext cx="8356600" cy="77012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6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раздела"/>
          <p:cNvSpPr txBox="1">
            <a:spLocks noGrp="1"/>
          </p:cNvSpPr>
          <p:nvPr>
            <p:ph type="title" hasCustomPrompt="1"/>
          </p:nvPr>
        </p:nvSpPr>
        <p:spPr>
          <a:xfrm>
            <a:off x="1219200" y="4064000"/>
            <a:ext cx="21945600" cy="5930900"/>
          </a:xfrm>
          <a:prstGeom prst="rect">
            <a:avLst/>
          </a:prstGeom>
        </p:spPr>
        <p:txBody>
          <a:bodyPr anchor="ctr"/>
          <a:lstStyle>
            <a:lvl1pPr marL="431800" indent="-431800">
              <a:defRPr spc="0">
                <a:solidFill>
                  <a:srgbClr val="FFFFFF"/>
                </a:solidFill>
              </a:defRPr>
            </a:lvl1pPr>
          </a:lstStyle>
          <a:p>
            <a:r>
              <a:t>Заголовок раздела</a:t>
            </a:r>
          </a:p>
        </p:txBody>
      </p:sp>
      <p:sp>
        <p:nvSpPr>
          <p:cNvPr id="7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8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вестка дня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Заголовок повестки дня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t>Заголовок повестки дня</a:t>
            </a:r>
          </a:p>
        </p:txBody>
      </p:sp>
      <p:sp>
        <p:nvSpPr>
          <p:cNvPr id="88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594100"/>
            <a:ext cx="21945600" cy="8902700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1pPr>
            <a:lvl2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2pPr>
            <a:lvl3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3pPr>
            <a:lvl4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4pPr>
            <a:lvl5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5pPr>
          </a:lstStyle>
          <a:p>
            <a:r>
              <a:t>Темы повестки дня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19200" y="3733800"/>
            <a:ext cx="21945600" cy="87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Заголовок слайда"/>
          <p:cNvSpPr txBox="1">
            <a:spLocks noGrp="1"/>
          </p:cNvSpPr>
          <p:nvPr>
            <p:ph type="title"/>
          </p:nvPr>
        </p:nvSpPr>
        <p:spPr>
          <a:xfrm>
            <a:off x="1219200" y="1219200"/>
            <a:ext cx="21945600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Заголовок слайда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3622000" y="13080999"/>
            <a:ext cx="336728" cy="41376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ts val="2600"/>
              </a:lnSpc>
              <a:spcBef>
                <a:spcPts val="0"/>
              </a:spcBef>
              <a:defRPr sz="1800" b="0">
                <a:solidFill>
                  <a:srgbClr val="000000"/>
                </a:solidFill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1pPr>
      <a:lvl2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2pPr>
      <a:lvl3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3pPr>
      <a:lvl4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4pPr>
      <a:lvl5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5pPr>
      <a:lvl6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6pPr>
      <a:lvl7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7pPr>
      <a:lvl8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8pPr>
      <a:lvl9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9pPr>
    </p:titleStyle>
    <p:bodyStyle>
      <a:lvl1pPr marL="685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1371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2057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2743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34290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4114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4800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5486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6172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1pPr>
      <a:lvl2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2pPr>
      <a:lvl3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3pPr>
      <a:lvl4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4pPr>
      <a:lvl5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5pPr>
      <a:lvl6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6pPr>
      <a:lvl7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7pPr>
      <a:lvl8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8pPr>
      <a:lvl9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Оцінка середовища при бенчмаркетингу"/>
          <p:cNvSpPr txBox="1">
            <a:spLocks noGrp="1"/>
          </p:cNvSpPr>
          <p:nvPr>
            <p:ph type="ctrTitle"/>
          </p:nvPr>
        </p:nvSpPr>
        <p:spPr>
          <a:xfrm>
            <a:off x="1390800" y="4769768"/>
            <a:ext cx="21945600" cy="538680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13800" b="1" dirty="0" err="1"/>
              <a:t>Оцінка</a:t>
            </a:r>
            <a:r>
              <a:rPr sz="13800" b="1" dirty="0"/>
              <a:t> </a:t>
            </a:r>
            <a:r>
              <a:rPr sz="13800" b="1" dirty="0" err="1"/>
              <a:t>середовища</a:t>
            </a:r>
            <a:r>
              <a:rPr sz="13800" b="1" dirty="0"/>
              <a:t> </a:t>
            </a:r>
            <a:r>
              <a:rPr sz="13800" b="1" dirty="0" err="1"/>
              <a:t>при</a:t>
            </a:r>
            <a:r>
              <a:rPr sz="13800" b="1" dirty="0"/>
              <a:t> </a:t>
            </a:r>
            <a:r>
              <a:rPr sz="13800" b="1" dirty="0" err="1"/>
              <a:t>бенчмаркетингу</a:t>
            </a:r>
            <a:r>
              <a:rPr sz="13800" b="1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699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1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Оцінка ефективності маркетингу"/>
          <p:cNvSpPr txBox="1">
            <a:spLocks noGrp="1"/>
          </p:cNvSpPr>
          <p:nvPr>
            <p:ph type="body" sz="quarter" idx="1"/>
          </p:nvPr>
        </p:nvSpPr>
        <p:spPr>
          <a:xfrm>
            <a:off x="833468" y="1002796"/>
            <a:ext cx="21945601" cy="296413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9800" dirty="0" err="1"/>
              <a:t>Оцінка</a:t>
            </a:r>
            <a:r>
              <a:rPr sz="9800" dirty="0"/>
              <a:t> </a:t>
            </a:r>
            <a:r>
              <a:rPr sz="9800" dirty="0" err="1"/>
              <a:t>ефективності</a:t>
            </a:r>
            <a:r>
              <a:rPr sz="9800" dirty="0"/>
              <a:t> </a:t>
            </a:r>
            <a:r>
              <a:rPr sz="9800" dirty="0" err="1"/>
              <a:t>маркетингу</a:t>
            </a:r>
            <a:r>
              <a:rPr sz="9800" dirty="0"/>
              <a:t> </a:t>
            </a:r>
          </a:p>
        </p:txBody>
      </p:sp>
      <p:sp>
        <p:nvSpPr>
          <p:cNvPr id="197" name="Ефективність розглядається у двох аспектах:…"/>
          <p:cNvSpPr txBox="1"/>
          <p:nvPr/>
        </p:nvSpPr>
        <p:spPr>
          <a:xfrm>
            <a:off x="2003846" y="3966927"/>
            <a:ext cx="20376308" cy="7784695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sz="3200" dirty="0" err="1"/>
              <a:t>Ефективність</a:t>
            </a:r>
            <a:r>
              <a:rPr sz="3200" dirty="0"/>
              <a:t> </a:t>
            </a:r>
            <a:r>
              <a:rPr sz="3200" dirty="0" err="1"/>
              <a:t>розглядається</a:t>
            </a:r>
            <a:r>
              <a:rPr sz="3200" dirty="0"/>
              <a:t> у двох </a:t>
            </a:r>
            <a:r>
              <a:rPr sz="3200" dirty="0" err="1"/>
              <a:t>аспектах</a:t>
            </a:r>
            <a:r>
              <a:rPr sz="3200" dirty="0"/>
              <a:t>:</a:t>
            </a:r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 sz="3200"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sz="3200" dirty="0" err="1"/>
              <a:t>ефективність</a:t>
            </a:r>
            <a:r>
              <a:rPr sz="3200" dirty="0"/>
              <a:t>, або </a:t>
            </a:r>
            <a:r>
              <a:rPr sz="3200" dirty="0" err="1"/>
              <a:t>віддача</a:t>
            </a:r>
            <a:r>
              <a:rPr sz="3200" dirty="0"/>
              <a:t>, </a:t>
            </a:r>
            <a:r>
              <a:rPr sz="3200" dirty="0" err="1"/>
              <a:t>продуктивність</a:t>
            </a:r>
            <a:r>
              <a:rPr sz="3200" dirty="0"/>
              <a:t> (efficiency) – </a:t>
            </a:r>
            <a:r>
              <a:rPr sz="3200" dirty="0" err="1"/>
              <a:t>як</a:t>
            </a:r>
            <a:r>
              <a:rPr sz="3200" dirty="0"/>
              <a:t> </a:t>
            </a:r>
            <a:r>
              <a:rPr sz="3200" dirty="0" err="1"/>
              <a:t>загальна</a:t>
            </a:r>
            <a:r>
              <a:rPr sz="3200" dirty="0"/>
              <a:t> </a:t>
            </a:r>
            <a:r>
              <a:rPr sz="3200" dirty="0" err="1"/>
              <a:t>підсумкова</a:t>
            </a:r>
            <a:r>
              <a:rPr sz="3200" dirty="0"/>
              <a:t> </a:t>
            </a:r>
            <a:r>
              <a:rPr sz="3200" dirty="0" err="1"/>
              <a:t>характеристика</a:t>
            </a:r>
            <a:r>
              <a:rPr sz="3200" dirty="0"/>
              <a:t> </a:t>
            </a:r>
            <a:r>
              <a:rPr sz="3200" dirty="0" err="1"/>
              <a:t>будь-якої</a:t>
            </a:r>
            <a:r>
              <a:rPr sz="3200" dirty="0"/>
              <a:t> </a:t>
            </a:r>
            <a:r>
              <a:rPr sz="3200" dirty="0" err="1"/>
              <a:t>діяльності</a:t>
            </a:r>
            <a:r>
              <a:rPr sz="3200" dirty="0"/>
              <a:t> в </a:t>
            </a:r>
            <a:r>
              <a:rPr sz="3200" dirty="0" err="1"/>
              <a:t>цілому</a:t>
            </a:r>
            <a:r>
              <a:rPr sz="3200" dirty="0"/>
              <a:t> або виконання </a:t>
            </a:r>
            <a:r>
              <a:rPr sz="3200" dirty="0" err="1"/>
              <a:t>окремих</a:t>
            </a:r>
            <a:r>
              <a:rPr sz="3200" dirty="0"/>
              <a:t> </a:t>
            </a:r>
            <a:r>
              <a:rPr sz="3200" dirty="0" err="1"/>
              <a:t>функцій</a:t>
            </a:r>
            <a:r>
              <a:rPr sz="3200" dirty="0"/>
              <a:t> </a:t>
            </a:r>
            <a:r>
              <a:rPr sz="3200" dirty="0" err="1"/>
              <a:t>діяльності</a:t>
            </a:r>
            <a:r>
              <a:rPr sz="3200" dirty="0"/>
              <a:t>. </a:t>
            </a:r>
            <a:r>
              <a:rPr sz="3200" dirty="0" err="1"/>
              <a:t>Ця</a:t>
            </a:r>
            <a:r>
              <a:rPr sz="3200" dirty="0"/>
              <a:t> </a:t>
            </a:r>
            <a:r>
              <a:rPr sz="3200" dirty="0" err="1"/>
              <a:t>характеристика</a:t>
            </a:r>
            <a:r>
              <a:rPr sz="3200" dirty="0"/>
              <a:t> </a:t>
            </a:r>
            <a:r>
              <a:rPr sz="3200" dirty="0" err="1"/>
              <a:t>відображає</a:t>
            </a:r>
            <a:r>
              <a:rPr sz="3200" dirty="0"/>
              <a:t> </a:t>
            </a:r>
            <a:r>
              <a:rPr sz="3200" dirty="0" err="1"/>
              <a:t>ефект</a:t>
            </a:r>
            <a:r>
              <a:rPr sz="3200" dirty="0"/>
              <a:t>, </a:t>
            </a:r>
            <a:r>
              <a:rPr sz="3200" dirty="0" err="1"/>
              <a:t>який</a:t>
            </a:r>
            <a:r>
              <a:rPr sz="3200" dirty="0"/>
              <a:t> </a:t>
            </a:r>
            <a:r>
              <a:rPr sz="3200" dirty="0" err="1"/>
              <a:t>визначає</a:t>
            </a:r>
            <a:r>
              <a:rPr sz="3200" dirty="0"/>
              <a:t> </a:t>
            </a:r>
            <a:r>
              <a:rPr sz="3200" dirty="0" err="1"/>
              <a:t>показник</a:t>
            </a:r>
            <a:r>
              <a:rPr sz="3200" dirty="0"/>
              <a:t> </a:t>
            </a:r>
            <a:r>
              <a:rPr sz="3200" dirty="0" err="1"/>
              <a:t>досягнення</a:t>
            </a:r>
            <a:r>
              <a:rPr sz="3200" dirty="0"/>
              <a:t> </a:t>
            </a:r>
            <a:r>
              <a:rPr sz="3200" dirty="0" err="1"/>
              <a:t>мети</a:t>
            </a:r>
            <a:r>
              <a:rPr sz="3200" dirty="0"/>
              <a:t>, </a:t>
            </a:r>
            <a:r>
              <a:rPr sz="3200" dirty="0" err="1"/>
              <a:t>віднесений</a:t>
            </a:r>
            <a:r>
              <a:rPr sz="3200" dirty="0"/>
              <a:t> </a:t>
            </a:r>
            <a:r>
              <a:rPr sz="3200" dirty="0" err="1"/>
              <a:t>до</a:t>
            </a:r>
            <a:r>
              <a:rPr sz="3200" dirty="0"/>
              <a:t> </a:t>
            </a:r>
            <a:r>
              <a:rPr sz="3200" dirty="0" err="1"/>
              <a:t>рівня</a:t>
            </a:r>
            <a:r>
              <a:rPr sz="3200" dirty="0"/>
              <a:t> </a:t>
            </a:r>
            <a:r>
              <a:rPr sz="3200" dirty="0" err="1"/>
              <a:t>витрат</a:t>
            </a:r>
            <a:r>
              <a:rPr sz="3200" dirty="0"/>
              <a:t> </a:t>
            </a:r>
            <a:r>
              <a:rPr sz="3200" dirty="0" err="1"/>
              <a:t>на</a:t>
            </a:r>
            <a:r>
              <a:rPr sz="3200" dirty="0"/>
              <a:t> їх </a:t>
            </a:r>
            <a:r>
              <a:rPr sz="3200" dirty="0" err="1"/>
              <a:t>досягнення</a:t>
            </a:r>
            <a:r>
              <a:rPr sz="3200" dirty="0"/>
              <a:t>. Відповідно, </a:t>
            </a:r>
            <a:r>
              <a:rPr sz="3200" dirty="0" err="1"/>
              <a:t>рішення</a:t>
            </a:r>
            <a:r>
              <a:rPr sz="3200" dirty="0"/>
              <a:t> </a:t>
            </a:r>
            <a:r>
              <a:rPr sz="3200" dirty="0" err="1"/>
              <a:t>буде</a:t>
            </a:r>
            <a:r>
              <a:rPr sz="3200" dirty="0"/>
              <a:t> </a:t>
            </a:r>
            <a:r>
              <a:rPr sz="3200" dirty="0" err="1"/>
              <a:t>найбільш</a:t>
            </a:r>
            <a:r>
              <a:rPr sz="3200" dirty="0"/>
              <a:t> </a:t>
            </a:r>
            <a:r>
              <a:rPr sz="3200" dirty="0" err="1"/>
              <a:t>ефективним</a:t>
            </a:r>
            <a:r>
              <a:rPr sz="3200" dirty="0"/>
              <a:t> </a:t>
            </a:r>
            <a:r>
              <a:rPr sz="3200" dirty="0" err="1"/>
              <a:t>тоді</a:t>
            </a:r>
            <a:r>
              <a:rPr sz="3200" dirty="0"/>
              <a:t>, </a:t>
            </a:r>
            <a:r>
              <a:rPr sz="3200" dirty="0" err="1"/>
              <a:t>коли</a:t>
            </a:r>
            <a:r>
              <a:rPr sz="3200" dirty="0"/>
              <a:t> </a:t>
            </a:r>
            <a:r>
              <a:rPr sz="3200" dirty="0" err="1"/>
              <a:t>ступінь</a:t>
            </a:r>
            <a:r>
              <a:rPr sz="3200" dirty="0"/>
              <a:t> </a:t>
            </a:r>
            <a:r>
              <a:rPr sz="3200" dirty="0" err="1"/>
              <a:t>досягнення</a:t>
            </a:r>
            <a:r>
              <a:rPr sz="3200" dirty="0"/>
              <a:t> </a:t>
            </a:r>
            <a:r>
              <a:rPr sz="3200" dirty="0" err="1"/>
              <a:t>мети</a:t>
            </a:r>
            <a:r>
              <a:rPr sz="3200" dirty="0"/>
              <a:t> </a:t>
            </a:r>
            <a:r>
              <a:rPr sz="3200" dirty="0" err="1"/>
              <a:t>буде</a:t>
            </a:r>
            <a:r>
              <a:rPr sz="3200" dirty="0"/>
              <a:t> </a:t>
            </a:r>
            <a:r>
              <a:rPr sz="3200" dirty="0" err="1"/>
              <a:t>вищим</a:t>
            </a:r>
            <a:r>
              <a:rPr sz="3200" dirty="0"/>
              <a:t>, а </a:t>
            </a:r>
            <a:r>
              <a:rPr sz="3200" dirty="0" err="1"/>
              <a:t>витрати</a:t>
            </a:r>
            <a:r>
              <a:rPr sz="3200" dirty="0"/>
              <a:t> </a:t>
            </a:r>
            <a:r>
              <a:rPr sz="3200" dirty="0" err="1"/>
              <a:t>на</a:t>
            </a:r>
            <a:r>
              <a:rPr sz="3200" dirty="0"/>
              <a:t> </a:t>
            </a:r>
            <a:r>
              <a:rPr sz="3200" dirty="0" err="1"/>
              <a:t>її</a:t>
            </a:r>
            <a:r>
              <a:rPr sz="3200" dirty="0"/>
              <a:t> </a:t>
            </a:r>
            <a:r>
              <a:rPr sz="3200" dirty="0" err="1"/>
              <a:t>реалізацію</a:t>
            </a:r>
            <a:r>
              <a:rPr sz="3200" dirty="0"/>
              <a:t> – </a:t>
            </a:r>
            <a:r>
              <a:rPr sz="3200" dirty="0" err="1"/>
              <a:t>меншими</a:t>
            </a:r>
            <a:r>
              <a:rPr sz="3200" dirty="0"/>
              <a:t>;</a:t>
            </a:r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 sz="3200"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sz="3200" dirty="0" err="1"/>
              <a:t>ефективність</a:t>
            </a:r>
            <a:r>
              <a:rPr sz="3200" dirty="0"/>
              <a:t> – </a:t>
            </a:r>
            <a:r>
              <a:rPr sz="3200" dirty="0" err="1"/>
              <a:t>як</a:t>
            </a:r>
            <a:r>
              <a:rPr sz="3200" dirty="0"/>
              <a:t> </a:t>
            </a:r>
            <a:r>
              <a:rPr sz="3200" dirty="0" err="1"/>
              <a:t>характеристика</a:t>
            </a:r>
            <a:r>
              <a:rPr sz="3200" dirty="0"/>
              <a:t> </a:t>
            </a:r>
            <a:r>
              <a:rPr sz="3200" dirty="0" err="1"/>
              <a:t>результативності</a:t>
            </a:r>
            <a:r>
              <a:rPr sz="3200" dirty="0"/>
              <a:t> (effectiveness) </a:t>
            </a:r>
            <a:r>
              <a:rPr sz="3200" dirty="0" err="1"/>
              <a:t>будь-якої</a:t>
            </a:r>
            <a:r>
              <a:rPr sz="3200" dirty="0"/>
              <a:t> </a:t>
            </a:r>
            <a:r>
              <a:rPr sz="3200" dirty="0" err="1"/>
              <a:t>діяльності</a:t>
            </a:r>
            <a:r>
              <a:rPr sz="3200" dirty="0"/>
              <a:t> </a:t>
            </a:r>
            <a:r>
              <a:rPr sz="3200" dirty="0" err="1"/>
              <a:t>без</a:t>
            </a:r>
            <a:r>
              <a:rPr sz="3200" dirty="0"/>
              <a:t> </a:t>
            </a:r>
            <a:r>
              <a:rPr sz="3200" dirty="0" err="1"/>
              <a:t>співвіднесення</a:t>
            </a:r>
            <a:r>
              <a:rPr sz="3200" dirty="0"/>
              <a:t> </a:t>
            </a:r>
            <a:r>
              <a:rPr sz="3200" dirty="0" err="1"/>
              <a:t>витрачених</a:t>
            </a:r>
            <a:r>
              <a:rPr sz="3200" dirty="0"/>
              <a:t> </a:t>
            </a:r>
            <a:r>
              <a:rPr sz="3200" dirty="0" err="1"/>
              <a:t>ресурсів</a:t>
            </a:r>
            <a:r>
              <a:rPr sz="3200" dirty="0"/>
              <a:t> з </a:t>
            </a:r>
            <a:r>
              <a:rPr sz="3200" dirty="0" err="1"/>
              <a:t>одержаними</a:t>
            </a:r>
            <a:r>
              <a:rPr sz="3200" dirty="0"/>
              <a:t> </a:t>
            </a:r>
            <a:r>
              <a:rPr sz="3200" dirty="0" err="1"/>
              <a:t>результатами</a:t>
            </a:r>
            <a:r>
              <a:rPr sz="3200" dirty="0"/>
              <a:t>. </a:t>
            </a:r>
            <a:r>
              <a:rPr sz="3200" dirty="0" err="1"/>
              <a:t>Результативність</a:t>
            </a:r>
            <a:r>
              <a:rPr sz="3200" dirty="0"/>
              <a:t> </a:t>
            </a:r>
            <a:r>
              <a:rPr sz="3200" dirty="0" err="1"/>
              <a:t>дій</a:t>
            </a:r>
            <a:r>
              <a:rPr sz="3200" dirty="0"/>
              <a:t> є </a:t>
            </a:r>
            <a:r>
              <a:rPr sz="3200" dirty="0" err="1"/>
              <a:t>ступенем</a:t>
            </a:r>
            <a:r>
              <a:rPr sz="3200" dirty="0"/>
              <a:t> </a:t>
            </a:r>
            <a:r>
              <a:rPr sz="3200" dirty="0" err="1"/>
              <a:t>відповідності</a:t>
            </a:r>
            <a:r>
              <a:rPr sz="3200" dirty="0"/>
              <a:t> </a:t>
            </a:r>
            <a:r>
              <a:rPr sz="3200" dirty="0" err="1"/>
              <a:t>результатів</a:t>
            </a:r>
            <a:r>
              <a:rPr sz="3200" dirty="0"/>
              <a:t> </a:t>
            </a:r>
            <a:r>
              <a:rPr sz="3200" dirty="0" err="1"/>
              <a:t>дій</a:t>
            </a:r>
            <a:r>
              <a:rPr sz="3200" dirty="0"/>
              <a:t> </a:t>
            </a:r>
            <a:r>
              <a:rPr sz="3200" dirty="0" err="1"/>
              <a:t>завданням</a:t>
            </a:r>
            <a:r>
              <a:rPr sz="3200" dirty="0"/>
              <a:t> </a:t>
            </a:r>
            <a:r>
              <a:rPr sz="3200" dirty="0" err="1"/>
              <a:t>досягнення</a:t>
            </a:r>
            <a:r>
              <a:rPr sz="3200" dirty="0"/>
              <a:t> </a:t>
            </a:r>
            <a:r>
              <a:rPr sz="3200" dirty="0" err="1"/>
              <a:t>запланованих</a:t>
            </a:r>
            <a:r>
              <a:rPr sz="3200" dirty="0"/>
              <a:t> </a:t>
            </a:r>
            <a:r>
              <a:rPr sz="3200" dirty="0" err="1"/>
              <a:t>результатів</a:t>
            </a:r>
            <a:r>
              <a:rPr sz="3200" dirty="0"/>
              <a:t>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Оцінка ефективності маркетингу"/>
          <p:cNvSpPr txBox="1">
            <a:spLocks noGrp="1"/>
          </p:cNvSpPr>
          <p:nvPr>
            <p:ph type="title"/>
          </p:nvPr>
        </p:nvSpPr>
        <p:spPr>
          <a:xfrm>
            <a:off x="2254896" y="593304"/>
            <a:ext cx="20016945" cy="181653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792479">
              <a:defRPr sz="13439" spc="-134"/>
            </a:lvl1pPr>
          </a:lstStyle>
          <a:p>
            <a:pPr algn="ctr"/>
            <a:r>
              <a:rPr dirty="0" err="1"/>
              <a:t>Оцінка</a:t>
            </a:r>
            <a:r>
              <a:rPr dirty="0"/>
              <a:t> </a:t>
            </a:r>
            <a:r>
              <a:rPr dirty="0" err="1"/>
              <a:t>ефективності</a:t>
            </a:r>
            <a:r>
              <a:rPr dirty="0"/>
              <a:t> </a:t>
            </a:r>
            <a:r>
              <a:rPr dirty="0" err="1"/>
              <a:t>маркетингу</a:t>
            </a:r>
            <a:r>
              <a:rPr dirty="0"/>
              <a:t> </a:t>
            </a:r>
          </a:p>
        </p:txBody>
      </p:sp>
      <p:sp>
        <p:nvSpPr>
          <p:cNvPr id="200" name="Для детальної характеристики оцінки ефективності потрібен аналіз елементів маркетингу:"/>
          <p:cNvSpPr txBox="1"/>
          <p:nvPr/>
        </p:nvSpPr>
        <p:spPr>
          <a:xfrm>
            <a:off x="6002292" y="3316835"/>
            <a:ext cx="12007185" cy="1273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4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Для детальної характеристики оцінки ефективності потрібен аналіз елементів маркетингу:</a:t>
            </a:r>
          </a:p>
        </p:txBody>
      </p:sp>
      <p:sp>
        <p:nvSpPr>
          <p:cNvPr id="201" name="1.  Доплановий аналіз. Його ефективність ґрунтується на маркетингових дослідженнях, сегментації, виборі та позиціонуванні цільових ринків. Оцінка ефективності виконання цих функцій маркетингу можлива при проведенні аудиту маркетингу;…"/>
          <p:cNvSpPr txBox="1"/>
          <p:nvPr/>
        </p:nvSpPr>
        <p:spPr>
          <a:xfrm>
            <a:off x="1421931" y="5429682"/>
            <a:ext cx="9644187" cy="61824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  Доплановий аналіз. Його ефективність ґрунтується на маркетингових дослідженнях, сегментації, виборі та позиціонуванні цільових ринків. Оцінка ефективності виконання цих функцій маркетингу можлива при проведенні аудиту маркетингу;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  Ефективність планування (оцінка якості розробки стратегічних, окремих ринків, продуктів, поточних планів маркетингу). Здійснюється за допомогою аудиту маркетингу.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  Загальна ефективність організації маркетингу. Залежить від ефективності організаційної структури управління маркетингом, від ефективності розподілу обов'язків, завдань маркетингової служби, ефективності спільних дій служби маркетингу та інших підрозділів організації.</a:t>
            </a:r>
          </a:p>
        </p:txBody>
      </p:sp>
      <p:sp>
        <p:nvSpPr>
          <p:cNvPr id="202" name="4.  Загальна мотивація праці співробітників маркетингової служби, торгового персоналу, менеджерів компанії. Найбільш легко оцінити діяльність персоналу, зайнятого у сфері  продажів.…"/>
          <p:cNvSpPr txBox="1"/>
          <p:nvPr/>
        </p:nvSpPr>
        <p:spPr>
          <a:xfrm>
            <a:off x="13633888" y="5408630"/>
            <a:ext cx="9135610" cy="374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  Загальна мотивація праці співробітників маркетингової служби, торгового персоналу, менеджерів компанії. Найбільш легко оцінити діяльність персоналу, зайнятого у сфері  продажів.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  Ефективність контролю за виконанням кожної з перерахованих вище функцій маркетингу, здійснюваного експертним шляхом. Обираються конкретні типи систем контролю маркетингу та  проводиться аудит маркетингу.</a:t>
            </a:r>
          </a:p>
        </p:txBody>
      </p:sp>
      <p:sp>
        <p:nvSpPr>
          <p:cNvPr id="203" name="Фигура"/>
          <p:cNvSpPr/>
          <p:nvPr/>
        </p:nvSpPr>
        <p:spPr>
          <a:xfrm>
            <a:off x="18522012" y="9970699"/>
            <a:ext cx="2397724" cy="2650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8" h="21600" extrusionOk="0">
                <a:moveTo>
                  <a:pt x="307" y="0"/>
                </a:moveTo>
                <a:cubicBezTo>
                  <a:pt x="312" y="2"/>
                  <a:pt x="317" y="5"/>
                  <a:pt x="321" y="7"/>
                </a:cubicBezTo>
                <a:cubicBezTo>
                  <a:pt x="326" y="10"/>
                  <a:pt x="331" y="13"/>
                  <a:pt x="335" y="16"/>
                </a:cubicBezTo>
                <a:lnTo>
                  <a:pt x="21496" y="13287"/>
                </a:lnTo>
                <a:cubicBezTo>
                  <a:pt x="21567" y="13332"/>
                  <a:pt x="21600" y="13405"/>
                  <a:pt x="21584" y="13482"/>
                </a:cubicBezTo>
                <a:cubicBezTo>
                  <a:pt x="21569" y="13559"/>
                  <a:pt x="21510" y="13616"/>
                  <a:pt x="21426" y="13635"/>
                </a:cubicBezTo>
                <a:lnTo>
                  <a:pt x="13553" y="15408"/>
                </a:lnTo>
                <a:lnTo>
                  <a:pt x="307" y="0"/>
                </a:lnTo>
                <a:close/>
                <a:moveTo>
                  <a:pt x="0" y="236"/>
                </a:moveTo>
                <a:lnTo>
                  <a:pt x="9903" y="16220"/>
                </a:lnTo>
                <a:lnTo>
                  <a:pt x="6323" y="17261"/>
                </a:lnTo>
                <a:lnTo>
                  <a:pt x="6245" y="17277"/>
                </a:lnTo>
                <a:lnTo>
                  <a:pt x="851" y="18840"/>
                </a:lnTo>
                <a:cubicBezTo>
                  <a:pt x="786" y="18859"/>
                  <a:pt x="716" y="18847"/>
                  <a:pt x="660" y="18811"/>
                </a:cubicBezTo>
                <a:cubicBezTo>
                  <a:pt x="605" y="18775"/>
                  <a:pt x="574" y="18719"/>
                  <a:pt x="572" y="18658"/>
                </a:cubicBezTo>
                <a:lnTo>
                  <a:pt x="0" y="236"/>
                </a:lnTo>
                <a:close/>
                <a:moveTo>
                  <a:pt x="1176" y="1518"/>
                </a:moveTo>
                <a:lnTo>
                  <a:pt x="13292" y="15603"/>
                </a:lnTo>
                <a:lnTo>
                  <a:pt x="10379" y="21558"/>
                </a:lnTo>
                <a:cubicBezTo>
                  <a:pt x="10375" y="21566"/>
                  <a:pt x="10371" y="21573"/>
                  <a:pt x="10366" y="21580"/>
                </a:cubicBezTo>
                <a:cubicBezTo>
                  <a:pt x="10362" y="21587"/>
                  <a:pt x="10357" y="21594"/>
                  <a:pt x="10351" y="21600"/>
                </a:cubicBezTo>
                <a:lnTo>
                  <a:pt x="10319" y="16268"/>
                </a:lnTo>
                <a:lnTo>
                  <a:pt x="10298" y="16233"/>
                </a:lnTo>
                <a:lnTo>
                  <a:pt x="1176" y="1518"/>
                </a:lnTo>
                <a:close/>
                <a:moveTo>
                  <a:pt x="9980" y="16517"/>
                </a:moveTo>
                <a:lnTo>
                  <a:pt x="10012" y="21597"/>
                </a:lnTo>
                <a:lnTo>
                  <a:pt x="6542" y="17520"/>
                </a:lnTo>
                <a:lnTo>
                  <a:pt x="9980" y="1651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Оцінка ступеня лояльгості та задоволеності споживачів"/>
          <p:cNvSpPr txBox="1">
            <a:spLocks noGrp="1"/>
          </p:cNvSpPr>
          <p:nvPr>
            <p:ph type="title"/>
          </p:nvPr>
        </p:nvSpPr>
        <p:spPr>
          <a:xfrm>
            <a:off x="939396" y="1241376"/>
            <a:ext cx="23083804" cy="145676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280415">
              <a:defRPr sz="10560" spc="-105"/>
            </a:lvl1pPr>
          </a:lstStyle>
          <a:p>
            <a:r>
              <a:rPr dirty="0" err="1"/>
              <a:t>Оцінка</a:t>
            </a:r>
            <a:r>
              <a:rPr dirty="0"/>
              <a:t> </a:t>
            </a:r>
            <a:r>
              <a:rPr dirty="0" err="1"/>
              <a:t>ступеня</a:t>
            </a:r>
            <a:r>
              <a:rPr dirty="0"/>
              <a:t> </a:t>
            </a:r>
            <a:r>
              <a:rPr dirty="0" err="1"/>
              <a:t>лояльгості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задоволеності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 </a:t>
            </a:r>
          </a:p>
        </p:txBody>
      </p:sp>
      <p:sp>
        <p:nvSpPr>
          <p:cNvPr id="152" name="Під лояльністю розуміється загальне позитивне ставлення до всього, що можна віднести до діяльності організації: це продукція і послуги, що надаються, вироблені або продаються цією організацією, а також імідж самої організації, її персонал, торгова марка "/>
          <p:cNvSpPr txBox="1"/>
          <p:nvPr/>
        </p:nvSpPr>
        <p:spPr>
          <a:xfrm>
            <a:off x="2800909" y="3185592"/>
            <a:ext cx="19360779" cy="2978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Під </a:t>
            </a:r>
            <a:r>
              <a:rPr dirty="0" err="1"/>
              <a:t>лояльністю</a:t>
            </a:r>
            <a:r>
              <a:rPr dirty="0"/>
              <a:t> </a:t>
            </a:r>
            <a:r>
              <a:rPr dirty="0" err="1"/>
              <a:t>розуміється</a:t>
            </a:r>
            <a:r>
              <a:rPr dirty="0"/>
              <a:t> </a:t>
            </a:r>
            <a:r>
              <a:rPr dirty="0" err="1"/>
              <a:t>загальне</a:t>
            </a:r>
            <a:r>
              <a:rPr dirty="0"/>
              <a:t> </a:t>
            </a:r>
            <a:r>
              <a:rPr dirty="0" err="1"/>
              <a:t>позитивне</a:t>
            </a:r>
            <a:r>
              <a:rPr dirty="0"/>
              <a:t> </a:t>
            </a:r>
            <a:r>
              <a:rPr dirty="0" err="1"/>
              <a:t>ставлення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всього</a:t>
            </a:r>
            <a:r>
              <a:rPr dirty="0"/>
              <a:t>, </a:t>
            </a: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можна</a:t>
            </a:r>
            <a:r>
              <a:rPr dirty="0"/>
              <a:t> </a:t>
            </a:r>
            <a:r>
              <a:rPr dirty="0" err="1"/>
              <a:t>віднести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діяльності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: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продукція</a:t>
            </a:r>
            <a:r>
              <a:rPr dirty="0"/>
              <a:t> і </a:t>
            </a:r>
            <a:r>
              <a:rPr dirty="0" err="1"/>
              <a:t>послуги</a:t>
            </a:r>
            <a:r>
              <a:rPr dirty="0"/>
              <a:t>, </a:t>
            </a: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надаються</a:t>
            </a:r>
            <a:r>
              <a:rPr dirty="0"/>
              <a:t>, </a:t>
            </a:r>
            <a:r>
              <a:rPr dirty="0" err="1"/>
              <a:t>вироблені</a:t>
            </a:r>
            <a:r>
              <a:rPr dirty="0"/>
              <a:t> або </a:t>
            </a:r>
            <a:r>
              <a:rPr dirty="0" err="1"/>
              <a:t>продаються</a:t>
            </a:r>
            <a:r>
              <a:rPr dirty="0"/>
              <a:t> </a:t>
            </a:r>
            <a:r>
              <a:rPr dirty="0" err="1"/>
              <a:t>цією</a:t>
            </a:r>
            <a:r>
              <a:rPr dirty="0"/>
              <a:t> </a:t>
            </a:r>
            <a:r>
              <a:rPr dirty="0" err="1"/>
              <a:t>організацією</a:t>
            </a:r>
            <a:r>
              <a:rPr dirty="0"/>
              <a:t>, а також </a:t>
            </a:r>
            <a:r>
              <a:rPr dirty="0" err="1"/>
              <a:t>імідж</a:t>
            </a:r>
            <a:r>
              <a:rPr dirty="0"/>
              <a:t> </a:t>
            </a:r>
            <a:r>
              <a:rPr dirty="0" err="1"/>
              <a:t>самої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, </a:t>
            </a:r>
            <a:r>
              <a:rPr dirty="0" err="1"/>
              <a:t>її</a:t>
            </a:r>
            <a:r>
              <a:rPr dirty="0"/>
              <a:t> </a:t>
            </a:r>
            <a:r>
              <a:rPr dirty="0" err="1"/>
              <a:t>персонал</a:t>
            </a:r>
            <a:r>
              <a:rPr dirty="0"/>
              <a:t>, </a:t>
            </a:r>
            <a:r>
              <a:rPr dirty="0" err="1"/>
              <a:t>торгова</a:t>
            </a:r>
            <a:r>
              <a:rPr dirty="0"/>
              <a:t> </a:t>
            </a:r>
            <a:r>
              <a:rPr dirty="0" err="1"/>
              <a:t>марка</a:t>
            </a:r>
            <a:r>
              <a:rPr dirty="0"/>
              <a:t> </a:t>
            </a:r>
            <a:r>
              <a:rPr dirty="0" err="1"/>
              <a:t>тощо</a:t>
            </a:r>
            <a:r>
              <a:rPr dirty="0"/>
              <a:t>. 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Лояльним</a:t>
            </a:r>
            <a:r>
              <a:rPr dirty="0"/>
              <a:t> </a:t>
            </a:r>
            <a:r>
              <a:rPr dirty="0" err="1"/>
              <a:t>споживачем</a:t>
            </a:r>
            <a:r>
              <a:rPr dirty="0"/>
              <a:t> </a:t>
            </a:r>
            <a:r>
              <a:rPr dirty="0" err="1"/>
              <a:t>вважається</a:t>
            </a:r>
            <a:r>
              <a:rPr dirty="0"/>
              <a:t> </a:t>
            </a:r>
            <a:r>
              <a:rPr dirty="0" err="1"/>
              <a:t>той</a:t>
            </a:r>
            <a:r>
              <a:rPr dirty="0"/>
              <a:t>, </a:t>
            </a:r>
            <a:r>
              <a:rPr dirty="0" err="1"/>
              <a:t>хто</a:t>
            </a:r>
            <a:r>
              <a:rPr dirty="0"/>
              <a:t> </a:t>
            </a:r>
            <a:r>
              <a:rPr dirty="0" err="1"/>
              <a:t>тривалий</a:t>
            </a:r>
            <a:r>
              <a:rPr dirty="0"/>
              <a:t> </a:t>
            </a:r>
            <a:r>
              <a:rPr dirty="0" err="1"/>
              <a:t>час</a:t>
            </a:r>
            <a:r>
              <a:rPr dirty="0"/>
              <a:t> </a:t>
            </a:r>
            <a:r>
              <a:rPr dirty="0" err="1"/>
              <a:t>надає</a:t>
            </a:r>
            <a:r>
              <a:rPr dirty="0"/>
              <a:t> </a:t>
            </a:r>
            <a:r>
              <a:rPr dirty="0" err="1"/>
              <a:t>перевагу</a:t>
            </a:r>
            <a:r>
              <a:rPr dirty="0"/>
              <a:t> </a:t>
            </a:r>
            <a:r>
              <a:rPr dirty="0" err="1"/>
              <a:t>товару</a:t>
            </a:r>
            <a:r>
              <a:rPr dirty="0"/>
              <a:t> (</a:t>
            </a:r>
            <a:r>
              <a:rPr dirty="0" err="1"/>
              <a:t>товарам</a:t>
            </a:r>
            <a:r>
              <a:rPr dirty="0"/>
              <a:t>)  </a:t>
            </a:r>
            <a:r>
              <a:rPr dirty="0" err="1"/>
              <a:t>певної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. </a:t>
            </a:r>
            <a:r>
              <a:rPr dirty="0" err="1"/>
              <a:t>Особи</a:t>
            </a:r>
            <a:r>
              <a:rPr dirty="0"/>
              <a:t>, які </a:t>
            </a:r>
            <a:r>
              <a:rPr dirty="0" err="1"/>
              <a:t>повторно</a:t>
            </a:r>
            <a:r>
              <a:rPr dirty="0"/>
              <a:t> </a:t>
            </a:r>
            <a:r>
              <a:rPr dirty="0" err="1"/>
              <a:t>звертаються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товарів</a:t>
            </a:r>
            <a:r>
              <a:rPr dirty="0"/>
              <a:t> або </a:t>
            </a:r>
            <a:r>
              <a:rPr dirty="0" err="1"/>
              <a:t>послуг</a:t>
            </a:r>
            <a:r>
              <a:rPr dirty="0"/>
              <a:t> </a:t>
            </a:r>
            <a:r>
              <a:rPr dirty="0" err="1"/>
              <a:t>однієї</a:t>
            </a:r>
            <a:r>
              <a:rPr dirty="0"/>
              <a:t> і </a:t>
            </a:r>
            <a:r>
              <a:rPr dirty="0" err="1"/>
              <a:t>тієї</a:t>
            </a:r>
            <a:r>
              <a:rPr dirty="0"/>
              <a:t> ж </a:t>
            </a:r>
            <a:r>
              <a:rPr dirty="0" err="1"/>
              <a:t>компанії</a:t>
            </a:r>
            <a:r>
              <a:rPr dirty="0"/>
              <a:t>, </a:t>
            </a:r>
            <a:r>
              <a:rPr dirty="0" err="1"/>
              <a:t>належать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категорії</a:t>
            </a:r>
            <a:r>
              <a:rPr dirty="0"/>
              <a:t> </a:t>
            </a:r>
            <a:r>
              <a:rPr dirty="0" err="1"/>
              <a:t>постійних</a:t>
            </a:r>
            <a:r>
              <a:rPr dirty="0"/>
              <a:t> </a:t>
            </a:r>
            <a:r>
              <a:rPr dirty="0" err="1"/>
              <a:t>клієнтів</a:t>
            </a:r>
            <a:r>
              <a:rPr dirty="0"/>
              <a:t>.</a:t>
            </a:r>
          </a:p>
        </p:txBody>
      </p:sp>
      <p:sp>
        <p:nvSpPr>
          <p:cNvPr id="153" name="Відповідно всіх споживачів можна розподілити на п'ять категорій:…"/>
          <p:cNvSpPr txBox="1"/>
          <p:nvPr/>
        </p:nvSpPr>
        <p:spPr>
          <a:xfrm>
            <a:off x="4558825" y="7362056"/>
            <a:ext cx="14891005" cy="407714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/>
              <a:t>Відповідно </a:t>
            </a:r>
            <a:r>
              <a:rPr dirty="0" err="1"/>
              <a:t>всіх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 </a:t>
            </a:r>
            <a:r>
              <a:rPr dirty="0" err="1"/>
              <a:t>можна</a:t>
            </a:r>
            <a:r>
              <a:rPr dirty="0"/>
              <a:t> </a:t>
            </a:r>
            <a:r>
              <a:rPr dirty="0" err="1"/>
              <a:t>розподілити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п'ять</a:t>
            </a:r>
            <a:r>
              <a:rPr dirty="0"/>
              <a:t> </a:t>
            </a:r>
            <a:r>
              <a:rPr dirty="0" err="1"/>
              <a:t>категорій</a:t>
            </a:r>
            <a:r>
              <a:rPr dirty="0"/>
              <a:t>:</a:t>
            </a:r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 err="1"/>
              <a:t>украй</a:t>
            </a:r>
            <a:r>
              <a:rPr dirty="0"/>
              <a:t>  </a:t>
            </a:r>
            <a:r>
              <a:rPr dirty="0" err="1"/>
              <a:t>незадоволені</a:t>
            </a:r>
            <a:r>
              <a:rPr dirty="0" smtClean="0"/>
              <a:t>;</a:t>
            </a:r>
            <a:endParaRPr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 err="1"/>
              <a:t>незадоволені</a:t>
            </a:r>
            <a:r>
              <a:rPr dirty="0" smtClean="0"/>
              <a:t>;</a:t>
            </a:r>
            <a:endParaRPr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 err="1"/>
              <a:t>нейтральні</a:t>
            </a:r>
            <a:r>
              <a:rPr dirty="0" smtClean="0"/>
              <a:t>;</a:t>
            </a:r>
            <a:endParaRPr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 err="1"/>
              <a:t>задоволені</a:t>
            </a:r>
            <a:r>
              <a:rPr dirty="0" smtClean="0"/>
              <a:t>;</a:t>
            </a:r>
            <a:endParaRPr dirty="0"/>
          </a:p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rPr dirty="0" err="1"/>
              <a:t>цілком</a:t>
            </a:r>
            <a:r>
              <a:rPr dirty="0"/>
              <a:t> </a:t>
            </a:r>
            <a:r>
              <a:rPr dirty="0" err="1"/>
              <a:t>задоволені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154" name="Орнамент 3"/>
          <p:cNvSpPr/>
          <p:nvPr/>
        </p:nvSpPr>
        <p:spPr>
          <a:xfrm>
            <a:off x="17973769" y="11771454"/>
            <a:ext cx="1036686" cy="1036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1" h="21114" extrusionOk="0">
                <a:moveTo>
                  <a:pt x="4639" y="1"/>
                </a:moveTo>
                <a:cubicBezTo>
                  <a:pt x="3461" y="-16"/>
                  <a:pt x="2280" y="422"/>
                  <a:pt x="1377" y="1328"/>
                </a:cubicBezTo>
                <a:cubicBezTo>
                  <a:pt x="-448" y="3156"/>
                  <a:pt x="-459" y="6160"/>
                  <a:pt x="1345" y="8002"/>
                </a:cubicBezTo>
                <a:lnTo>
                  <a:pt x="2889" y="9578"/>
                </a:lnTo>
                <a:cubicBezTo>
                  <a:pt x="2933" y="9623"/>
                  <a:pt x="3002" y="9623"/>
                  <a:pt x="3046" y="9578"/>
                </a:cubicBezTo>
                <a:lnTo>
                  <a:pt x="4414" y="8180"/>
                </a:lnTo>
                <a:cubicBezTo>
                  <a:pt x="4458" y="8136"/>
                  <a:pt x="4458" y="8065"/>
                  <a:pt x="4414" y="8020"/>
                </a:cubicBezTo>
                <a:lnTo>
                  <a:pt x="2871" y="6442"/>
                </a:lnTo>
                <a:cubicBezTo>
                  <a:pt x="1931" y="5482"/>
                  <a:pt x="1920" y="3923"/>
                  <a:pt x="2841" y="2950"/>
                </a:cubicBezTo>
                <a:cubicBezTo>
                  <a:pt x="3789" y="1948"/>
                  <a:pt x="5385" y="1966"/>
                  <a:pt x="6350" y="2952"/>
                </a:cubicBezTo>
                <a:lnTo>
                  <a:pt x="12838" y="9578"/>
                </a:lnTo>
                <a:cubicBezTo>
                  <a:pt x="12882" y="9623"/>
                  <a:pt x="12953" y="9623"/>
                  <a:pt x="12997" y="9578"/>
                </a:cubicBezTo>
                <a:lnTo>
                  <a:pt x="14365" y="8180"/>
                </a:lnTo>
                <a:cubicBezTo>
                  <a:pt x="14409" y="8136"/>
                  <a:pt x="14409" y="8065"/>
                  <a:pt x="14365" y="8020"/>
                </a:cubicBezTo>
                <a:lnTo>
                  <a:pt x="7888" y="1403"/>
                </a:lnTo>
                <a:cubicBezTo>
                  <a:pt x="6993" y="489"/>
                  <a:pt x="5817" y="17"/>
                  <a:pt x="4639" y="1"/>
                </a:cubicBezTo>
                <a:close/>
                <a:moveTo>
                  <a:pt x="16042" y="1"/>
                </a:moveTo>
                <a:cubicBezTo>
                  <a:pt x="14864" y="17"/>
                  <a:pt x="13688" y="489"/>
                  <a:pt x="12793" y="1403"/>
                </a:cubicBezTo>
                <a:lnTo>
                  <a:pt x="11291" y="2938"/>
                </a:lnTo>
                <a:cubicBezTo>
                  <a:pt x="11247" y="2983"/>
                  <a:pt x="11247" y="3054"/>
                  <a:pt x="11291" y="3099"/>
                </a:cubicBezTo>
                <a:lnTo>
                  <a:pt x="12661" y="4497"/>
                </a:lnTo>
                <a:cubicBezTo>
                  <a:pt x="12704" y="4541"/>
                  <a:pt x="12774" y="4541"/>
                  <a:pt x="12817" y="4497"/>
                </a:cubicBezTo>
                <a:lnTo>
                  <a:pt x="14360" y="2920"/>
                </a:lnTo>
                <a:cubicBezTo>
                  <a:pt x="15302" y="1959"/>
                  <a:pt x="16828" y="1949"/>
                  <a:pt x="17781" y="2891"/>
                </a:cubicBezTo>
                <a:cubicBezTo>
                  <a:pt x="18761" y="3859"/>
                  <a:pt x="18744" y="5490"/>
                  <a:pt x="17779" y="6475"/>
                </a:cubicBezTo>
                <a:lnTo>
                  <a:pt x="11292" y="13102"/>
                </a:lnTo>
                <a:cubicBezTo>
                  <a:pt x="11249" y="13147"/>
                  <a:pt x="11249" y="13220"/>
                  <a:pt x="11292" y="13264"/>
                </a:cubicBezTo>
                <a:lnTo>
                  <a:pt x="12661" y="14662"/>
                </a:lnTo>
                <a:cubicBezTo>
                  <a:pt x="12704" y="14706"/>
                  <a:pt x="12774" y="14706"/>
                  <a:pt x="12817" y="14662"/>
                </a:cubicBezTo>
                <a:lnTo>
                  <a:pt x="19337" y="8002"/>
                </a:lnTo>
                <a:cubicBezTo>
                  <a:pt x="21140" y="6160"/>
                  <a:pt x="21129" y="3156"/>
                  <a:pt x="19304" y="1328"/>
                </a:cubicBezTo>
                <a:cubicBezTo>
                  <a:pt x="18401" y="423"/>
                  <a:pt x="17220" y="-16"/>
                  <a:pt x="16042" y="1"/>
                </a:cubicBezTo>
                <a:close/>
                <a:moveTo>
                  <a:pt x="7941" y="6406"/>
                </a:moveTo>
                <a:cubicBezTo>
                  <a:pt x="7913" y="6406"/>
                  <a:pt x="7886" y="6419"/>
                  <a:pt x="7864" y="6441"/>
                </a:cubicBezTo>
                <a:lnTo>
                  <a:pt x="1387" y="13058"/>
                </a:lnTo>
                <a:cubicBezTo>
                  <a:pt x="-403" y="14886"/>
                  <a:pt x="-460" y="17862"/>
                  <a:pt x="1312" y="19707"/>
                </a:cubicBezTo>
                <a:cubicBezTo>
                  <a:pt x="3102" y="21571"/>
                  <a:pt x="6043" y="21583"/>
                  <a:pt x="7846" y="19740"/>
                </a:cubicBezTo>
                <a:lnTo>
                  <a:pt x="9389" y="18164"/>
                </a:lnTo>
                <a:cubicBezTo>
                  <a:pt x="9432" y="18120"/>
                  <a:pt x="9432" y="18047"/>
                  <a:pt x="9389" y="18003"/>
                </a:cubicBezTo>
                <a:lnTo>
                  <a:pt x="8021" y="16605"/>
                </a:lnTo>
                <a:cubicBezTo>
                  <a:pt x="7977" y="16560"/>
                  <a:pt x="7907" y="16560"/>
                  <a:pt x="7864" y="16605"/>
                </a:cubicBezTo>
                <a:lnTo>
                  <a:pt x="6319" y="18182"/>
                </a:lnTo>
                <a:cubicBezTo>
                  <a:pt x="5379" y="19143"/>
                  <a:pt x="3855" y="19153"/>
                  <a:pt x="2902" y="18212"/>
                </a:cubicBezTo>
                <a:cubicBezTo>
                  <a:pt x="1921" y="17243"/>
                  <a:pt x="1937" y="15613"/>
                  <a:pt x="2902" y="14627"/>
                </a:cubicBezTo>
                <a:lnTo>
                  <a:pt x="9389" y="7999"/>
                </a:lnTo>
                <a:cubicBezTo>
                  <a:pt x="9432" y="7954"/>
                  <a:pt x="9432" y="7883"/>
                  <a:pt x="9389" y="7839"/>
                </a:cubicBezTo>
                <a:lnTo>
                  <a:pt x="8021" y="6441"/>
                </a:lnTo>
                <a:cubicBezTo>
                  <a:pt x="7999" y="6419"/>
                  <a:pt x="7970" y="6406"/>
                  <a:pt x="7941" y="6406"/>
                </a:cubicBezTo>
                <a:close/>
                <a:moveTo>
                  <a:pt x="7764" y="11488"/>
                </a:moveTo>
                <a:cubicBezTo>
                  <a:pt x="7735" y="11488"/>
                  <a:pt x="7706" y="11500"/>
                  <a:pt x="7684" y="11523"/>
                </a:cubicBezTo>
                <a:lnTo>
                  <a:pt x="6316" y="12921"/>
                </a:lnTo>
                <a:cubicBezTo>
                  <a:pt x="6273" y="12965"/>
                  <a:pt x="6273" y="13036"/>
                  <a:pt x="6316" y="13081"/>
                </a:cubicBezTo>
                <a:lnTo>
                  <a:pt x="12793" y="19698"/>
                </a:lnTo>
                <a:cubicBezTo>
                  <a:pt x="14583" y="21526"/>
                  <a:pt x="17497" y="21584"/>
                  <a:pt x="19304" y="19773"/>
                </a:cubicBezTo>
                <a:cubicBezTo>
                  <a:pt x="21129" y="17946"/>
                  <a:pt x="21139" y="14941"/>
                  <a:pt x="19337" y="13099"/>
                </a:cubicBezTo>
                <a:lnTo>
                  <a:pt x="17794" y="11523"/>
                </a:lnTo>
                <a:cubicBezTo>
                  <a:pt x="17750" y="11478"/>
                  <a:pt x="17679" y="11478"/>
                  <a:pt x="17635" y="11523"/>
                </a:cubicBezTo>
                <a:lnTo>
                  <a:pt x="16267" y="12921"/>
                </a:lnTo>
                <a:cubicBezTo>
                  <a:pt x="16223" y="12965"/>
                  <a:pt x="16223" y="13036"/>
                  <a:pt x="16267" y="13081"/>
                </a:cubicBezTo>
                <a:lnTo>
                  <a:pt x="17810" y="14657"/>
                </a:lnTo>
                <a:cubicBezTo>
                  <a:pt x="18751" y="15618"/>
                  <a:pt x="18761" y="17177"/>
                  <a:pt x="17841" y="18151"/>
                </a:cubicBezTo>
                <a:cubicBezTo>
                  <a:pt x="16892" y="19153"/>
                  <a:pt x="15296" y="19135"/>
                  <a:pt x="14331" y="18149"/>
                </a:cubicBezTo>
                <a:lnTo>
                  <a:pt x="7843" y="11523"/>
                </a:lnTo>
                <a:cubicBezTo>
                  <a:pt x="7821" y="11500"/>
                  <a:pt x="7792" y="11488"/>
                  <a:pt x="7764" y="1148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55" name="Окрім того, споживачів поділяють на два типи – «правильні» (цільові) та «неправильні»."/>
          <p:cNvSpPr txBox="1"/>
          <p:nvPr/>
        </p:nvSpPr>
        <p:spPr>
          <a:xfrm>
            <a:off x="19318645" y="11913351"/>
            <a:ext cx="4542992" cy="10797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 defTabSz="355600">
              <a:lnSpc>
                <a:spcPct val="100000"/>
              </a:lnSpc>
              <a:spcBef>
                <a:spcPts val="0"/>
              </a:spcBef>
              <a:defRPr sz="23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Окрім того, споживачів поділяють на два типи – «правильні» (цільові) та «неправильні».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На рівень задоволеності споживачів впливають різні чинники"/>
          <p:cNvSpPr txBox="1">
            <a:spLocks noGrp="1"/>
          </p:cNvSpPr>
          <p:nvPr>
            <p:ph type="title"/>
          </p:nvPr>
        </p:nvSpPr>
        <p:spPr>
          <a:xfrm>
            <a:off x="310680" y="953344"/>
            <a:ext cx="10574556" cy="2586127"/>
          </a:xfrm>
          <a:prstGeom prst="rect">
            <a:avLst/>
          </a:prstGeom>
        </p:spPr>
        <p:txBody>
          <a:bodyPr>
            <a:noAutofit/>
          </a:bodyPr>
          <a:lstStyle>
            <a:lvl1pPr defTabSz="676909">
              <a:defRPr sz="8200" spc="-82"/>
            </a:lvl1pPr>
          </a:lstStyle>
          <a:p>
            <a:r>
              <a:rPr sz="5400" dirty="0" err="1"/>
              <a:t>На</a:t>
            </a:r>
            <a:r>
              <a:rPr sz="5400" dirty="0"/>
              <a:t> </a:t>
            </a:r>
            <a:r>
              <a:rPr sz="5400" dirty="0" err="1"/>
              <a:t>рівень</a:t>
            </a:r>
            <a:r>
              <a:rPr sz="5400" dirty="0"/>
              <a:t> </a:t>
            </a:r>
            <a:r>
              <a:rPr sz="5400" dirty="0" err="1"/>
              <a:t>задоволеності</a:t>
            </a:r>
            <a:r>
              <a:rPr sz="5400" dirty="0"/>
              <a:t> </a:t>
            </a:r>
            <a:r>
              <a:rPr sz="5400" dirty="0" err="1"/>
              <a:t>споживачів</a:t>
            </a:r>
            <a:r>
              <a:rPr sz="5400" dirty="0"/>
              <a:t> </a:t>
            </a:r>
            <a:r>
              <a:rPr sz="5400" dirty="0" err="1"/>
              <a:t>впливають</a:t>
            </a:r>
            <a:r>
              <a:rPr sz="5400" dirty="0"/>
              <a:t> </a:t>
            </a:r>
            <a:r>
              <a:rPr sz="5400" dirty="0" err="1"/>
              <a:t>різні</a:t>
            </a:r>
            <a:r>
              <a:rPr sz="5400" dirty="0"/>
              <a:t> </a:t>
            </a:r>
            <a:r>
              <a:rPr sz="5400" dirty="0" err="1"/>
              <a:t>чинники</a:t>
            </a:r>
            <a:r>
              <a:rPr sz="5400" dirty="0"/>
              <a:t> </a:t>
            </a:r>
          </a:p>
        </p:txBody>
      </p:sp>
      <p:pic>
        <p:nvPicPr>
          <p:cNvPr id="158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109319" y="2682966"/>
            <a:ext cx="9461501" cy="7073901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− продукція або послуги повинні містити очікувані споживачем основні характеристики  всіх конкурентів компанії;…"/>
          <p:cNvSpPr txBox="1"/>
          <p:nvPr/>
        </p:nvSpPr>
        <p:spPr>
          <a:xfrm>
            <a:off x="804572" y="4132601"/>
            <a:ext cx="8759146" cy="75497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продукція</a:t>
            </a:r>
            <a:r>
              <a:rPr dirty="0"/>
              <a:t> або </a:t>
            </a:r>
            <a:r>
              <a:rPr dirty="0" err="1"/>
              <a:t>послуги</a:t>
            </a:r>
            <a:r>
              <a:rPr dirty="0"/>
              <a:t> повинні </a:t>
            </a:r>
            <a:r>
              <a:rPr dirty="0" err="1"/>
              <a:t>містити</a:t>
            </a:r>
            <a:r>
              <a:rPr dirty="0"/>
              <a:t> </a:t>
            </a:r>
            <a:r>
              <a:rPr dirty="0" err="1"/>
              <a:t>очікувані</a:t>
            </a:r>
            <a:r>
              <a:rPr dirty="0"/>
              <a:t> </a:t>
            </a:r>
            <a:r>
              <a:rPr dirty="0" err="1"/>
              <a:t>споживачем</a:t>
            </a:r>
            <a:r>
              <a:rPr dirty="0"/>
              <a:t> </a:t>
            </a:r>
            <a:r>
              <a:rPr dirty="0" err="1"/>
              <a:t>основні</a:t>
            </a:r>
            <a:r>
              <a:rPr dirty="0"/>
              <a:t> </a:t>
            </a:r>
            <a:r>
              <a:rPr dirty="0" err="1"/>
              <a:t>характеристики</a:t>
            </a:r>
            <a:r>
              <a:rPr dirty="0"/>
              <a:t>  </a:t>
            </a:r>
            <a:r>
              <a:rPr dirty="0" err="1"/>
              <a:t>всіх</a:t>
            </a:r>
            <a:r>
              <a:rPr dirty="0"/>
              <a:t> </a:t>
            </a:r>
            <a:r>
              <a:rPr dirty="0" err="1"/>
              <a:t>конкурентів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обслуговування </a:t>
            </a:r>
            <a:r>
              <a:rPr dirty="0" err="1"/>
              <a:t>продукту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його</a:t>
            </a:r>
            <a:r>
              <a:rPr dirty="0"/>
              <a:t> </a:t>
            </a:r>
            <a:r>
              <a:rPr dirty="0" err="1"/>
              <a:t>забезпечення</a:t>
            </a:r>
            <a:r>
              <a:rPr dirty="0"/>
              <a:t> </a:t>
            </a:r>
            <a:r>
              <a:rPr dirty="0" err="1"/>
              <a:t>мають</a:t>
            </a:r>
            <a:r>
              <a:rPr dirty="0"/>
              <a:t> </a:t>
            </a:r>
            <a:r>
              <a:rPr dirty="0" err="1"/>
              <a:t>підпорядковуватись</a:t>
            </a:r>
            <a:r>
              <a:rPr dirty="0"/>
              <a:t> </a:t>
            </a:r>
            <a:r>
              <a:rPr dirty="0" err="1"/>
              <a:t>основній</a:t>
            </a:r>
            <a:r>
              <a:rPr dirty="0"/>
              <a:t> </a:t>
            </a:r>
            <a:r>
              <a:rPr dirty="0" err="1"/>
              <a:t>системі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компанія</a:t>
            </a:r>
            <a:r>
              <a:rPr dirty="0"/>
              <a:t> </a:t>
            </a:r>
            <a:r>
              <a:rPr dirty="0" err="1"/>
              <a:t>повинна</a:t>
            </a:r>
            <a:r>
              <a:rPr dirty="0"/>
              <a:t> </a:t>
            </a:r>
            <a:r>
              <a:rPr dirty="0" err="1"/>
              <a:t>мати</a:t>
            </a:r>
            <a:r>
              <a:rPr dirty="0"/>
              <a:t> </a:t>
            </a:r>
            <a:r>
              <a:rPr dirty="0" err="1"/>
              <a:t>можливість</a:t>
            </a:r>
            <a:r>
              <a:rPr dirty="0"/>
              <a:t> </a:t>
            </a:r>
            <a:r>
              <a:rPr dirty="0" err="1"/>
              <a:t>компенсувати</a:t>
            </a:r>
            <a:r>
              <a:rPr dirty="0"/>
              <a:t> </a:t>
            </a:r>
            <a:r>
              <a:rPr dirty="0" err="1"/>
              <a:t>збитки</a:t>
            </a:r>
            <a:r>
              <a:rPr dirty="0"/>
              <a:t> </a:t>
            </a:r>
            <a:r>
              <a:rPr dirty="0" err="1"/>
              <a:t>споживачам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можливості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 повинні </a:t>
            </a:r>
            <a:r>
              <a:rPr dirty="0" err="1"/>
              <a:t>задовольняти</a:t>
            </a:r>
            <a:r>
              <a:rPr dirty="0"/>
              <a:t> </a:t>
            </a:r>
            <a:r>
              <a:rPr dirty="0" err="1"/>
              <a:t>індивідуальні</a:t>
            </a:r>
            <a:r>
              <a:rPr dirty="0"/>
              <a:t> </a:t>
            </a:r>
            <a:r>
              <a:rPr dirty="0" err="1"/>
              <a:t>запити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, </a:t>
            </a:r>
            <a:r>
              <a:rPr dirty="0" err="1"/>
              <a:t>диференціювати</a:t>
            </a:r>
            <a:r>
              <a:rPr dirty="0"/>
              <a:t> </a:t>
            </a:r>
            <a:r>
              <a:rPr dirty="0" err="1"/>
              <a:t>товар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699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Методи щодо визначення потреб споживачів"/>
          <p:cNvSpPr txBox="1">
            <a:spLocks noGrp="1"/>
          </p:cNvSpPr>
          <p:nvPr>
            <p:ph type="body" sz="half" idx="1"/>
          </p:nvPr>
        </p:nvSpPr>
        <p:spPr>
          <a:xfrm>
            <a:off x="929901" y="1967124"/>
            <a:ext cx="21945601" cy="419288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t>Методи щодо визначення потреб споживачів </a:t>
            </a:r>
          </a:p>
        </p:txBody>
      </p:sp>
      <p:sp>
        <p:nvSpPr>
          <p:cNvPr id="162" name="Орнамент 16"/>
          <p:cNvSpPr/>
          <p:nvPr/>
        </p:nvSpPr>
        <p:spPr>
          <a:xfrm>
            <a:off x="7388803" y="6301182"/>
            <a:ext cx="9027797" cy="963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007" extrusionOk="0">
                <a:moveTo>
                  <a:pt x="9472" y="21"/>
                </a:moveTo>
                <a:cubicBezTo>
                  <a:pt x="9223" y="53"/>
                  <a:pt x="8975" y="641"/>
                  <a:pt x="8772" y="1801"/>
                </a:cubicBezTo>
                <a:cubicBezTo>
                  <a:pt x="8137" y="-1445"/>
                  <a:pt x="7234" y="1021"/>
                  <a:pt x="7074" y="6181"/>
                </a:cubicBezTo>
                <a:cubicBezTo>
                  <a:pt x="7070" y="6301"/>
                  <a:pt x="7067" y="6425"/>
                  <a:pt x="7064" y="6545"/>
                </a:cubicBezTo>
                <a:cubicBezTo>
                  <a:pt x="3830" y="6672"/>
                  <a:pt x="1931" y="6955"/>
                  <a:pt x="24" y="7259"/>
                </a:cubicBezTo>
                <a:cubicBezTo>
                  <a:pt x="10" y="7263"/>
                  <a:pt x="0" y="7349"/>
                  <a:pt x="0" y="7446"/>
                </a:cubicBezTo>
                <a:lnTo>
                  <a:pt x="0" y="8477"/>
                </a:lnTo>
                <a:cubicBezTo>
                  <a:pt x="0" y="8574"/>
                  <a:pt x="10" y="8649"/>
                  <a:pt x="24" y="8653"/>
                </a:cubicBezTo>
                <a:cubicBezTo>
                  <a:pt x="2070" y="8979"/>
                  <a:pt x="3801" y="9240"/>
                  <a:pt x="7072" y="9367"/>
                </a:cubicBezTo>
                <a:cubicBezTo>
                  <a:pt x="7243" y="14966"/>
                  <a:pt x="8249" y="17172"/>
                  <a:pt x="8848" y="13068"/>
                </a:cubicBezTo>
                <a:cubicBezTo>
                  <a:pt x="9572" y="8106"/>
                  <a:pt x="9322" y="9816"/>
                  <a:pt x="9376" y="9449"/>
                </a:cubicBezTo>
                <a:cubicBezTo>
                  <a:pt x="9794" y="12417"/>
                  <a:pt x="10494" y="19166"/>
                  <a:pt x="11426" y="14286"/>
                </a:cubicBezTo>
                <a:cubicBezTo>
                  <a:pt x="11850" y="16535"/>
                  <a:pt x="12432" y="16401"/>
                  <a:pt x="12832" y="14134"/>
                </a:cubicBezTo>
                <a:cubicBezTo>
                  <a:pt x="13467" y="17338"/>
                  <a:pt x="14364" y="14891"/>
                  <a:pt x="14524" y="9730"/>
                </a:cubicBezTo>
                <a:cubicBezTo>
                  <a:pt x="14528" y="9610"/>
                  <a:pt x="14531" y="9487"/>
                  <a:pt x="14534" y="9367"/>
                </a:cubicBezTo>
                <a:cubicBezTo>
                  <a:pt x="17341" y="9258"/>
                  <a:pt x="19089" y="9035"/>
                  <a:pt x="21575" y="8641"/>
                </a:cubicBezTo>
                <a:cubicBezTo>
                  <a:pt x="21589" y="8637"/>
                  <a:pt x="21600" y="8563"/>
                  <a:pt x="21600" y="8465"/>
                </a:cubicBezTo>
                <a:lnTo>
                  <a:pt x="21600" y="7435"/>
                </a:lnTo>
                <a:cubicBezTo>
                  <a:pt x="21600" y="7337"/>
                  <a:pt x="21590" y="7263"/>
                  <a:pt x="21576" y="7259"/>
                </a:cubicBezTo>
                <a:cubicBezTo>
                  <a:pt x="21279" y="7214"/>
                  <a:pt x="18303" y="6694"/>
                  <a:pt x="14528" y="6545"/>
                </a:cubicBezTo>
                <a:cubicBezTo>
                  <a:pt x="14357" y="934"/>
                  <a:pt x="13349" y="-1260"/>
                  <a:pt x="12751" y="2843"/>
                </a:cubicBezTo>
                <a:cubicBezTo>
                  <a:pt x="12026" y="7806"/>
                  <a:pt x="12277" y="6095"/>
                  <a:pt x="12223" y="6463"/>
                </a:cubicBezTo>
                <a:cubicBezTo>
                  <a:pt x="12091" y="5529"/>
                  <a:pt x="11785" y="3355"/>
                  <a:pt x="11654" y="2422"/>
                </a:cubicBezTo>
                <a:cubicBezTo>
                  <a:pt x="11648" y="2407"/>
                  <a:pt x="10958" y="-2434"/>
                  <a:pt x="10177" y="1614"/>
                </a:cubicBezTo>
                <a:cubicBezTo>
                  <a:pt x="9969" y="521"/>
                  <a:pt x="9721" y="-11"/>
                  <a:pt x="9472" y="21"/>
                </a:cubicBezTo>
                <a:close/>
                <a:moveTo>
                  <a:pt x="13483" y="2586"/>
                </a:moveTo>
                <a:cubicBezTo>
                  <a:pt x="13809" y="2629"/>
                  <a:pt x="14122" y="4076"/>
                  <a:pt x="14222" y="6545"/>
                </a:cubicBezTo>
                <a:cubicBezTo>
                  <a:pt x="12283" y="6470"/>
                  <a:pt x="14951" y="6558"/>
                  <a:pt x="12558" y="6498"/>
                </a:cubicBezTo>
                <a:cubicBezTo>
                  <a:pt x="12563" y="6456"/>
                  <a:pt x="12951" y="3936"/>
                  <a:pt x="12926" y="4097"/>
                </a:cubicBezTo>
                <a:cubicBezTo>
                  <a:pt x="13088" y="3040"/>
                  <a:pt x="13287" y="2560"/>
                  <a:pt x="13483" y="2586"/>
                </a:cubicBezTo>
                <a:close/>
                <a:moveTo>
                  <a:pt x="8117" y="2691"/>
                </a:moveTo>
                <a:cubicBezTo>
                  <a:pt x="8311" y="2707"/>
                  <a:pt x="8507" y="3237"/>
                  <a:pt x="8659" y="4354"/>
                </a:cubicBezTo>
                <a:cubicBezTo>
                  <a:pt x="8665" y="4403"/>
                  <a:pt x="8971" y="6573"/>
                  <a:pt x="8961" y="6498"/>
                </a:cubicBezTo>
                <a:cubicBezTo>
                  <a:pt x="7707" y="6531"/>
                  <a:pt x="9154" y="6465"/>
                  <a:pt x="7379" y="6533"/>
                </a:cubicBezTo>
                <a:cubicBezTo>
                  <a:pt x="7476" y="4057"/>
                  <a:pt x="7793" y="2666"/>
                  <a:pt x="8117" y="2691"/>
                </a:cubicBezTo>
                <a:close/>
                <a:moveTo>
                  <a:pt x="9529" y="2961"/>
                </a:moveTo>
                <a:cubicBezTo>
                  <a:pt x="9927" y="3168"/>
                  <a:pt x="10207" y="6148"/>
                  <a:pt x="10284" y="6474"/>
                </a:cubicBezTo>
                <a:lnTo>
                  <a:pt x="9480" y="6486"/>
                </a:lnTo>
                <a:lnTo>
                  <a:pt x="9096" y="3874"/>
                </a:lnTo>
                <a:cubicBezTo>
                  <a:pt x="9251" y="3127"/>
                  <a:pt x="9397" y="2891"/>
                  <a:pt x="9529" y="2961"/>
                </a:cubicBezTo>
                <a:close/>
                <a:moveTo>
                  <a:pt x="10947" y="3019"/>
                </a:moveTo>
                <a:cubicBezTo>
                  <a:pt x="11376" y="3474"/>
                  <a:pt x="11709" y="6643"/>
                  <a:pt x="11684" y="6474"/>
                </a:cubicBezTo>
                <a:lnTo>
                  <a:pt x="10895" y="6463"/>
                </a:lnTo>
                <a:lnTo>
                  <a:pt x="10496" y="3698"/>
                </a:lnTo>
                <a:cubicBezTo>
                  <a:pt x="10651" y="3023"/>
                  <a:pt x="10804" y="2868"/>
                  <a:pt x="10947" y="3019"/>
                </a:cubicBezTo>
                <a:close/>
                <a:moveTo>
                  <a:pt x="7378" y="9391"/>
                </a:moveTo>
                <a:cubicBezTo>
                  <a:pt x="8968" y="9454"/>
                  <a:pt x="8228" y="9407"/>
                  <a:pt x="9042" y="9426"/>
                </a:cubicBezTo>
                <a:cubicBezTo>
                  <a:pt x="9036" y="9463"/>
                  <a:pt x="8651" y="11988"/>
                  <a:pt x="8675" y="11827"/>
                </a:cubicBezTo>
                <a:cubicBezTo>
                  <a:pt x="8236" y="14694"/>
                  <a:pt x="7535" y="13281"/>
                  <a:pt x="7378" y="9391"/>
                </a:cubicBezTo>
                <a:close/>
                <a:moveTo>
                  <a:pt x="14221" y="9391"/>
                </a:moveTo>
                <a:cubicBezTo>
                  <a:pt x="14146" y="11306"/>
                  <a:pt x="13905" y="12840"/>
                  <a:pt x="13627" y="13162"/>
                </a:cubicBezTo>
                <a:cubicBezTo>
                  <a:pt x="13149" y="13687"/>
                  <a:pt x="12952" y="11633"/>
                  <a:pt x="12639" y="9426"/>
                </a:cubicBezTo>
                <a:cubicBezTo>
                  <a:pt x="13881" y="9392"/>
                  <a:pt x="12452" y="9462"/>
                  <a:pt x="14221" y="9391"/>
                </a:cubicBezTo>
                <a:close/>
                <a:moveTo>
                  <a:pt x="12120" y="9437"/>
                </a:moveTo>
                <a:lnTo>
                  <a:pt x="12509" y="12073"/>
                </a:lnTo>
                <a:cubicBezTo>
                  <a:pt x="11887" y="14996"/>
                  <a:pt x="11427" y="9888"/>
                  <a:pt x="11325" y="9449"/>
                </a:cubicBezTo>
                <a:lnTo>
                  <a:pt x="12120" y="9437"/>
                </a:lnTo>
                <a:close/>
                <a:moveTo>
                  <a:pt x="9917" y="9449"/>
                </a:moveTo>
                <a:lnTo>
                  <a:pt x="10714" y="9461"/>
                </a:lnTo>
                <a:lnTo>
                  <a:pt x="11111" y="12201"/>
                </a:lnTo>
                <a:cubicBezTo>
                  <a:pt x="10633" y="14338"/>
                  <a:pt x="10233" y="11576"/>
                  <a:pt x="10228" y="11557"/>
                </a:cubicBezTo>
                <a:cubicBezTo>
                  <a:pt x="10221" y="11516"/>
                  <a:pt x="9907" y="9382"/>
                  <a:pt x="9917" y="9449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63" name="1.  Визначення індексу задоволеності споживачів. Це дозволяє менеджерам визначити ставлення споживачів як до організації в цілому, так і до певного продукту (послуги). Одержуваний показник має кількісну оцінку, що дає можливість зіставлення даних.…"/>
          <p:cNvSpPr txBox="1"/>
          <p:nvPr/>
        </p:nvSpPr>
        <p:spPr>
          <a:xfrm>
            <a:off x="3050700" y="7948539"/>
            <a:ext cx="19505371" cy="465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  Визначення індексу задоволеності споживачів. Це дозволяє менеджерам визначити ставлення споживачів як до організації в цілому, так і до певного продукту (послуги). Одержуваний показник має кількісну оцінку, що дає можливість зіставлення даних.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  Встановлення зворотного зв'язку зі споживачем (скарги, побажання, питання, коментарі тощо).  Без знання суті проблеми її  вирішення неможливе.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  Дослідження ринку шляхом його оцінки самим споживачем. Для цього організації витрачають значні кошти й залучають до опитування досвідчених фахівців. Компанії важлива думка не тільки задоволених споживачів, але й тих, хто розчарувався та віддав перевагу продукції (послугам) конкурентів.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  Сплановані стратегічні дії. На стадії виробництва свого продукту завбачливі компанії активно працюють у напрямку залучення можливих майбутніх споживачів.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Практичним інструментом, який допомагає організаціям встановити цілісну систему управління та прийняти необхідні рішення для досягнення успіху є Модель ділової досконалості Європейського фонду управління якістю (EFQM Business Excellence Model). Вона ґрун"/>
          <p:cNvSpPr txBox="1"/>
          <p:nvPr/>
        </p:nvSpPr>
        <p:spPr>
          <a:xfrm>
            <a:off x="1527916" y="388117"/>
            <a:ext cx="21328169" cy="2668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355600">
              <a:lnSpc>
                <a:spcPct val="100000"/>
              </a:lnSpc>
              <a:spcBef>
                <a:spcPts val="0"/>
              </a:spcBef>
              <a:defRPr sz="4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Практичним інструментом, який допомагає організаціям встановити цілісну систему управління та прийняти необхідні рішення для досягнення успіху є </a:t>
            </a:r>
            <a:r>
              <a:rPr b="1"/>
              <a:t>Модель ділової досконалості Європейського фонду управління якістю (EFQM Business Excellence Model). </a:t>
            </a:r>
            <a:r>
              <a:t>Вона ґрунтується на чітко визначених принципах. </a:t>
            </a:r>
          </a:p>
        </p:txBody>
      </p:sp>
      <p:graphicFrame>
        <p:nvGraphicFramePr>
          <p:cNvPr id="166" name="2D‑кольцевая диаграмма"/>
          <p:cNvGraphicFramePr/>
          <p:nvPr/>
        </p:nvGraphicFramePr>
        <p:xfrm>
          <a:off x="9701282" y="5235177"/>
          <a:ext cx="4402839" cy="4402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7" name="компанія орієнтувалася на споживача (необхідно розуміти споживчі вимоги,  вимірювати ступінь задоволеності споживачів);"/>
          <p:cNvSpPr txBox="1"/>
          <p:nvPr/>
        </p:nvSpPr>
        <p:spPr>
          <a:xfrm>
            <a:off x="1084511" y="5256728"/>
            <a:ext cx="7474259" cy="1154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компанія орієнтувалася на споживача (необхідно розуміти споживчі вимоги,  вимірювати ступінь задоволеності споживачів);</a:t>
            </a:r>
          </a:p>
        </p:txBody>
      </p:sp>
      <p:sp>
        <p:nvSpPr>
          <p:cNvPr id="168" name="налагоджувалися партнерські відносини  з постачальником;"/>
          <p:cNvSpPr txBox="1"/>
          <p:nvPr/>
        </p:nvSpPr>
        <p:spPr>
          <a:xfrm>
            <a:off x="4903064" y="3934898"/>
            <a:ext cx="8229465" cy="443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налагоджувалися партнерські відносини  з постачальником;</a:t>
            </a:r>
          </a:p>
        </p:txBody>
      </p:sp>
      <p:sp>
        <p:nvSpPr>
          <p:cNvPr id="169" name="велась постійна робота з персоналом (формування довіри до компанії, розкриття творчого потенціалу персоналу, навчання та підвищення кваліфікації  персоналу);"/>
          <p:cNvSpPr txBox="1"/>
          <p:nvPr/>
        </p:nvSpPr>
        <p:spPr>
          <a:xfrm>
            <a:off x="2614501" y="7659008"/>
            <a:ext cx="6728667" cy="15105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велась постійна робота з персоналом (формування довіри до компанії, розкриття творчого потенціалу персоналу, навчання та підвищення кваліфікації  персоналу);</a:t>
            </a:r>
          </a:p>
        </p:txBody>
      </p:sp>
      <p:sp>
        <p:nvSpPr>
          <p:cNvPr id="170" name="концентрувалась увага на процесах і фактах;"/>
          <p:cNvSpPr txBox="1"/>
          <p:nvPr/>
        </p:nvSpPr>
        <p:spPr>
          <a:xfrm>
            <a:off x="3867561" y="10494583"/>
            <a:ext cx="6309107" cy="443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концентрувалась увага на процесах і фактах;</a:t>
            </a:r>
          </a:p>
        </p:txBody>
      </p:sp>
      <p:sp>
        <p:nvSpPr>
          <p:cNvPr id="171" name="впроваджувались нововведення і безперервні поліпшення;"/>
          <p:cNvSpPr txBox="1"/>
          <p:nvPr/>
        </p:nvSpPr>
        <p:spPr>
          <a:xfrm>
            <a:off x="14162448" y="4609927"/>
            <a:ext cx="7644543" cy="799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впроваджувались нововведення і безперервні поліпшення;</a:t>
            </a:r>
          </a:p>
        </p:txBody>
      </p:sp>
      <p:sp>
        <p:nvSpPr>
          <p:cNvPr id="172" name="оцінювалось лідерство та єдність цілей (лідери не тільки формують структуру компанії, але і грамотно використовують наявні ресурси для досягнення досконалості, стратегія компанії структурована і систематизована, всі види діяльності піддаються ретельному "/>
          <p:cNvSpPr txBox="1"/>
          <p:nvPr/>
        </p:nvSpPr>
        <p:spPr>
          <a:xfrm>
            <a:off x="15040832" y="6503540"/>
            <a:ext cx="8880845" cy="1866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оцінювалось лідерство та єдність цілей (лідери не тільки формують структуру компанії, але і грамотно використовують наявні ресурси для досягнення досконалості, стратегія компанії структурована і систематизована, всі види діяльності піддаються ретельному оцінюванню);</a:t>
            </a:r>
          </a:p>
        </p:txBody>
      </p:sp>
      <p:sp>
        <p:nvSpPr>
          <p:cNvPr id="173" name="була відповідальність перед суспільством (дотримання всіма членами та структурами компанії  норм етики, законів і внутрішнього розпорядку);"/>
          <p:cNvSpPr txBox="1"/>
          <p:nvPr/>
        </p:nvSpPr>
        <p:spPr>
          <a:xfrm>
            <a:off x="14274341" y="9461686"/>
            <a:ext cx="7806488" cy="11549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була відповідальність перед суспільством (дотримання всіма членами та структурами компанії  норм етики, законів і внутрішнього розпорядку);</a:t>
            </a:r>
          </a:p>
        </p:txBody>
      </p:sp>
      <p:sp>
        <p:nvSpPr>
          <p:cNvPr id="174" name="фокусування на результатах для споживача (сприйняття споживачами  компанії загалом, її продукції (послуг), сервісного обслуговування; лояльність споживачів)."/>
          <p:cNvSpPr txBox="1"/>
          <p:nvPr/>
        </p:nvSpPr>
        <p:spPr>
          <a:xfrm>
            <a:off x="10195915" y="11513932"/>
            <a:ext cx="8730878" cy="11549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фокусування на результатах для споживача (сприйняття споживачами  компанії загалом, її продукції (послуг), сервісного обслуговування; лояльність споживачів).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Оцінка роботи персоналу і ступеня обслуговування"/>
          <p:cNvSpPr txBox="1">
            <a:spLocks noGrp="1"/>
          </p:cNvSpPr>
          <p:nvPr>
            <p:ph type="title"/>
          </p:nvPr>
        </p:nvSpPr>
        <p:spPr>
          <a:xfrm>
            <a:off x="1229947" y="717329"/>
            <a:ext cx="21945600" cy="2298700"/>
          </a:xfrm>
          <a:prstGeom prst="rect">
            <a:avLst/>
          </a:prstGeom>
        </p:spPr>
        <p:txBody>
          <a:bodyPr>
            <a:normAutofit/>
          </a:bodyPr>
          <a:lstStyle>
            <a:lvl1pPr defTabSz="726440">
              <a:defRPr sz="12320" spc="-123"/>
            </a:lvl1pPr>
          </a:lstStyle>
          <a:p>
            <a:r>
              <a:rPr sz="8800" dirty="0" err="1"/>
              <a:t>Оцінка</a:t>
            </a:r>
            <a:r>
              <a:rPr sz="8800" dirty="0"/>
              <a:t> роботи </a:t>
            </a:r>
            <a:r>
              <a:rPr sz="8800" dirty="0" err="1"/>
              <a:t>персоналу</a:t>
            </a:r>
            <a:r>
              <a:rPr sz="8800" dirty="0"/>
              <a:t> і </a:t>
            </a:r>
            <a:r>
              <a:rPr sz="8800" dirty="0" err="1"/>
              <a:t>ступеня</a:t>
            </a:r>
            <a:r>
              <a:rPr sz="8800" dirty="0"/>
              <a:t> обслуговування </a:t>
            </a:r>
          </a:p>
        </p:txBody>
      </p:sp>
      <p:sp>
        <p:nvSpPr>
          <p:cNvPr id="177" name="Методика щодо оцінки якості обслуговування має включати в себе дві групи параметрів – кількісні та якісні. Перші допомагають оцінити результати надання послуги, а другі – процес надання послуги."/>
          <p:cNvSpPr txBox="1"/>
          <p:nvPr/>
        </p:nvSpPr>
        <p:spPr>
          <a:xfrm>
            <a:off x="1208195" y="3022255"/>
            <a:ext cx="12627128" cy="1380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Методика щодо оцінки якості обслуговування має включати в себе дві групи параметрів – кількісні та якісні. Перші допомагають оцінити результати надання послуги, а другі – процес надання послуги.</a:t>
            </a:r>
          </a:p>
        </p:txBody>
      </p:sp>
      <p:sp>
        <p:nvSpPr>
          <p:cNvPr id="178" name="У розглядувану методику входять чотири групи якісних показників, визначених на таких характеристиках продажів роздрібних банківських послуг, які впливають на реакцію споживачів:…"/>
          <p:cNvSpPr txBox="1"/>
          <p:nvPr/>
        </p:nvSpPr>
        <p:spPr>
          <a:xfrm>
            <a:off x="1229947" y="5035943"/>
            <a:ext cx="12583623" cy="36441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У </a:t>
            </a:r>
            <a:r>
              <a:rPr dirty="0" err="1"/>
              <a:t>розглядувану</a:t>
            </a:r>
            <a:r>
              <a:rPr dirty="0"/>
              <a:t> </a:t>
            </a:r>
            <a:r>
              <a:rPr dirty="0" err="1"/>
              <a:t>методику</a:t>
            </a:r>
            <a:r>
              <a:rPr dirty="0"/>
              <a:t> </a:t>
            </a:r>
            <a:r>
              <a:rPr dirty="0" err="1"/>
              <a:t>входять</a:t>
            </a:r>
            <a:r>
              <a:rPr dirty="0"/>
              <a:t> </a:t>
            </a:r>
            <a:r>
              <a:rPr dirty="0" err="1"/>
              <a:t>чотири</a:t>
            </a:r>
            <a:r>
              <a:rPr dirty="0"/>
              <a:t> </a:t>
            </a:r>
            <a:r>
              <a:rPr dirty="0" err="1"/>
              <a:t>групи</a:t>
            </a:r>
            <a:r>
              <a:rPr dirty="0"/>
              <a:t> </a:t>
            </a:r>
            <a:r>
              <a:rPr dirty="0" err="1"/>
              <a:t>якісних</a:t>
            </a:r>
            <a:r>
              <a:rPr dirty="0"/>
              <a:t> </a:t>
            </a:r>
            <a:r>
              <a:rPr dirty="0" err="1"/>
              <a:t>показників</a:t>
            </a:r>
            <a:r>
              <a:rPr dirty="0"/>
              <a:t>, </a:t>
            </a:r>
            <a:r>
              <a:rPr dirty="0" err="1"/>
              <a:t>визначених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таких</a:t>
            </a:r>
            <a:r>
              <a:rPr dirty="0"/>
              <a:t> </a:t>
            </a:r>
            <a:r>
              <a:rPr dirty="0" err="1"/>
              <a:t>характеристиках</a:t>
            </a:r>
            <a:r>
              <a:rPr dirty="0"/>
              <a:t> </a:t>
            </a:r>
            <a:r>
              <a:rPr dirty="0" err="1"/>
              <a:t>продажів</a:t>
            </a:r>
            <a:r>
              <a:rPr dirty="0"/>
              <a:t> </a:t>
            </a:r>
            <a:r>
              <a:rPr dirty="0" err="1"/>
              <a:t>роздрібних</a:t>
            </a:r>
            <a:r>
              <a:rPr dirty="0"/>
              <a:t> </a:t>
            </a:r>
            <a:r>
              <a:rPr dirty="0" err="1"/>
              <a:t>банківських</a:t>
            </a:r>
            <a:r>
              <a:rPr dirty="0"/>
              <a:t> </a:t>
            </a:r>
            <a:r>
              <a:rPr dirty="0" err="1"/>
              <a:t>послуг</a:t>
            </a:r>
            <a:r>
              <a:rPr dirty="0"/>
              <a:t>, які </a:t>
            </a:r>
            <a:r>
              <a:rPr dirty="0" err="1"/>
              <a:t>впливають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реакцію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1)  </a:t>
            </a:r>
            <a:r>
              <a:rPr dirty="0" err="1"/>
              <a:t>просторові</a:t>
            </a:r>
            <a:r>
              <a:rPr dirty="0"/>
              <a:t> </a:t>
            </a:r>
            <a:r>
              <a:rPr dirty="0" err="1"/>
              <a:t>показники</a:t>
            </a:r>
            <a:r>
              <a:rPr dirty="0"/>
              <a:t> – </a:t>
            </a:r>
            <a:r>
              <a:rPr dirty="0" err="1"/>
              <a:t>допомагають</a:t>
            </a:r>
            <a:r>
              <a:rPr dirty="0"/>
              <a:t> </a:t>
            </a:r>
            <a:r>
              <a:rPr dirty="0" err="1"/>
              <a:t>охарактеризувати</a:t>
            </a:r>
            <a:r>
              <a:rPr dirty="0"/>
              <a:t> умови </a:t>
            </a:r>
            <a:r>
              <a:rPr dirty="0" err="1"/>
              <a:t>надання</a:t>
            </a:r>
            <a:r>
              <a:rPr dirty="0"/>
              <a:t> або </a:t>
            </a:r>
            <a:r>
              <a:rPr dirty="0" err="1"/>
              <a:t>саму</a:t>
            </a:r>
            <a:r>
              <a:rPr dirty="0"/>
              <a:t> </a:t>
            </a:r>
            <a:r>
              <a:rPr dirty="0" err="1"/>
              <a:t>послугу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2)  </a:t>
            </a:r>
            <a:r>
              <a:rPr dirty="0" err="1"/>
              <a:t>інформаційні</a:t>
            </a:r>
            <a:r>
              <a:rPr dirty="0"/>
              <a:t> </a:t>
            </a:r>
            <a:r>
              <a:rPr dirty="0" err="1"/>
              <a:t>показники</a:t>
            </a:r>
            <a:r>
              <a:rPr dirty="0"/>
              <a:t> – </a:t>
            </a:r>
            <a:r>
              <a:rPr dirty="0" err="1"/>
              <a:t>відображають</a:t>
            </a:r>
            <a:r>
              <a:rPr dirty="0"/>
              <a:t> </a:t>
            </a:r>
            <a:r>
              <a:rPr dirty="0" err="1"/>
              <a:t>рівень</a:t>
            </a:r>
            <a:r>
              <a:rPr dirty="0"/>
              <a:t> </a:t>
            </a:r>
            <a:r>
              <a:rPr dirty="0" err="1"/>
              <a:t>поінформованості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3)  </a:t>
            </a:r>
            <a:r>
              <a:rPr dirty="0" err="1"/>
              <a:t>професійні</a:t>
            </a:r>
            <a:r>
              <a:rPr dirty="0"/>
              <a:t> </a:t>
            </a:r>
            <a:r>
              <a:rPr dirty="0" err="1"/>
              <a:t>показники</a:t>
            </a:r>
            <a:r>
              <a:rPr dirty="0"/>
              <a:t> – </a:t>
            </a:r>
            <a:r>
              <a:rPr dirty="0" err="1"/>
              <a:t>відображають</a:t>
            </a:r>
            <a:r>
              <a:rPr dirty="0"/>
              <a:t> </a:t>
            </a:r>
            <a:r>
              <a:rPr dirty="0" err="1"/>
              <a:t>рівень</a:t>
            </a:r>
            <a:r>
              <a:rPr dirty="0"/>
              <a:t> </a:t>
            </a:r>
            <a:r>
              <a:rPr dirty="0" err="1"/>
              <a:t>пропонованого</a:t>
            </a:r>
            <a:r>
              <a:rPr dirty="0"/>
              <a:t> </a:t>
            </a:r>
            <a:r>
              <a:rPr dirty="0" err="1"/>
              <a:t>споживачам</a:t>
            </a:r>
            <a:r>
              <a:rPr dirty="0"/>
              <a:t> </a:t>
            </a:r>
            <a:r>
              <a:rPr dirty="0" err="1"/>
              <a:t>сервісу</a:t>
            </a:r>
            <a:r>
              <a:rPr dirty="0"/>
              <a:t>, </a:t>
            </a:r>
            <a:r>
              <a:rPr dirty="0" err="1"/>
              <a:t>тобто</a:t>
            </a:r>
            <a:r>
              <a:rPr dirty="0"/>
              <a:t> </a:t>
            </a:r>
            <a:r>
              <a:rPr dirty="0" err="1"/>
              <a:t>рівень</a:t>
            </a:r>
            <a:r>
              <a:rPr dirty="0"/>
              <a:t> </a:t>
            </a:r>
            <a:r>
              <a:rPr dirty="0" err="1"/>
              <a:t>кваліфікації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професійної</a:t>
            </a:r>
            <a:r>
              <a:rPr dirty="0"/>
              <a:t> </a:t>
            </a:r>
            <a:r>
              <a:rPr dirty="0" err="1"/>
              <a:t>підготовки</a:t>
            </a:r>
            <a:r>
              <a:rPr dirty="0"/>
              <a:t> обслуговуючого </a:t>
            </a:r>
            <a:r>
              <a:rPr dirty="0" err="1"/>
              <a:t>персоналу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4)  </a:t>
            </a:r>
            <a:r>
              <a:rPr dirty="0" err="1"/>
              <a:t>претензійні</a:t>
            </a:r>
            <a:r>
              <a:rPr dirty="0"/>
              <a:t> </a:t>
            </a:r>
            <a:r>
              <a:rPr dirty="0" err="1"/>
              <a:t>показники</a:t>
            </a:r>
            <a:r>
              <a:rPr dirty="0"/>
              <a:t> – </a:t>
            </a:r>
            <a:r>
              <a:rPr dirty="0" err="1"/>
              <a:t>являють</a:t>
            </a:r>
            <a:r>
              <a:rPr dirty="0"/>
              <a:t> </a:t>
            </a:r>
            <a:r>
              <a:rPr dirty="0" err="1"/>
              <a:t>собою</a:t>
            </a:r>
            <a:r>
              <a:rPr dirty="0"/>
              <a:t> </a:t>
            </a:r>
            <a:r>
              <a:rPr dirty="0" err="1"/>
              <a:t>самостійну</a:t>
            </a:r>
            <a:r>
              <a:rPr dirty="0"/>
              <a:t> </a:t>
            </a:r>
            <a:r>
              <a:rPr dirty="0" err="1"/>
              <a:t>групу</a:t>
            </a:r>
            <a:r>
              <a:rPr dirty="0"/>
              <a:t> і </a:t>
            </a:r>
            <a:r>
              <a:rPr dirty="0" err="1"/>
              <a:t>використовуються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збору</a:t>
            </a:r>
            <a:r>
              <a:rPr dirty="0"/>
              <a:t> й </a:t>
            </a:r>
            <a:r>
              <a:rPr dirty="0" err="1"/>
              <a:t>аналізу</a:t>
            </a:r>
            <a:r>
              <a:rPr dirty="0"/>
              <a:t> </a:t>
            </a:r>
            <a:r>
              <a:rPr dirty="0" err="1"/>
              <a:t>одержуваної</a:t>
            </a:r>
            <a:r>
              <a:rPr dirty="0"/>
              <a:t> </a:t>
            </a:r>
            <a:r>
              <a:rPr dirty="0" err="1"/>
              <a:t>інформації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претензіями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відгуками</a:t>
            </a:r>
            <a:r>
              <a:rPr dirty="0"/>
              <a:t> </a:t>
            </a:r>
            <a:r>
              <a:rPr dirty="0" err="1"/>
              <a:t>споживачів</a:t>
            </a:r>
            <a:r>
              <a:rPr dirty="0"/>
              <a:t>.</a:t>
            </a:r>
          </a:p>
        </p:txBody>
      </p:sp>
      <p:pic>
        <p:nvPicPr>
          <p:cNvPr id="17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395865" y="5733614"/>
            <a:ext cx="9461501" cy="7073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Mystery shopping"/>
          <p:cNvSpPr txBox="1">
            <a:spLocks noGrp="1"/>
          </p:cNvSpPr>
          <p:nvPr>
            <p:ph type="title"/>
          </p:nvPr>
        </p:nvSpPr>
        <p:spPr>
          <a:xfrm>
            <a:off x="6726901" y="1314821"/>
            <a:ext cx="11509249" cy="236288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t>  Mystery shopping</a:t>
            </a:r>
          </a:p>
        </p:txBody>
      </p:sp>
      <p:sp>
        <p:nvSpPr>
          <p:cNvPr id="182" name="Для оцінки роботи персоналу та рівня обслуговування клієнтів є досить ефективна американська система Mystery Shopping («Таємний покупець»). Вона використовується для здійснення регулярного контролю за роботою співробітників компанії.  «Таємний покупець» "/>
          <p:cNvSpPr txBox="1"/>
          <p:nvPr/>
        </p:nvSpPr>
        <p:spPr>
          <a:xfrm>
            <a:off x="3205255" y="7798086"/>
            <a:ext cx="17973490" cy="4654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 defTabSz="355600">
              <a:lnSpc>
                <a:spcPct val="100000"/>
              </a:lnSpc>
              <a:spcBef>
                <a:spcPts val="0"/>
              </a:spcBef>
              <a:defRPr sz="35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Для оцінки роботи персоналу та рівня обслуговування клієнтів є досить ефективна американська система Mystery Shopping («Таємний покупець»). Вона використовується для здійснення регулярного контролю за роботою співробітників компанії.  «Таємний покупець» дає можливість оцінити якість обслуговування в компанії з точки зору споживачів, простежити за тими чи іншими змінами професіоналізму персоналу в його роботі з клієнтами. Варто завжди пам’ятати, що якість надаваних компанією послуг є важливою конкурентною перевагою. Відтак кожна точка продажу має докладати максимум зусиль для задоволення споживача. Поточна оцінка персоналу позитивно впливає на кінцеві результати діяльності.</a:t>
            </a:r>
          </a:p>
        </p:txBody>
      </p:sp>
      <p:sp>
        <p:nvSpPr>
          <p:cNvPr id="183" name="«Таємний покупець»"/>
          <p:cNvSpPr txBox="1"/>
          <p:nvPr/>
        </p:nvSpPr>
        <p:spPr>
          <a:xfrm>
            <a:off x="2157210" y="4229794"/>
            <a:ext cx="10024873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431800" indent="-431800" defTabSz="825500">
              <a:lnSpc>
                <a:spcPct val="70000"/>
              </a:lnSpc>
              <a:spcBef>
                <a:spcPts val="0"/>
              </a:spcBef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</a:lstStyle>
          <a:p>
            <a:r>
              <a:rPr dirty="0"/>
              <a:t>«</a:t>
            </a:r>
            <a:r>
              <a:rPr dirty="0" err="1"/>
              <a:t>Таємний</a:t>
            </a:r>
            <a:r>
              <a:rPr dirty="0"/>
              <a:t> </a:t>
            </a:r>
            <a:r>
              <a:rPr dirty="0" err="1"/>
              <a:t>покупець</a:t>
            </a:r>
            <a:r>
              <a:rPr dirty="0"/>
              <a:t>»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Метод Mystery Shopping дозволяє не тільки встановити, чи дотримуються співробітники компанії стандартів роботи, а й здійснити ранжування продавців на кілька категорій:…"/>
          <p:cNvSpPr txBox="1"/>
          <p:nvPr/>
        </p:nvSpPr>
        <p:spPr>
          <a:xfrm>
            <a:off x="782026" y="3545383"/>
            <a:ext cx="9590784" cy="4426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Метод Mystery Shopping дозволяє не тільки встановити, чи дотримуються співробітники компанії стандартів роботи, а й здійснити ранжування продавців на кілька категорій: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найкращі  (їх робота  повністю відповідає стандартам компанії);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ті, яким необхідно пройти тренінги для підвищення свого професійного рівня;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найгірші.</a:t>
            </a:r>
          </a:p>
        </p:txBody>
      </p:sp>
      <p:sp>
        <p:nvSpPr>
          <p:cNvPr id="186" name="Фигура"/>
          <p:cNvSpPr/>
          <p:nvPr/>
        </p:nvSpPr>
        <p:spPr>
          <a:xfrm>
            <a:off x="6371478" y="8753213"/>
            <a:ext cx="2397725" cy="2650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8" h="21600" extrusionOk="0">
                <a:moveTo>
                  <a:pt x="307" y="0"/>
                </a:moveTo>
                <a:cubicBezTo>
                  <a:pt x="312" y="2"/>
                  <a:pt x="317" y="5"/>
                  <a:pt x="321" y="7"/>
                </a:cubicBezTo>
                <a:cubicBezTo>
                  <a:pt x="326" y="10"/>
                  <a:pt x="331" y="13"/>
                  <a:pt x="335" y="16"/>
                </a:cubicBezTo>
                <a:lnTo>
                  <a:pt x="21496" y="13287"/>
                </a:lnTo>
                <a:cubicBezTo>
                  <a:pt x="21567" y="13332"/>
                  <a:pt x="21600" y="13405"/>
                  <a:pt x="21584" y="13482"/>
                </a:cubicBezTo>
                <a:cubicBezTo>
                  <a:pt x="21569" y="13559"/>
                  <a:pt x="21510" y="13616"/>
                  <a:pt x="21426" y="13635"/>
                </a:cubicBezTo>
                <a:lnTo>
                  <a:pt x="13553" y="15408"/>
                </a:lnTo>
                <a:lnTo>
                  <a:pt x="307" y="0"/>
                </a:lnTo>
                <a:close/>
                <a:moveTo>
                  <a:pt x="0" y="236"/>
                </a:moveTo>
                <a:lnTo>
                  <a:pt x="9903" y="16220"/>
                </a:lnTo>
                <a:lnTo>
                  <a:pt x="6323" y="17261"/>
                </a:lnTo>
                <a:lnTo>
                  <a:pt x="6245" y="17277"/>
                </a:lnTo>
                <a:lnTo>
                  <a:pt x="851" y="18840"/>
                </a:lnTo>
                <a:cubicBezTo>
                  <a:pt x="786" y="18859"/>
                  <a:pt x="716" y="18847"/>
                  <a:pt x="660" y="18811"/>
                </a:cubicBezTo>
                <a:cubicBezTo>
                  <a:pt x="605" y="18775"/>
                  <a:pt x="574" y="18719"/>
                  <a:pt x="572" y="18658"/>
                </a:cubicBezTo>
                <a:lnTo>
                  <a:pt x="0" y="236"/>
                </a:lnTo>
                <a:close/>
                <a:moveTo>
                  <a:pt x="1176" y="1518"/>
                </a:moveTo>
                <a:lnTo>
                  <a:pt x="13292" y="15603"/>
                </a:lnTo>
                <a:lnTo>
                  <a:pt x="10379" y="21558"/>
                </a:lnTo>
                <a:cubicBezTo>
                  <a:pt x="10375" y="21566"/>
                  <a:pt x="10371" y="21573"/>
                  <a:pt x="10366" y="21580"/>
                </a:cubicBezTo>
                <a:cubicBezTo>
                  <a:pt x="10362" y="21587"/>
                  <a:pt x="10357" y="21594"/>
                  <a:pt x="10351" y="21600"/>
                </a:cubicBezTo>
                <a:lnTo>
                  <a:pt x="10319" y="16268"/>
                </a:lnTo>
                <a:lnTo>
                  <a:pt x="10298" y="16233"/>
                </a:lnTo>
                <a:lnTo>
                  <a:pt x="1176" y="1518"/>
                </a:lnTo>
                <a:close/>
                <a:moveTo>
                  <a:pt x="9980" y="16517"/>
                </a:moveTo>
                <a:lnTo>
                  <a:pt x="10012" y="21597"/>
                </a:lnTo>
                <a:lnTo>
                  <a:pt x="6542" y="17520"/>
                </a:lnTo>
                <a:lnTo>
                  <a:pt x="9980" y="16517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87" name="Завдання, вирішенню яких сприяє застосування технології Mystery Shopping  («Таємний покупець»):…"/>
          <p:cNvSpPr txBox="1"/>
          <p:nvPr/>
        </p:nvSpPr>
        <p:spPr>
          <a:xfrm>
            <a:off x="12106238" y="1402247"/>
            <a:ext cx="10449187" cy="58744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Завдання, вирішенню яких сприяє застосування технології Mystery Shopping  («Таємний покупець»):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1) оцінка та контроль якості сервісу у власній компанії;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2) оцінка та контроль якості сервісу різних підрозділів мережі;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3) оцінка й аналіз якості обслуговування споживачів в компаніях-конкурентах;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4)  перевірка надійності дотримання партнерських угод. Оцінюється діяльність підприємств-партнерів щодо просування того чи іншого товару (послуги) на ринку, тобто визначається та виконання визначених угодою зобов'язань.</a:t>
            </a:r>
          </a:p>
        </p:txBody>
      </p:sp>
      <p:sp>
        <p:nvSpPr>
          <p:cNvPr id="188" name="При застосуванні Mystery Shopping суб'єктивність оцінки зводиться до мінімуму, оскільки  її проводить незалежний експерт. У Європі вартість послуг «таємних покупців» становить від 300 до 2000 євро на місяць."/>
          <p:cNvSpPr txBox="1"/>
          <p:nvPr/>
        </p:nvSpPr>
        <p:spPr>
          <a:xfrm>
            <a:off x="15374221" y="8547126"/>
            <a:ext cx="7300727" cy="494792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При застосуванні Mystery Shopping суб'єктивність оцінки зводиться до мінімуму, оскільки  її проводить незалежний експерт. У Європі вартість послуг «таємних покупців» становить від 300 до 2000 євро на місяць.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" grpId="1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Оцінка системи мотивації"/>
          <p:cNvSpPr txBox="1">
            <a:spLocks noGrp="1"/>
          </p:cNvSpPr>
          <p:nvPr>
            <p:ph type="title"/>
          </p:nvPr>
        </p:nvSpPr>
        <p:spPr>
          <a:xfrm>
            <a:off x="3488612" y="416147"/>
            <a:ext cx="17406776" cy="333095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514095">
              <a:defRPr sz="19360" spc="-193">
                <a:solidFill>
                  <a:srgbClr val="FFFFFF"/>
                </a:solidFill>
              </a:defRPr>
            </a:lvl1pPr>
          </a:lstStyle>
          <a:p>
            <a:pPr algn="ctr"/>
            <a:r>
              <a:rPr sz="12100" dirty="0" err="1"/>
              <a:t>Оцінка</a:t>
            </a:r>
            <a:r>
              <a:rPr sz="12100" dirty="0"/>
              <a:t> </a:t>
            </a:r>
            <a:r>
              <a:rPr sz="12100" dirty="0" err="1"/>
              <a:t>системи</a:t>
            </a:r>
            <a:r>
              <a:rPr sz="12100" dirty="0"/>
              <a:t> </a:t>
            </a:r>
            <a:r>
              <a:rPr sz="12100" dirty="0" err="1"/>
              <a:t>мотивації</a:t>
            </a:r>
            <a:endParaRPr sz="12100" dirty="0"/>
          </a:p>
        </p:txBody>
      </p:sp>
      <p:sp>
        <p:nvSpPr>
          <p:cNvPr id="191" name="Під системою мотивації розуміють матеріальні й нематеріальні стимули, а також мотиваційні впливи, використовувані фірмою для підтримки лояльності своїх співробітників і виконання ними більш якісно своїх функцій."/>
          <p:cNvSpPr txBox="1"/>
          <p:nvPr/>
        </p:nvSpPr>
        <p:spPr>
          <a:xfrm>
            <a:off x="982488" y="4105011"/>
            <a:ext cx="21935138" cy="220472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Під системою мотивації розуміють матеріальні й нематеріальні стимули, а також мотиваційні впливи, використовувані фірмою для підтримки лояльності своїх співробітників і виконання ними більш якісно своїх функцій.</a:t>
            </a:r>
          </a:p>
        </p:txBody>
      </p:sp>
      <p:sp>
        <p:nvSpPr>
          <p:cNvPr id="192" name="Оптимізаційний підхід до системи мотивації дозволяє з величезної кількості варіантів рішень знайти найбільш оптимальний. Оптимізація системи мотивації дозволяє компанії:"/>
          <p:cNvSpPr txBox="1"/>
          <p:nvPr/>
        </p:nvSpPr>
        <p:spPr>
          <a:xfrm>
            <a:off x="1849667" y="6667639"/>
            <a:ext cx="20200780" cy="110744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Оптимізаційний підхід до системи мотивації дозволяє з величезної кількості варіантів рішень знайти найбільш оптимальний. Оптимізація системи мотивації дозволяє компанії:</a:t>
            </a:r>
          </a:p>
        </p:txBody>
      </p:sp>
      <p:sp>
        <p:nvSpPr>
          <p:cNvPr id="193" name="підвищити результати роботи персоналу;…"/>
          <p:cNvSpPr txBox="1"/>
          <p:nvPr/>
        </p:nvSpPr>
        <p:spPr>
          <a:xfrm>
            <a:off x="2099940" y="8132985"/>
            <a:ext cx="20905644" cy="47244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підвищити результати роботи персоналу;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в оперативному порядку досягати цілей компанії;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зміцнити зв'язок зусиль з результатом, поєднати результати роботи співробітників не тільки з оплатою праці, а й з нематеріальним стимулюванням;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створити прозору систему винагороди праці;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звести до мінімуму плинність персоналу й вирішити проблему кадрового дефіциту;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домогтися значущих для організації результатів і стратегічних цілей;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досягти збалансованості витрат на матеріальне стимулювання;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поліпшити психологічну атмосферу в організації;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підвищити згуртованість колективу;</a:t>
            </a:r>
          </a:p>
          <a:p>
            <a:pPr marL="375557" indent="-375557" defTabSz="825500">
              <a:lnSpc>
                <a:spcPct val="12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3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підвищити і зміцнити лояльність співробітників.</a:t>
            </a:r>
          </a:p>
        </p:txBody>
      </p:sp>
      <p:pic>
        <p:nvPicPr>
          <p:cNvPr id="194" name="Изображение" descr="Изображение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846240" y="9688921"/>
            <a:ext cx="4964509" cy="37117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5_BoldColor">
  <a:themeElements>
    <a:clrScheme name="25_BoldColor">
      <a:dk1>
        <a:srgbClr val="53585F"/>
      </a:dk1>
      <a:lt1>
        <a:srgbClr val="00BFF3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5_BoldColor">
  <a:themeElements>
    <a:clrScheme name="25_BoldColor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663</Words>
  <Application>Microsoft Office PowerPoint</Application>
  <PresentationFormat>Произвольный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25_BoldColor</vt:lpstr>
      <vt:lpstr>Оцінка середовища при бенчмаркетингу </vt:lpstr>
      <vt:lpstr>Оцінка ступеня лояльгості та задоволеності споживачів </vt:lpstr>
      <vt:lpstr>На рівень задоволеності споживачів впливають різні чинники </vt:lpstr>
      <vt:lpstr>Презентация PowerPoint</vt:lpstr>
      <vt:lpstr>Презентация PowerPoint</vt:lpstr>
      <vt:lpstr>Оцінка роботи персоналу і ступеня обслуговування </vt:lpstr>
      <vt:lpstr>  Mystery shopping</vt:lpstr>
      <vt:lpstr>Презентация PowerPoint</vt:lpstr>
      <vt:lpstr>Оцінка системи мотивації</vt:lpstr>
      <vt:lpstr>Презентация PowerPoint</vt:lpstr>
      <vt:lpstr>Оцінка ефективності маркетингу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середовища при бенчмаркетингу </dc:title>
  <cp:lastModifiedBy>Таннюшка</cp:lastModifiedBy>
  <cp:revision>2</cp:revision>
  <dcterms:modified xsi:type="dcterms:W3CDTF">2020-04-16T11:34:53Z</dcterms:modified>
</cp:coreProperties>
</file>