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8" d="100"/>
          <a:sy n="58" d="100"/>
        </p:scale>
        <p:origin x="9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Камбоджа</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2005 р.</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0-5478-47A0-8DA4-BE46972CCA03}"/>
            </c:ext>
          </c:extLst>
        </c:ser>
        <c:ser>
          <c:idx val="1"/>
          <c:order val="1"/>
          <c:tx>
            <c:strRef>
              <c:f>Лист1!$C$1</c:f>
              <c:strCache>
                <c:ptCount val="1"/>
                <c:pt idx="0">
                  <c:v>Філіппіни</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2005 р.</c:v>
                </c:pt>
              </c:strCache>
            </c:strRef>
          </c:cat>
          <c:val>
            <c:numRef>
              <c:f>Лист1!$C$2</c:f>
              <c:numCache>
                <c:formatCode>General</c:formatCode>
                <c:ptCount val="1"/>
                <c:pt idx="0">
                  <c:v>14</c:v>
                </c:pt>
              </c:numCache>
            </c:numRef>
          </c:val>
          <c:extLst>
            <c:ext xmlns:c16="http://schemas.microsoft.com/office/drawing/2014/chart" uri="{C3380CC4-5D6E-409C-BE32-E72D297353CC}">
              <c16:uniqueId val="{00000001-5478-47A0-8DA4-BE46972CCA03}"/>
            </c:ext>
          </c:extLst>
        </c:ser>
        <c:ser>
          <c:idx val="2"/>
          <c:order val="2"/>
          <c:tx>
            <c:strRef>
              <c:f>Лист1!$D$1</c:f>
              <c:strCache>
                <c:ptCount val="1"/>
                <c:pt idx="0">
                  <c:v>В'єтнам</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2005 р.</c:v>
                </c:pt>
              </c:strCache>
            </c:strRef>
          </c:cat>
          <c:val>
            <c:numRef>
              <c:f>Лист1!$D$2</c:f>
              <c:numCache>
                <c:formatCode>General</c:formatCode>
                <c:ptCount val="1"/>
                <c:pt idx="0">
                  <c:v>18</c:v>
                </c:pt>
              </c:numCache>
            </c:numRef>
          </c:val>
          <c:extLst>
            <c:ext xmlns:c16="http://schemas.microsoft.com/office/drawing/2014/chart" uri="{C3380CC4-5D6E-409C-BE32-E72D297353CC}">
              <c16:uniqueId val="{00000002-5478-47A0-8DA4-BE46972CCA03}"/>
            </c:ext>
          </c:extLst>
        </c:ser>
        <c:dLbls>
          <c:dLblPos val="inEnd"/>
          <c:showLegendKey val="0"/>
          <c:showVal val="1"/>
          <c:showCatName val="0"/>
          <c:showSerName val="0"/>
          <c:showPercent val="0"/>
          <c:showBubbleSize val="0"/>
        </c:dLbls>
        <c:gapWidth val="65"/>
        <c:axId val="178073391"/>
        <c:axId val="178065071"/>
      </c:barChart>
      <c:catAx>
        <c:axId val="17807339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178065071"/>
        <c:crosses val="autoZero"/>
        <c:auto val="1"/>
        <c:lblAlgn val="ctr"/>
        <c:lblOffset val="100"/>
        <c:noMultiLvlLbl val="0"/>
      </c:catAx>
      <c:valAx>
        <c:axId val="17806507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807339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93B14-643F-4D49-B13D-2C7BFD92D63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D70F63AE-BB62-4706-81BB-1837AA06D1B9}">
      <dgm:prSet phldrT="[Текст]"/>
      <dgm:spPr/>
      <dgm:t>
        <a:bodyPr/>
        <a:lstStyle/>
        <a:p>
          <a:r>
            <a:rPr lang="uk-UA"/>
            <a:t>Азійський регіон</a:t>
          </a:r>
          <a:endParaRPr lang="ru-RU"/>
        </a:p>
      </dgm:t>
    </dgm:pt>
    <dgm:pt modelId="{559C2D96-8EF6-4D40-8F6F-07B75CA9BB06}" type="parTrans" cxnId="{5E733262-FA63-4A79-B157-96650E57C998}">
      <dgm:prSet/>
      <dgm:spPr/>
      <dgm:t>
        <a:bodyPr/>
        <a:lstStyle/>
        <a:p>
          <a:endParaRPr lang="ru-RU"/>
        </a:p>
      </dgm:t>
    </dgm:pt>
    <dgm:pt modelId="{27020159-DDAE-4B3A-B8A1-006D60E2094A}" type="sibTrans" cxnId="{5E733262-FA63-4A79-B157-96650E57C998}">
      <dgm:prSet/>
      <dgm:spPr/>
      <dgm:t>
        <a:bodyPr/>
        <a:lstStyle/>
        <a:p>
          <a:endParaRPr lang="ru-RU"/>
        </a:p>
      </dgm:t>
    </dgm:pt>
    <dgm:pt modelId="{95FF28D4-A0D7-42BE-A4BC-936144904F04}">
      <dgm:prSet phldrT="[Текст]"/>
      <dgm:spPr/>
      <dgm:t>
        <a:bodyPr/>
        <a:lstStyle/>
        <a:p>
          <a:r>
            <a:rPr lang="uk-UA"/>
            <a:t>Західна Азія</a:t>
          </a:r>
          <a:endParaRPr lang="ru-RU"/>
        </a:p>
      </dgm:t>
    </dgm:pt>
    <dgm:pt modelId="{AEA00BD8-3E41-4EF5-BD97-95CAD5B014D7}" type="parTrans" cxnId="{C25363CA-45CB-4220-B8BB-B8FD63DCD0E5}">
      <dgm:prSet/>
      <dgm:spPr/>
      <dgm:t>
        <a:bodyPr/>
        <a:lstStyle/>
        <a:p>
          <a:endParaRPr lang="ru-RU"/>
        </a:p>
      </dgm:t>
    </dgm:pt>
    <dgm:pt modelId="{D0417EA1-1E0C-4BD6-9B4D-F6701E83125B}" type="sibTrans" cxnId="{C25363CA-45CB-4220-B8BB-B8FD63DCD0E5}">
      <dgm:prSet/>
      <dgm:spPr/>
      <dgm:t>
        <a:bodyPr/>
        <a:lstStyle/>
        <a:p>
          <a:endParaRPr lang="ru-RU"/>
        </a:p>
      </dgm:t>
    </dgm:pt>
    <dgm:pt modelId="{61659CD8-3A44-4484-B2F9-3489F785A33C}">
      <dgm:prSet phldrT="[Текст]"/>
      <dgm:spPr/>
      <dgm:t>
        <a:bodyPr/>
        <a:lstStyle/>
        <a:p>
          <a:r>
            <a:rPr lang="uk-UA"/>
            <a:t>Північна Азія</a:t>
          </a:r>
          <a:endParaRPr lang="ru-RU"/>
        </a:p>
      </dgm:t>
    </dgm:pt>
    <dgm:pt modelId="{1E225166-0A1A-4685-B99D-2BCC90E8CA11}" type="parTrans" cxnId="{24525825-8F52-41E4-94CF-F24540E3A826}">
      <dgm:prSet/>
      <dgm:spPr/>
      <dgm:t>
        <a:bodyPr/>
        <a:lstStyle/>
        <a:p>
          <a:endParaRPr lang="ru-RU"/>
        </a:p>
      </dgm:t>
    </dgm:pt>
    <dgm:pt modelId="{7D8ABB40-F4AF-4C02-873E-FA69712835D8}" type="sibTrans" cxnId="{24525825-8F52-41E4-94CF-F24540E3A826}">
      <dgm:prSet/>
      <dgm:spPr/>
      <dgm:t>
        <a:bodyPr/>
        <a:lstStyle/>
        <a:p>
          <a:endParaRPr lang="ru-RU"/>
        </a:p>
      </dgm:t>
    </dgm:pt>
    <dgm:pt modelId="{076FBE1C-FCF6-4AA3-BEBD-F14D33EC7342}">
      <dgm:prSet phldrT="[Текст]" custT="1"/>
      <dgm:spPr/>
      <dgm:t>
        <a:bodyPr/>
        <a:lstStyle/>
        <a:p>
          <a:r>
            <a:rPr lang="uk-UA" sz="1200"/>
            <a:t>Центральна Азія</a:t>
          </a:r>
          <a:endParaRPr lang="ru-RU" sz="1200"/>
        </a:p>
      </dgm:t>
    </dgm:pt>
    <dgm:pt modelId="{29BFBCD5-43A6-4C0B-94B9-E977D91A90C0}" type="parTrans" cxnId="{EBF76D04-B996-48F3-81E6-F2296E4495D8}">
      <dgm:prSet/>
      <dgm:spPr/>
      <dgm:t>
        <a:bodyPr/>
        <a:lstStyle/>
        <a:p>
          <a:endParaRPr lang="ru-RU"/>
        </a:p>
      </dgm:t>
    </dgm:pt>
    <dgm:pt modelId="{400E8D41-BFE5-4939-8C53-C1B4028091AE}" type="sibTrans" cxnId="{EBF76D04-B996-48F3-81E6-F2296E4495D8}">
      <dgm:prSet/>
      <dgm:spPr/>
      <dgm:t>
        <a:bodyPr/>
        <a:lstStyle/>
        <a:p>
          <a:endParaRPr lang="ru-RU"/>
        </a:p>
      </dgm:t>
    </dgm:pt>
    <dgm:pt modelId="{DBC04F02-061F-4565-A0CC-3ADD3B66E5A3}">
      <dgm:prSet/>
      <dgm:spPr/>
      <dgm:t>
        <a:bodyPr/>
        <a:lstStyle/>
        <a:p>
          <a:r>
            <a:rPr lang="uk-UA"/>
            <a:t>Східна Азія</a:t>
          </a:r>
          <a:endParaRPr lang="ru-RU"/>
        </a:p>
      </dgm:t>
    </dgm:pt>
    <dgm:pt modelId="{8DD9646D-17CB-4938-A7E3-0982CB03C2C6}" type="parTrans" cxnId="{2040524E-5190-4158-8952-675039EFBD26}">
      <dgm:prSet/>
      <dgm:spPr/>
      <dgm:t>
        <a:bodyPr/>
        <a:lstStyle/>
        <a:p>
          <a:endParaRPr lang="ru-RU"/>
        </a:p>
      </dgm:t>
    </dgm:pt>
    <dgm:pt modelId="{8A253104-BD85-4C77-999C-36B499347B40}" type="sibTrans" cxnId="{2040524E-5190-4158-8952-675039EFBD26}">
      <dgm:prSet/>
      <dgm:spPr/>
      <dgm:t>
        <a:bodyPr/>
        <a:lstStyle/>
        <a:p>
          <a:endParaRPr lang="ru-RU"/>
        </a:p>
      </dgm:t>
    </dgm:pt>
    <dgm:pt modelId="{8FCDBD2A-3F67-46E8-9CE2-0300318FE497}">
      <dgm:prSet/>
      <dgm:spPr/>
      <dgm:t>
        <a:bodyPr/>
        <a:lstStyle/>
        <a:p>
          <a:r>
            <a:rPr lang="uk-UA"/>
            <a:t>Південно-Східна Азія</a:t>
          </a:r>
          <a:endParaRPr lang="ru-RU"/>
        </a:p>
      </dgm:t>
    </dgm:pt>
    <dgm:pt modelId="{E83A94CF-4AAD-4BFE-8E22-E5A7C0161FD8}" type="parTrans" cxnId="{15D4DA2C-5FDA-404D-8C56-8BC1C0DB74E5}">
      <dgm:prSet/>
      <dgm:spPr/>
      <dgm:t>
        <a:bodyPr/>
        <a:lstStyle/>
        <a:p>
          <a:endParaRPr lang="ru-RU"/>
        </a:p>
      </dgm:t>
    </dgm:pt>
    <dgm:pt modelId="{DE7DF87B-2B85-4318-B3B6-92EA6B884EA3}" type="sibTrans" cxnId="{15D4DA2C-5FDA-404D-8C56-8BC1C0DB74E5}">
      <dgm:prSet/>
      <dgm:spPr/>
      <dgm:t>
        <a:bodyPr/>
        <a:lstStyle/>
        <a:p>
          <a:endParaRPr lang="ru-RU"/>
        </a:p>
      </dgm:t>
    </dgm:pt>
    <dgm:pt modelId="{F914DFD7-0AB6-4A03-8003-F883D919BF98}" type="pres">
      <dgm:prSet presAssocID="{D2393B14-643F-4D49-B13D-2C7BFD92D634}" presName="Name0" presStyleCnt="0">
        <dgm:presLayoutVars>
          <dgm:chMax val="1"/>
          <dgm:chPref val="1"/>
          <dgm:dir/>
          <dgm:animOne val="branch"/>
          <dgm:animLvl val="lvl"/>
        </dgm:presLayoutVars>
      </dgm:prSet>
      <dgm:spPr/>
    </dgm:pt>
    <dgm:pt modelId="{D75A14F3-59BE-4B67-BE7E-20C711A4959C}" type="pres">
      <dgm:prSet presAssocID="{D70F63AE-BB62-4706-81BB-1837AA06D1B9}" presName="singleCycle" presStyleCnt="0"/>
      <dgm:spPr/>
    </dgm:pt>
    <dgm:pt modelId="{2A9EB928-893C-434F-8A0D-86FE417BF37D}" type="pres">
      <dgm:prSet presAssocID="{D70F63AE-BB62-4706-81BB-1837AA06D1B9}" presName="singleCenter" presStyleLbl="node1" presStyleIdx="0" presStyleCnt="6">
        <dgm:presLayoutVars>
          <dgm:chMax val="7"/>
          <dgm:chPref val="7"/>
        </dgm:presLayoutVars>
      </dgm:prSet>
      <dgm:spPr/>
    </dgm:pt>
    <dgm:pt modelId="{EFF20BA3-2F68-4C4B-AB8E-62370905D267}" type="pres">
      <dgm:prSet presAssocID="{AEA00BD8-3E41-4EF5-BD97-95CAD5B014D7}" presName="Name56" presStyleLbl="parChTrans1D2" presStyleIdx="0" presStyleCnt="5"/>
      <dgm:spPr/>
    </dgm:pt>
    <dgm:pt modelId="{138A12F1-B17E-4B9D-9C9B-140ECDCE3019}" type="pres">
      <dgm:prSet presAssocID="{95FF28D4-A0D7-42BE-A4BC-936144904F04}" presName="text0" presStyleLbl="node1" presStyleIdx="1" presStyleCnt="6">
        <dgm:presLayoutVars>
          <dgm:bulletEnabled val="1"/>
        </dgm:presLayoutVars>
      </dgm:prSet>
      <dgm:spPr/>
    </dgm:pt>
    <dgm:pt modelId="{4BF2A912-1EB5-4F38-B34D-C14C8D05E509}" type="pres">
      <dgm:prSet presAssocID="{1E225166-0A1A-4685-B99D-2BCC90E8CA11}" presName="Name56" presStyleLbl="parChTrans1D2" presStyleIdx="1" presStyleCnt="5"/>
      <dgm:spPr/>
    </dgm:pt>
    <dgm:pt modelId="{D1D86567-773B-4312-AA1D-8BCDBB820F17}" type="pres">
      <dgm:prSet presAssocID="{61659CD8-3A44-4484-B2F9-3489F785A33C}" presName="text0" presStyleLbl="node1" presStyleIdx="2" presStyleCnt="6">
        <dgm:presLayoutVars>
          <dgm:bulletEnabled val="1"/>
        </dgm:presLayoutVars>
      </dgm:prSet>
      <dgm:spPr/>
    </dgm:pt>
    <dgm:pt modelId="{877B4BDB-3DD4-4591-9032-E8933429AA65}" type="pres">
      <dgm:prSet presAssocID="{29BFBCD5-43A6-4C0B-94B9-E977D91A90C0}" presName="Name56" presStyleLbl="parChTrans1D2" presStyleIdx="2" presStyleCnt="5"/>
      <dgm:spPr/>
    </dgm:pt>
    <dgm:pt modelId="{F1A73D27-0022-4997-8665-686297F17D16}" type="pres">
      <dgm:prSet presAssocID="{076FBE1C-FCF6-4AA3-BEBD-F14D33EC7342}" presName="text0" presStyleLbl="node1" presStyleIdx="3" presStyleCnt="6">
        <dgm:presLayoutVars>
          <dgm:bulletEnabled val="1"/>
        </dgm:presLayoutVars>
      </dgm:prSet>
      <dgm:spPr/>
    </dgm:pt>
    <dgm:pt modelId="{3E4201DA-4214-496E-AE68-337BE29FCE04}" type="pres">
      <dgm:prSet presAssocID="{8DD9646D-17CB-4938-A7E3-0982CB03C2C6}" presName="Name56" presStyleLbl="parChTrans1D2" presStyleIdx="3" presStyleCnt="5"/>
      <dgm:spPr/>
    </dgm:pt>
    <dgm:pt modelId="{81F281E5-ECD5-4656-8102-DCB2660E0D83}" type="pres">
      <dgm:prSet presAssocID="{DBC04F02-061F-4565-A0CC-3ADD3B66E5A3}" presName="text0" presStyleLbl="node1" presStyleIdx="4" presStyleCnt="6">
        <dgm:presLayoutVars>
          <dgm:bulletEnabled val="1"/>
        </dgm:presLayoutVars>
      </dgm:prSet>
      <dgm:spPr/>
    </dgm:pt>
    <dgm:pt modelId="{B70ED818-4CD6-4A5A-BA8E-F2B7734DD05E}" type="pres">
      <dgm:prSet presAssocID="{E83A94CF-4AAD-4BFE-8E22-E5A7C0161FD8}" presName="Name56" presStyleLbl="parChTrans1D2" presStyleIdx="4" presStyleCnt="5"/>
      <dgm:spPr/>
    </dgm:pt>
    <dgm:pt modelId="{991A49F0-D3F4-49E1-BA32-61198D008065}" type="pres">
      <dgm:prSet presAssocID="{8FCDBD2A-3F67-46E8-9CE2-0300318FE497}" presName="text0" presStyleLbl="node1" presStyleIdx="5" presStyleCnt="6">
        <dgm:presLayoutVars>
          <dgm:bulletEnabled val="1"/>
        </dgm:presLayoutVars>
      </dgm:prSet>
      <dgm:spPr/>
    </dgm:pt>
  </dgm:ptLst>
  <dgm:cxnLst>
    <dgm:cxn modelId="{EBF76D04-B996-48F3-81E6-F2296E4495D8}" srcId="{D70F63AE-BB62-4706-81BB-1837AA06D1B9}" destId="{076FBE1C-FCF6-4AA3-BEBD-F14D33EC7342}" srcOrd="2" destOrd="0" parTransId="{29BFBCD5-43A6-4C0B-94B9-E977D91A90C0}" sibTransId="{400E8D41-BFE5-4939-8C53-C1B4028091AE}"/>
    <dgm:cxn modelId="{7A3F4A06-03A2-4D3A-9D36-B3913428FDC3}" type="presOf" srcId="{E83A94CF-4AAD-4BFE-8E22-E5A7C0161FD8}" destId="{B70ED818-4CD6-4A5A-BA8E-F2B7734DD05E}" srcOrd="0" destOrd="0" presId="urn:microsoft.com/office/officeart/2008/layout/RadialCluster"/>
    <dgm:cxn modelId="{912C8307-DD70-436C-98CD-EFED9E56DF8E}" type="presOf" srcId="{95FF28D4-A0D7-42BE-A4BC-936144904F04}" destId="{138A12F1-B17E-4B9D-9C9B-140ECDCE3019}" srcOrd="0" destOrd="0" presId="urn:microsoft.com/office/officeart/2008/layout/RadialCluster"/>
    <dgm:cxn modelId="{0A96DD23-76FE-42E5-9C3B-396D7499D2D1}" type="presOf" srcId="{DBC04F02-061F-4565-A0CC-3ADD3B66E5A3}" destId="{81F281E5-ECD5-4656-8102-DCB2660E0D83}" srcOrd="0" destOrd="0" presId="urn:microsoft.com/office/officeart/2008/layout/RadialCluster"/>
    <dgm:cxn modelId="{24525825-8F52-41E4-94CF-F24540E3A826}" srcId="{D70F63AE-BB62-4706-81BB-1837AA06D1B9}" destId="{61659CD8-3A44-4484-B2F9-3489F785A33C}" srcOrd="1" destOrd="0" parTransId="{1E225166-0A1A-4685-B99D-2BCC90E8CA11}" sibTransId="{7D8ABB40-F4AF-4C02-873E-FA69712835D8}"/>
    <dgm:cxn modelId="{15D4DA2C-5FDA-404D-8C56-8BC1C0DB74E5}" srcId="{D70F63AE-BB62-4706-81BB-1837AA06D1B9}" destId="{8FCDBD2A-3F67-46E8-9CE2-0300318FE497}" srcOrd="4" destOrd="0" parTransId="{E83A94CF-4AAD-4BFE-8E22-E5A7C0161FD8}" sibTransId="{DE7DF87B-2B85-4318-B3B6-92EA6B884EA3}"/>
    <dgm:cxn modelId="{5E733262-FA63-4A79-B157-96650E57C998}" srcId="{D2393B14-643F-4D49-B13D-2C7BFD92D634}" destId="{D70F63AE-BB62-4706-81BB-1837AA06D1B9}" srcOrd="0" destOrd="0" parTransId="{559C2D96-8EF6-4D40-8F6F-07B75CA9BB06}" sibTransId="{27020159-DDAE-4B3A-B8A1-006D60E2094A}"/>
    <dgm:cxn modelId="{39CA0968-071E-4C88-9C4B-5BD8B064399D}" type="presOf" srcId="{29BFBCD5-43A6-4C0B-94B9-E977D91A90C0}" destId="{877B4BDB-3DD4-4591-9032-E8933429AA65}" srcOrd="0" destOrd="0" presId="urn:microsoft.com/office/officeart/2008/layout/RadialCluster"/>
    <dgm:cxn modelId="{2040524E-5190-4158-8952-675039EFBD26}" srcId="{D70F63AE-BB62-4706-81BB-1837AA06D1B9}" destId="{DBC04F02-061F-4565-A0CC-3ADD3B66E5A3}" srcOrd="3" destOrd="0" parTransId="{8DD9646D-17CB-4938-A7E3-0982CB03C2C6}" sibTransId="{8A253104-BD85-4C77-999C-36B499347B40}"/>
    <dgm:cxn modelId="{430F5C50-81E4-427A-80F7-CADAB5255D28}" type="presOf" srcId="{076FBE1C-FCF6-4AA3-BEBD-F14D33EC7342}" destId="{F1A73D27-0022-4997-8665-686297F17D16}" srcOrd="0" destOrd="0" presId="urn:microsoft.com/office/officeart/2008/layout/RadialCluster"/>
    <dgm:cxn modelId="{DC49C883-A57F-421E-8720-F8AFED94AF8B}" type="presOf" srcId="{AEA00BD8-3E41-4EF5-BD97-95CAD5B014D7}" destId="{EFF20BA3-2F68-4C4B-AB8E-62370905D267}" srcOrd="0" destOrd="0" presId="urn:microsoft.com/office/officeart/2008/layout/RadialCluster"/>
    <dgm:cxn modelId="{35BD8E8D-8632-48FC-ACD0-8F50CDDCB69D}" type="presOf" srcId="{8DD9646D-17CB-4938-A7E3-0982CB03C2C6}" destId="{3E4201DA-4214-496E-AE68-337BE29FCE04}" srcOrd="0" destOrd="0" presId="urn:microsoft.com/office/officeart/2008/layout/RadialCluster"/>
    <dgm:cxn modelId="{DAAE7B8E-2EC4-4E2C-94D4-8E9F9E19185D}" type="presOf" srcId="{D2393B14-643F-4D49-B13D-2C7BFD92D634}" destId="{F914DFD7-0AB6-4A03-8003-F883D919BF98}" srcOrd="0" destOrd="0" presId="urn:microsoft.com/office/officeart/2008/layout/RadialCluster"/>
    <dgm:cxn modelId="{62A134A0-BC22-41D7-8B15-45A34F537A9C}" type="presOf" srcId="{61659CD8-3A44-4484-B2F9-3489F785A33C}" destId="{D1D86567-773B-4312-AA1D-8BCDBB820F17}" srcOrd="0" destOrd="0" presId="urn:microsoft.com/office/officeart/2008/layout/RadialCluster"/>
    <dgm:cxn modelId="{756ECCA7-C750-4B46-9F6C-5E8577809FD3}" type="presOf" srcId="{D70F63AE-BB62-4706-81BB-1837AA06D1B9}" destId="{2A9EB928-893C-434F-8A0D-86FE417BF37D}" srcOrd="0" destOrd="0" presId="urn:microsoft.com/office/officeart/2008/layout/RadialCluster"/>
    <dgm:cxn modelId="{E3ED4FC5-AEDF-45F9-BA2B-40FFFA84D438}" type="presOf" srcId="{8FCDBD2A-3F67-46E8-9CE2-0300318FE497}" destId="{991A49F0-D3F4-49E1-BA32-61198D008065}" srcOrd="0" destOrd="0" presId="urn:microsoft.com/office/officeart/2008/layout/RadialCluster"/>
    <dgm:cxn modelId="{C25363CA-45CB-4220-B8BB-B8FD63DCD0E5}" srcId="{D70F63AE-BB62-4706-81BB-1837AA06D1B9}" destId="{95FF28D4-A0D7-42BE-A4BC-936144904F04}" srcOrd="0" destOrd="0" parTransId="{AEA00BD8-3E41-4EF5-BD97-95CAD5B014D7}" sibTransId="{D0417EA1-1E0C-4BD6-9B4D-F6701E83125B}"/>
    <dgm:cxn modelId="{02DBBEED-5A87-4D8B-A644-05988BD660BD}" type="presOf" srcId="{1E225166-0A1A-4685-B99D-2BCC90E8CA11}" destId="{4BF2A912-1EB5-4F38-B34D-C14C8D05E509}" srcOrd="0" destOrd="0" presId="urn:microsoft.com/office/officeart/2008/layout/RadialCluster"/>
    <dgm:cxn modelId="{F60925EB-EE35-40B7-B46B-E34DBC7BF3DD}" type="presParOf" srcId="{F914DFD7-0AB6-4A03-8003-F883D919BF98}" destId="{D75A14F3-59BE-4B67-BE7E-20C711A4959C}" srcOrd="0" destOrd="0" presId="urn:microsoft.com/office/officeart/2008/layout/RadialCluster"/>
    <dgm:cxn modelId="{DB324B9B-B363-4E23-8DAF-ACE7034D1264}" type="presParOf" srcId="{D75A14F3-59BE-4B67-BE7E-20C711A4959C}" destId="{2A9EB928-893C-434F-8A0D-86FE417BF37D}" srcOrd="0" destOrd="0" presId="urn:microsoft.com/office/officeart/2008/layout/RadialCluster"/>
    <dgm:cxn modelId="{99D19E05-D657-4D9E-BC93-3EDF5453C434}" type="presParOf" srcId="{D75A14F3-59BE-4B67-BE7E-20C711A4959C}" destId="{EFF20BA3-2F68-4C4B-AB8E-62370905D267}" srcOrd="1" destOrd="0" presId="urn:microsoft.com/office/officeart/2008/layout/RadialCluster"/>
    <dgm:cxn modelId="{13DBDD5F-79F8-4D8A-9DCC-E47B47A2931E}" type="presParOf" srcId="{D75A14F3-59BE-4B67-BE7E-20C711A4959C}" destId="{138A12F1-B17E-4B9D-9C9B-140ECDCE3019}" srcOrd="2" destOrd="0" presId="urn:microsoft.com/office/officeart/2008/layout/RadialCluster"/>
    <dgm:cxn modelId="{A7E1F08B-76F3-468B-BE7B-9A0FF3330569}" type="presParOf" srcId="{D75A14F3-59BE-4B67-BE7E-20C711A4959C}" destId="{4BF2A912-1EB5-4F38-B34D-C14C8D05E509}" srcOrd="3" destOrd="0" presId="urn:microsoft.com/office/officeart/2008/layout/RadialCluster"/>
    <dgm:cxn modelId="{21E54369-C11D-499A-9EDC-8AD599CFDFB1}" type="presParOf" srcId="{D75A14F3-59BE-4B67-BE7E-20C711A4959C}" destId="{D1D86567-773B-4312-AA1D-8BCDBB820F17}" srcOrd="4" destOrd="0" presId="urn:microsoft.com/office/officeart/2008/layout/RadialCluster"/>
    <dgm:cxn modelId="{C5D8E886-805A-425D-98D2-55D9FA0605E8}" type="presParOf" srcId="{D75A14F3-59BE-4B67-BE7E-20C711A4959C}" destId="{877B4BDB-3DD4-4591-9032-E8933429AA65}" srcOrd="5" destOrd="0" presId="urn:microsoft.com/office/officeart/2008/layout/RadialCluster"/>
    <dgm:cxn modelId="{3B436269-A8BB-4246-B0C6-27F6C0A77B6E}" type="presParOf" srcId="{D75A14F3-59BE-4B67-BE7E-20C711A4959C}" destId="{F1A73D27-0022-4997-8665-686297F17D16}" srcOrd="6" destOrd="0" presId="urn:microsoft.com/office/officeart/2008/layout/RadialCluster"/>
    <dgm:cxn modelId="{AA0D9AFA-E40A-44B0-A152-3F47655C862A}" type="presParOf" srcId="{D75A14F3-59BE-4B67-BE7E-20C711A4959C}" destId="{3E4201DA-4214-496E-AE68-337BE29FCE04}" srcOrd="7" destOrd="0" presId="urn:microsoft.com/office/officeart/2008/layout/RadialCluster"/>
    <dgm:cxn modelId="{007EA932-94CE-45BE-814E-56E640F3782D}" type="presParOf" srcId="{D75A14F3-59BE-4B67-BE7E-20C711A4959C}" destId="{81F281E5-ECD5-4656-8102-DCB2660E0D83}" srcOrd="8" destOrd="0" presId="urn:microsoft.com/office/officeart/2008/layout/RadialCluster"/>
    <dgm:cxn modelId="{6B43CF8F-A56B-4887-99A7-C53749179CF8}" type="presParOf" srcId="{D75A14F3-59BE-4B67-BE7E-20C711A4959C}" destId="{B70ED818-4CD6-4A5A-BA8E-F2B7734DD05E}" srcOrd="9" destOrd="0" presId="urn:microsoft.com/office/officeart/2008/layout/RadialCluster"/>
    <dgm:cxn modelId="{6D8649C8-93E5-439F-94AA-88EC2BD6E48E}" type="presParOf" srcId="{D75A14F3-59BE-4B67-BE7E-20C711A4959C}" destId="{991A49F0-D3F4-49E1-BA32-61198D008065}"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5886C-8EEB-4930-8E82-29D4D31635EE}"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ru-RU"/>
        </a:p>
      </dgm:t>
    </dgm:pt>
    <dgm:pt modelId="{06C0B80B-B00D-45B0-94C4-0A08367353B7}">
      <dgm:prSet phldrT="[Текст]"/>
      <dgm:spPr/>
      <dgm:t>
        <a:bodyPr/>
        <a:lstStyle/>
        <a:p>
          <a:r>
            <a:rPr lang="uk-UA"/>
            <a:t>Китай</a:t>
          </a:r>
          <a:endParaRPr lang="ru-RU"/>
        </a:p>
      </dgm:t>
    </dgm:pt>
    <dgm:pt modelId="{27699319-B8A6-499F-B5C4-37CD944AF15C}" type="parTrans" cxnId="{BC9BFF59-2858-4344-871E-986E02EFD178}">
      <dgm:prSet/>
      <dgm:spPr/>
      <dgm:t>
        <a:bodyPr/>
        <a:lstStyle/>
        <a:p>
          <a:endParaRPr lang="ru-RU"/>
        </a:p>
      </dgm:t>
    </dgm:pt>
    <dgm:pt modelId="{5C07A08C-EB5A-4BB5-9798-97334C6EED25}" type="sibTrans" cxnId="{BC9BFF59-2858-4344-871E-986E02EFD178}">
      <dgm:prSet/>
      <dgm:spPr/>
      <dgm:t>
        <a:bodyPr/>
        <a:lstStyle/>
        <a:p>
          <a:endParaRPr lang="ru-RU"/>
        </a:p>
      </dgm:t>
    </dgm:pt>
    <dgm:pt modelId="{AE9B13C6-B4DD-4831-B8A8-6BACE9A62E26}">
      <dgm:prSet phldrT="[Текст]"/>
      <dgm:spPr/>
      <dgm:t>
        <a:bodyPr/>
        <a:lstStyle/>
        <a:p>
          <a:r>
            <a:rPr lang="uk-UA"/>
            <a:t>Таїланд</a:t>
          </a:r>
          <a:endParaRPr lang="ru-RU"/>
        </a:p>
      </dgm:t>
    </dgm:pt>
    <dgm:pt modelId="{FA9C054A-71DF-4F9E-9C7C-78DED2209878}" type="parTrans" cxnId="{936D786A-A0F0-4BD3-B516-92A290396828}">
      <dgm:prSet/>
      <dgm:spPr/>
      <dgm:t>
        <a:bodyPr/>
        <a:lstStyle/>
        <a:p>
          <a:endParaRPr lang="ru-RU"/>
        </a:p>
      </dgm:t>
    </dgm:pt>
    <dgm:pt modelId="{A4F20668-304F-4994-B613-C79187DCE9AB}" type="sibTrans" cxnId="{936D786A-A0F0-4BD3-B516-92A290396828}">
      <dgm:prSet/>
      <dgm:spPr/>
      <dgm:t>
        <a:bodyPr/>
        <a:lstStyle/>
        <a:p>
          <a:endParaRPr lang="ru-RU"/>
        </a:p>
      </dgm:t>
    </dgm:pt>
    <dgm:pt modelId="{2EE359D7-3F82-410A-BCDC-8D5D829BE4F2}">
      <dgm:prSet phldrT="[Текст]"/>
      <dgm:spPr/>
      <dgm:t>
        <a:bodyPr/>
        <a:lstStyle/>
        <a:p>
          <a:r>
            <a:rPr lang="uk-UA"/>
            <a:t>Тайвань</a:t>
          </a:r>
          <a:endParaRPr lang="ru-RU"/>
        </a:p>
      </dgm:t>
    </dgm:pt>
    <dgm:pt modelId="{67F4DF9A-DB95-4C06-BFE8-E8CFEA150A81}" type="parTrans" cxnId="{9B3F23B3-500E-44A7-8A81-51CEC7EA041D}">
      <dgm:prSet/>
      <dgm:spPr/>
      <dgm:t>
        <a:bodyPr/>
        <a:lstStyle/>
        <a:p>
          <a:endParaRPr lang="ru-RU"/>
        </a:p>
      </dgm:t>
    </dgm:pt>
    <dgm:pt modelId="{220B74F8-632B-4281-B5E5-20E88C61B1B6}" type="sibTrans" cxnId="{9B3F23B3-500E-44A7-8A81-51CEC7EA041D}">
      <dgm:prSet/>
      <dgm:spPr/>
      <dgm:t>
        <a:bodyPr/>
        <a:lstStyle/>
        <a:p>
          <a:endParaRPr lang="ru-RU"/>
        </a:p>
      </dgm:t>
    </dgm:pt>
    <dgm:pt modelId="{E382408F-3C82-4B0D-9A66-4D46A3204370}">
      <dgm:prSet/>
      <dgm:spPr/>
      <dgm:t>
        <a:bodyPr/>
        <a:lstStyle/>
        <a:p>
          <a:r>
            <a:rPr lang="uk-UA"/>
            <a:t>Малайзія</a:t>
          </a:r>
          <a:endParaRPr lang="ru-RU"/>
        </a:p>
      </dgm:t>
    </dgm:pt>
    <dgm:pt modelId="{1A0C902F-1D82-430E-9AE9-CA22E4633DFA}" type="parTrans" cxnId="{6CC030FB-5967-459B-890B-8DBAF1C47B5A}">
      <dgm:prSet/>
      <dgm:spPr/>
      <dgm:t>
        <a:bodyPr/>
        <a:lstStyle/>
        <a:p>
          <a:endParaRPr lang="ru-RU"/>
        </a:p>
      </dgm:t>
    </dgm:pt>
    <dgm:pt modelId="{D7EAA737-46D0-48D0-A503-4A694D8AB465}" type="sibTrans" cxnId="{6CC030FB-5967-459B-890B-8DBAF1C47B5A}">
      <dgm:prSet/>
      <dgm:spPr/>
      <dgm:t>
        <a:bodyPr/>
        <a:lstStyle/>
        <a:p>
          <a:endParaRPr lang="ru-RU"/>
        </a:p>
      </dgm:t>
    </dgm:pt>
    <dgm:pt modelId="{5A6871FD-D024-4348-A48E-68C9B695B8DF}">
      <dgm:prSet/>
      <dgm:spPr/>
      <dgm:t>
        <a:bodyPr/>
        <a:lstStyle/>
        <a:p>
          <a:r>
            <a:rPr lang="uk-UA"/>
            <a:t>Південна Корея</a:t>
          </a:r>
          <a:endParaRPr lang="ru-RU"/>
        </a:p>
      </dgm:t>
    </dgm:pt>
    <dgm:pt modelId="{3FD4470A-B2C1-46B8-80D9-A02F8BC56CAB}" type="parTrans" cxnId="{BD852CE1-3602-4060-8C69-ADDDE17C81FE}">
      <dgm:prSet/>
      <dgm:spPr/>
      <dgm:t>
        <a:bodyPr/>
        <a:lstStyle/>
        <a:p>
          <a:endParaRPr lang="ru-RU"/>
        </a:p>
      </dgm:t>
    </dgm:pt>
    <dgm:pt modelId="{6AB8A378-3B3D-4938-84CA-498FC31328FA}" type="sibTrans" cxnId="{BD852CE1-3602-4060-8C69-ADDDE17C81FE}">
      <dgm:prSet/>
      <dgm:spPr/>
      <dgm:t>
        <a:bodyPr/>
        <a:lstStyle/>
        <a:p>
          <a:endParaRPr lang="ru-RU"/>
        </a:p>
      </dgm:t>
    </dgm:pt>
    <dgm:pt modelId="{F2043C16-A11D-43BA-B763-D4D6B9BF6351}">
      <dgm:prSet/>
      <dgm:spPr/>
      <dgm:t>
        <a:bodyPr/>
        <a:lstStyle/>
        <a:p>
          <a:r>
            <a:rPr lang="uk-UA"/>
            <a:t>Японія</a:t>
          </a:r>
          <a:endParaRPr lang="ru-RU"/>
        </a:p>
      </dgm:t>
    </dgm:pt>
    <dgm:pt modelId="{EE281140-7C02-47B0-8387-3ACC47905AFE}" type="parTrans" cxnId="{BC6F04B3-81C8-4960-BAA5-5B279166CB01}">
      <dgm:prSet/>
      <dgm:spPr/>
      <dgm:t>
        <a:bodyPr/>
        <a:lstStyle/>
        <a:p>
          <a:endParaRPr lang="ru-RU"/>
        </a:p>
      </dgm:t>
    </dgm:pt>
    <dgm:pt modelId="{D1424B31-F46E-422F-8E6C-C86DD3591E89}" type="sibTrans" cxnId="{BC6F04B3-81C8-4960-BAA5-5B279166CB01}">
      <dgm:prSet/>
      <dgm:spPr/>
      <dgm:t>
        <a:bodyPr/>
        <a:lstStyle/>
        <a:p>
          <a:endParaRPr lang="ru-RU"/>
        </a:p>
      </dgm:t>
    </dgm:pt>
    <dgm:pt modelId="{F96ACC1F-2FCB-421A-8392-EC6FF087927F}">
      <dgm:prSet/>
      <dgm:spPr/>
      <dgm:t>
        <a:bodyPr/>
        <a:lstStyle/>
        <a:p>
          <a:r>
            <a:rPr lang="uk-UA"/>
            <a:t>Сінгапур</a:t>
          </a:r>
          <a:endParaRPr lang="ru-RU"/>
        </a:p>
      </dgm:t>
    </dgm:pt>
    <dgm:pt modelId="{FD25AB57-E597-4A54-A8B4-79726265C906}" type="parTrans" cxnId="{816906E3-F1D3-4B8B-89E3-C72F90CCE3F7}">
      <dgm:prSet/>
      <dgm:spPr/>
      <dgm:t>
        <a:bodyPr/>
        <a:lstStyle/>
        <a:p>
          <a:endParaRPr lang="ru-RU"/>
        </a:p>
      </dgm:t>
    </dgm:pt>
    <dgm:pt modelId="{7B4AE121-FA34-4A1F-A80C-EAC88171EE12}" type="sibTrans" cxnId="{816906E3-F1D3-4B8B-89E3-C72F90CCE3F7}">
      <dgm:prSet/>
      <dgm:spPr/>
      <dgm:t>
        <a:bodyPr/>
        <a:lstStyle/>
        <a:p>
          <a:endParaRPr lang="ru-RU"/>
        </a:p>
      </dgm:t>
    </dgm:pt>
    <dgm:pt modelId="{4C3C25FC-D6F4-4259-A942-90D200426FF9}">
      <dgm:prSet/>
      <dgm:spPr/>
      <dgm:t>
        <a:bodyPr/>
        <a:lstStyle/>
        <a:p>
          <a:r>
            <a:rPr lang="uk-UA"/>
            <a:t>Індонезія</a:t>
          </a:r>
          <a:endParaRPr lang="ru-RU"/>
        </a:p>
      </dgm:t>
    </dgm:pt>
    <dgm:pt modelId="{0B206853-0CDD-4DEA-8356-8AB48128E4F9}" type="parTrans" cxnId="{94159518-BB93-4936-9EBF-A7AA9C6EC030}">
      <dgm:prSet/>
      <dgm:spPr/>
      <dgm:t>
        <a:bodyPr/>
        <a:lstStyle/>
        <a:p>
          <a:endParaRPr lang="ru-RU"/>
        </a:p>
      </dgm:t>
    </dgm:pt>
    <dgm:pt modelId="{67B75FC9-C3A2-40F2-8AF1-2AEBAE0D37E6}" type="sibTrans" cxnId="{94159518-BB93-4936-9EBF-A7AA9C6EC030}">
      <dgm:prSet/>
      <dgm:spPr/>
      <dgm:t>
        <a:bodyPr/>
        <a:lstStyle/>
        <a:p>
          <a:endParaRPr lang="ru-RU"/>
        </a:p>
      </dgm:t>
    </dgm:pt>
    <dgm:pt modelId="{4F2A2894-1881-4D6E-97CF-413A2C80CED8}">
      <dgm:prSet/>
      <dgm:spPr/>
      <dgm:t>
        <a:bodyPr/>
        <a:lstStyle/>
        <a:p>
          <a:r>
            <a:rPr lang="uk-UA"/>
            <a:t>Індія</a:t>
          </a:r>
          <a:endParaRPr lang="ru-RU"/>
        </a:p>
      </dgm:t>
    </dgm:pt>
    <dgm:pt modelId="{B1D81E59-1222-4F74-842E-E138C1FBB3D7}" type="parTrans" cxnId="{EC2C1589-2AB6-437A-841C-5083FFF1CF17}">
      <dgm:prSet/>
      <dgm:spPr/>
      <dgm:t>
        <a:bodyPr/>
        <a:lstStyle/>
        <a:p>
          <a:endParaRPr lang="ru-RU"/>
        </a:p>
      </dgm:t>
    </dgm:pt>
    <dgm:pt modelId="{E482D1F4-0430-4469-A0F0-6D3CA13FEF2F}" type="sibTrans" cxnId="{EC2C1589-2AB6-437A-841C-5083FFF1CF17}">
      <dgm:prSet/>
      <dgm:spPr/>
      <dgm:t>
        <a:bodyPr/>
        <a:lstStyle/>
        <a:p>
          <a:endParaRPr lang="ru-RU"/>
        </a:p>
      </dgm:t>
    </dgm:pt>
    <dgm:pt modelId="{86107610-A840-4387-ABB0-AC948DDBB271}" type="pres">
      <dgm:prSet presAssocID="{19E5886C-8EEB-4930-8E82-29D4D31635EE}" presName="Name0" presStyleCnt="0">
        <dgm:presLayoutVars>
          <dgm:dir/>
          <dgm:resizeHandles val="exact"/>
        </dgm:presLayoutVars>
      </dgm:prSet>
      <dgm:spPr/>
    </dgm:pt>
    <dgm:pt modelId="{BB188A7C-0C9F-4753-880B-675CE0907B22}" type="pres">
      <dgm:prSet presAssocID="{19E5886C-8EEB-4930-8E82-29D4D31635EE}" presName="bkgdShp" presStyleLbl="alignAccFollowNode1" presStyleIdx="0" presStyleCnt="1"/>
      <dgm:spPr/>
    </dgm:pt>
    <dgm:pt modelId="{FEC646A8-7DDB-4903-AD14-EFDFEFD5271F}" type="pres">
      <dgm:prSet presAssocID="{19E5886C-8EEB-4930-8E82-29D4D31635EE}" presName="linComp" presStyleCnt="0"/>
      <dgm:spPr/>
    </dgm:pt>
    <dgm:pt modelId="{91EC56D4-8841-4BE7-94DF-32432FFBEFC1}" type="pres">
      <dgm:prSet presAssocID="{06C0B80B-B00D-45B0-94C4-0A08367353B7}" presName="compNode" presStyleCnt="0"/>
      <dgm:spPr/>
    </dgm:pt>
    <dgm:pt modelId="{7FB676D6-CA9C-4420-9A10-C9DF4663266A}" type="pres">
      <dgm:prSet presAssocID="{06C0B80B-B00D-45B0-94C4-0A08367353B7}" presName="node" presStyleLbl="node1" presStyleIdx="0" presStyleCnt="9">
        <dgm:presLayoutVars>
          <dgm:bulletEnabled val="1"/>
        </dgm:presLayoutVars>
      </dgm:prSet>
      <dgm:spPr/>
    </dgm:pt>
    <dgm:pt modelId="{0292B6A7-EE2B-421D-8EE0-3441FC0BBA9D}" type="pres">
      <dgm:prSet presAssocID="{06C0B80B-B00D-45B0-94C4-0A08367353B7}" presName="invisiNode" presStyleLbl="node1" presStyleIdx="0" presStyleCnt="9"/>
      <dgm:spPr/>
    </dgm:pt>
    <dgm:pt modelId="{CA55A8BD-247E-443C-A00E-592C219D367A}" type="pres">
      <dgm:prSet presAssocID="{06C0B80B-B00D-45B0-94C4-0A08367353B7}" presName="imagNode" presStyleLbl="fgImgPlace1" presStyleIdx="0" presStyleCnt="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62" t="-799" r="-110330" b="799"/>
          </a:stretch>
        </a:blipFill>
      </dgm:spPr>
    </dgm:pt>
    <dgm:pt modelId="{A407915A-4B2D-4B4B-B989-C13C40ED6C63}" type="pres">
      <dgm:prSet presAssocID="{5C07A08C-EB5A-4BB5-9798-97334C6EED25}" presName="sibTrans" presStyleLbl="sibTrans2D1" presStyleIdx="0" presStyleCnt="0"/>
      <dgm:spPr/>
    </dgm:pt>
    <dgm:pt modelId="{9D921612-BD36-4F53-B34D-77385C3493D9}" type="pres">
      <dgm:prSet presAssocID="{AE9B13C6-B4DD-4831-B8A8-6BACE9A62E26}" presName="compNode" presStyleCnt="0"/>
      <dgm:spPr/>
    </dgm:pt>
    <dgm:pt modelId="{C56590FE-6BAF-43FB-9EE0-1B3C23450A0D}" type="pres">
      <dgm:prSet presAssocID="{AE9B13C6-B4DD-4831-B8A8-6BACE9A62E26}" presName="node" presStyleLbl="node1" presStyleIdx="1" presStyleCnt="9">
        <dgm:presLayoutVars>
          <dgm:bulletEnabled val="1"/>
        </dgm:presLayoutVars>
      </dgm:prSet>
      <dgm:spPr/>
    </dgm:pt>
    <dgm:pt modelId="{02A90D44-2F6A-4670-976C-CCED3A4F5F36}" type="pres">
      <dgm:prSet presAssocID="{AE9B13C6-B4DD-4831-B8A8-6BACE9A62E26}" presName="invisiNode" presStyleLbl="node1" presStyleIdx="1" presStyleCnt="9"/>
      <dgm:spPr/>
    </dgm:pt>
    <dgm:pt modelId="{F86C459C-4CAC-4E04-AEF0-D69C430DDA56}" type="pres">
      <dgm:prSet presAssocID="{AE9B13C6-B4DD-4831-B8A8-6BACE9A62E26}" presName="imagNode" presStyleLbl="fg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1A868EBF-3589-4983-A7FF-4C823C08BECE}" type="pres">
      <dgm:prSet presAssocID="{A4F20668-304F-4994-B613-C79187DCE9AB}" presName="sibTrans" presStyleLbl="sibTrans2D1" presStyleIdx="0" presStyleCnt="0"/>
      <dgm:spPr/>
    </dgm:pt>
    <dgm:pt modelId="{F98C7441-D7F8-4001-9A45-E483E109B3C5}" type="pres">
      <dgm:prSet presAssocID="{2EE359D7-3F82-410A-BCDC-8D5D829BE4F2}" presName="compNode" presStyleCnt="0"/>
      <dgm:spPr/>
    </dgm:pt>
    <dgm:pt modelId="{09FDF18A-80A0-41FA-8596-8FF5A2091023}" type="pres">
      <dgm:prSet presAssocID="{2EE359D7-3F82-410A-BCDC-8D5D829BE4F2}" presName="node" presStyleLbl="node1" presStyleIdx="2" presStyleCnt="9">
        <dgm:presLayoutVars>
          <dgm:bulletEnabled val="1"/>
        </dgm:presLayoutVars>
      </dgm:prSet>
      <dgm:spPr/>
    </dgm:pt>
    <dgm:pt modelId="{D4C757F9-D5AF-4C2F-9788-8803D1320F40}" type="pres">
      <dgm:prSet presAssocID="{2EE359D7-3F82-410A-BCDC-8D5D829BE4F2}" presName="invisiNode" presStyleLbl="node1" presStyleIdx="2" presStyleCnt="9"/>
      <dgm:spPr/>
    </dgm:pt>
    <dgm:pt modelId="{617AF3DA-8BAF-402C-B7FF-0541BA200F4C}" type="pres">
      <dgm:prSet presAssocID="{2EE359D7-3F82-410A-BCDC-8D5D829BE4F2}" presName="imagNode" presStyleLbl="fgImgPlace1" presStyleIdx="2" presStyleCnt="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8018" t="798" r="-81982" b="-798"/>
          </a:stretch>
        </a:blipFill>
      </dgm:spPr>
    </dgm:pt>
    <dgm:pt modelId="{E8B208F2-D836-44A5-9E01-FB9244F9D548}" type="pres">
      <dgm:prSet presAssocID="{220B74F8-632B-4281-B5E5-20E88C61B1B6}" presName="sibTrans" presStyleLbl="sibTrans2D1" presStyleIdx="0" presStyleCnt="0"/>
      <dgm:spPr/>
    </dgm:pt>
    <dgm:pt modelId="{D8355CC4-7567-40F4-B523-EEE419ED7D65}" type="pres">
      <dgm:prSet presAssocID="{E382408F-3C82-4B0D-9A66-4D46A3204370}" presName="compNode" presStyleCnt="0"/>
      <dgm:spPr/>
    </dgm:pt>
    <dgm:pt modelId="{4EF209FD-30DC-4BB5-ACDD-4CA1A6ED5E59}" type="pres">
      <dgm:prSet presAssocID="{E382408F-3C82-4B0D-9A66-4D46A3204370}" presName="node" presStyleLbl="node1" presStyleIdx="3" presStyleCnt="9">
        <dgm:presLayoutVars>
          <dgm:bulletEnabled val="1"/>
        </dgm:presLayoutVars>
      </dgm:prSet>
      <dgm:spPr/>
    </dgm:pt>
    <dgm:pt modelId="{EF0502FF-FF07-490A-B02E-8C71EDF3D558}" type="pres">
      <dgm:prSet presAssocID="{E382408F-3C82-4B0D-9A66-4D46A3204370}" presName="invisiNode" presStyleLbl="node1" presStyleIdx="3" presStyleCnt="9"/>
      <dgm:spPr/>
    </dgm:pt>
    <dgm:pt modelId="{3E7B62D1-BB66-4A68-8CBD-ECDDA96F73C0}" type="pres">
      <dgm:prSet presAssocID="{E382408F-3C82-4B0D-9A66-4D46A3204370}" presName="imagNode" presStyleLbl="f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1678" t="-799" r="-104322" b="799"/>
          </a:stretch>
        </a:blipFill>
      </dgm:spPr>
    </dgm:pt>
    <dgm:pt modelId="{25A34796-6A15-4261-A871-665681D139C7}" type="pres">
      <dgm:prSet presAssocID="{D7EAA737-46D0-48D0-A503-4A694D8AB465}" presName="sibTrans" presStyleLbl="sibTrans2D1" presStyleIdx="0" presStyleCnt="0"/>
      <dgm:spPr/>
    </dgm:pt>
    <dgm:pt modelId="{87CDABEF-CD93-48A0-AEA5-CA8B9623B362}" type="pres">
      <dgm:prSet presAssocID="{5A6871FD-D024-4348-A48E-68C9B695B8DF}" presName="compNode" presStyleCnt="0"/>
      <dgm:spPr/>
    </dgm:pt>
    <dgm:pt modelId="{A146BE93-8DEE-40D4-ADB3-F747FC5C77B6}" type="pres">
      <dgm:prSet presAssocID="{5A6871FD-D024-4348-A48E-68C9B695B8DF}" presName="node" presStyleLbl="node1" presStyleIdx="4" presStyleCnt="9">
        <dgm:presLayoutVars>
          <dgm:bulletEnabled val="1"/>
        </dgm:presLayoutVars>
      </dgm:prSet>
      <dgm:spPr/>
    </dgm:pt>
    <dgm:pt modelId="{5B0D83A2-1651-42D6-9D4C-D3C073C29488}" type="pres">
      <dgm:prSet presAssocID="{5A6871FD-D024-4348-A48E-68C9B695B8DF}" presName="invisiNode" presStyleLbl="node1" presStyleIdx="4" presStyleCnt="9"/>
      <dgm:spPr/>
    </dgm:pt>
    <dgm:pt modelId="{BFF3B635-1E4A-4791-AB6D-EBE1135307C4}" type="pres">
      <dgm:prSet presAssocID="{5A6871FD-D024-4348-A48E-68C9B695B8DF}" presName="imagNode" presStyleLbl="fgImgPlace1" presStyleIdx="4" presStyleCnt="9"/>
      <dgm:spPr>
        <a:blipFill>
          <a:blip xmlns:r="http://schemas.openxmlformats.org/officeDocument/2006/relationships" r:embed="rId5"/>
          <a:srcRect/>
          <a:stretch>
            <a:fillRect l="-50000" r="-50000"/>
          </a:stretch>
        </a:blipFill>
      </dgm:spPr>
    </dgm:pt>
    <dgm:pt modelId="{0C5319BC-213E-45A3-AAF6-24592C05B8BA}" type="pres">
      <dgm:prSet presAssocID="{6AB8A378-3B3D-4938-84CA-498FC31328FA}" presName="sibTrans" presStyleLbl="sibTrans2D1" presStyleIdx="0" presStyleCnt="0"/>
      <dgm:spPr/>
    </dgm:pt>
    <dgm:pt modelId="{B7D8AC43-55AE-4EC9-A043-30885EE7AFDD}" type="pres">
      <dgm:prSet presAssocID="{F2043C16-A11D-43BA-B763-D4D6B9BF6351}" presName="compNode" presStyleCnt="0"/>
      <dgm:spPr/>
    </dgm:pt>
    <dgm:pt modelId="{D8811F85-9D6D-49F3-8771-90987B09ECCC}" type="pres">
      <dgm:prSet presAssocID="{F2043C16-A11D-43BA-B763-D4D6B9BF6351}" presName="node" presStyleLbl="node1" presStyleIdx="5" presStyleCnt="9">
        <dgm:presLayoutVars>
          <dgm:bulletEnabled val="1"/>
        </dgm:presLayoutVars>
      </dgm:prSet>
      <dgm:spPr/>
    </dgm:pt>
    <dgm:pt modelId="{559B1088-E193-44C4-9F1F-A6BEAA80F42A}" type="pres">
      <dgm:prSet presAssocID="{F2043C16-A11D-43BA-B763-D4D6B9BF6351}" presName="invisiNode" presStyleLbl="node1" presStyleIdx="5" presStyleCnt="9"/>
      <dgm:spPr/>
    </dgm:pt>
    <dgm:pt modelId="{8CFC5DB3-49FB-41E6-BAC3-0D29B02B1E6F}" type="pres">
      <dgm:prSet presAssocID="{F2043C16-A11D-43BA-B763-D4D6B9BF6351}" presName="imagNode" presStyleLbl="fgImgPlace1" presStyleIdx="5" presStyleCnt="9"/>
      <dgm:spPr>
        <a:blipFill>
          <a:blip xmlns:r="http://schemas.openxmlformats.org/officeDocument/2006/relationships" r:embed="rId6"/>
          <a:srcRect/>
          <a:stretch>
            <a:fillRect l="-45000" r="-45000"/>
          </a:stretch>
        </a:blipFill>
      </dgm:spPr>
    </dgm:pt>
    <dgm:pt modelId="{7663B02D-6D97-405D-90D8-05AA10F3C67B}" type="pres">
      <dgm:prSet presAssocID="{D1424B31-F46E-422F-8E6C-C86DD3591E89}" presName="sibTrans" presStyleLbl="sibTrans2D1" presStyleIdx="0" presStyleCnt="0"/>
      <dgm:spPr/>
    </dgm:pt>
    <dgm:pt modelId="{A43E93D4-10CC-4670-BA81-3EAB5A7813CD}" type="pres">
      <dgm:prSet presAssocID="{F96ACC1F-2FCB-421A-8392-EC6FF087927F}" presName="compNode" presStyleCnt="0"/>
      <dgm:spPr/>
    </dgm:pt>
    <dgm:pt modelId="{D995B2D8-5465-4ED3-B337-31DF088CD709}" type="pres">
      <dgm:prSet presAssocID="{F96ACC1F-2FCB-421A-8392-EC6FF087927F}" presName="node" presStyleLbl="node1" presStyleIdx="6" presStyleCnt="9">
        <dgm:presLayoutVars>
          <dgm:bulletEnabled val="1"/>
        </dgm:presLayoutVars>
      </dgm:prSet>
      <dgm:spPr/>
    </dgm:pt>
    <dgm:pt modelId="{B5A2F5DB-509F-4D04-B7C7-ED918A72C560}" type="pres">
      <dgm:prSet presAssocID="{F96ACC1F-2FCB-421A-8392-EC6FF087927F}" presName="invisiNode" presStyleLbl="node1" presStyleIdx="6" presStyleCnt="9"/>
      <dgm:spPr/>
    </dgm:pt>
    <dgm:pt modelId="{49BA0D84-A318-414E-9B89-18FBED8C6919}" type="pres">
      <dgm:prSet presAssocID="{F96ACC1F-2FCB-421A-8392-EC6FF087927F}" presName="imagNode" presStyleLbl="fgImgPlace1" presStyleIdx="6" presStyleCnt="9"/>
      <dgm:spPr>
        <a:blipFill>
          <a:blip xmlns:r="http://schemas.openxmlformats.org/officeDocument/2006/relationships" r:embed="rId7"/>
          <a:srcRect/>
          <a:stretch>
            <a:fillRect l="-50000" r="-50000"/>
          </a:stretch>
        </a:blipFill>
      </dgm:spPr>
    </dgm:pt>
    <dgm:pt modelId="{A063AE2A-47B2-4F56-8A16-7AC6C77612E1}" type="pres">
      <dgm:prSet presAssocID="{7B4AE121-FA34-4A1F-A80C-EAC88171EE12}" presName="sibTrans" presStyleLbl="sibTrans2D1" presStyleIdx="0" presStyleCnt="0"/>
      <dgm:spPr/>
    </dgm:pt>
    <dgm:pt modelId="{80A5F391-B784-4D95-938D-23DBD1D733F0}" type="pres">
      <dgm:prSet presAssocID="{4C3C25FC-D6F4-4259-A942-90D200426FF9}" presName="compNode" presStyleCnt="0"/>
      <dgm:spPr/>
    </dgm:pt>
    <dgm:pt modelId="{940E12DB-258B-455A-90A9-70535DC8A496}" type="pres">
      <dgm:prSet presAssocID="{4C3C25FC-D6F4-4259-A942-90D200426FF9}" presName="node" presStyleLbl="node1" presStyleIdx="7" presStyleCnt="9">
        <dgm:presLayoutVars>
          <dgm:bulletEnabled val="1"/>
        </dgm:presLayoutVars>
      </dgm:prSet>
      <dgm:spPr/>
    </dgm:pt>
    <dgm:pt modelId="{44486A66-22A1-4069-8F8B-2A6BF71FD6E9}" type="pres">
      <dgm:prSet presAssocID="{4C3C25FC-D6F4-4259-A942-90D200426FF9}" presName="invisiNode" presStyleLbl="node1" presStyleIdx="7" presStyleCnt="9"/>
      <dgm:spPr/>
    </dgm:pt>
    <dgm:pt modelId="{0EE1C296-4043-4464-A941-97421C008390}" type="pres">
      <dgm:prSet presAssocID="{4C3C25FC-D6F4-4259-A942-90D200426FF9}" presName="imagNode" presStyleLbl="fgImgPlace1" presStyleIdx="7" presStyleCnt="9"/>
      <dgm:spPr>
        <a:blipFill>
          <a:blip xmlns:r="http://schemas.openxmlformats.org/officeDocument/2006/relationships" r:embed="rId8"/>
          <a:srcRect/>
          <a:stretch>
            <a:fillRect l="-50000" r="-50000"/>
          </a:stretch>
        </a:blipFill>
      </dgm:spPr>
    </dgm:pt>
    <dgm:pt modelId="{31B1B8E7-3058-4AC4-8E93-38A4752A2F97}" type="pres">
      <dgm:prSet presAssocID="{67B75FC9-C3A2-40F2-8AF1-2AEBAE0D37E6}" presName="sibTrans" presStyleLbl="sibTrans2D1" presStyleIdx="0" presStyleCnt="0"/>
      <dgm:spPr/>
    </dgm:pt>
    <dgm:pt modelId="{99D86A50-782F-4C95-A983-6987DA16DC5D}" type="pres">
      <dgm:prSet presAssocID="{4F2A2894-1881-4D6E-97CF-413A2C80CED8}" presName="compNode" presStyleCnt="0"/>
      <dgm:spPr/>
    </dgm:pt>
    <dgm:pt modelId="{A0763724-C6B0-4BF3-AA17-71467BDA9C88}" type="pres">
      <dgm:prSet presAssocID="{4F2A2894-1881-4D6E-97CF-413A2C80CED8}" presName="node" presStyleLbl="node1" presStyleIdx="8" presStyleCnt="9">
        <dgm:presLayoutVars>
          <dgm:bulletEnabled val="1"/>
        </dgm:presLayoutVars>
      </dgm:prSet>
      <dgm:spPr/>
    </dgm:pt>
    <dgm:pt modelId="{D1EBB7A8-E42B-4E48-BE9D-9B9FFBC5FE50}" type="pres">
      <dgm:prSet presAssocID="{4F2A2894-1881-4D6E-97CF-413A2C80CED8}" presName="invisiNode" presStyleLbl="node1" presStyleIdx="8" presStyleCnt="9"/>
      <dgm:spPr/>
    </dgm:pt>
    <dgm:pt modelId="{00199455-90E0-47A1-8FAA-E2038481B31E}" type="pres">
      <dgm:prSet presAssocID="{4F2A2894-1881-4D6E-97CF-413A2C80CED8}" presName="imagNode" presStyleLbl="fgImgPlace1" presStyleIdx="8" presStyleCnt="9"/>
      <dgm:spPr>
        <a:blipFill>
          <a:blip xmlns:r="http://schemas.openxmlformats.org/officeDocument/2006/relationships" r:embed="rId9"/>
          <a:srcRect/>
          <a:stretch>
            <a:fillRect l="-50000" r="-50000"/>
          </a:stretch>
        </a:blipFill>
      </dgm:spPr>
    </dgm:pt>
  </dgm:ptLst>
  <dgm:cxnLst>
    <dgm:cxn modelId="{2554C500-5C47-4188-8149-5158B8D862EA}" type="presOf" srcId="{F96ACC1F-2FCB-421A-8392-EC6FF087927F}" destId="{D995B2D8-5465-4ED3-B337-31DF088CD709}" srcOrd="0" destOrd="0" presId="urn:microsoft.com/office/officeart/2005/8/layout/pList2"/>
    <dgm:cxn modelId="{FF1AB704-FAE3-48B1-8441-8D91EEE4DF19}" type="presOf" srcId="{D7EAA737-46D0-48D0-A503-4A694D8AB465}" destId="{25A34796-6A15-4261-A871-665681D139C7}" srcOrd="0" destOrd="0" presId="urn:microsoft.com/office/officeart/2005/8/layout/pList2"/>
    <dgm:cxn modelId="{2F7AAF0F-F3ED-4B65-BEAA-FCC4504451D5}" type="presOf" srcId="{6AB8A378-3B3D-4938-84CA-498FC31328FA}" destId="{0C5319BC-213E-45A3-AAF6-24592C05B8BA}" srcOrd="0" destOrd="0" presId="urn:microsoft.com/office/officeart/2005/8/layout/pList2"/>
    <dgm:cxn modelId="{94159518-BB93-4936-9EBF-A7AA9C6EC030}" srcId="{19E5886C-8EEB-4930-8E82-29D4D31635EE}" destId="{4C3C25FC-D6F4-4259-A942-90D200426FF9}" srcOrd="7" destOrd="0" parTransId="{0B206853-0CDD-4DEA-8356-8AB48128E4F9}" sibTransId="{67B75FC9-C3A2-40F2-8AF1-2AEBAE0D37E6}"/>
    <dgm:cxn modelId="{18D22D3B-D35C-4C77-B395-D57C010D72CB}" type="presOf" srcId="{5C07A08C-EB5A-4BB5-9798-97334C6EED25}" destId="{A407915A-4B2D-4B4B-B989-C13C40ED6C63}" srcOrd="0" destOrd="0" presId="urn:microsoft.com/office/officeart/2005/8/layout/pList2"/>
    <dgm:cxn modelId="{501C7C5C-36CC-4E88-A404-D89782C4A551}" type="presOf" srcId="{220B74F8-632B-4281-B5E5-20E88C61B1B6}" destId="{E8B208F2-D836-44A5-9E01-FB9244F9D548}" srcOrd="0" destOrd="0" presId="urn:microsoft.com/office/officeart/2005/8/layout/pList2"/>
    <dgm:cxn modelId="{3F566C41-ACB5-4EB5-AFCF-4267EB78F932}" type="presOf" srcId="{AE9B13C6-B4DD-4831-B8A8-6BACE9A62E26}" destId="{C56590FE-6BAF-43FB-9EE0-1B3C23450A0D}" srcOrd="0" destOrd="0" presId="urn:microsoft.com/office/officeart/2005/8/layout/pList2"/>
    <dgm:cxn modelId="{6582C263-CC01-4A6E-ABAF-E66DF09E8732}" type="presOf" srcId="{67B75FC9-C3A2-40F2-8AF1-2AEBAE0D37E6}" destId="{31B1B8E7-3058-4AC4-8E93-38A4752A2F97}" srcOrd="0" destOrd="0" presId="urn:microsoft.com/office/officeart/2005/8/layout/pList2"/>
    <dgm:cxn modelId="{936D786A-A0F0-4BD3-B516-92A290396828}" srcId="{19E5886C-8EEB-4930-8E82-29D4D31635EE}" destId="{AE9B13C6-B4DD-4831-B8A8-6BACE9A62E26}" srcOrd="1" destOrd="0" parTransId="{FA9C054A-71DF-4F9E-9C7C-78DED2209878}" sibTransId="{A4F20668-304F-4994-B613-C79187DCE9AB}"/>
    <dgm:cxn modelId="{07B96E59-592E-466C-8455-8A6458D8EBAB}" type="presOf" srcId="{7B4AE121-FA34-4A1F-A80C-EAC88171EE12}" destId="{A063AE2A-47B2-4F56-8A16-7AC6C77612E1}" srcOrd="0" destOrd="0" presId="urn:microsoft.com/office/officeart/2005/8/layout/pList2"/>
    <dgm:cxn modelId="{BC9BFF59-2858-4344-871E-986E02EFD178}" srcId="{19E5886C-8EEB-4930-8E82-29D4D31635EE}" destId="{06C0B80B-B00D-45B0-94C4-0A08367353B7}" srcOrd="0" destOrd="0" parTransId="{27699319-B8A6-499F-B5C4-37CD944AF15C}" sibTransId="{5C07A08C-EB5A-4BB5-9798-97334C6EED25}"/>
    <dgm:cxn modelId="{AB95D55A-4AE0-4BAE-8F93-3D1008F0DD00}" type="presOf" srcId="{2EE359D7-3F82-410A-BCDC-8D5D829BE4F2}" destId="{09FDF18A-80A0-41FA-8596-8FF5A2091023}" srcOrd="0" destOrd="0" presId="urn:microsoft.com/office/officeart/2005/8/layout/pList2"/>
    <dgm:cxn modelId="{23C01C7B-0F87-4AF8-AB35-11D4373B2E5D}" type="presOf" srcId="{5A6871FD-D024-4348-A48E-68C9B695B8DF}" destId="{A146BE93-8DEE-40D4-ADB3-F747FC5C77B6}" srcOrd="0" destOrd="0" presId="urn:microsoft.com/office/officeart/2005/8/layout/pList2"/>
    <dgm:cxn modelId="{EC2C1589-2AB6-437A-841C-5083FFF1CF17}" srcId="{19E5886C-8EEB-4930-8E82-29D4D31635EE}" destId="{4F2A2894-1881-4D6E-97CF-413A2C80CED8}" srcOrd="8" destOrd="0" parTransId="{B1D81E59-1222-4F74-842E-E138C1FBB3D7}" sibTransId="{E482D1F4-0430-4469-A0F0-6D3CA13FEF2F}"/>
    <dgm:cxn modelId="{7C41D9A2-E35C-4153-9E30-5B3C31E3C00B}" type="presOf" srcId="{4F2A2894-1881-4D6E-97CF-413A2C80CED8}" destId="{A0763724-C6B0-4BF3-AA17-71467BDA9C88}" srcOrd="0" destOrd="0" presId="urn:microsoft.com/office/officeart/2005/8/layout/pList2"/>
    <dgm:cxn modelId="{6FB03CAA-203A-43AB-BDD7-6B113B8DD8CE}" type="presOf" srcId="{D1424B31-F46E-422F-8E6C-C86DD3591E89}" destId="{7663B02D-6D97-405D-90D8-05AA10F3C67B}" srcOrd="0" destOrd="0" presId="urn:microsoft.com/office/officeart/2005/8/layout/pList2"/>
    <dgm:cxn modelId="{BC6F04B3-81C8-4960-BAA5-5B279166CB01}" srcId="{19E5886C-8EEB-4930-8E82-29D4D31635EE}" destId="{F2043C16-A11D-43BA-B763-D4D6B9BF6351}" srcOrd="5" destOrd="0" parTransId="{EE281140-7C02-47B0-8387-3ACC47905AFE}" sibTransId="{D1424B31-F46E-422F-8E6C-C86DD3591E89}"/>
    <dgm:cxn modelId="{9B3F23B3-500E-44A7-8A81-51CEC7EA041D}" srcId="{19E5886C-8EEB-4930-8E82-29D4D31635EE}" destId="{2EE359D7-3F82-410A-BCDC-8D5D829BE4F2}" srcOrd="2" destOrd="0" parTransId="{67F4DF9A-DB95-4C06-BFE8-E8CFEA150A81}" sibTransId="{220B74F8-632B-4281-B5E5-20E88C61B1B6}"/>
    <dgm:cxn modelId="{BA5FA0B3-123A-4FAD-9C86-C3DA385B35FD}" type="presOf" srcId="{19E5886C-8EEB-4930-8E82-29D4D31635EE}" destId="{86107610-A840-4387-ABB0-AC948DDBB271}" srcOrd="0" destOrd="0" presId="urn:microsoft.com/office/officeart/2005/8/layout/pList2"/>
    <dgm:cxn modelId="{FD2837C2-37D2-4DC5-852E-F0FF866BB1CD}" type="presOf" srcId="{F2043C16-A11D-43BA-B763-D4D6B9BF6351}" destId="{D8811F85-9D6D-49F3-8771-90987B09ECCC}" srcOrd="0" destOrd="0" presId="urn:microsoft.com/office/officeart/2005/8/layout/pList2"/>
    <dgm:cxn modelId="{01C9BFC4-2129-47E0-BC35-1A98C8DD3426}" type="presOf" srcId="{E382408F-3C82-4B0D-9A66-4D46A3204370}" destId="{4EF209FD-30DC-4BB5-ACDD-4CA1A6ED5E59}" srcOrd="0" destOrd="0" presId="urn:microsoft.com/office/officeart/2005/8/layout/pList2"/>
    <dgm:cxn modelId="{61FDA7D3-B067-42FB-933F-20F5D182847D}" type="presOf" srcId="{A4F20668-304F-4994-B613-C79187DCE9AB}" destId="{1A868EBF-3589-4983-A7FF-4C823C08BECE}" srcOrd="0" destOrd="0" presId="urn:microsoft.com/office/officeart/2005/8/layout/pList2"/>
    <dgm:cxn modelId="{92DFCFD6-FAD3-416E-87C7-766B45391A8C}" type="presOf" srcId="{06C0B80B-B00D-45B0-94C4-0A08367353B7}" destId="{7FB676D6-CA9C-4420-9A10-C9DF4663266A}" srcOrd="0" destOrd="0" presId="urn:microsoft.com/office/officeart/2005/8/layout/pList2"/>
    <dgm:cxn modelId="{BD852CE1-3602-4060-8C69-ADDDE17C81FE}" srcId="{19E5886C-8EEB-4930-8E82-29D4D31635EE}" destId="{5A6871FD-D024-4348-A48E-68C9B695B8DF}" srcOrd="4" destOrd="0" parTransId="{3FD4470A-B2C1-46B8-80D9-A02F8BC56CAB}" sibTransId="{6AB8A378-3B3D-4938-84CA-498FC31328FA}"/>
    <dgm:cxn modelId="{816906E3-F1D3-4B8B-89E3-C72F90CCE3F7}" srcId="{19E5886C-8EEB-4930-8E82-29D4D31635EE}" destId="{F96ACC1F-2FCB-421A-8392-EC6FF087927F}" srcOrd="6" destOrd="0" parTransId="{FD25AB57-E597-4A54-A8B4-79726265C906}" sibTransId="{7B4AE121-FA34-4A1F-A80C-EAC88171EE12}"/>
    <dgm:cxn modelId="{B24FCAED-29F1-4243-B394-0CAD6AAA3EFE}" type="presOf" srcId="{4C3C25FC-D6F4-4259-A942-90D200426FF9}" destId="{940E12DB-258B-455A-90A9-70535DC8A496}" srcOrd="0" destOrd="0" presId="urn:microsoft.com/office/officeart/2005/8/layout/pList2"/>
    <dgm:cxn modelId="{6CC030FB-5967-459B-890B-8DBAF1C47B5A}" srcId="{19E5886C-8EEB-4930-8E82-29D4D31635EE}" destId="{E382408F-3C82-4B0D-9A66-4D46A3204370}" srcOrd="3" destOrd="0" parTransId="{1A0C902F-1D82-430E-9AE9-CA22E4633DFA}" sibTransId="{D7EAA737-46D0-48D0-A503-4A694D8AB465}"/>
    <dgm:cxn modelId="{CC000002-DA67-4855-ABEF-8A22F15BD6EE}" type="presParOf" srcId="{86107610-A840-4387-ABB0-AC948DDBB271}" destId="{BB188A7C-0C9F-4753-880B-675CE0907B22}" srcOrd="0" destOrd="0" presId="urn:microsoft.com/office/officeart/2005/8/layout/pList2"/>
    <dgm:cxn modelId="{DB2BF766-3510-4D84-AF50-00C66B091AF5}" type="presParOf" srcId="{86107610-A840-4387-ABB0-AC948DDBB271}" destId="{FEC646A8-7DDB-4903-AD14-EFDFEFD5271F}" srcOrd="1" destOrd="0" presId="urn:microsoft.com/office/officeart/2005/8/layout/pList2"/>
    <dgm:cxn modelId="{46C03EDE-D355-4DBC-AFD9-E484E5AA624B}" type="presParOf" srcId="{FEC646A8-7DDB-4903-AD14-EFDFEFD5271F}" destId="{91EC56D4-8841-4BE7-94DF-32432FFBEFC1}" srcOrd="0" destOrd="0" presId="urn:microsoft.com/office/officeart/2005/8/layout/pList2"/>
    <dgm:cxn modelId="{4B5A0B54-3354-469B-9879-376C97C20385}" type="presParOf" srcId="{91EC56D4-8841-4BE7-94DF-32432FFBEFC1}" destId="{7FB676D6-CA9C-4420-9A10-C9DF4663266A}" srcOrd="0" destOrd="0" presId="urn:microsoft.com/office/officeart/2005/8/layout/pList2"/>
    <dgm:cxn modelId="{FEC4F3D9-6771-442E-BFA3-4DE44EF0B178}" type="presParOf" srcId="{91EC56D4-8841-4BE7-94DF-32432FFBEFC1}" destId="{0292B6A7-EE2B-421D-8EE0-3441FC0BBA9D}" srcOrd="1" destOrd="0" presId="urn:microsoft.com/office/officeart/2005/8/layout/pList2"/>
    <dgm:cxn modelId="{C80201AF-DB9F-4C24-9F61-34D12F47EE7B}" type="presParOf" srcId="{91EC56D4-8841-4BE7-94DF-32432FFBEFC1}" destId="{CA55A8BD-247E-443C-A00E-592C219D367A}" srcOrd="2" destOrd="0" presId="urn:microsoft.com/office/officeart/2005/8/layout/pList2"/>
    <dgm:cxn modelId="{2C59E2D7-A7F6-4433-81A5-DE49B9EA8518}" type="presParOf" srcId="{FEC646A8-7DDB-4903-AD14-EFDFEFD5271F}" destId="{A407915A-4B2D-4B4B-B989-C13C40ED6C63}" srcOrd="1" destOrd="0" presId="urn:microsoft.com/office/officeart/2005/8/layout/pList2"/>
    <dgm:cxn modelId="{78DF7F52-1F74-4C1E-BE6D-125DB3B80491}" type="presParOf" srcId="{FEC646A8-7DDB-4903-AD14-EFDFEFD5271F}" destId="{9D921612-BD36-4F53-B34D-77385C3493D9}" srcOrd="2" destOrd="0" presId="urn:microsoft.com/office/officeart/2005/8/layout/pList2"/>
    <dgm:cxn modelId="{F50552DC-4DE9-4341-B95C-8EF79321E1CD}" type="presParOf" srcId="{9D921612-BD36-4F53-B34D-77385C3493D9}" destId="{C56590FE-6BAF-43FB-9EE0-1B3C23450A0D}" srcOrd="0" destOrd="0" presId="urn:microsoft.com/office/officeart/2005/8/layout/pList2"/>
    <dgm:cxn modelId="{0B43B17A-B7C7-4992-A7C5-3001792E3670}" type="presParOf" srcId="{9D921612-BD36-4F53-B34D-77385C3493D9}" destId="{02A90D44-2F6A-4670-976C-CCED3A4F5F36}" srcOrd="1" destOrd="0" presId="urn:microsoft.com/office/officeart/2005/8/layout/pList2"/>
    <dgm:cxn modelId="{AD1B9F34-3743-443A-9B0B-6CA121DAF40B}" type="presParOf" srcId="{9D921612-BD36-4F53-B34D-77385C3493D9}" destId="{F86C459C-4CAC-4E04-AEF0-D69C430DDA56}" srcOrd="2" destOrd="0" presId="urn:microsoft.com/office/officeart/2005/8/layout/pList2"/>
    <dgm:cxn modelId="{A3D6AC06-2C10-4B10-B70A-DF8ACE6692E4}" type="presParOf" srcId="{FEC646A8-7DDB-4903-AD14-EFDFEFD5271F}" destId="{1A868EBF-3589-4983-A7FF-4C823C08BECE}" srcOrd="3" destOrd="0" presId="urn:microsoft.com/office/officeart/2005/8/layout/pList2"/>
    <dgm:cxn modelId="{35F693A4-C2D7-4EBD-B599-A637A58647EB}" type="presParOf" srcId="{FEC646A8-7DDB-4903-AD14-EFDFEFD5271F}" destId="{F98C7441-D7F8-4001-9A45-E483E109B3C5}" srcOrd="4" destOrd="0" presId="urn:microsoft.com/office/officeart/2005/8/layout/pList2"/>
    <dgm:cxn modelId="{F12C2035-2A7D-4DAE-BCF4-EB25F67B77FE}" type="presParOf" srcId="{F98C7441-D7F8-4001-9A45-E483E109B3C5}" destId="{09FDF18A-80A0-41FA-8596-8FF5A2091023}" srcOrd="0" destOrd="0" presId="urn:microsoft.com/office/officeart/2005/8/layout/pList2"/>
    <dgm:cxn modelId="{C3ED3F8F-03DF-4968-B7CF-8F981F5A8CC1}" type="presParOf" srcId="{F98C7441-D7F8-4001-9A45-E483E109B3C5}" destId="{D4C757F9-D5AF-4C2F-9788-8803D1320F40}" srcOrd="1" destOrd="0" presId="urn:microsoft.com/office/officeart/2005/8/layout/pList2"/>
    <dgm:cxn modelId="{83450E04-8DD9-4200-BC2E-898DEF8134A3}" type="presParOf" srcId="{F98C7441-D7F8-4001-9A45-E483E109B3C5}" destId="{617AF3DA-8BAF-402C-B7FF-0541BA200F4C}" srcOrd="2" destOrd="0" presId="urn:microsoft.com/office/officeart/2005/8/layout/pList2"/>
    <dgm:cxn modelId="{9631B30A-4F1E-493A-943A-1060A57F0E2A}" type="presParOf" srcId="{FEC646A8-7DDB-4903-AD14-EFDFEFD5271F}" destId="{E8B208F2-D836-44A5-9E01-FB9244F9D548}" srcOrd="5" destOrd="0" presId="urn:microsoft.com/office/officeart/2005/8/layout/pList2"/>
    <dgm:cxn modelId="{4FCDCF00-C18B-4FA1-8F39-4EF7BE96B648}" type="presParOf" srcId="{FEC646A8-7DDB-4903-AD14-EFDFEFD5271F}" destId="{D8355CC4-7567-40F4-B523-EEE419ED7D65}" srcOrd="6" destOrd="0" presId="urn:microsoft.com/office/officeart/2005/8/layout/pList2"/>
    <dgm:cxn modelId="{AEB2F252-9B38-419D-A68C-020A05637F0B}" type="presParOf" srcId="{D8355CC4-7567-40F4-B523-EEE419ED7D65}" destId="{4EF209FD-30DC-4BB5-ACDD-4CA1A6ED5E59}" srcOrd="0" destOrd="0" presId="urn:microsoft.com/office/officeart/2005/8/layout/pList2"/>
    <dgm:cxn modelId="{80552B5E-3AE2-4350-8575-AE37408A8AC4}" type="presParOf" srcId="{D8355CC4-7567-40F4-B523-EEE419ED7D65}" destId="{EF0502FF-FF07-490A-B02E-8C71EDF3D558}" srcOrd="1" destOrd="0" presId="urn:microsoft.com/office/officeart/2005/8/layout/pList2"/>
    <dgm:cxn modelId="{86B18B6C-AEAC-44E0-A4F0-0A829BD92483}" type="presParOf" srcId="{D8355CC4-7567-40F4-B523-EEE419ED7D65}" destId="{3E7B62D1-BB66-4A68-8CBD-ECDDA96F73C0}" srcOrd="2" destOrd="0" presId="urn:microsoft.com/office/officeart/2005/8/layout/pList2"/>
    <dgm:cxn modelId="{585B5516-A583-4F9F-9449-1CFD5E2C0C31}" type="presParOf" srcId="{FEC646A8-7DDB-4903-AD14-EFDFEFD5271F}" destId="{25A34796-6A15-4261-A871-665681D139C7}" srcOrd="7" destOrd="0" presId="urn:microsoft.com/office/officeart/2005/8/layout/pList2"/>
    <dgm:cxn modelId="{D6DF2035-83D5-46AC-9F6F-64E50F9D373B}" type="presParOf" srcId="{FEC646A8-7DDB-4903-AD14-EFDFEFD5271F}" destId="{87CDABEF-CD93-48A0-AEA5-CA8B9623B362}" srcOrd="8" destOrd="0" presId="urn:microsoft.com/office/officeart/2005/8/layout/pList2"/>
    <dgm:cxn modelId="{C1CAC405-08CB-4C05-BD1A-417E4A931BC8}" type="presParOf" srcId="{87CDABEF-CD93-48A0-AEA5-CA8B9623B362}" destId="{A146BE93-8DEE-40D4-ADB3-F747FC5C77B6}" srcOrd="0" destOrd="0" presId="urn:microsoft.com/office/officeart/2005/8/layout/pList2"/>
    <dgm:cxn modelId="{E2CFCD7A-5A79-43B2-9463-920DEED2152E}" type="presParOf" srcId="{87CDABEF-CD93-48A0-AEA5-CA8B9623B362}" destId="{5B0D83A2-1651-42D6-9D4C-D3C073C29488}" srcOrd="1" destOrd="0" presId="urn:microsoft.com/office/officeart/2005/8/layout/pList2"/>
    <dgm:cxn modelId="{B70C621C-1825-44F0-B38F-3EAB615FFE5E}" type="presParOf" srcId="{87CDABEF-CD93-48A0-AEA5-CA8B9623B362}" destId="{BFF3B635-1E4A-4791-AB6D-EBE1135307C4}" srcOrd="2" destOrd="0" presId="urn:microsoft.com/office/officeart/2005/8/layout/pList2"/>
    <dgm:cxn modelId="{BFCE2D8C-118F-46B3-81FC-D20B6BE50FB2}" type="presParOf" srcId="{FEC646A8-7DDB-4903-AD14-EFDFEFD5271F}" destId="{0C5319BC-213E-45A3-AAF6-24592C05B8BA}" srcOrd="9" destOrd="0" presId="urn:microsoft.com/office/officeart/2005/8/layout/pList2"/>
    <dgm:cxn modelId="{612836AD-1A38-45E0-99C2-8C047F3B0448}" type="presParOf" srcId="{FEC646A8-7DDB-4903-AD14-EFDFEFD5271F}" destId="{B7D8AC43-55AE-4EC9-A043-30885EE7AFDD}" srcOrd="10" destOrd="0" presId="urn:microsoft.com/office/officeart/2005/8/layout/pList2"/>
    <dgm:cxn modelId="{963983B8-8DA7-4968-AAC8-704EC6BFD0F1}" type="presParOf" srcId="{B7D8AC43-55AE-4EC9-A043-30885EE7AFDD}" destId="{D8811F85-9D6D-49F3-8771-90987B09ECCC}" srcOrd="0" destOrd="0" presId="urn:microsoft.com/office/officeart/2005/8/layout/pList2"/>
    <dgm:cxn modelId="{1CE113DD-1709-421B-9AFB-4A394409ABAD}" type="presParOf" srcId="{B7D8AC43-55AE-4EC9-A043-30885EE7AFDD}" destId="{559B1088-E193-44C4-9F1F-A6BEAA80F42A}" srcOrd="1" destOrd="0" presId="urn:microsoft.com/office/officeart/2005/8/layout/pList2"/>
    <dgm:cxn modelId="{748CEE22-D8D8-4FD4-9B55-73F739446281}" type="presParOf" srcId="{B7D8AC43-55AE-4EC9-A043-30885EE7AFDD}" destId="{8CFC5DB3-49FB-41E6-BAC3-0D29B02B1E6F}" srcOrd="2" destOrd="0" presId="urn:microsoft.com/office/officeart/2005/8/layout/pList2"/>
    <dgm:cxn modelId="{0C5126B0-B18D-4650-9CBC-2EA5F5768430}" type="presParOf" srcId="{FEC646A8-7DDB-4903-AD14-EFDFEFD5271F}" destId="{7663B02D-6D97-405D-90D8-05AA10F3C67B}" srcOrd="11" destOrd="0" presId="urn:microsoft.com/office/officeart/2005/8/layout/pList2"/>
    <dgm:cxn modelId="{F762B6A4-B9F9-4025-85D2-F94FCAA1ACF5}" type="presParOf" srcId="{FEC646A8-7DDB-4903-AD14-EFDFEFD5271F}" destId="{A43E93D4-10CC-4670-BA81-3EAB5A7813CD}" srcOrd="12" destOrd="0" presId="urn:microsoft.com/office/officeart/2005/8/layout/pList2"/>
    <dgm:cxn modelId="{C0BC366B-18A4-4F5F-8C4D-D32CA7BDECF9}" type="presParOf" srcId="{A43E93D4-10CC-4670-BA81-3EAB5A7813CD}" destId="{D995B2D8-5465-4ED3-B337-31DF088CD709}" srcOrd="0" destOrd="0" presId="urn:microsoft.com/office/officeart/2005/8/layout/pList2"/>
    <dgm:cxn modelId="{6C78C155-1E38-4938-AEF0-FE048134F9EE}" type="presParOf" srcId="{A43E93D4-10CC-4670-BA81-3EAB5A7813CD}" destId="{B5A2F5DB-509F-4D04-B7C7-ED918A72C560}" srcOrd="1" destOrd="0" presId="urn:microsoft.com/office/officeart/2005/8/layout/pList2"/>
    <dgm:cxn modelId="{0B57C9B2-526E-44FD-89DE-F80D070D74C0}" type="presParOf" srcId="{A43E93D4-10CC-4670-BA81-3EAB5A7813CD}" destId="{49BA0D84-A318-414E-9B89-18FBED8C6919}" srcOrd="2" destOrd="0" presId="urn:microsoft.com/office/officeart/2005/8/layout/pList2"/>
    <dgm:cxn modelId="{4A0F3414-48BC-42BC-BD6E-57DAECC314EA}" type="presParOf" srcId="{FEC646A8-7DDB-4903-AD14-EFDFEFD5271F}" destId="{A063AE2A-47B2-4F56-8A16-7AC6C77612E1}" srcOrd="13" destOrd="0" presId="urn:microsoft.com/office/officeart/2005/8/layout/pList2"/>
    <dgm:cxn modelId="{296200E0-1712-4B78-8B60-9813B24CBB08}" type="presParOf" srcId="{FEC646A8-7DDB-4903-AD14-EFDFEFD5271F}" destId="{80A5F391-B784-4D95-938D-23DBD1D733F0}" srcOrd="14" destOrd="0" presId="urn:microsoft.com/office/officeart/2005/8/layout/pList2"/>
    <dgm:cxn modelId="{FE2BE8F4-D933-49A6-9BDC-08587B7ED556}" type="presParOf" srcId="{80A5F391-B784-4D95-938D-23DBD1D733F0}" destId="{940E12DB-258B-455A-90A9-70535DC8A496}" srcOrd="0" destOrd="0" presId="urn:microsoft.com/office/officeart/2005/8/layout/pList2"/>
    <dgm:cxn modelId="{CFD42468-D16A-44D2-A2D8-85CAFE7E3A7B}" type="presParOf" srcId="{80A5F391-B784-4D95-938D-23DBD1D733F0}" destId="{44486A66-22A1-4069-8F8B-2A6BF71FD6E9}" srcOrd="1" destOrd="0" presId="urn:microsoft.com/office/officeart/2005/8/layout/pList2"/>
    <dgm:cxn modelId="{62591010-5502-43AA-BCCB-3BAB5A3FABAA}" type="presParOf" srcId="{80A5F391-B784-4D95-938D-23DBD1D733F0}" destId="{0EE1C296-4043-4464-A941-97421C008390}" srcOrd="2" destOrd="0" presId="urn:microsoft.com/office/officeart/2005/8/layout/pList2"/>
    <dgm:cxn modelId="{266B6B06-FF19-4926-9CA9-58FAC7CBB6B1}" type="presParOf" srcId="{FEC646A8-7DDB-4903-AD14-EFDFEFD5271F}" destId="{31B1B8E7-3058-4AC4-8E93-38A4752A2F97}" srcOrd="15" destOrd="0" presId="urn:microsoft.com/office/officeart/2005/8/layout/pList2"/>
    <dgm:cxn modelId="{0982D7BE-8126-475B-BE93-621A7160AA18}" type="presParOf" srcId="{FEC646A8-7DDB-4903-AD14-EFDFEFD5271F}" destId="{99D86A50-782F-4C95-A983-6987DA16DC5D}" srcOrd="16" destOrd="0" presId="urn:microsoft.com/office/officeart/2005/8/layout/pList2"/>
    <dgm:cxn modelId="{966AD18D-3511-4888-B62B-1F8519967F7C}" type="presParOf" srcId="{99D86A50-782F-4C95-A983-6987DA16DC5D}" destId="{A0763724-C6B0-4BF3-AA17-71467BDA9C88}" srcOrd="0" destOrd="0" presId="urn:microsoft.com/office/officeart/2005/8/layout/pList2"/>
    <dgm:cxn modelId="{85AEC80C-4A87-43BA-BBB0-3222D488DEE2}" type="presParOf" srcId="{99D86A50-782F-4C95-A983-6987DA16DC5D}" destId="{D1EBB7A8-E42B-4E48-BE9D-9B9FFBC5FE50}" srcOrd="1" destOrd="0" presId="urn:microsoft.com/office/officeart/2005/8/layout/pList2"/>
    <dgm:cxn modelId="{FE3391DA-F08E-4103-AD64-AA891882A369}" type="presParOf" srcId="{99D86A50-782F-4C95-A983-6987DA16DC5D}" destId="{00199455-90E0-47A1-8FAA-E2038481B31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EB928-893C-434F-8A0D-86FE417BF37D}">
      <dsp:nvSpPr>
        <dsp:cNvPr id="0" name=""/>
        <dsp:cNvSpPr/>
      </dsp:nvSpPr>
      <dsp:spPr>
        <a:xfrm>
          <a:off x="2001361" y="1908627"/>
          <a:ext cx="1467802" cy="14678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uk-UA" sz="2200" kern="1200"/>
            <a:t>Азійський регіон</a:t>
          </a:r>
          <a:endParaRPr lang="ru-RU" sz="2200" kern="1200"/>
        </a:p>
      </dsp:txBody>
      <dsp:txXfrm>
        <a:off x="2073013" y="1980279"/>
        <a:ext cx="1324498" cy="1324498"/>
      </dsp:txXfrm>
    </dsp:sp>
    <dsp:sp modelId="{EFF20BA3-2F68-4C4B-AB8E-62370905D267}">
      <dsp:nvSpPr>
        <dsp:cNvPr id="0" name=""/>
        <dsp:cNvSpPr/>
      </dsp:nvSpPr>
      <dsp:spPr>
        <a:xfrm rot="16200000">
          <a:off x="2320799" y="1494164"/>
          <a:ext cx="828926" cy="0"/>
        </a:xfrm>
        <a:custGeom>
          <a:avLst/>
          <a:gdLst/>
          <a:ahLst/>
          <a:cxnLst/>
          <a:rect l="0" t="0" r="0" b="0"/>
          <a:pathLst>
            <a:path>
              <a:moveTo>
                <a:pt x="0" y="0"/>
              </a:moveTo>
              <a:lnTo>
                <a:pt x="82892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A12F1-B17E-4B9D-9C9B-140ECDCE3019}">
      <dsp:nvSpPr>
        <dsp:cNvPr id="0" name=""/>
        <dsp:cNvSpPr/>
      </dsp:nvSpPr>
      <dsp:spPr>
        <a:xfrm>
          <a:off x="2243548" y="96273"/>
          <a:ext cx="983427" cy="9834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a:t>Західна Азія</a:t>
          </a:r>
          <a:endParaRPr lang="ru-RU" sz="2000" kern="1200"/>
        </a:p>
      </dsp:txBody>
      <dsp:txXfrm>
        <a:off x="2291555" y="144280"/>
        <a:ext cx="887413" cy="887413"/>
      </dsp:txXfrm>
    </dsp:sp>
    <dsp:sp modelId="{4BF2A912-1EB5-4F38-B34D-C14C8D05E509}">
      <dsp:nvSpPr>
        <dsp:cNvPr id="0" name=""/>
        <dsp:cNvSpPr/>
      </dsp:nvSpPr>
      <dsp:spPr>
        <a:xfrm rot="20520000">
          <a:off x="3450421" y="2285738"/>
          <a:ext cx="765853" cy="0"/>
        </a:xfrm>
        <a:custGeom>
          <a:avLst/>
          <a:gdLst/>
          <a:ahLst/>
          <a:cxnLst/>
          <a:rect l="0" t="0" r="0" b="0"/>
          <a:pathLst>
            <a:path>
              <a:moveTo>
                <a:pt x="0" y="0"/>
              </a:moveTo>
              <a:lnTo>
                <a:pt x="76585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6567-773B-4312-AA1D-8BCDBB820F17}">
      <dsp:nvSpPr>
        <dsp:cNvPr id="0" name=""/>
        <dsp:cNvSpPr/>
      </dsp:nvSpPr>
      <dsp:spPr>
        <a:xfrm>
          <a:off x="4197533" y="1515926"/>
          <a:ext cx="983427" cy="9834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uk-UA" sz="1700" kern="1200"/>
            <a:t>Північна Азія</a:t>
          </a:r>
          <a:endParaRPr lang="ru-RU" sz="1700" kern="1200"/>
        </a:p>
      </dsp:txBody>
      <dsp:txXfrm>
        <a:off x="4245540" y="1563933"/>
        <a:ext cx="887413" cy="887413"/>
      </dsp:txXfrm>
    </dsp:sp>
    <dsp:sp modelId="{877B4BDB-3DD4-4591-9032-E8933429AA65}">
      <dsp:nvSpPr>
        <dsp:cNvPr id="0" name=""/>
        <dsp:cNvSpPr/>
      </dsp:nvSpPr>
      <dsp:spPr>
        <a:xfrm rot="3240000">
          <a:off x="3157257" y="3594701"/>
          <a:ext cx="539597" cy="0"/>
        </a:xfrm>
        <a:custGeom>
          <a:avLst/>
          <a:gdLst/>
          <a:ahLst/>
          <a:cxnLst/>
          <a:rect l="0" t="0" r="0" b="0"/>
          <a:pathLst>
            <a:path>
              <a:moveTo>
                <a:pt x="0" y="0"/>
              </a:moveTo>
              <a:lnTo>
                <a:pt x="53959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73D27-0022-4997-8665-686297F17D16}">
      <dsp:nvSpPr>
        <dsp:cNvPr id="0" name=""/>
        <dsp:cNvSpPr/>
      </dsp:nvSpPr>
      <dsp:spPr>
        <a:xfrm>
          <a:off x="3451177" y="3812973"/>
          <a:ext cx="983427" cy="9834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a:t>Центральна Азія</a:t>
          </a:r>
          <a:endParaRPr lang="ru-RU" sz="1200" kern="1200"/>
        </a:p>
      </dsp:txBody>
      <dsp:txXfrm>
        <a:off x="3499184" y="3860980"/>
        <a:ext cx="887413" cy="887413"/>
      </dsp:txXfrm>
    </dsp:sp>
    <dsp:sp modelId="{3E4201DA-4214-496E-AE68-337BE29FCE04}">
      <dsp:nvSpPr>
        <dsp:cNvPr id="0" name=""/>
        <dsp:cNvSpPr/>
      </dsp:nvSpPr>
      <dsp:spPr>
        <a:xfrm rot="7560000">
          <a:off x="1773669" y="3594701"/>
          <a:ext cx="539597" cy="0"/>
        </a:xfrm>
        <a:custGeom>
          <a:avLst/>
          <a:gdLst/>
          <a:ahLst/>
          <a:cxnLst/>
          <a:rect l="0" t="0" r="0" b="0"/>
          <a:pathLst>
            <a:path>
              <a:moveTo>
                <a:pt x="0" y="0"/>
              </a:moveTo>
              <a:lnTo>
                <a:pt x="53959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281E5-ECD5-4656-8102-DCB2660E0D83}">
      <dsp:nvSpPr>
        <dsp:cNvPr id="0" name=""/>
        <dsp:cNvSpPr/>
      </dsp:nvSpPr>
      <dsp:spPr>
        <a:xfrm>
          <a:off x="1035919" y="3812973"/>
          <a:ext cx="983427" cy="9834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uk-UA" sz="2200" kern="1200"/>
            <a:t>Східна Азія</a:t>
          </a:r>
          <a:endParaRPr lang="ru-RU" sz="2200" kern="1200"/>
        </a:p>
      </dsp:txBody>
      <dsp:txXfrm>
        <a:off x="1083926" y="3860980"/>
        <a:ext cx="887413" cy="887413"/>
      </dsp:txXfrm>
    </dsp:sp>
    <dsp:sp modelId="{B70ED818-4CD6-4A5A-BA8E-F2B7734DD05E}">
      <dsp:nvSpPr>
        <dsp:cNvPr id="0" name=""/>
        <dsp:cNvSpPr/>
      </dsp:nvSpPr>
      <dsp:spPr>
        <a:xfrm rot="11880000">
          <a:off x="1254249" y="2285738"/>
          <a:ext cx="765853" cy="0"/>
        </a:xfrm>
        <a:custGeom>
          <a:avLst/>
          <a:gdLst/>
          <a:ahLst/>
          <a:cxnLst/>
          <a:rect l="0" t="0" r="0" b="0"/>
          <a:pathLst>
            <a:path>
              <a:moveTo>
                <a:pt x="0" y="0"/>
              </a:moveTo>
              <a:lnTo>
                <a:pt x="76585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1A49F0-D3F4-49E1-BA32-61198D008065}">
      <dsp:nvSpPr>
        <dsp:cNvPr id="0" name=""/>
        <dsp:cNvSpPr/>
      </dsp:nvSpPr>
      <dsp:spPr>
        <a:xfrm>
          <a:off x="289563" y="1515926"/>
          <a:ext cx="983427" cy="9834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uk-UA" sz="1500" kern="1200"/>
            <a:t>Південно-Східна Азія</a:t>
          </a:r>
          <a:endParaRPr lang="ru-RU" sz="1500" kern="1200"/>
        </a:p>
      </dsp:txBody>
      <dsp:txXfrm>
        <a:off x="337570" y="1563933"/>
        <a:ext cx="887413" cy="887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88A7C-0C9F-4753-880B-675CE0907B22}">
      <dsp:nvSpPr>
        <dsp:cNvPr id="0" name=""/>
        <dsp:cNvSpPr/>
      </dsp:nvSpPr>
      <dsp:spPr>
        <a:xfrm>
          <a:off x="0" y="0"/>
          <a:ext cx="10409275" cy="181481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5A8BD-247E-443C-A00E-592C219D367A}">
      <dsp:nvSpPr>
        <dsp:cNvPr id="0" name=""/>
        <dsp:cNvSpPr/>
      </dsp:nvSpPr>
      <dsp:spPr>
        <a:xfrm>
          <a:off x="317653" y="241974"/>
          <a:ext cx="997343" cy="133086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62" t="-799" r="-110330" b="799"/>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B676D6-CA9C-4420-9A10-C9DF4663266A}">
      <dsp:nvSpPr>
        <dsp:cNvPr id="0" name=""/>
        <dsp:cNvSpPr/>
      </dsp:nvSpPr>
      <dsp:spPr>
        <a:xfrm rot="10800000">
          <a:off x="317653"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Китай</a:t>
          </a:r>
          <a:endParaRPr lang="ru-RU" sz="1400" kern="1200"/>
        </a:p>
      </dsp:txBody>
      <dsp:txXfrm rot="10800000">
        <a:off x="348325" y="1814811"/>
        <a:ext cx="935999" cy="2187430"/>
      </dsp:txXfrm>
    </dsp:sp>
    <dsp:sp modelId="{F86C459C-4CAC-4E04-AEF0-D69C430DDA56}">
      <dsp:nvSpPr>
        <dsp:cNvPr id="0" name=""/>
        <dsp:cNvSpPr/>
      </dsp:nvSpPr>
      <dsp:spPr>
        <a:xfrm>
          <a:off x="1414731" y="241974"/>
          <a:ext cx="997343" cy="13308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590FE-6BAF-43FB-9EE0-1B3C23450A0D}">
      <dsp:nvSpPr>
        <dsp:cNvPr id="0" name=""/>
        <dsp:cNvSpPr/>
      </dsp:nvSpPr>
      <dsp:spPr>
        <a:xfrm rot="10800000">
          <a:off x="1414731"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Таїланд</a:t>
          </a:r>
          <a:endParaRPr lang="ru-RU" sz="1400" kern="1200"/>
        </a:p>
      </dsp:txBody>
      <dsp:txXfrm rot="10800000">
        <a:off x="1445403" y="1814811"/>
        <a:ext cx="935999" cy="2187430"/>
      </dsp:txXfrm>
    </dsp:sp>
    <dsp:sp modelId="{617AF3DA-8BAF-402C-B7FF-0541BA200F4C}">
      <dsp:nvSpPr>
        <dsp:cNvPr id="0" name=""/>
        <dsp:cNvSpPr/>
      </dsp:nvSpPr>
      <dsp:spPr>
        <a:xfrm>
          <a:off x="2511809" y="241974"/>
          <a:ext cx="997343" cy="1330861"/>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8018" t="798" r="-81982" b="-798"/>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DF18A-80A0-41FA-8596-8FF5A2091023}">
      <dsp:nvSpPr>
        <dsp:cNvPr id="0" name=""/>
        <dsp:cNvSpPr/>
      </dsp:nvSpPr>
      <dsp:spPr>
        <a:xfrm rot="10800000">
          <a:off x="2511809"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Тайвань</a:t>
          </a:r>
          <a:endParaRPr lang="ru-RU" sz="1400" kern="1200"/>
        </a:p>
      </dsp:txBody>
      <dsp:txXfrm rot="10800000">
        <a:off x="2542481" y="1814811"/>
        <a:ext cx="935999" cy="2187430"/>
      </dsp:txXfrm>
    </dsp:sp>
    <dsp:sp modelId="{3E7B62D1-BB66-4A68-8CBD-ECDDA96F73C0}">
      <dsp:nvSpPr>
        <dsp:cNvPr id="0" name=""/>
        <dsp:cNvSpPr/>
      </dsp:nvSpPr>
      <dsp:spPr>
        <a:xfrm>
          <a:off x="3608887" y="241974"/>
          <a:ext cx="997343" cy="1330861"/>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1678" t="-799" r="-104322" b="799"/>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209FD-30DC-4BB5-ACDD-4CA1A6ED5E59}">
      <dsp:nvSpPr>
        <dsp:cNvPr id="0" name=""/>
        <dsp:cNvSpPr/>
      </dsp:nvSpPr>
      <dsp:spPr>
        <a:xfrm rot="10800000">
          <a:off x="3608887"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Малайзія</a:t>
          </a:r>
          <a:endParaRPr lang="ru-RU" sz="1400" kern="1200"/>
        </a:p>
      </dsp:txBody>
      <dsp:txXfrm rot="10800000">
        <a:off x="3639559" y="1814811"/>
        <a:ext cx="935999" cy="2187430"/>
      </dsp:txXfrm>
    </dsp:sp>
    <dsp:sp modelId="{BFF3B635-1E4A-4791-AB6D-EBE1135307C4}">
      <dsp:nvSpPr>
        <dsp:cNvPr id="0" name=""/>
        <dsp:cNvSpPr/>
      </dsp:nvSpPr>
      <dsp:spPr>
        <a:xfrm>
          <a:off x="4705965" y="241974"/>
          <a:ext cx="997343" cy="1330861"/>
        </a:xfrm>
        <a:prstGeom prst="roundRect">
          <a:avLst>
            <a:gd name="adj" fmla="val 10000"/>
          </a:avLst>
        </a:prstGeom>
        <a:blipFill>
          <a:blip xmlns:r="http://schemas.openxmlformats.org/officeDocument/2006/relationships" r:embed="rId5"/>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6BE93-8DEE-40D4-ADB3-F747FC5C77B6}">
      <dsp:nvSpPr>
        <dsp:cNvPr id="0" name=""/>
        <dsp:cNvSpPr/>
      </dsp:nvSpPr>
      <dsp:spPr>
        <a:xfrm rot="10800000">
          <a:off x="4705965"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Південна Корея</a:t>
          </a:r>
          <a:endParaRPr lang="ru-RU" sz="1400" kern="1200"/>
        </a:p>
      </dsp:txBody>
      <dsp:txXfrm rot="10800000">
        <a:off x="4736637" y="1814811"/>
        <a:ext cx="935999" cy="2187430"/>
      </dsp:txXfrm>
    </dsp:sp>
    <dsp:sp modelId="{8CFC5DB3-49FB-41E6-BAC3-0D29B02B1E6F}">
      <dsp:nvSpPr>
        <dsp:cNvPr id="0" name=""/>
        <dsp:cNvSpPr/>
      </dsp:nvSpPr>
      <dsp:spPr>
        <a:xfrm>
          <a:off x="5803043" y="241974"/>
          <a:ext cx="997343" cy="1330861"/>
        </a:xfrm>
        <a:prstGeom prst="roundRect">
          <a:avLst>
            <a:gd name="adj" fmla="val 10000"/>
          </a:avLst>
        </a:prstGeom>
        <a:blipFill>
          <a:blip xmlns:r="http://schemas.openxmlformats.org/officeDocument/2006/relationships" r:embed="rId6"/>
          <a:srcRect/>
          <a:stretch>
            <a:fillRect l="-45000" r="-4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811F85-9D6D-49F3-8771-90987B09ECCC}">
      <dsp:nvSpPr>
        <dsp:cNvPr id="0" name=""/>
        <dsp:cNvSpPr/>
      </dsp:nvSpPr>
      <dsp:spPr>
        <a:xfrm rot="10800000">
          <a:off x="5803043"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Японія</a:t>
          </a:r>
          <a:endParaRPr lang="ru-RU" sz="1400" kern="1200"/>
        </a:p>
      </dsp:txBody>
      <dsp:txXfrm rot="10800000">
        <a:off x="5833715" y="1814811"/>
        <a:ext cx="935999" cy="2187430"/>
      </dsp:txXfrm>
    </dsp:sp>
    <dsp:sp modelId="{49BA0D84-A318-414E-9B89-18FBED8C6919}">
      <dsp:nvSpPr>
        <dsp:cNvPr id="0" name=""/>
        <dsp:cNvSpPr/>
      </dsp:nvSpPr>
      <dsp:spPr>
        <a:xfrm>
          <a:off x="6900121" y="241974"/>
          <a:ext cx="997343" cy="1330861"/>
        </a:xfrm>
        <a:prstGeom prst="roundRect">
          <a:avLst>
            <a:gd name="adj" fmla="val 10000"/>
          </a:avLst>
        </a:prstGeom>
        <a:blipFill>
          <a:blip xmlns:r="http://schemas.openxmlformats.org/officeDocument/2006/relationships" r:embed="rId7"/>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5B2D8-5465-4ED3-B337-31DF088CD709}">
      <dsp:nvSpPr>
        <dsp:cNvPr id="0" name=""/>
        <dsp:cNvSpPr/>
      </dsp:nvSpPr>
      <dsp:spPr>
        <a:xfrm rot="10800000">
          <a:off x="6900121"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Сінгапур</a:t>
          </a:r>
          <a:endParaRPr lang="ru-RU" sz="1400" kern="1200"/>
        </a:p>
      </dsp:txBody>
      <dsp:txXfrm rot="10800000">
        <a:off x="6930793" y="1814811"/>
        <a:ext cx="935999" cy="2187430"/>
      </dsp:txXfrm>
    </dsp:sp>
    <dsp:sp modelId="{0EE1C296-4043-4464-A941-97421C008390}">
      <dsp:nvSpPr>
        <dsp:cNvPr id="0" name=""/>
        <dsp:cNvSpPr/>
      </dsp:nvSpPr>
      <dsp:spPr>
        <a:xfrm>
          <a:off x="7997199" y="241974"/>
          <a:ext cx="997343" cy="1330861"/>
        </a:xfrm>
        <a:prstGeom prst="roundRect">
          <a:avLst>
            <a:gd name="adj" fmla="val 10000"/>
          </a:avLst>
        </a:prstGeom>
        <a:blipFill>
          <a:blip xmlns:r="http://schemas.openxmlformats.org/officeDocument/2006/relationships" r:embed="rId8"/>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E12DB-258B-455A-90A9-70535DC8A496}">
      <dsp:nvSpPr>
        <dsp:cNvPr id="0" name=""/>
        <dsp:cNvSpPr/>
      </dsp:nvSpPr>
      <dsp:spPr>
        <a:xfrm rot="10800000">
          <a:off x="7997199"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Індонезія</a:t>
          </a:r>
          <a:endParaRPr lang="ru-RU" sz="1400" kern="1200"/>
        </a:p>
      </dsp:txBody>
      <dsp:txXfrm rot="10800000">
        <a:off x="8027871" y="1814811"/>
        <a:ext cx="935999" cy="2187430"/>
      </dsp:txXfrm>
    </dsp:sp>
    <dsp:sp modelId="{00199455-90E0-47A1-8FAA-E2038481B31E}">
      <dsp:nvSpPr>
        <dsp:cNvPr id="0" name=""/>
        <dsp:cNvSpPr/>
      </dsp:nvSpPr>
      <dsp:spPr>
        <a:xfrm>
          <a:off x="9094278" y="241974"/>
          <a:ext cx="997343" cy="1330861"/>
        </a:xfrm>
        <a:prstGeom prst="roundRect">
          <a:avLst>
            <a:gd name="adj" fmla="val 10000"/>
          </a:avLst>
        </a:prstGeom>
        <a:blipFill>
          <a:blip xmlns:r="http://schemas.openxmlformats.org/officeDocument/2006/relationships" r:embed="rId9"/>
          <a:srcRect/>
          <a:stretch>
            <a:fillRect l="-50000" r="-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63724-C6B0-4BF3-AA17-71467BDA9C88}">
      <dsp:nvSpPr>
        <dsp:cNvPr id="0" name=""/>
        <dsp:cNvSpPr/>
      </dsp:nvSpPr>
      <dsp:spPr>
        <a:xfrm rot="10800000">
          <a:off x="9094278" y="1814811"/>
          <a:ext cx="997343" cy="2218102"/>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uk-UA" sz="1400" kern="1200"/>
            <a:t>Індія</a:t>
          </a:r>
          <a:endParaRPr lang="ru-RU" sz="1400" kern="1200"/>
        </a:p>
      </dsp:txBody>
      <dsp:txXfrm rot="10800000">
        <a:off x="9124950" y="1814811"/>
        <a:ext cx="935999" cy="218743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9C893677-0BAB-48DE-B5AD-F171EAAE5B5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83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82B63ED-99AD-4107-B39B-533A95505097}"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893677-0BAB-48DE-B5AD-F171EAAE5B55}" type="slidenum">
              <a:rPr lang="ru-RU" smtClean="0"/>
              <a:t>‹#›</a:t>
            </a:fld>
            <a:endParaRPr lang="ru-RU"/>
          </a:p>
        </p:txBody>
      </p:sp>
    </p:spTree>
    <p:extLst>
      <p:ext uri="{BB962C8B-B14F-4D97-AF65-F5344CB8AC3E}">
        <p14:creationId xmlns:p14="http://schemas.microsoft.com/office/powerpoint/2010/main" val="259193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273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66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spTree>
    <p:extLst>
      <p:ext uri="{BB962C8B-B14F-4D97-AF65-F5344CB8AC3E}">
        <p14:creationId xmlns:p14="http://schemas.microsoft.com/office/powerpoint/2010/main" val="329808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39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338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896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15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spTree>
    <p:extLst>
      <p:ext uri="{BB962C8B-B14F-4D97-AF65-F5344CB8AC3E}">
        <p14:creationId xmlns:p14="http://schemas.microsoft.com/office/powerpoint/2010/main" val="231593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2B63ED-99AD-4107-B39B-533A95505097}" type="datetimeFigureOut">
              <a:rPr lang="ru-RU" smtClean="0"/>
              <a:t>09.11.2021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893677-0BAB-48DE-B5AD-F171EAAE5B5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65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82B63ED-99AD-4107-B39B-533A95505097}"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893677-0BAB-48DE-B5AD-F171EAAE5B55}" type="slidenum">
              <a:rPr lang="ru-RU" smtClean="0"/>
              <a:t>‹#›</a:t>
            </a:fld>
            <a:endParaRPr lang="ru-RU"/>
          </a:p>
        </p:txBody>
      </p:sp>
    </p:spTree>
    <p:extLst>
      <p:ext uri="{BB962C8B-B14F-4D97-AF65-F5344CB8AC3E}">
        <p14:creationId xmlns:p14="http://schemas.microsoft.com/office/powerpoint/2010/main" val="42734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82B63ED-99AD-4107-B39B-533A95505097}" type="datetimeFigureOut">
              <a:rPr lang="ru-RU" smtClean="0"/>
              <a:t>09.11.2021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C893677-0BAB-48DE-B5AD-F171EAAE5B5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24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82B63ED-99AD-4107-B39B-533A95505097}" type="datetimeFigureOut">
              <a:rPr lang="ru-RU" smtClean="0"/>
              <a:t>09.11.2021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C893677-0BAB-48DE-B5AD-F171EAAE5B5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1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B63ED-99AD-4107-B39B-533A95505097}" type="datetimeFigureOut">
              <a:rPr lang="ru-RU" smtClean="0"/>
              <a:t>09.11.2021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C893677-0BAB-48DE-B5AD-F171EAAE5B55}" type="slidenum">
              <a:rPr lang="ru-RU" smtClean="0"/>
              <a:t>‹#›</a:t>
            </a:fld>
            <a:endParaRPr lang="ru-RU"/>
          </a:p>
        </p:txBody>
      </p:sp>
    </p:spTree>
    <p:extLst>
      <p:ext uri="{BB962C8B-B14F-4D97-AF65-F5344CB8AC3E}">
        <p14:creationId xmlns:p14="http://schemas.microsoft.com/office/powerpoint/2010/main" val="100296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82B63ED-99AD-4107-B39B-533A95505097}"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893677-0BAB-48DE-B5AD-F171EAAE5B5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51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82B63ED-99AD-4107-B39B-533A95505097}" type="datetimeFigureOut">
              <a:rPr lang="ru-RU" smtClean="0"/>
              <a:t>09.11.2021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893677-0BAB-48DE-B5AD-F171EAAE5B55}" type="slidenum">
              <a:rPr lang="ru-RU" smtClean="0"/>
              <a:t>‹#›</a:t>
            </a:fld>
            <a:endParaRPr lang="ru-RU"/>
          </a:p>
        </p:txBody>
      </p:sp>
    </p:spTree>
    <p:extLst>
      <p:ext uri="{BB962C8B-B14F-4D97-AF65-F5344CB8AC3E}">
        <p14:creationId xmlns:p14="http://schemas.microsoft.com/office/powerpoint/2010/main" val="332678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2B63ED-99AD-4107-B39B-533A95505097}" type="datetimeFigureOut">
              <a:rPr lang="ru-RU" smtClean="0"/>
              <a:t>09.11.2021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893677-0BAB-48DE-B5AD-F171EAAE5B55}" type="slidenum">
              <a:rPr lang="ru-RU" smtClean="0"/>
              <a:t>‹#›</a:t>
            </a:fld>
            <a:endParaRPr lang="ru-RU"/>
          </a:p>
        </p:txBody>
      </p:sp>
    </p:spTree>
    <p:extLst>
      <p:ext uri="{BB962C8B-B14F-4D97-AF65-F5344CB8AC3E}">
        <p14:creationId xmlns:p14="http://schemas.microsoft.com/office/powerpoint/2010/main" val="4130707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aw0anYhJpc" TargetMode="External"/><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CE4A8D-43F1-44A4-9451-3A7B1F86E2EB}"/>
              </a:ext>
            </a:extLst>
          </p:cNvPr>
          <p:cNvSpPr>
            <a:spLocks noGrp="1"/>
          </p:cNvSpPr>
          <p:nvPr>
            <p:ph type="title"/>
          </p:nvPr>
        </p:nvSpPr>
        <p:spPr>
          <a:xfrm>
            <a:off x="838200" y="1109403"/>
            <a:ext cx="10515600" cy="4185610"/>
          </a:xfrm>
        </p:spPr>
        <p:txBody>
          <a:bodyPr>
            <a:normAutofit/>
          </a:bodyPr>
          <a:lstStyle/>
          <a:p>
            <a:pPr algn="ctr"/>
            <a:r>
              <a:rPr lang="ru-RU" b="1">
                <a:latin typeface="Times New Roman" panose="02020603050405020304" pitchFamily="18" charset="0"/>
                <a:cs typeface="Times New Roman" panose="02020603050405020304" pitchFamily="18" charset="0"/>
              </a:rPr>
              <a:t>Тема 7. Сучасний стан, тенденції та перспективи розвитку готельноресторанного господарства в Азіатсько-Тихоокеанському туристичному регіоні</a:t>
            </a:r>
          </a:p>
        </p:txBody>
      </p:sp>
    </p:spTree>
    <p:extLst>
      <p:ext uri="{BB962C8B-B14F-4D97-AF65-F5344CB8AC3E}">
        <p14:creationId xmlns:p14="http://schemas.microsoft.com/office/powerpoint/2010/main" val="211993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C3A21-338D-42E9-AD14-5F5A957F67E8}"/>
              </a:ext>
            </a:extLst>
          </p:cNvPr>
          <p:cNvSpPr>
            <a:spLocks noGrp="1"/>
          </p:cNvSpPr>
          <p:nvPr>
            <p:ph type="title"/>
          </p:nvPr>
        </p:nvSpPr>
        <p:spPr>
          <a:xfrm>
            <a:off x="838200" y="1"/>
            <a:ext cx="10515600" cy="6858000"/>
          </a:xfrm>
        </p:spPr>
        <p:txBody>
          <a:bodyPr>
            <a:noAutofit/>
          </a:bodyPr>
          <a:lstStyle/>
          <a:p>
            <a:pPr algn="ctr"/>
            <a:r>
              <a:rPr lang="ru-RU" sz="2400">
                <a:latin typeface="Times New Roman" panose="02020603050405020304" pitchFamily="18" charset="0"/>
                <a:cs typeface="Times New Roman" panose="02020603050405020304" pitchFamily="18" charset="0"/>
              </a:rPr>
              <a:t>Активна демографічна поведінка, що призводить до високої народжуваності, збільшення кількості багатодітних сімей, знижують ефективність економічного розвитку, навіть при відносно високих темпах зростання ВВП, сприяють збереженню високого рівня безробіття та низької якості життя.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Так, загальні показники народжуваності в більшості країн – більше 2, а в Папуа Новій Гвінеї вони досягають максимуму – 4,3.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У ряді країн завершується демографічний перехід, і темпи щорічного приросту населення протягом 2005 – 2012 рр. не перевищували 0,7% (Республіка Корея, Китай, Тайвань). Лише Японія є типовим представником першого типу відтворення населення в регіоні (0,1%). Така ситуація не тільки гальмує розвиток виїзного, але негативно позначається і на розвитку в'їзного туризму (бідність не віднесеш до привабливих якостей території).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Маленький, але благополучний Сянган в рік відвідують з туристичними цілями понад 15 млн. осіб, а величезну та різноманітну у ресурсному відношенні Індонезію – менше 5 млн. осіб. </a:t>
            </a:r>
          </a:p>
        </p:txBody>
      </p:sp>
    </p:spTree>
    <p:extLst>
      <p:ext uri="{BB962C8B-B14F-4D97-AF65-F5344CB8AC3E}">
        <p14:creationId xmlns:p14="http://schemas.microsoft.com/office/powerpoint/2010/main" val="97397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C70DF0-E968-46F6-AD71-321EC5DD91AC}"/>
              </a:ext>
            </a:extLst>
          </p:cNvPr>
          <p:cNvSpPr>
            <a:spLocks noGrp="1"/>
          </p:cNvSpPr>
          <p:nvPr>
            <p:ph type="title"/>
          </p:nvPr>
        </p:nvSpPr>
        <p:spPr>
          <a:xfrm>
            <a:off x="838199" y="173739"/>
            <a:ext cx="10515600" cy="3930428"/>
          </a:xfrm>
        </p:spPr>
        <p:txBody>
          <a:bodyPr>
            <a:noAutofit/>
          </a:bodyPr>
          <a:lstStyle/>
          <a:p>
            <a:pPr algn="ctr"/>
            <a:r>
              <a:rPr lang="ru-RU" sz="2000">
                <a:latin typeface="Times New Roman" panose="02020603050405020304" pitchFamily="18" charset="0"/>
                <a:cs typeface="Times New Roman" panose="02020603050405020304" pitchFamily="18" charset="0"/>
              </a:rPr>
              <a:t>Попит на подорожі є вищим тоді, коли вищий освітній й культурний рівень населення в країні відвідування туристами. Загальна чисельність безграмотного населення АТР перевищує 260 млн. чол.: найвища питома вага неписьменних у населенні старше 15 років в</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 Лаосі, ПапуаНовій Гвінеї та Камбоджі (32-36%), </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КНР –182 млн. чол (14%), </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Індонезії – 28 млн. чол. (13%), </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В'єтнамі –6 млн. чол. (7%),</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 Філіппінах – 4 млн. чол. (5%), </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Малайзії – 3 млн. чол. (12%) </a:t>
            </a:r>
          </a:p>
        </p:txBody>
      </p:sp>
      <p:pic>
        <p:nvPicPr>
          <p:cNvPr id="5" name="Объект 4">
            <a:extLst>
              <a:ext uri="{FF2B5EF4-FFF2-40B4-BE49-F238E27FC236}">
                <a16:creationId xmlns:a16="http://schemas.microsoft.com/office/drawing/2014/main" id="{C9C24A36-2727-42D0-83B4-E2AFF2CF4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2737" y="3429000"/>
            <a:ext cx="4086526" cy="2884957"/>
          </a:xfrm>
          <a:prstGeom prst="rect">
            <a:avLst/>
          </a:prstGeom>
          <a:ln>
            <a:noFill/>
          </a:ln>
          <a:effectLst>
            <a:softEdge rad="112500"/>
          </a:effectLst>
        </p:spPr>
      </p:pic>
    </p:spTree>
    <p:extLst>
      <p:ext uri="{BB962C8B-B14F-4D97-AF65-F5344CB8AC3E}">
        <p14:creationId xmlns:p14="http://schemas.microsoft.com/office/powerpoint/2010/main" val="190685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55E741-9362-4784-87FF-2C1BA20FD8BC}"/>
              </a:ext>
            </a:extLst>
          </p:cNvPr>
          <p:cNvSpPr>
            <a:spLocks noGrp="1"/>
          </p:cNvSpPr>
          <p:nvPr>
            <p:ph type="title"/>
          </p:nvPr>
        </p:nvSpPr>
        <p:spPr>
          <a:xfrm>
            <a:off x="838200" y="627321"/>
            <a:ext cx="10515600" cy="2801679"/>
          </a:xfrm>
        </p:spPr>
        <p:txBody>
          <a:bodyPr>
            <a:noAutofit/>
          </a:bodyPr>
          <a:lstStyle/>
          <a:p>
            <a:pPr algn="ctr"/>
            <a:r>
              <a:rPr lang="ru-RU" sz="2000">
                <a:latin typeface="Times New Roman" panose="02020603050405020304" pitchFamily="18" charset="0"/>
                <a:cs typeface="Times New Roman" panose="02020603050405020304" pitchFamily="18" charset="0"/>
              </a:rPr>
              <a:t>Кожен із субрегіонів Азіатсько-Тихоокеанського регіону представлений різними колоритними країнами, які спеціалізуються на різних видах туризму. Варто відмітити п’ять основних видів туризму, які користуються популярністю серед туристів в АТР та приносять зростаючий дохід, а саме:</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 діловий туризм</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 туризм з метою відпочинку </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-релігійний </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-лікувальнооздоровчий </a:t>
            </a:r>
            <a:br>
              <a:rPr lang="ru-RU" sz="2000">
                <a:latin typeface="Times New Roman" panose="02020603050405020304" pitchFamily="18" charset="0"/>
                <a:cs typeface="Times New Roman" panose="02020603050405020304" pitchFamily="18" charset="0"/>
              </a:rPr>
            </a:br>
            <a:r>
              <a:rPr lang="ru-RU" sz="2000">
                <a:latin typeface="Times New Roman" panose="02020603050405020304" pitchFamily="18" charset="0"/>
                <a:cs typeface="Times New Roman" panose="02020603050405020304" pitchFamily="18" charset="0"/>
              </a:rPr>
              <a:t>-та пізнавальний</a:t>
            </a:r>
          </a:p>
        </p:txBody>
      </p:sp>
      <p:pic>
        <p:nvPicPr>
          <p:cNvPr id="5" name="Объект 4">
            <a:extLst>
              <a:ext uri="{FF2B5EF4-FFF2-40B4-BE49-F238E27FC236}">
                <a16:creationId xmlns:a16="http://schemas.microsoft.com/office/drawing/2014/main" id="{8D3DC107-B449-4462-94BD-3E7270FC77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9782" y="3429000"/>
            <a:ext cx="4612436" cy="2884727"/>
          </a:xfrm>
          <a:prstGeom prst="rect">
            <a:avLst/>
          </a:prstGeom>
          <a:ln>
            <a:noFill/>
          </a:ln>
          <a:effectLst>
            <a:softEdge rad="112500"/>
          </a:effectLst>
        </p:spPr>
      </p:pic>
    </p:spTree>
    <p:extLst>
      <p:ext uri="{BB962C8B-B14F-4D97-AF65-F5344CB8AC3E}">
        <p14:creationId xmlns:p14="http://schemas.microsoft.com/office/powerpoint/2010/main" val="24449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DECB1-9D53-4B32-8845-C46A61E6EA55}"/>
              </a:ext>
            </a:extLst>
          </p:cNvPr>
          <p:cNvSpPr>
            <a:spLocks noGrp="1"/>
          </p:cNvSpPr>
          <p:nvPr>
            <p:ph type="title"/>
          </p:nvPr>
        </p:nvSpPr>
        <p:spPr>
          <a:xfrm>
            <a:off x="838200" y="701749"/>
            <a:ext cx="10515600" cy="5656521"/>
          </a:xfrm>
        </p:spPr>
        <p:txBody>
          <a:bodyPr>
            <a:noAutofit/>
          </a:bodyPr>
          <a:lstStyle/>
          <a:p>
            <a:pPr algn="ctr"/>
            <a:r>
              <a:rPr lang="ru-RU" sz="3000">
                <a:latin typeface="Times New Roman" panose="02020603050405020304" pitchFamily="18" charset="0"/>
                <a:cs typeface="Times New Roman" panose="02020603050405020304" pitchFamily="18" charset="0"/>
              </a:rPr>
              <a:t>Ділові поїздки та конгресовий туризм характерні для:</a:t>
            </a:r>
            <a:br>
              <a:rPr lang="ru-RU" sz="3000">
                <a:latin typeface="Times New Roman" panose="02020603050405020304" pitchFamily="18" charset="0"/>
                <a:cs typeface="Times New Roman" panose="02020603050405020304" pitchFamily="18" charset="0"/>
              </a:rPr>
            </a:br>
            <a:r>
              <a:rPr lang="ru-RU" sz="3000" i="1">
                <a:latin typeface="Times New Roman" panose="02020603050405020304" pitchFamily="18" charset="0"/>
                <a:cs typeface="Times New Roman" panose="02020603050405020304" pitchFamily="18" charset="0"/>
              </a:rPr>
              <a:t> Японії, Південної Кореї, Сінгапуру, Китаю. </a:t>
            </a:r>
            <a:br>
              <a:rPr lang="ru-RU" sz="3000">
                <a:latin typeface="Times New Roman" panose="02020603050405020304" pitchFamily="18" charset="0"/>
                <a:cs typeface="Times New Roman" panose="02020603050405020304" pitchFamily="18" charset="0"/>
              </a:rPr>
            </a:br>
            <a:r>
              <a:rPr lang="ru-RU" sz="3000">
                <a:latin typeface="Times New Roman" panose="02020603050405020304" pitchFamily="18" charset="0"/>
                <a:cs typeface="Times New Roman" panose="02020603050405020304" pitchFamily="18" charset="0"/>
              </a:rPr>
              <a:t>Лікувальний та релігійний туризм найбільше розвинутий в:</a:t>
            </a:r>
            <a:br>
              <a:rPr lang="ru-RU" sz="3000">
                <a:latin typeface="Times New Roman" panose="02020603050405020304" pitchFamily="18" charset="0"/>
                <a:cs typeface="Times New Roman" panose="02020603050405020304" pitchFamily="18" charset="0"/>
              </a:rPr>
            </a:br>
            <a:r>
              <a:rPr lang="ru-RU" sz="3000">
                <a:latin typeface="Times New Roman" panose="02020603050405020304" pitchFamily="18" charset="0"/>
                <a:cs typeface="Times New Roman" panose="02020603050405020304" pitchFamily="18" charset="0"/>
              </a:rPr>
              <a:t> </a:t>
            </a:r>
            <a:r>
              <a:rPr lang="ru-RU" sz="3000" i="1">
                <a:latin typeface="Times New Roman" panose="02020603050405020304" pitchFamily="18" charset="0"/>
                <a:cs typeface="Times New Roman" panose="02020603050405020304" pitchFamily="18" charset="0"/>
              </a:rPr>
              <a:t>Китаї та Японії. Шрі-Ланка, Мальдівська Республіка </a:t>
            </a:r>
            <a:r>
              <a:rPr lang="ru-RU" sz="3000">
                <a:latin typeface="Times New Roman" panose="02020603050405020304" pitchFamily="18" charset="0"/>
                <a:cs typeface="Times New Roman" panose="02020603050405020304" pitchFamily="18" charset="0"/>
              </a:rPr>
              <a:t>та деякі інші країни успішно спеціалізуються на пляжному туризмі. </a:t>
            </a:r>
            <a:br>
              <a:rPr lang="ru-RU" sz="3000">
                <a:latin typeface="Times New Roman" panose="02020603050405020304" pitchFamily="18" charset="0"/>
                <a:cs typeface="Times New Roman" panose="02020603050405020304" pitchFamily="18" charset="0"/>
              </a:rPr>
            </a:br>
            <a:r>
              <a:rPr lang="ru-RU" sz="3000">
                <a:latin typeface="Times New Roman" panose="02020603050405020304" pitchFamily="18" charset="0"/>
                <a:cs typeface="Times New Roman" panose="02020603050405020304" pitchFamily="18" charset="0"/>
              </a:rPr>
              <a:t>Значно розвинулося надання послуг любителям гірськолижного спорту в: </a:t>
            </a:r>
            <a:r>
              <a:rPr lang="ru-RU" sz="3000" i="1">
                <a:latin typeface="Times New Roman" panose="02020603050405020304" pitchFamily="18" charset="0"/>
                <a:cs typeface="Times New Roman" panose="02020603050405020304" pitchFamily="18" charset="0"/>
              </a:rPr>
              <a:t>Непалі</a:t>
            </a:r>
            <a:r>
              <a:rPr lang="ru-RU" sz="3000">
                <a:latin typeface="Times New Roman" panose="02020603050405020304" pitchFamily="18" charset="0"/>
                <a:cs typeface="Times New Roman" panose="02020603050405020304" pitchFamily="18" charset="0"/>
              </a:rPr>
              <a:t>, не кажучи про використання пізнавального туризму в цій країні, пов'язане з модою на буддизм у: </a:t>
            </a:r>
            <a:r>
              <a:rPr lang="ru-RU" sz="3000" i="1">
                <a:latin typeface="Times New Roman" panose="02020603050405020304" pitchFamily="18" charset="0"/>
                <a:cs typeface="Times New Roman" panose="02020603050405020304" pitchFamily="18" charset="0"/>
              </a:rPr>
              <a:t>країнах Європи та Північної Америки</a:t>
            </a:r>
            <a:r>
              <a:rPr lang="ru-RU" sz="30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968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AC9E7B-133D-40A4-87A5-BC2C4CE3E1B2}"/>
              </a:ext>
            </a:extLst>
          </p:cNvPr>
          <p:cNvSpPr>
            <a:spLocks noGrp="1"/>
          </p:cNvSpPr>
          <p:nvPr>
            <p:ph type="title"/>
          </p:nvPr>
        </p:nvSpPr>
        <p:spPr>
          <a:xfrm>
            <a:off x="838200" y="659219"/>
            <a:ext cx="10515600" cy="3235546"/>
          </a:xfrm>
        </p:spPr>
        <p:txBody>
          <a:bodyPr>
            <a:noAutofit/>
          </a:bodyPr>
          <a:lstStyle/>
          <a:p>
            <a:pPr algn="ctr"/>
            <a:r>
              <a:rPr lang="ru-RU" sz="2400">
                <a:latin typeface="Times New Roman" panose="02020603050405020304" pitchFamily="18" charset="0"/>
                <a:cs typeface="Times New Roman" panose="02020603050405020304" pitchFamily="18" charset="0"/>
              </a:rPr>
              <a:t>В Азіатсько-Тихоокеанському регіоні з середнім показником приросту (+8%) кількість прибуттів в 2013 р. зросла на 15 млн., а загальна кількість міжнародних туристів складала 233 млн. </a:t>
            </a:r>
            <a:r>
              <a:rPr lang="ru-RU" sz="2400" i="1">
                <a:latin typeface="Times New Roman" panose="02020603050405020304" pitchFamily="18" charset="0"/>
                <a:cs typeface="Times New Roman" panose="02020603050405020304" pitchFamily="18" charset="0"/>
              </a:rPr>
              <a:t>Південно-Східна Азія (+9%) </a:t>
            </a:r>
            <a:r>
              <a:rPr lang="ru-RU" sz="2400">
                <a:latin typeface="Times New Roman" panose="02020603050405020304" pitchFamily="18" charset="0"/>
                <a:cs typeface="Times New Roman" panose="02020603050405020304" pitchFamily="18" charset="0"/>
              </a:rPr>
              <a:t>виявилася кращою серед субрегіонів в значній мірі через проведення політики сприяння розвитку міжрегіонального співробітництва та координації діяльності в галузі туризму. Досить непогані темпи зростання також були зафіксовані </a:t>
            </a:r>
            <a:r>
              <a:rPr lang="ru-RU" sz="2400" i="1">
                <a:latin typeface="Times New Roman" panose="02020603050405020304" pitchFamily="18" charset="0"/>
                <a:cs typeface="Times New Roman" panose="02020603050405020304" pitchFamily="18" charset="0"/>
              </a:rPr>
              <a:t>в Північній Азії (+6%) </a:t>
            </a:r>
            <a:r>
              <a:rPr lang="ru-RU" sz="2400">
                <a:latin typeface="Times New Roman" panose="02020603050405020304" pitchFamily="18" charset="0"/>
                <a:cs typeface="Times New Roman" panose="02020603050405020304" pitchFamily="18" charset="0"/>
              </a:rPr>
              <a:t>внаслідок відновлення в'їзного та виїзного туризму в Японії, в той час як в </a:t>
            </a:r>
            <a:r>
              <a:rPr lang="ru-RU" sz="2400" i="1">
                <a:latin typeface="Times New Roman" panose="02020603050405020304" pitchFamily="18" charset="0"/>
                <a:cs typeface="Times New Roman" panose="02020603050405020304" pitchFamily="18" charset="0"/>
              </a:rPr>
              <a:t>Південно-Східній Азії (+4%) та Океанії (+4%)</a:t>
            </a:r>
            <a:r>
              <a:rPr lang="ru-RU" sz="2400">
                <a:latin typeface="Times New Roman" panose="02020603050405020304" pitchFamily="18" charset="0"/>
                <a:cs typeface="Times New Roman" panose="02020603050405020304" pitchFamily="18" charset="0"/>
              </a:rPr>
              <a:t> вони були порівняно більш слабкими.</a:t>
            </a:r>
          </a:p>
        </p:txBody>
      </p:sp>
      <p:pic>
        <p:nvPicPr>
          <p:cNvPr id="5" name="Объект 4">
            <a:extLst>
              <a:ext uri="{FF2B5EF4-FFF2-40B4-BE49-F238E27FC236}">
                <a16:creationId xmlns:a16="http://schemas.microsoft.com/office/drawing/2014/main" id="{27D153B9-5286-441C-A9EB-870DAE1CEE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6763" y="3894766"/>
            <a:ext cx="2938474" cy="2203856"/>
          </a:xfrm>
          <a:prstGeom prst="rect">
            <a:avLst/>
          </a:prstGeom>
          <a:ln>
            <a:noFill/>
          </a:ln>
          <a:effectLst>
            <a:softEdge rad="112500"/>
          </a:effectLst>
        </p:spPr>
      </p:pic>
    </p:spTree>
    <p:extLst>
      <p:ext uri="{BB962C8B-B14F-4D97-AF65-F5344CB8AC3E}">
        <p14:creationId xmlns:p14="http://schemas.microsoft.com/office/powerpoint/2010/main" val="232242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1EE405-4B33-4C54-8EE1-8FC955302066}"/>
              </a:ext>
            </a:extLst>
          </p:cNvPr>
          <p:cNvSpPr>
            <a:spLocks noGrp="1"/>
          </p:cNvSpPr>
          <p:nvPr>
            <p:ph type="title"/>
          </p:nvPr>
        </p:nvSpPr>
        <p:spPr>
          <a:xfrm>
            <a:off x="838200" y="637953"/>
            <a:ext cx="10515600" cy="5497033"/>
          </a:xfrm>
        </p:spPr>
        <p:txBody>
          <a:bodyPr>
            <a:noAutofit/>
          </a:bodyPr>
          <a:lstStyle/>
          <a:p>
            <a:pPr algn="ctr"/>
            <a:r>
              <a:rPr lang="ru-RU" sz="2400">
                <a:latin typeface="Times New Roman" panose="02020603050405020304" pitchFamily="18" charset="0"/>
                <a:cs typeface="Times New Roman" panose="02020603050405020304" pitchFamily="18" charset="0"/>
              </a:rPr>
              <a:t>Про рівень розвитку країни можна судити по витратах на туризм на одного жителя. Серед країн АТР існує значна диференціація за цим показником: </a:t>
            </a:r>
            <a:br>
              <a:rPr lang="ru-RU" sz="2400">
                <a:latin typeface="Times New Roman" panose="02020603050405020304" pitchFamily="18" charset="0"/>
                <a:cs typeface="Times New Roman" panose="02020603050405020304" pitchFamily="18" charset="0"/>
              </a:rPr>
            </a:br>
            <a:r>
              <a:rPr lang="ru-RU" sz="2400" i="1">
                <a:latin typeface="Times New Roman" panose="02020603050405020304" pitchFamily="18" charset="0"/>
                <a:cs typeface="Times New Roman" panose="02020603050405020304" pitchFamily="18" charset="0"/>
              </a:rPr>
              <a:t>М'янма, Камбоджа та Лаос (1-3 дол. США),</a:t>
            </a:r>
            <a:br>
              <a:rPr lang="ru-RU" sz="2400" i="1">
                <a:latin typeface="Times New Roman" panose="02020603050405020304" pitchFamily="18" charset="0"/>
                <a:cs typeface="Times New Roman" panose="02020603050405020304" pitchFamily="18" charset="0"/>
              </a:rPr>
            </a:br>
            <a:r>
              <a:rPr lang="ru-RU" sz="2400" i="1">
                <a:latin typeface="Times New Roman" panose="02020603050405020304" pitchFamily="18" charset="0"/>
                <a:cs typeface="Times New Roman" panose="02020603050405020304" pitchFamily="18" charset="0"/>
              </a:rPr>
              <a:t> Китай, Папуа-Нова Гвінея, Індонезія, Філіппіни (10-15 дол. США), країни Океанії (20- 100 дол. США), </a:t>
            </a:r>
            <a:br>
              <a:rPr lang="ru-RU" sz="2400" i="1">
                <a:latin typeface="Times New Roman" panose="02020603050405020304" pitchFamily="18" charset="0"/>
                <a:cs typeface="Times New Roman" panose="02020603050405020304" pitchFamily="18" charset="0"/>
              </a:rPr>
            </a:br>
            <a:r>
              <a:rPr lang="ru-RU" sz="2400" i="1">
                <a:latin typeface="Times New Roman" panose="02020603050405020304" pitchFamily="18" charset="0"/>
                <a:cs typeface="Times New Roman" panose="02020603050405020304" pitchFamily="18" charset="0"/>
              </a:rPr>
              <a:t>Малайзія, Республіка Корея, Японія, Тайвань, Австралія та Нова Зеландія (100- 350 дол. США), </a:t>
            </a:r>
            <a:br>
              <a:rPr lang="ru-RU" sz="2400" i="1">
                <a:latin typeface="Times New Roman" panose="02020603050405020304" pitchFamily="18" charset="0"/>
                <a:cs typeface="Times New Roman" panose="02020603050405020304" pitchFamily="18" charset="0"/>
              </a:rPr>
            </a:br>
            <a:r>
              <a:rPr lang="ru-RU" sz="2400" i="1">
                <a:latin typeface="Times New Roman" panose="02020603050405020304" pitchFamily="18" charset="0"/>
                <a:cs typeface="Times New Roman" panose="02020603050405020304" pitchFamily="18" charset="0"/>
              </a:rPr>
              <a:t>Сянган (1754 дол. США),</a:t>
            </a:r>
            <a:br>
              <a:rPr lang="ru-RU" sz="2400" i="1">
                <a:latin typeface="Times New Roman" panose="02020603050405020304" pitchFamily="18" charset="0"/>
                <a:cs typeface="Times New Roman" panose="02020603050405020304" pitchFamily="18" charset="0"/>
              </a:rPr>
            </a:br>
            <a:r>
              <a:rPr lang="ru-RU" sz="2400" i="1">
                <a:latin typeface="Times New Roman" panose="02020603050405020304" pitchFamily="18" charset="0"/>
                <a:cs typeface="Times New Roman" panose="02020603050405020304" pitchFamily="18" charset="0"/>
              </a:rPr>
              <a:t> Сінгапур (1200 дол. США). </a:t>
            </a:r>
            <a:br>
              <a:rPr lang="ru-RU" sz="2400" i="1">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Відносно невисокі витрати на туризм </a:t>
            </a:r>
            <a:r>
              <a:rPr lang="ru-RU" sz="2400" i="1">
                <a:latin typeface="Times New Roman" panose="02020603050405020304" pitchFamily="18" charset="0"/>
                <a:cs typeface="Times New Roman" panose="02020603050405020304" pitchFamily="18" charset="0"/>
              </a:rPr>
              <a:t>в Японії (252 дол. США), </a:t>
            </a:r>
            <a:r>
              <a:rPr lang="ru-RU" sz="2400">
                <a:latin typeface="Times New Roman" panose="02020603050405020304" pitchFamily="18" charset="0"/>
                <a:cs typeface="Times New Roman" panose="02020603050405020304" pitchFamily="18" charset="0"/>
              </a:rPr>
              <a:t>що суперечить високому соціально-економічному розвитку країни. Однак, це пов'язано, головним чином, з її острівним становищем та наявністю високого потенціалу виїзного туризму. </a:t>
            </a:r>
          </a:p>
        </p:txBody>
      </p:sp>
    </p:spTree>
    <p:extLst>
      <p:ext uri="{BB962C8B-B14F-4D97-AF65-F5344CB8AC3E}">
        <p14:creationId xmlns:p14="http://schemas.microsoft.com/office/powerpoint/2010/main" val="328849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739591-D3B5-4BB5-A214-D870B3199046}"/>
              </a:ext>
            </a:extLst>
          </p:cNvPr>
          <p:cNvSpPr>
            <a:spLocks noGrp="1"/>
          </p:cNvSpPr>
          <p:nvPr>
            <p:ph type="title"/>
          </p:nvPr>
        </p:nvSpPr>
        <p:spPr>
          <a:xfrm>
            <a:off x="839788" y="805416"/>
            <a:ext cx="3932237" cy="4104167"/>
          </a:xfrm>
        </p:spPr>
        <p:txBody>
          <a:bodyPr>
            <a:normAutofit fontScale="90000"/>
          </a:bodyPr>
          <a:lstStyle/>
          <a:p>
            <a:pPr algn="ctr"/>
            <a:r>
              <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Основним туристичним ринком для Азійсько-Тихоокеанського регіону є розвинуті країни Європи: Великобританія – найбільша частка 34%, Франція, Нідерланди, Бельгія, Скандинавські країни, а також США, Канада, австралійський Союз, Нова Зеландія. Відносно великі потоки туристів з двох останніх країн у Південно-Східну і Південну Азію. Африка дає в Азію найбільше відвідувачів з країн Магрібу в місця паломництва мусульман – Мекку та Медину. Із Східної Африки туристи направляються переважно в Індію, Пакистан, Іран та Сирію. За прогнозами АТР збереже за собою лідерство в темпах зростання туристичних показників.</a:t>
            </a:r>
            <a:endParaRPr lang="ru-RU" sz="4000">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CC288CB6-1B9F-4377-B447-ECFAF7E05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9365" y="767290"/>
            <a:ext cx="6629584" cy="4142293"/>
          </a:xfrm>
          <a:prstGeom prst="rect">
            <a:avLst/>
          </a:prstGeom>
          <a:ln>
            <a:noFill/>
          </a:ln>
          <a:effectLst>
            <a:softEdge rad="112500"/>
          </a:effectLst>
        </p:spPr>
      </p:pic>
      <p:sp>
        <p:nvSpPr>
          <p:cNvPr id="4" name="Текст 3">
            <a:extLst>
              <a:ext uri="{FF2B5EF4-FFF2-40B4-BE49-F238E27FC236}">
                <a16:creationId xmlns:a16="http://schemas.microsoft.com/office/drawing/2014/main" id="{4C4BB3CA-966D-4B03-8BC8-B9EE749D1FF8}"/>
              </a:ext>
            </a:extLst>
          </p:cNvPr>
          <p:cNvSpPr>
            <a:spLocks noGrp="1"/>
          </p:cNvSpPr>
          <p:nvPr>
            <p:ph type="body" sz="half" idx="2"/>
          </p:nvPr>
        </p:nvSpPr>
        <p:spPr>
          <a:xfrm>
            <a:off x="627137" y="5247167"/>
            <a:ext cx="10983616" cy="1143002"/>
          </a:xfrm>
        </p:spPr>
        <p:txBody>
          <a:bodyPr>
            <a:normAutofit/>
          </a:bodyPr>
          <a:lstStyle/>
          <a:p>
            <a:pPr algn="ctr"/>
            <a:r>
              <a:rPr lang="ru-RU" sz="1800">
                <a:latin typeface="Times New Roman" panose="02020603050405020304" pitchFamily="18" charset="0"/>
                <a:cs typeface="Times New Roman" panose="02020603050405020304" pitchFamily="18" charset="0"/>
              </a:rPr>
              <a:t>За прогнозами експертів, бурхливий розвиток міжнародного туризму продовжуватиметься й далі, одним із найпопулярніших регіонів відвідування, стануть Південна і Південно-Східна Азія.</a:t>
            </a:r>
          </a:p>
        </p:txBody>
      </p:sp>
    </p:spTree>
    <p:extLst>
      <p:ext uri="{BB962C8B-B14F-4D97-AF65-F5344CB8AC3E}">
        <p14:creationId xmlns:p14="http://schemas.microsoft.com/office/powerpoint/2010/main" val="53826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AD48DA-8BB7-465A-92D1-51A801442113}"/>
              </a:ext>
            </a:extLst>
          </p:cNvPr>
          <p:cNvSpPr>
            <a:spLocks noGrp="1"/>
          </p:cNvSpPr>
          <p:nvPr>
            <p:ph type="title"/>
          </p:nvPr>
        </p:nvSpPr>
        <p:spPr>
          <a:xfrm>
            <a:off x="1295402" y="982133"/>
            <a:ext cx="9601196" cy="921096"/>
          </a:xfrm>
        </p:spPr>
        <p:txBody>
          <a:bodyPr>
            <a:noAutofit/>
          </a:bodyPr>
          <a:lstStyle/>
          <a:p>
            <a:r>
              <a:rPr lang="ru-RU" sz="3600">
                <a:latin typeface="Times New Roman" panose="02020603050405020304" pitchFamily="18" charset="0"/>
                <a:cs typeface="Times New Roman" panose="02020603050405020304" pitchFamily="18" charset="0"/>
              </a:rPr>
              <a:t>2. Дослідження основних перспектив розвитку ринку готельно-ресторанних послуг у азіатських країнах.</a:t>
            </a:r>
          </a:p>
        </p:txBody>
      </p:sp>
      <p:sp>
        <p:nvSpPr>
          <p:cNvPr id="5" name="Объект 4">
            <a:extLst>
              <a:ext uri="{FF2B5EF4-FFF2-40B4-BE49-F238E27FC236}">
                <a16:creationId xmlns:a16="http://schemas.microsoft.com/office/drawing/2014/main" id="{6FD09ED7-8152-436F-AEA8-7B942E746A46}"/>
              </a:ext>
            </a:extLst>
          </p:cNvPr>
          <p:cNvSpPr>
            <a:spLocks noGrp="1"/>
          </p:cNvSpPr>
          <p:nvPr>
            <p:ph idx="1"/>
          </p:nvPr>
        </p:nvSpPr>
        <p:spPr/>
        <p:txBody>
          <a:bodyPr>
            <a:normAutofit fontScale="92500" lnSpcReduction="20000"/>
          </a:bodyPr>
          <a:lstStyle/>
          <a:p>
            <a:pPr algn="ctr"/>
            <a:r>
              <a:rPr lang="ru-RU">
                <a:latin typeface="Times New Roman" panose="02020603050405020304" pitchFamily="18" charset="0"/>
                <a:cs typeface="Times New Roman" panose="02020603050405020304" pitchFamily="18" charset="0"/>
              </a:rPr>
              <a:t>Тенденції еволюції світового туристичного ринку, пов’язані з активізацією туристичної активності в Азіатсько-Тихоокеанському регіоні та зміною кореляції обсягу туристичного потоку між розвинутими країнами та країнами, що розвиваються на користь останніх, відповідають розглянутим вище демографічним трендам та особливостям розвитку світової економіки. Як відомо, відмінною рисою сучасного світового господарства є трансформація у співвідношенні сил між глобальним Центром і світовою Переферією, де поява і стрімке утвердження нових центрів економічної активності вносять глибокі зміни у поведінку основних гравців на світових ринках, в напрямках і структурі руху товарів, фінансових і міграційних потоків</a:t>
            </a:r>
          </a:p>
        </p:txBody>
      </p:sp>
    </p:spTree>
    <p:extLst>
      <p:ext uri="{BB962C8B-B14F-4D97-AF65-F5344CB8AC3E}">
        <p14:creationId xmlns:p14="http://schemas.microsoft.com/office/powerpoint/2010/main" val="236082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F9BDA-01D7-4F3C-8F60-AFB0FCD56787}"/>
              </a:ext>
            </a:extLst>
          </p:cNvPr>
          <p:cNvSpPr>
            <a:spLocks noGrp="1"/>
          </p:cNvSpPr>
          <p:nvPr>
            <p:ph type="title"/>
          </p:nvPr>
        </p:nvSpPr>
        <p:spPr>
          <a:xfrm>
            <a:off x="1295402" y="595424"/>
            <a:ext cx="9601196" cy="1690576"/>
          </a:xfrm>
        </p:spPr>
        <p:txBody>
          <a:bodyPr>
            <a:noAutofit/>
          </a:bodyPr>
          <a:lstStyle/>
          <a:p>
            <a:r>
              <a:rPr lang="ru-RU" sz="1800">
                <a:latin typeface="Times New Roman" panose="02020603050405020304" pitchFamily="18" charset="0"/>
                <a:cs typeface="Times New Roman" panose="02020603050405020304" pitchFamily="18" charset="0"/>
              </a:rPr>
              <a:t>Відповідні трансформації відбуваються і на світовому ринку готельного господарства, де останніми роками спостерігається переміщення глобальних «полюсів росту» на користь Азіатсько-Тихоокеанському регіону. Так, зростання присутності готельних мереж в АзіатськоТихоокеанського регіоні у 2015 р. становило 10,7%, що значно перевищує усереднені показники за регіонами світу. Нові туристичні напрямки активно облаштовуються глобальними готельними мережами у відповідності до росту популярності з боку туристів. </a:t>
            </a:r>
          </a:p>
        </p:txBody>
      </p:sp>
      <p:pic>
        <p:nvPicPr>
          <p:cNvPr id="5" name="Объект 4">
            <a:extLst>
              <a:ext uri="{FF2B5EF4-FFF2-40B4-BE49-F238E27FC236}">
                <a16:creationId xmlns:a16="http://schemas.microsoft.com/office/drawing/2014/main" id="{5DA3C351-8157-4895-8FBF-BD9ACB4CA1B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431340" y="2499374"/>
            <a:ext cx="3329320" cy="32851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5717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E4721D-1985-4EFF-B51F-41974EF61C85}"/>
              </a:ext>
            </a:extLst>
          </p:cNvPr>
          <p:cNvSpPr>
            <a:spLocks noGrp="1"/>
          </p:cNvSpPr>
          <p:nvPr>
            <p:ph type="title"/>
          </p:nvPr>
        </p:nvSpPr>
        <p:spPr>
          <a:xfrm>
            <a:off x="1189077" y="1364904"/>
            <a:ext cx="9601196" cy="3706826"/>
          </a:xfrm>
        </p:spPr>
        <p:txBody>
          <a:bodyPr>
            <a:noAutofit/>
          </a:bodyPr>
          <a:lstStyle/>
          <a:p>
            <a:r>
              <a:rPr lang="ru-RU" sz="2800">
                <a:latin typeface="Times New Roman" panose="02020603050405020304" pitchFamily="18" charset="0"/>
                <a:cs typeface="Times New Roman" panose="02020603050405020304" pitchFamily="18" charset="0"/>
              </a:rPr>
              <a:t>Просторова структура номерного фонду світового готельного господарства також еволюціонізує на користь країн, що розвиваються. У 2015 р. загальний обсягу номерного фонду збільшився на 600 тис. (+2,8%) номерів і становив 21 751 496 номерів. Незважаючи на те, що Європа і Північна Америка залишаються незаперечними лідерами за кількістю існуючих номерів, частка інших регіонів зростає. Зокрема, кількість готельних номерів у АзіатськоТихоокеанському регіоні перетнула позначку у 5 млн, що у відносних показниках дорівнює 23,3% світового номерного фонду. </a:t>
            </a:r>
          </a:p>
        </p:txBody>
      </p:sp>
    </p:spTree>
    <p:extLst>
      <p:ext uri="{BB962C8B-B14F-4D97-AF65-F5344CB8AC3E}">
        <p14:creationId xmlns:p14="http://schemas.microsoft.com/office/powerpoint/2010/main" val="382456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9FC051-5B32-4ABD-8FE8-60E1C47E18F9}"/>
              </a:ext>
            </a:extLst>
          </p:cNvPr>
          <p:cNvSpPr>
            <a:spLocks noGrp="1"/>
          </p:cNvSpPr>
          <p:nvPr>
            <p:ph type="ctrTitle"/>
          </p:nvPr>
        </p:nvSpPr>
        <p:spPr>
          <a:xfrm>
            <a:off x="1524000" y="0"/>
            <a:ext cx="9144000" cy="1110474"/>
          </a:xfrm>
        </p:spPr>
        <p:txBody>
          <a:bodyPr/>
          <a:lstStyle/>
          <a:p>
            <a:r>
              <a:rPr lang="ru-RU">
                <a:latin typeface="Times New Roman" panose="02020603050405020304" pitchFamily="18" charset="0"/>
                <a:cs typeface="Times New Roman" panose="02020603050405020304" pitchFamily="18" charset="0"/>
              </a:rPr>
              <a:t>План:</a:t>
            </a:r>
          </a:p>
        </p:txBody>
      </p:sp>
      <p:sp>
        <p:nvSpPr>
          <p:cNvPr id="3" name="Подзаголовок 2">
            <a:extLst>
              <a:ext uri="{FF2B5EF4-FFF2-40B4-BE49-F238E27FC236}">
                <a16:creationId xmlns:a16="http://schemas.microsoft.com/office/drawing/2014/main" id="{12F71CEB-7D7A-4436-A601-31A9340C5990}"/>
              </a:ext>
            </a:extLst>
          </p:cNvPr>
          <p:cNvSpPr>
            <a:spLocks noGrp="1"/>
          </p:cNvSpPr>
          <p:nvPr>
            <p:ph type="subTitle" idx="1"/>
          </p:nvPr>
        </p:nvSpPr>
        <p:spPr>
          <a:xfrm>
            <a:off x="2466752" y="1559128"/>
            <a:ext cx="7410895" cy="3820946"/>
          </a:xfrm>
        </p:spPr>
        <p:txBody>
          <a:bodyPr>
            <a:normAutofit/>
          </a:bodyPr>
          <a:lstStyle/>
          <a:p>
            <a:pPr indent="457200" algn="l"/>
            <a:r>
              <a:rPr lang="ru-RU">
                <a:latin typeface="Times New Roman" panose="02020603050405020304" pitchFamily="18" charset="0"/>
                <a:cs typeface="Times New Roman" panose="02020603050405020304" pitchFamily="18" charset="0"/>
              </a:rPr>
              <a:t>1.Сучасний стан розвитку готельно-ресторанного господарства в АзіатськоТихоокеанському туристичному регіоні. Тенденції розвитку ринку готельноресторанних послуг у кранах Азії. </a:t>
            </a:r>
          </a:p>
          <a:p>
            <a:pPr indent="457200" algn="l"/>
            <a:r>
              <a:rPr lang="ru-RU">
                <a:latin typeface="Times New Roman" panose="02020603050405020304" pitchFamily="18" charset="0"/>
                <a:cs typeface="Times New Roman" panose="02020603050405020304" pitchFamily="18" charset="0"/>
              </a:rPr>
              <a:t>2.Дослідження основних перспектив розвитку ринку готельно-ресторанних послуг у азіатських країнах.</a:t>
            </a:r>
          </a:p>
        </p:txBody>
      </p:sp>
    </p:spTree>
    <p:extLst>
      <p:ext uri="{BB962C8B-B14F-4D97-AF65-F5344CB8AC3E}">
        <p14:creationId xmlns:p14="http://schemas.microsoft.com/office/powerpoint/2010/main" val="123085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C9C6C-2A29-4C51-B102-10A1E957A27A}"/>
              </a:ext>
            </a:extLst>
          </p:cNvPr>
          <p:cNvSpPr>
            <a:spLocks noGrp="1"/>
          </p:cNvSpPr>
          <p:nvPr>
            <p:ph type="title"/>
          </p:nvPr>
        </p:nvSpPr>
        <p:spPr>
          <a:xfrm>
            <a:off x="1295401" y="833276"/>
            <a:ext cx="9601196" cy="3143301"/>
          </a:xfrm>
        </p:spPr>
        <p:txBody>
          <a:bodyPr>
            <a:noAutofit/>
          </a:bodyPr>
          <a:lstStyle/>
          <a:p>
            <a:r>
              <a:rPr lang="ru-RU" sz="2600">
                <a:latin typeface="Times New Roman" panose="02020603050405020304" pitchFamily="18" charset="0"/>
                <a:cs typeface="Times New Roman" panose="02020603050405020304" pitchFamily="18" charset="0"/>
              </a:rPr>
              <a:t>На Азіатсько-Тихоокеанський регіон припадає левова частка світового ринку індустрії громадського харчування – 43%. На сукупне збільшення пропозицій готельно-ресторанних послуг у країнах даного регіону впливає як природний приріст населення, так і збільшення частки середнього класу, який володіє достатнім обсягом грошових коштів, щоби витрачати їх на відвідання ресторанів, кафе та барів і здійснювати поїздки в середині власних країн.</a:t>
            </a:r>
          </a:p>
        </p:txBody>
      </p:sp>
      <p:pic>
        <p:nvPicPr>
          <p:cNvPr id="5" name="Объект 4">
            <a:extLst>
              <a:ext uri="{FF2B5EF4-FFF2-40B4-BE49-F238E27FC236}">
                <a16:creationId xmlns:a16="http://schemas.microsoft.com/office/drawing/2014/main" id="{0DC9B35E-E082-4119-8FD3-D9C32F5E7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6940" y="3976577"/>
            <a:ext cx="3402418" cy="226136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3004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479E3D-BD40-4A32-97B2-B4BE3BDF3B63}"/>
              </a:ext>
            </a:extLst>
          </p:cNvPr>
          <p:cNvSpPr>
            <a:spLocks noGrp="1"/>
          </p:cNvSpPr>
          <p:nvPr>
            <p:ph type="title"/>
          </p:nvPr>
        </p:nvSpPr>
        <p:spPr>
          <a:xfrm>
            <a:off x="1295402" y="1634656"/>
            <a:ext cx="9601196" cy="1303867"/>
          </a:xfrm>
        </p:spPr>
        <p:txBody>
          <a:bodyPr>
            <a:normAutofit fontScale="90000"/>
          </a:bodyPr>
          <a:lstStyle/>
          <a:p>
            <a:r>
              <a:rPr lang="ru-RU" sz="2000">
                <a:latin typeface="Times New Roman" panose="02020603050405020304" pitchFamily="18" charset="0"/>
                <a:cs typeface="Times New Roman" panose="02020603050405020304" pitchFamily="18" charset="0"/>
              </a:rPr>
              <a:t>Один з найбільших ринків </a:t>
            </a:r>
            <a:r>
              <a:rPr lang="en-US" sz="2000">
                <a:latin typeface="Times New Roman" panose="02020603050405020304" pitchFamily="18" charset="0"/>
                <a:cs typeface="Times New Roman" panose="02020603050405020304" pitchFamily="18" charset="0"/>
              </a:rPr>
              <a:t>Foodservice (</a:t>
            </a:r>
            <a:r>
              <a:rPr lang="ru-RU" sz="2000">
                <a:latin typeface="Times New Roman" panose="02020603050405020304" pitchFamily="18" charset="0"/>
                <a:cs typeface="Times New Roman" panose="02020603050405020304" pitchFamily="18" charset="0"/>
              </a:rPr>
              <a:t>громадського харчування) даного регіону є Китай, обсяг якого становить понад 600 млрд дол. США. Як відомо, Китай є найчисельнішою країною світу, його мешканці складають 19% населення Землі, або 1,38 млрд осіб. Незважаючи на те, що чисельність населення у цій країні, за прогнозами ООН, не буде зростати, активізація ринку внутрішнього туризму є також важливим чинником росту індустрії громадського харчування. Обсяг ринку внутрішнього туризму в Китаї нараховує 2 млрд поїздок щороку, що суттєво перевищує показники міжнародних туристичних прибуттів у світі. Внутрішній туризм може сягнути подібних масштабів в Індії, де нині мешкає 18% світового населення і яка до 2030 р. випередить Китай за цим показником. Окрім зазначених країн перспективними ринками для росту </a:t>
            </a:r>
            <a:r>
              <a:rPr lang="en-US" sz="2000">
                <a:latin typeface="Times New Roman" panose="02020603050405020304" pitchFamily="18" charset="0"/>
                <a:cs typeface="Times New Roman" panose="02020603050405020304" pitchFamily="18" charset="0"/>
              </a:rPr>
              <a:t>Foodservice </a:t>
            </a:r>
            <a:r>
              <a:rPr lang="ru-RU" sz="2000">
                <a:latin typeface="Times New Roman" panose="02020603050405020304" pitchFamily="18" charset="0"/>
                <a:cs typeface="Times New Roman" panose="02020603050405020304" pitchFamily="18" charset="0"/>
              </a:rPr>
              <a:t>можуть бути Аргентина, Бразилія, В’єтнам, Індонезія, Мексика, Туреччина та ін.</a:t>
            </a:r>
          </a:p>
        </p:txBody>
      </p:sp>
      <p:pic>
        <p:nvPicPr>
          <p:cNvPr id="5" name="Объект 4">
            <a:extLst>
              <a:ext uri="{FF2B5EF4-FFF2-40B4-BE49-F238E27FC236}">
                <a16:creationId xmlns:a16="http://schemas.microsoft.com/office/drawing/2014/main" id="{3E0C2262-FE18-47A7-8D07-071B30AFC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5035" y="3919478"/>
            <a:ext cx="4241930" cy="222767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0201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F0B93-3440-4485-8109-0BF45DC685D0}"/>
              </a:ext>
            </a:extLst>
          </p:cNvPr>
          <p:cNvSpPr>
            <a:spLocks noGrp="1"/>
          </p:cNvSpPr>
          <p:nvPr>
            <p:ph type="title"/>
          </p:nvPr>
        </p:nvSpPr>
        <p:spPr>
          <a:xfrm>
            <a:off x="1295402" y="1386169"/>
            <a:ext cx="9601196" cy="1303867"/>
          </a:xfrm>
        </p:spPr>
        <p:txBody>
          <a:bodyPr>
            <a:noAutofit/>
          </a:bodyPr>
          <a:lstStyle/>
          <a:p>
            <a:r>
              <a:rPr lang="ru-RU" sz="2400">
                <a:latin typeface="Times New Roman" panose="02020603050405020304" pitchFamily="18" charset="0"/>
                <a:cs typeface="Times New Roman" panose="02020603050405020304" pitchFamily="18" charset="0"/>
              </a:rPr>
              <a:t>Мадрид, Іспанія, 23 жовтня 2018 р. - Всесвітня туристична організація (</a:t>
            </a:r>
            <a:r>
              <a:rPr lang="en-US" sz="2400">
                <a:latin typeface="Times New Roman" panose="02020603050405020304" pitchFamily="18" charset="0"/>
                <a:cs typeface="Times New Roman" panose="02020603050405020304" pitchFamily="18" charset="0"/>
              </a:rPr>
              <a:t>UNWTO) </a:t>
            </a:r>
            <a:r>
              <a:rPr lang="ru-RU" sz="2400">
                <a:latin typeface="Times New Roman" panose="02020603050405020304" pitchFamily="18" charset="0"/>
                <a:cs typeface="Times New Roman" panose="02020603050405020304" pitchFamily="18" charset="0"/>
              </a:rPr>
              <a:t>спільно з Глобальним дослідницьким центром економіки туризму (</a:t>
            </a:r>
            <a:r>
              <a:rPr lang="en-US" sz="2400">
                <a:latin typeface="Times New Roman" panose="02020603050405020304" pitchFamily="18" charset="0"/>
                <a:cs typeface="Times New Roman" panose="02020603050405020304" pitchFamily="18" charset="0"/>
              </a:rPr>
              <a:t>GTERC) </a:t>
            </a:r>
            <a:r>
              <a:rPr lang="ru-RU" sz="2400">
                <a:latin typeface="Times New Roman" panose="02020603050405020304" pitchFamily="18" charset="0"/>
                <a:cs typeface="Times New Roman" panose="02020603050405020304" pitchFamily="18" charset="0"/>
              </a:rPr>
              <a:t>представила свій азіатський тренінг з питань туризму на Глобальному форумі з туризму в Макао (Китай). У звіті показано, що Азія і Тихоокеанський регіон випереджають всі регіони світу у зростанні кількості туристів з різних країн світу з 2005 року.</a:t>
            </a:r>
          </a:p>
        </p:txBody>
      </p:sp>
      <p:pic>
        <p:nvPicPr>
          <p:cNvPr id="5" name="Объект 4">
            <a:extLst>
              <a:ext uri="{FF2B5EF4-FFF2-40B4-BE49-F238E27FC236}">
                <a16:creationId xmlns:a16="http://schemas.microsoft.com/office/drawing/2014/main" id="{872FEE3C-FBFA-402C-95B1-0137986CAD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1088" y="3327991"/>
            <a:ext cx="3790899" cy="270683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2304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116C076-D734-4371-8180-D63EDCC85FEC}"/>
              </a:ext>
            </a:extLst>
          </p:cNvPr>
          <p:cNvSpPr>
            <a:spLocks noGrp="1"/>
          </p:cNvSpPr>
          <p:nvPr>
            <p:ph type="title"/>
          </p:nvPr>
        </p:nvSpPr>
        <p:spPr>
          <a:xfrm>
            <a:off x="1295402" y="982132"/>
            <a:ext cx="9601196" cy="2739263"/>
          </a:xfrm>
        </p:spPr>
        <p:txBody>
          <a:bodyPr>
            <a:noAutofit/>
          </a:bodyPr>
          <a:lstStyle/>
          <a:p>
            <a:r>
              <a:rPr lang="en-US" sz="2400">
                <a:latin typeface="Times New Roman" panose="02020603050405020304" pitchFamily="18" charset="0"/>
                <a:cs typeface="Times New Roman" panose="02020603050405020304" pitchFamily="18" charset="0"/>
              </a:rPr>
              <a:t>‘UNWTO/GTERC </a:t>
            </a:r>
            <a:r>
              <a:rPr lang="ru-RU" sz="2400">
                <a:latin typeface="Times New Roman" panose="02020603050405020304" pitchFamily="18" charset="0"/>
                <a:cs typeface="Times New Roman" panose="02020603050405020304" pitchFamily="18" charset="0"/>
              </a:rPr>
              <a:t>Азійські туристичні тренди – 2018’ продемонстрував, що притік іноземних туристів до Азії та Тихоокеанського регіону за підсумками 2017 року збільшився на 6%, досягши 323 мільйони, що становить близько чверті світового показника. З усіх регіонів, Азія і Тихий океану, що є другими за кількістю відвідувань після Європи, показують дуже великий темп приросту туристів з 2005 року. Прибуття зросли в середньому на 6% на рік, що перевищує світовий середній показник на 4%.</a:t>
            </a:r>
          </a:p>
        </p:txBody>
      </p:sp>
      <p:pic>
        <p:nvPicPr>
          <p:cNvPr id="6" name="Объект 5">
            <a:extLst>
              <a:ext uri="{FF2B5EF4-FFF2-40B4-BE49-F238E27FC236}">
                <a16:creationId xmlns:a16="http://schemas.microsoft.com/office/drawing/2014/main" id="{BD71B3DF-4DF9-4628-9140-C5F9F9B511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7854" y="3889301"/>
            <a:ext cx="3956291" cy="225185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61744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BB61F6-6B36-42BF-91D7-48A01B87B30C}"/>
              </a:ext>
            </a:extLst>
          </p:cNvPr>
          <p:cNvSpPr>
            <a:spLocks noGrp="1"/>
          </p:cNvSpPr>
          <p:nvPr>
            <p:ph type="title"/>
          </p:nvPr>
        </p:nvSpPr>
        <p:spPr>
          <a:xfrm>
            <a:off x="1295402" y="673788"/>
            <a:ext cx="9601196" cy="5280445"/>
          </a:xfrm>
        </p:spPr>
        <p:txBody>
          <a:bodyPr>
            <a:normAutofit/>
          </a:bodyPr>
          <a:lstStyle/>
          <a:p>
            <a:r>
              <a:rPr lang="ru-RU" sz="2400">
                <a:latin typeface="Times New Roman" panose="02020603050405020304" pitchFamily="18" charset="0"/>
                <a:cs typeface="Times New Roman" panose="02020603050405020304" pitchFamily="18" charset="0"/>
              </a:rPr>
              <a:t>Швидке економічне зростання в регіоні з більш ніж половиною населення світу, а також зростаюче повітряне сполучення, полегшення подорожей та великі інфраструктурні проекти сприяли міжнародному туризму в регіоні. Це сильно вплинуло на туристичні прибутки азіатських країн, які неухильно збільшилися з 17% загального світового показника у 2000 році до 29% у 2017 році. Це еквівалентно 390 мільярдів доларів США у туризмі. Азія і Тихий океан грають важливу роль як вихідний ринок, що стимулює значне зростання як на регіональних, так і на довгих маршрутах. У регіоні 335 мільйонів міжнародних мандрівників витратили 507 мільярдів доларів США в 2017 році, що становить 37 відсотків загального світового обсягу. Близько 80% цих візитів були зосереджені в напрямках Азії. За межами регіону 56% подорожей були до Європи.</a:t>
            </a:r>
          </a:p>
        </p:txBody>
      </p:sp>
    </p:spTree>
    <p:extLst>
      <p:ext uri="{BB962C8B-B14F-4D97-AF65-F5344CB8AC3E}">
        <p14:creationId xmlns:p14="http://schemas.microsoft.com/office/powerpoint/2010/main" val="176745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DD178D-B168-4182-B43B-DCC58A73ACCA}"/>
              </a:ext>
            </a:extLst>
          </p:cNvPr>
          <p:cNvSpPr>
            <a:spLocks noGrp="1"/>
          </p:cNvSpPr>
          <p:nvPr>
            <p:ph type="title"/>
          </p:nvPr>
        </p:nvSpPr>
        <p:spPr>
          <a:xfrm>
            <a:off x="1049262" y="750580"/>
            <a:ext cx="3718455" cy="1067587"/>
          </a:xfrm>
        </p:spPr>
        <p:txBody>
          <a:bodyPr/>
          <a:lstStyle/>
          <a:p>
            <a:r>
              <a:rPr lang="ru-RU" b="1" i="1">
                <a:latin typeface="Times New Roman" panose="02020603050405020304" pitchFamily="18" charset="0"/>
                <a:cs typeface="Times New Roman" panose="02020603050405020304" pitchFamily="18" charset="0"/>
              </a:rPr>
              <a:t>Інновації в ресторанній індустрії Японії</a:t>
            </a:r>
          </a:p>
        </p:txBody>
      </p:sp>
      <p:pic>
        <p:nvPicPr>
          <p:cNvPr id="6" name="Объект 5">
            <a:extLst>
              <a:ext uri="{FF2B5EF4-FFF2-40B4-BE49-F238E27FC236}">
                <a16:creationId xmlns:a16="http://schemas.microsoft.com/office/drawing/2014/main" id="{524CF47A-08F7-41E6-84B7-03CCD32D49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2213" y="1604580"/>
            <a:ext cx="5470525" cy="3648840"/>
          </a:xfrm>
          <a:prstGeom prst="roundRect">
            <a:avLst>
              <a:gd name="adj" fmla="val 8594"/>
            </a:avLst>
          </a:prstGeom>
          <a:solidFill>
            <a:srgbClr val="FFFFFF">
              <a:shade val="85000"/>
            </a:srgbClr>
          </a:solidFill>
          <a:ln>
            <a:noFill/>
          </a:ln>
          <a:effectLst/>
        </p:spPr>
      </p:pic>
      <p:sp>
        <p:nvSpPr>
          <p:cNvPr id="4" name="Текст 3">
            <a:extLst>
              <a:ext uri="{FF2B5EF4-FFF2-40B4-BE49-F238E27FC236}">
                <a16:creationId xmlns:a16="http://schemas.microsoft.com/office/drawing/2014/main" id="{6F581695-0838-4818-815D-C2CC837E4911}"/>
              </a:ext>
            </a:extLst>
          </p:cNvPr>
          <p:cNvSpPr>
            <a:spLocks noGrp="1"/>
          </p:cNvSpPr>
          <p:nvPr>
            <p:ph type="body" sz="half" idx="2"/>
          </p:nvPr>
        </p:nvSpPr>
        <p:spPr>
          <a:xfrm>
            <a:off x="1293811" y="3031064"/>
            <a:ext cx="3718455" cy="3076355"/>
          </a:xfrm>
        </p:spPr>
        <p:txBody>
          <a:bodyPr>
            <a:normAutofit fontScale="92500" lnSpcReduction="20000"/>
          </a:bodyPr>
          <a:lstStyle/>
          <a:p>
            <a:r>
              <a:rPr lang="ru-RU">
                <a:latin typeface="Times New Roman" panose="02020603050405020304" pitchFamily="18" charset="0"/>
                <a:cs typeface="Times New Roman" panose="02020603050405020304" pitchFamily="18" charset="0"/>
              </a:rPr>
              <a:t>В Токіо, в районі Роппонги, працює перше в світі їжаче кафе </a:t>
            </a:r>
            <a:r>
              <a:rPr lang="en-US">
                <a:latin typeface="Times New Roman" panose="02020603050405020304" pitchFamily="18" charset="0"/>
                <a:cs typeface="Times New Roman" panose="02020603050405020304" pitchFamily="18" charset="0"/>
              </a:rPr>
              <a:t>Harry. </a:t>
            </a:r>
            <a:r>
              <a:rPr lang="ru-RU">
                <a:latin typeface="Times New Roman" panose="02020603050405020304" pitchFamily="18" charset="0"/>
                <a:cs typeface="Times New Roman" panose="02020603050405020304" pitchFamily="18" charset="0"/>
              </a:rPr>
              <a:t>Принцип роботи закладу точно таке ж, як в котячих кафе, тільки головними героями виступають маленькі колючі тваринки. Тутешні їжаки ручні, тому вони не згортаються, а дозволяють себе гладити. Кафе працює щодня з 12:00 до 21:00, але адміністрація просить у вихідні і свята заздалегідь резервувати час відвідування, щоб не стояти в черзі. Спілкування з колючими звірками обійдеться в 1000 ієн за півгодини в звичайний день та 1300 ієн − в свята і вихідні. (відео-ресурс: </a:t>
            </a:r>
            <a:r>
              <a:rPr lang="en-US">
                <a:latin typeface="Times New Roman" panose="02020603050405020304" pitchFamily="18" charset="0"/>
                <a:cs typeface="Times New Roman" panose="02020603050405020304" pitchFamily="18" charset="0"/>
                <a:hlinkClick r:id="rId3"/>
              </a:rPr>
              <a:t>https://www.youtube.com/watch?v=faw0anYhJpc</a:t>
            </a:r>
            <a:r>
              <a:rPr lang="en-US">
                <a:latin typeface="Times New Roman" panose="02020603050405020304" pitchFamily="18" charset="0"/>
                <a:cs typeface="Times New Roman" panose="02020603050405020304" pitchFamily="18" charset="0"/>
              </a:rPr>
              <a:t>.)</a:t>
            </a: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774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8A3A4C-26CD-410B-BF5F-869D9EEDDBC9}"/>
              </a:ext>
            </a:extLst>
          </p:cNvPr>
          <p:cNvSpPr>
            <a:spLocks noGrp="1"/>
          </p:cNvSpPr>
          <p:nvPr>
            <p:ph type="title"/>
          </p:nvPr>
        </p:nvSpPr>
        <p:spPr>
          <a:xfrm>
            <a:off x="595423" y="697416"/>
            <a:ext cx="10972800" cy="1460993"/>
          </a:xfrm>
        </p:spPr>
        <p:txBody>
          <a:bodyPr>
            <a:noAutofit/>
          </a:bodyPr>
          <a:lstStyle/>
          <a:p>
            <a:r>
              <a:rPr lang="ru-RU" sz="1800">
                <a:latin typeface="Times New Roman" panose="02020603050405020304" pitchFamily="18" charset="0"/>
                <a:cs typeface="Times New Roman" panose="02020603050405020304" pitchFamily="18" charset="0"/>
              </a:rPr>
              <a:t>Ресторан, де замість офіціантів працюють макаки. У місті Уцуномія (Японія) відкрився ресторан Каябукі, в якому клієнтів обслуговують макаки замість офіціантів. Власник ресторану Каору Оцука почав використовувати макак в якості офіціантів майже 30 років тому. Знайомі подарували йому мавпу по клички Якчан, яка несподівано стала із задоволенням копіювати дії обслуговуючого персоналу в належному Оцукой барі. Розумна макака стала визначною пам'яткою і кількість клієнтів бару збільшилася в кілька разів.</a:t>
            </a:r>
          </a:p>
        </p:txBody>
      </p:sp>
      <p:pic>
        <p:nvPicPr>
          <p:cNvPr id="5" name="Объект 4">
            <a:extLst>
              <a:ext uri="{FF2B5EF4-FFF2-40B4-BE49-F238E27FC236}">
                <a16:creationId xmlns:a16="http://schemas.microsoft.com/office/drawing/2014/main" id="{AD7FE78C-93E0-45E1-BBC1-18FE3E19B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5729" y="2300432"/>
            <a:ext cx="5470525" cy="3681901"/>
          </a:xfrm>
          <a:prstGeom prst="roundRect">
            <a:avLst>
              <a:gd name="adj" fmla="val 8594"/>
            </a:avLst>
          </a:prstGeom>
          <a:solidFill>
            <a:srgbClr val="FFFFFF">
              <a:shade val="85000"/>
            </a:srgbClr>
          </a:solidFill>
          <a:ln>
            <a:noFill/>
          </a:ln>
          <a:effectLst/>
        </p:spPr>
      </p:pic>
      <p:sp>
        <p:nvSpPr>
          <p:cNvPr id="6" name="Текст 5">
            <a:extLst>
              <a:ext uri="{FF2B5EF4-FFF2-40B4-BE49-F238E27FC236}">
                <a16:creationId xmlns:a16="http://schemas.microsoft.com/office/drawing/2014/main" id="{36E16803-9D00-4D58-96C7-04BE1E5ED133}"/>
              </a:ext>
            </a:extLst>
          </p:cNvPr>
          <p:cNvSpPr>
            <a:spLocks noGrp="1"/>
          </p:cNvSpPr>
          <p:nvPr>
            <p:ph type="body" sz="half" idx="2"/>
          </p:nvPr>
        </p:nvSpPr>
        <p:spPr>
          <a:xfrm>
            <a:off x="1303337" y="3062961"/>
            <a:ext cx="3718455" cy="3097623"/>
          </a:xfrm>
        </p:spPr>
        <p:txBody>
          <a:bodyPr>
            <a:normAutofit fontScale="92500" lnSpcReduction="10000"/>
          </a:bodyPr>
          <a:lstStyle/>
          <a:p>
            <a:r>
              <a:rPr lang="ru-RU">
                <a:latin typeface="Times New Roman" panose="02020603050405020304" pitchFamily="18" charset="0"/>
                <a:cs typeface="Times New Roman" panose="02020603050405020304" pitchFamily="18" charset="0"/>
              </a:rPr>
              <a:t>Оцука взяв ще одну макаку на прізвисько Фукучан, яка охоче почала вчитися у Якчана навичкам офіціанта. Через 14 років, вже після смерті першої мавпи, Фукчан став головною визначною пам'яткою Каябукі. Макака носить одяг, подає напої і серветки, сервірує столи. У власника ресторану є ще кілька молодих макак, які позують для фотографій з гостями, проте ще не навчені мистецтву обслуговування. Відео можна переглянути за посиланням: </a:t>
            </a:r>
            <a:r>
              <a:rPr lang="en-US">
                <a:latin typeface="Times New Roman" panose="02020603050405020304" pitchFamily="18" charset="0"/>
                <a:cs typeface="Times New Roman" panose="02020603050405020304" pitchFamily="18" charset="0"/>
                <a:hlinkClick r:id="rId3" action="ppaction://hlinksldjump"/>
              </a:rPr>
              <a:t>https://www.youtube.com/watch?v=q0wd9lJkCWQ</a:t>
            </a:r>
            <a:r>
              <a:rPr lang="en-US">
                <a:latin typeface="Times New Roman" panose="02020603050405020304" pitchFamily="18" charset="0"/>
                <a:cs typeface="Times New Roman" panose="02020603050405020304" pitchFamily="18" charset="0"/>
              </a:rPr>
              <a:t>.</a:t>
            </a: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692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FAD4DB-FEFB-4D74-A0AB-6D41437B2FAA}"/>
              </a:ext>
            </a:extLst>
          </p:cNvPr>
          <p:cNvSpPr>
            <a:spLocks noGrp="1"/>
          </p:cNvSpPr>
          <p:nvPr>
            <p:ph type="title"/>
          </p:nvPr>
        </p:nvSpPr>
        <p:spPr>
          <a:xfrm>
            <a:off x="1210340" y="871871"/>
            <a:ext cx="9601196" cy="1456660"/>
          </a:xfrm>
        </p:spPr>
        <p:txBody>
          <a:bodyPr>
            <a:noAutofit/>
          </a:bodyPr>
          <a:lstStyle/>
          <a:p>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 н</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ндзя. К</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нц</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пц</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я: 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дув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ч</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в п</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 ч</a:t>
            </a:r>
            <a:r>
              <a:rPr lang="en-US" sz="1800">
                <a:latin typeface="Times New Roman" panose="02020603050405020304" pitchFamily="18" charset="0"/>
                <a:cs typeface="Times New Roman" panose="02020603050405020304" pitchFamily="18" charset="0"/>
              </a:rPr>
              <a:t>ac </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дув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ння р</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ну р</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зв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ж</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ють н</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ндзя. Ув</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ь </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нт</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р’єр 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ж вик</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ний п</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д</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бн</a:t>
            </a:r>
            <a:r>
              <a:rPr lang="en-US" sz="1800">
                <a:latin typeface="Times New Roman" panose="02020603050405020304" pitchFamily="18" charset="0"/>
                <a:cs typeface="Times New Roman" panose="02020603050405020304" pitchFamily="18" charset="0"/>
              </a:rPr>
              <a:t>o </a:t>
            </a:r>
            <a:r>
              <a:rPr lang="ru-RU" sz="1800">
                <a:latin typeface="Times New Roman" panose="02020603050405020304" pitchFamily="18" charset="0"/>
                <a:cs typeface="Times New Roman" panose="02020603050405020304" pitchFamily="18" charset="0"/>
              </a:rPr>
              <a:t>д</a:t>
            </a:r>
            <a:r>
              <a:rPr lang="en-US" sz="1800">
                <a:latin typeface="Times New Roman" panose="02020603050405020304" pitchFamily="18" charset="0"/>
                <a:cs typeface="Times New Roman" panose="02020603050405020304" pitchFamily="18" charset="0"/>
              </a:rPr>
              <a:t>o </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ємн</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г</a:t>
            </a:r>
            <a:r>
              <a:rPr lang="en-US" sz="1800">
                <a:latin typeface="Times New Roman" panose="02020603050405020304" pitchFamily="18" charset="0"/>
                <a:cs typeface="Times New Roman" panose="02020603050405020304" pitchFamily="18" charset="0"/>
              </a:rPr>
              <a:t>o </a:t>
            </a:r>
            <a:r>
              <a:rPr lang="ru-RU" sz="1800">
                <a:latin typeface="Times New Roman" panose="02020603050405020304" pitchFamily="18" charset="0"/>
                <a:cs typeface="Times New Roman" panose="02020603050405020304" pitchFamily="18" charset="0"/>
              </a:rPr>
              <a:t>притулку л</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г</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нд</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рни</a:t>
            </a:r>
            <a:r>
              <a:rPr lang="en-US" sz="1800">
                <a:latin typeface="Times New Roman" panose="02020603050405020304" pitchFamily="18" charset="0"/>
                <a:cs typeface="Times New Roman" panose="02020603050405020304" pitchFamily="18" charset="0"/>
              </a:rPr>
              <a:t>x </a:t>
            </a:r>
            <a:r>
              <a:rPr lang="ru-RU" sz="1800">
                <a:latin typeface="Times New Roman" panose="02020603050405020304" pitchFamily="18" charset="0"/>
                <a:cs typeface="Times New Roman" panose="02020603050405020304" pitchFamily="18" charset="0"/>
              </a:rPr>
              <a:t>яп</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ьки</a:t>
            </a:r>
            <a:r>
              <a:rPr lang="en-US" sz="1800">
                <a:latin typeface="Times New Roman" panose="02020603050405020304" pitchFamily="18" charset="0"/>
                <a:cs typeface="Times New Roman" panose="02020603050405020304" pitchFamily="18" charset="0"/>
              </a:rPr>
              <a:t>x </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їн</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в. З</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прим</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тними дв</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рим</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ac </a:t>
            </a:r>
            <a:r>
              <a:rPr lang="ru-RU" sz="1800">
                <a:latin typeface="Times New Roman" panose="02020603050405020304" pitchFamily="18" charset="0"/>
                <a:cs typeface="Times New Roman" panose="02020603050405020304" pitchFamily="18" charset="0"/>
              </a:rPr>
              <a:t>ч</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є ц</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лий л</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ринт, щ</a:t>
            </a:r>
            <a:r>
              <a:rPr lang="en-US" sz="1800">
                <a:latin typeface="Times New Roman" panose="02020603050405020304" pitchFamily="18" charset="0"/>
                <a:cs typeface="Times New Roman" panose="02020603050405020304" pitchFamily="18" charset="0"/>
              </a:rPr>
              <a:t>o </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д</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в </a:t>
            </a:r>
            <a:r>
              <a:rPr lang="en-US" sz="1800">
                <a:latin typeface="Times New Roman" panose="02020603050405020304" pitchFamily="18" charset="0"/>
                <a:cs typeface="Times New Roman" panose="02020603050405020304" pitchFamily="18" charset="0"/>
              </a:rPr>
              <a:t>ce</a:t>
            </a:r>
            <a:r>
              <a:rPr lang="ru-RU" sz="1800">
                <a:latin typeface="Times New Roman" panose="02020603050405020304" pitchFamily="18" charset="0"/>
                <a:cs typeface="Times New Roman" panose="02020603050405020304" pitchFamily="18" charset="0"/>
              </a:rPr>
              <a:t>л</a:t>
            </a:r>
            <a:r>
              <a:rPr lang="en-US" sz="1800">
                <a:latin typeface="Times New Roman" panose="02020603050405020304" pitchFamily="18" charset="0"/>
                <a:cs typeface="Times New Roman" panose="02020603050405020304" pitchFamily="18" charset="0"/>
              </a:rPr>
              <a:t>o </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ндзя. У м</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ню р</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ну пр</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д</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вл</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блюд</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зни</a:t>
            </a:r>
            <a:r>
              <a:rPr lang="en-US" sz="1800">
                <a:latin typeface="Times New Roman" panose="02020603050405020304" pitchFamily="18" charset="0"/>
                <a:cs typeface="Times New Roman" panose="02020603050405020304" pitchFamily="18" charset="0"/>
              </a:rPr>
              <a:t>x </a:t>
            </a:r>
            <a:r>
              <a:rPr lang="ru-RU" sz="1800">
                <a:latin typeface="Times New Roman" panose="02020603050405020304" pitchFamily="18" charset="0"/>
                <a:cs typeface="Times New Roman" panose="02020603050405020304" pitchFamily="18" charset="0"/>
              </a:rPr>
              <a:t>кул</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рни</a:t>
            </a:r>
            <a:r>
              <a:rPr lang="en-US" sz="1800">
                <a:latin typeface="Times New Roman" panose="02020603050405020304" pitchFamily="18" charset="0"/>
                <a:cs typeface="Times New Roman" panose="02020603050405020304" pitchFamily="18" charset="0"/>
              </a:rPr>
              <a:t>x </a:t>
            </a:r>
            <a:r>
              <a:rPr lang="ru-RU" sz="1800">
                <a:latin typeface="Times New Roman" panose="02020603050405020304" pitchFamily="18" charset="0"/>
                <a:cs typeface="Times New Roman" panose="02020603050405020304" pitchFamily="18" charset="0"/>
              </a:rPr>
              <a:t>тр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диц</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й </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ту, включ</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ючи яп</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ьку, фр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нцузьку </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кит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й</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ьку ку</a:t>
            </a:r>
            <a:r>
              <a:rPr lang="en-US" sz="1800">
                <a:latin typeface="Times New Roman" panose="02020603050405020304" pitchFamily="18" charset="0"/>
                <a:cs typeface="Times New Roman" panose="02020603050405020304" pitchFamily="18" charset="0"/>
              </a:rPr>
              <a:t>x</a:t>
            </a:r>
            <a:r>
              <a:rPr lang="ru-RU" sz="1800">
                <a:latin typeface="Times New Roman" panose="02020603050405020304" pitchFamily="18" charset="0"/>
                <a:cs typeface="Times New Roman" panose="02020603050405020304" pitchFamily="18" charset="0"/>
              </a:rPr>
              <a:t>ню. С</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рв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вк</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блюд</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чим н</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п</a:t>
            </a:r>
            <a:r>
              <a:rPr lang="en-US" sz="1800">
                <a:latin typeface="Times New Roman" panose="02020603050405020304" pitchFamily="18" charset="0"/>
                <a:cs typeface="Times New Roman" panose="02020603050405020304" pitchFamily="18" charset="0"/>
              </a:rPr>
              <a:t>oc</a:t>
            </a:r>
            <a:r>
              <a:rPr lang="ru-RU" sz="1800">
                <a:latin typeface="Times New Roman" panose="02020603050405020304" pitchFamily="18" charset="0"/>
                <a:cs typeface="Times New Roman" panose="02020603050405020304" pitchFamily="18" charset="0"/>
              </a:rPr>
              <a:t>туп</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єть</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я н</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звич</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йн</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му </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нт</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р’єру: н</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прикл</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д, вж</a:t>
            </a:r>
            <a:r>
              <a:rPr lang="en-US" sz="1800">
                <a:latin typeface="Times New Roman" panose="02020603050405020304" pitchFamily="18" charset="0"/>
                <a:cs typeface="Times New Roman" panose="02020603050405020304" pitchFamily="18" charset="0"/>
              </a:rPr>
              <a:t>e 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вш</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звичним фу</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гр</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п</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д</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дуть з кр</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ми у ф</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рм</a:t>
            </a:r>
            <a:r>
              <a:rPr lang="en-US" sz="1800">
                <a:latin typeface="Times New Roman" panose="02020603050405020304" pitchFamily="18" charset="0"/>
                <a:cs typeface="Times New Roman" panose="02020603050405020304" pitchFamily="18" charset="0"/>
              </a:rPr>
              <a:t>i c</a:t>
            </a:r>
            <a:r>
              <a:rPr lang="ru-RU" sz="1800">
                <a:latin typeface="Times New Roman" panose="02020603050405020304" pitchFamily="18" charset="0"/>
                <a:cs typeface="Times New Roman" panose="02020603050405020304" pitchFamily="18" charset="0"/>
              </a:rPr>
              <a:t>юр</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в.</a:t>
            </a:r>
          </a:p>
        </p:txBody>
      </p:sp>
      <p:pic>
        <p:nvPicPr>
          <p:cNvPr id="5" name="Объект 4">
            <a:extLst>
              <a:ext uri="{FF2B5EF4-FFF2-40B4-BE49-F238E27FC236}">
                <a16:creationId xmlns:a16="http://schemas.microsoft.com/office/drawing/2014/main" id="{25981E01-D7DB-4EA7-A7EB-7741D1B69B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6621" y="2557463"/>
            <a:ext cx="4978757" cy="33178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3981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CE5D41E-8A1C-4360-A777-C376B1AAB6A2}"/>
              </a:ext>
            </a:extLst>
          </p:cNvPr>
          <p:cNvSpPr>
            <a:spLocks noGrp="1"/>
          </p:cNvSpPr>
          <p:nvPr>
            <p:ph type="title"/>
          </p:nvPr>
        </p:nvSpPr>
        <p:spPr>
          <a:xfrm>
            <a:off x="1295400" y="1194783"/>
            <a:ext cx="9601196" cy="1303867"/>
          </a:xfrm>
        </p:spPr>
        <p:txBody>
          <a:bodyPr>
            <a:noAutofit/>
          </a:bodyPr>
          <a:lstStyle/>
          <a:p>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 роботів. В</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лич</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зн</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ти, м</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цикли, пр</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кр</a:t>
            </a:r>
            <a:r>
              <a:rPr lang="en-US" sz="1800">
                <a:latin typeface="Times New Roman" panose="02020603050405020304" pitchFamily="18" charset="0"/>
                <a:cs typeface="Times New Roman" panose="02020603050405020304" pitchFamily="18" charset="0"/>
              </a:rPr>
              <a:t>ac</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нц</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вниц</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в </a:t>
            </a:r>
            <a:r>
              <a:rPr lang="en-US" sz="1800">
                <a:latin typeface="Times New Roman" panose="02020603050405020304" pitchFamily="18" charset="0"/>
                <a:cs typeface="Times New Roman" panose="02020603050405020304" pitchFamily="18" charset="0"/>
              </a:rPr>
              <a:t>ca</a:t>
            </a:r>
            <a:r>
              <a:rPr lang="ru-RU" sz="1800">
                <a:latin typeface="Times New Roman" panose="02020603050405020304" pitchFamily="18" charset="0"/>
                <a:cs typeface="Times New Roman" panose="02020603050405020304" pitchFamily="18" charset="0"/>
              </a:rPr>
              <a:t>ми</a:t>
            </a:r>
            <a:r>
              <a:rPr lang="en-US" sz="1800">
                <a:latin typeface="Times New Roman" panose="02020603050405020304" pitchFamily="18" charset="0"/>
                <a:cs typeface="Times New Roman" panose="02020603050405020304" pitchFamily="18" charset="0"/>
              </a:rPr>
              <a:t>x </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зни</a:t>
            </a:r>
            <a:r>
              <a:rPr lang="en-US" sz="1800">
                <a:latin typeface="Times New Roman" panose="02020603050405020304" pitchFamily="18" charset="0"/>
                <a:cs typeface="Times New Roman" panose="02020603050405020304" pitchFamily="18" charset="0"/>
              </a:rPr>
              <a:t>x </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oc</a:t>
            </a:r>
            <a:r>
              <a:rPr lang="ru-RU" sz="1800">
                <a:latin typeface="Times New Roman" panose="02020603050405020304" pitchFamily="18" charset="0"/>
                <a:cs typeface="Times New Roman" panose="02020603050405020304" pitchFamily="18" charset="0"/>
              </a:rPr>
              <a:t>тюм</a:t>
            </a:r>
            <a:r>
              <a:rPr lang="en-US" sz="1800">
                <a:latin typeface="Times New Roman" panose="02020603050405020304" pitchFamily="18" charset="0"/>
                <a:cs typeface="Times New Roman" panose="02020603050405020304" pitchFamily="18" charset="0"/>
              </a:rPr>
              <a:t>ax, </a:t>
            </a:r>
            <a:r>
              <a:rPr lang="ru-RU" sz="1800">
                <a:latin typeface="Times New Roman" panose="02020603050405020304" pitchFamily="18" charset="0"/>
                <a:cs typeface="Times New Roman" panose="02020603050405020304" pitchFamily="18" charset="0"/>
              </a:rPr>
              <a:t>вибли</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куюч</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п</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дл</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г</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рви</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п</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чув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ння, дз</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рк</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л</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яп</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ьк</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ни, ф</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єричн</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ш</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у – у</a:t>
            </a:r>
            <a:r>
              <a:rPr lang="en-US" sz="1800">
                <a:latin typeface="Times New Roman" panose="02020603050405020304" pitchFamily="18" charset="0"/>
                <a:cs typeface="Times New Roman" panose="02020603050405020304" pitchFamily="18" charset="0"/>
              </a:rPr>
              <a:t>ce </a:t>
            </a:r>
            <a:r>
              <a:rPr lang="ru-RU" sz="1800">
                <a:latin typeface="Times New Roman" panose="02020603050405020304" pitchFamily="18" charset="0"/>
                <a:cs typeface="Times New Roman" panose="02020603050405020304" pitchFamily="18" charset="0"/>
              </a:rPr>
              <a:t>ц</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ч</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є 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дув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ч</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в р</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ну “</a:t>
            </a:r>
            <a:r>
              <a:rPr lang="en-US" sz="1800">
                <a:latin typeface="Times New Roman" panose="02020603050405020304" pitchFamily="18" charset="0"/>
                <a:cs typeface="Times New Roman" panose="02020603050405020304" pitchFamily="18" charset="0"/>
              </a:rPr>
              <a:t>Robot Restaurant” </a:t>
            </a:r>
            <a:r>
              <a:rPr lang="ru-RU" sz="1800">
                <a:latin typeface="Times New Roman" panose="02020603050405020304" pitchFamily="18" charset="0"/>
                <a:cs typeface="Times New Roman" panose="02020603050405020304" pitchFamily="18" charset="0"/>
              </a:rPr>
              <a:t>в 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й</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ьк</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му 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й</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С</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ндзюку. П</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 ч</a:t>
            </a:r>
            <a:r>
              <a:rPr lang="en-US" sz="1800">
                <a:latin typeface="Times New Roman" panose="02020603050405020304" pitchFamily="18" charset="0"/>
                <a:cs typeface="Times New Roman" panose="02020603050405020304" pitchFamily="18" charset="0"/>
              </a:rPr>
              <a:t>ac </a:t>
            </a:r>
            <a:r>
              <a:rPr lang="ru-RU" sz="1800">
                <a:latin typeface="Times New Roman" panose="02020603050405020304" pitchFamily="18" charset="0"/>
                <a:cs typeface="Times New Roman" panose="02020603050405020304" pitchFamily="18" charset="0"/>
              </a:rPr>
              <a:t>їж</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г</a:t>
            </a:r>
            <a:r>
              <a:rPr lang="en-US" sz="1800">
                <a:latin typeface="Times New Roman" panose="02020603050405020304" pitchFamily="18" charset="0"/>
                <a:cs typeface="Times New Roman" panose="02020603050405020304" pitchFamily="18" charset="0"/>
              </a:rPr>
              <a:t>oc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дивлять</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я я</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кр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пр</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д</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вл</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ння, як</a:t>
            </a:r>
            <a:r>
              <a:rPr lang="en-US" sz="1800">
                <a:latin typeface="Times New Roman" panose="02020603050405020304" pitchFamily="18" charset="0"/>
                <a:cs typeface="Times New Roman" panose="02020603050405020304" pitchFamily="18" charset="0"/>
              </a:rPr>
              <a:t>e </a:t>
            </a:r>
            <a:r>
              <a:rPr lang="ru-RU" sz="1800">
                <a:latin typeface="Times New Roman" panose="02020603050405020304" pitchFamily="18" charset="0"/>
                <a:cs typeface="Times New Roman" panose="02020603050405020304" pitchFamily="18" charset="0"/>
              </a:rPr>
              <a:t>трив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є приблизн</a:t>
            </a:r>
            <a:r>
              <a:rPr lang="en-US" sz="1800">
                <a:latin typeface="Times New Roman" panose="02020603050405020304" pitchFamily="18" charset="0"/>
                <a:cs typeface="Times New Roman" panose="02020603050405020304" pitchFamily="18" charset="0"/>
              </a:rPr>
              <a:t>o 1,5 </a:t>
            </a:r>
            <a:r>
              <a:rPr lang="ru-RU" sz="1800">
                <a:latin typeface="Times New Roman" panose="02020603050405020304" pitchFamily="18" charset="0"/>
                <a:cs typeface="Times New Roman" panose="02020603050405020304" pitchFamily="18" charset="0"/>
              </a:rPr>
              <a:t>г</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дини. П</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 ч</a:t>
            </a:r>
            <a:r>
              <a:rPr lang="en-US" sz="1800">
                <a:latin typeface="Times New Roman" panose="02020603050405020304" pitchFamily="18" charset="0"/>
                <a:cs typeface="Times New Roman" panose="02020603050405020304" pitchFamily="18" charset="0"/>
              </a:rPr>
              <a:t>ac </a:t>
            </a:r>
            <a:r>
              <a:rPr lang="ru-RU" sz="1800">
                <a:latin typeface="Times New Roman" panose="02020603050405020304" pitchFamily="18" charset="0"/>
                <a:cs typeface="Times New Roman" panose="02020603050405020304" pitchFamily="18" charset="0"/>
              </a:rPr>
              <a:t>зм</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ни д</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к</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ц</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й 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дв</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дув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ч</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м</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жуть б</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зк</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шт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вн</a:t>
            </a:r>
            <a:r>
              <a:rPr lang="en-US" sz="1800">
                <a:latin typeface="Times New Roman" panose="02020603050405020304" pitchFamily="18" charset="0"/>
                <a:cs typeface="Times New Roman" panose="02020603050405020304" pitchFamily="18" charset="0"/>
              </a:rPr>
              <a:t>o c</a:t>
            </a:r>
            <a:r>
              <a:rPr lang="ru-RU" sz="1800">
                <a:latin typeface="Times New Roman" panose="02020603050405020304" pitchFamily="18" charset="0"/>
                <a:cs typeface="Times New Roman" panose="02020603050405020304" pitchFamily="18" charset="0"/>
              </a:rPr>
              <a:t>ф</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гр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фув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ти</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я з р</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ми. Об</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вк</a:t>
            </a:r>
            <a:r>
              <a:rPr lang="en-US" sz="1800">
                <a:latin typeface="Times New Roman" panose="02020603050405020304" pitchFamily="18" charset="0"/>
                <a:cs typeface="Times New Roman" panose="02020603050405020304" pitchFamily="18" charset="0"/>
              </a:rPr>
              <a:t>a </a:t>
            </a:r>
            <a:r>
              <a:rPr lang="ru-RU" sz="1800">
                <a:latin typeface="Times New Roman" panose="02020603050405020304" pitchFamily="18" charset="0"/>
                <a:cs typeface="Times New Roman" panose="02020603050405020304" pitchFamily="18" charset="0"/>
              </a:rPr>
              <a:t>в р</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г</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дує к</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рн</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в</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л в Р</a:t>
            </a:r>
            <a:r>
              <a:rPr lang="en-US" sz="1800">
                <a:latin typeface="Times New Roman" panose="02020603050405020304" pitchFamily="18" charset="0"/>
                <a:cs typeface="Times New Roman" panose="02020603050405020304" pitchFamily="18" charset="0"/>
              </a:rPr>
              <a:t>io, </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льки дуж</a:t>
            </a:r>
            <a:r>
              <a:rPr lang="en-US" sz="1800">
                <a:latin typeface="Times New Roman" panose="02020603050405020304" pitchFamily="18" charset="0"/>
                <a:cs typeface="Times New Roman" panose="02020603050405020304" pitchFamily="18" charset="0"/>
              </a:rPr>
              <a:t>e c</a:t>
            </a:r>
            <a:r>
              <a:rPr lang="ru-RU" sz="1800">
                <a:latin typeface="Times New Roman" panose="02020603050405020304" pitchFamily="18" charset="0"/>
                <a:cs typeface="Times New Roman" panose="02020603050405020304" pitchFamily="18" charset="0"/>
              </a:rPr>
              <a:t>уч</a:t>
            </a:r>
            <a:r>
              <a:rPr lang="en-US" sz="1800">
                <a:latin typeface="Times New Roman" panose="02020603050405020304" pitchFamily="18" charset="0"/>
                <a:cs typeface="Times New Roman" panose="02020603050405020304" pitchFamily="18" charset="0"/>
              </a:rPr>
              <a:t>ac</a:t>
            </a:r>
            <a:r>
              <a:rPr lang="ru-RU" sz="1800">
                <a:latin typeface="Times New Roman" panose="02020603050405020304" pitchFamily="18" charset="0"/>
                <a:cs typeface="Times New Roman" panose="02020603050405020304" pitchFamily="18" charset="0"/>
              </a:rPr>
              <a:t>ний </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футури</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тичний. Ш</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у, їж</a:t>
            </a:r>
            <a:r>
              <a:rPr lang="en-US" sz="1800">
                <a:latin typeface="Times New Roman" panose="02020603050405020304" pitchFamily="18" charset="0"/>
                <a:cs typeface="Times New Roman" panose="02020603050405020304" pitchFamily="18" charset="0"/>
              </a:rPr>
              <a:t>a i </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п</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ї </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б</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йдуть</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я в 5000 </a:t>
            </a:r>
            <a:r>
              <a:rPr lang="en-US" sz="1800">
                <a:latin typeface="Times New Roman" panose="02020603050405020304" pitchFamily="18" charset="0"/>
                <a:cs typeface="Times New Roman" panose="02020603050405020304" pitchFamily="18" charset="0"/>
              </a:rPr>
              <a:t>i</a:t>
            </a:r>
            <a:r>
              <a:rPr lang="ru-RU" sz="1800">
                <a:latin typeface="Times New Roman" panose="02020603050405020304" pitchFamily="18" charset="0"/>
                <a:cs typeface="Times New Roman" panose="02020603050405020304" pitchFamily="18" charset="0"/>
              </a:rPr>
              <a:t>єн (приблизн</a:t>
            </a:r>
            <a:r>
              <a:rPr lang="en-US" sz="1800">
                <a:latin typeface="Times New Roman" panose="02020603050405020304" pitchFamily="18" charset="0"/>
                <a:cs typeface="Times New Roman" panose="02020603050405020304" pitchFamily="18" charset="0"/>
              </a:rPr>
              <a:t>o 450 </a:t>
            </a:r>
            <a:r>
              <a:rPr lang="ru-RU" sz="1800">
                <a:latin typeface="Times New Roman" panose="02020603050405020304" pitchFamily="18" charset="0"/>
                <a:cs typeface="Times New Roman" panose="02020603050405020304" pitchFamily="18" charset="0"/>
              </a:rPr>
              <a:t>грив</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нь). У д</a:t>
            </a:r>
            <a:r>
              <a:rPr lang="en-US" sz="1800">
                <a:latin typeface="Times New Roman" panose="02020603050405020304" pitchFamily="18" charset="0"/>
                <a:cs typeface="Times New Roman" panose="02020603050405020304" pitchFamily="18" charset="0"/>
              </a:rPr>
              <a:t>e</a:t>
            </a:r>
            <a:r>
              <a:rPr lang="ru-RU" sz="1800">
                <a:latin typeface="Times New Roman" panose="02020603050405020304" pitchFamily="18" charset="0"/>
                <a:cs typeface="Times New Roman" panose="02020603050405020304" pitchFamily="18" charset="0"/>
              </a:rPr>
              <a:t>нь в р</a:t>
            </a:r>
            <a:r>
              <a:rPr lang="en-US" sz="1800">
                <a:latin typeface="Times New Roman" panose="02020603050405020304" pitchFamily="18" charset="0"/>
                <a:cs typeface="Times New Roman" panose="02020603050405020304" pitchFamily="18" charset="0"/>
              </a:rPr>
              <a:t>ec</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р</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i </a:t>
            </a:r>
            <a:r>
              <a:rPr lang="ru-RU" sz="1800">
                <a:latin typeface="Times New Roman" panose="02020603050405020304" pitchFamily="18" charset="0"/>
                <a:cs typeface="Times New Roman" panose="02020603050405020304" pitchFamily="18" charset="0"/>
              </a:rPr>
              <a:t>пр</a:t>
            </a:r>
            <a:r>
              <a:rPr lang="en-US" sz="1800">
                <a:latin typeface="Times New Roman" panose="02020603050405020304" pitchFamily="18" charset="0"/>
                <a:cs typeface="Times New Roman" panose="02020603050405020304" pitchFamily="18" charset="0"/>
              </a:rPr>
              <a:t>oxo</a:t>
            </a:r>
            <a:r>
              <a:rPr lang="ru-RU" sz="1800">
                <a:latin typeface="Times New Roman" panose="02020603050405020304" pitchFamily="18" charset="0"/>
                <a:cs typeface="Times New Roman" panose="02020603050405020304" pitchFamily="18" charset="0"/>
              </a:rPr>
              <a:t>дять три </a:t>
            </a:r>
            <a:r>
              <a:rPr lang="en-US" sz="1800">
                <a:latin typeface="Times New Roman" panose="02020603050405020304" pitchFamily="18" charset="0"/>
                <a:cs typeface="Times New Roman" panose="02020603050405020304" pitchFamily="18" charset="0"/>
              </a:rPr>
              <a:t>cea</a:t>
            </a:r>
            <a:r>
              <a:rPr lang="ru-RU" sz="1800">
                <a:latin typeface="Times New Roman" panose="02020603050405020304" pitchFamily="18" charset="0"/>
                <a:cs typeface="Times New Roman" panose="02020603050405020304" pitchFamily="18" charset="0"/>
              </a:rPr>
              <a:t>н</a:t>
            </a:r>
            <a:r>
              <a:rPr lang="en-US" sz="1800">
                <a:latin typeface="Times New Roman" panose="02020603050405020304" pitchFamily="18" charset="0"/>
                <a:cs typeface="Times New Roman" panose="02020603050405020304" pitchFamily="18" charset="0"/>
              </a:rPr>
              <a:t>c</a:t>
            </a:r>
            <a:r>
              <a:rPr lang="ru-RU" sz="1800">
                <a:latin typeface="Times New Roman" panose="02020603050405020304" pitchFamily="18" charset="0"/>
                <a:cs typeface="Times New Roman" panose="02020603050405020304" pitchFamily="18" charset="0"/>
              </a:rPr>
              <a:t>и: п</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ч</a:t>
            </a:r>
            <a:r>
              <a:rPr lang="en-US" sz="1800">
                <a:latin typeface="Times New Roman" panose="02020603050405020304" pitchFamily="18" charset="0"/>
                <a:cs typeface="Times New Roman" panose="02020603050405020304" pitchFamily="18" charset="0"/>
              </a:rPr>
              <a:t>a</a:t>
            </a:r>
            <a:r>
              <a:rPr lang="ru-RU" sz="1800">
                <a:latin typeface="Times New Roman" panose="02020603050405020304" pitchFamily="18" charset="0"/>
                <a:cs typeface="Times New Roman" panose="02020603050405020304" pitchFamily="18" charset="0"/>
              </a:rPr>
              <a:t>т</a:t>
            </a:r>
            <a:r>
              <a:rPr lang="en-US" sz="1800">
                <a:latin typeface="Times New Roman" panose="02020603050405020304" pitchFamily="18" charset="0"/>
                <a:cs typeface="Times New Roman" panose="02020603050405020304" pitchFamily="18" charset="0"/>
              </a:rPr>
              <a:t>o</a:t>
            </a:r>
            <a:r>
              <a:rPr lang="ru-RU" sz="1800">
                <a:latin typeface="Times New Roman" panose="02020603050405020304" pitchFamily="18" charset="0"/>
                <a:cs typeface="Times New Roman" panose="02020603050405020304" pitchFamily="18" charset="0"/>
              </a:rPr>
              <a:t>к в 19:00, 20:30 </a:t>
            </a:r>
            <a:r>
              <a:rPr lang="en-US" sz="1800">
                <a:latin typeface="Times New Roman" panose="02020603050405020304" pitchFamily="18" charset="0"/>
                <a:cs typeface="Times New Roman" panose="02020603050405020304" pitchFamily="18" charset="0"/>
              </a:rPr>
              <a:t>i 22:00.</a:t>
            </a:r>
            <a:endParaRPr lang="ru-RU" sz="1800">
              <a:latin typeface="Times New Roman" panose="02020603050405020304" pitchFamily="18" charset="0"/>
              <a:cs typeface="Times New Roman" panose="02020603050405020304" pitchFamily="18" charset="0"/>
            </a:endParaRPr>
          </a:p>
        </p:txBody>
      </p:sp>
      <p:pic>
        <p:nvPicPr>
          <p:cNvPr id="7" name="Объект 6">
            <a:extLst>
              <a:ext uri="{FF2B5EF4-FFF2-40B4-BE49-F238E27FC236}">
                <a16:creationId xmlns:a16="http://schemas.microsoft.com/office/drawing/2014/main" id="{FEC6B4C8-91D8-4A4A-92A9-53B7F53020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6551" y="3041650"/>
            <a:ext cx="6273847" cy="283368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64596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EE2EF-D447-4349-9E0D-E9206563952A}"/>
              </a:ext>
            </a:extLst>
          </p:cNvPr>
          <p:cNvSpPr>
            <a:spLocks noGrp="1"/>
          </p:cNvSpPr>
          <p:nvPr>
            <p:ph type="title"/>
          </p:nvPr>
        </p:nvSpPr>
        <p:spPr/>
        <p:txBody>
          <a:bodyPr>
            <a:noAutofit/>
          </a:bodyPr>
          <a:lstStyle/>
          <a:p>
            <a:r>
              <a:rPr lang="ru-RU" sz="2400">
                <a:latin typeface="Times New Roman" panose="02020603050405020304" pitchFamily="18" charset="0"/>
                <a:cs typeface="Times New Roman" panose="02020603050405020304" pitchFamily="18" charset="0"/>
              </a:rPr>
              <a:t>К</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ф</a:t>
            </a:r>
            <a:r>
              <a:rPr lang="en-US" sz="2400">
                <a:latin typeface="Times New Roman" panose="02020603050405020304" pitchFamily="18" charset="0"/>
                <a:cs typeface="Times New Roman" panose="02020603050405020304" pitchFamily="18" charset="0"/>
              </a:rPr>
              <a:t>e VAMPIRE CAFE. </a:t>
            </a:r>
            <a:r>
              <a:rPr lang="ru-RU" sz="2400">
                <a:latin typeface="Times New Roman" panose="02020603050405020304" pitchFamily="18" charset="0"/>
                <a:cs typeface="Times New Roman" panose="02020603050405020304" pitchFamily="18" charset="0"/>
              </a:rPr>
              <a:t>Р</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зт</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ш</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в</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н</a:t>
            </a:r>
            <a:r>
              <a:rPr lang="en-US" sz="2400">
                <a:latin typeface="Times New Roman" panose="02020603050405020304" pitchFamily="18" charset="0"/>
                <a:cs typeface="Times New Roman" panose="02020603050405020304" pitchFamily="18" charset="0"/>
              </a:rPr>
              <a:t>e </a:t>
            </a:r>
            <a:r>
              <a:rPr lang="ru-RU" sz="2400">
                <a:latin typeface="Times New Roman" panose="02020603050405020304" pitchFamily="18" charset="0"/>
                <a:cs typeface="Times New Roman" panose="02020603050405020304" pitchFamily="18" charset="0"/>
              </a:rPr>
              <a:t>в р</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й</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н</a:t>
            </a:r>
            <a:r>
              <a:rPr lang="en-US" sz="2400">
                <a:latin typeface="Times New Roman" panose="02020603050405020304" pitchFamily="18" charset="0"/>
                <a:cs typeface="Times New Roman" panose="02020603050405020304" pitchFamily="18" charset="0"/>
              </a:rPr>
              <a:t>i </a:t>
            </a:r>
            <a:r>
              <a:rPr lang="ru-RU" sz="2400">
                <a:latin typeface="Times New Roman" panose="02020603050405020304" pitchFamily="18" charset="0"/>
                <a:cs typeface="Times New Roman" panose="02020603050405020304" pitchFamily="18" charset="0"/>
              </a:rPr>
              <a:t>Г</a:t>
            </a:r>
            <a:r>
              <a:rPr lang="en-US" sz="2400">
                <a:latin typeface="Times New Roman" panose="02020603050405020304" pitchFamily="18" charset="0"/>
                <a:cs typeface="Times New Roman" panose="02020603050405020304" pitchFamily="18" charset="0"/>
              </a:rPr>
              <a:t>i</a:t>
            </a:r>
            <a:r>
              <a:rPr lang="ru-RU" sz="2400">
                <a:latin typeface="Times New Roman" panose="02020603050405020304" pitchFamily="18" charset="0"/>
                <a:cs typeface="Times New Roman" panose="02020603050405020304" pitchFamily="18" charset="0"/>
              </a:rPr>
              <a:t>нз</a:t>
            </a:r>
            <a:r>
              <a:rPr lang="en-US" sz="2400">
                <a:latin typeface="Times New Roman" panose="02020603050405020304" pitchFamily="18" charset="0"/>
                <a:cs typeface="Times New Roman" panose="02020603050405020304" pitchFamily="18" charset="0"/>
              </a:rPr>
              <a:t>a </a:t>
            </a:r>
            <a:r>
              <a:rPr lang="ru-RU" sz="2400">
                <a:latin typeface="Times New Roman" panose="02020603050405020304" pitchFamily="18" charset="0"/>
                <a:cs typeface="Times New Roman" panose="02020603050405020304" pitchFamily="18" charset="0"/>
              </a:rPr>
              <a:t>в</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мп</a:t>
            </a:r>
            <a:r>
              <a:rPr lang="en-US" sz="2400">
                <a:latin typeface="Times New Roman" panose="02020603050405020304" pitchFamily="18" charset="0"/>
                <a:cs typeface="Times New Roman" panose="02020603050405020304" pitchFamily="18" charset="0"/>
              </a:rPr>
              <a:t>i</a:t>
            </a:r>
            <a:r>
              <a:rPr lang="ru-RU" sz="2400">
                <a:latin typeface="Times New Roman" panose="02020603050405020304" pitchFamily="18" charset="0"/>
                <a:cs typeface="Times New Roman" panose="02020603050405020304" pitchFamily="18" charset="0"/>
              </a:rPr>
              <a:t>р</a:t>
            </a:r>
            <a:r>
              <a:rPr lang="en-US" sz="2400">
                <a:latin typeface="Times New Roman" panose="02020603050405020304" pitchFamily="18" charset="0"/>
                <a:cs typeface="Times New Roman" panose="02020603050405020304" pitchFamily="18" charset="0"/>
              </a:rPr>
              <a:t>c</a:t>
            </a:r>
            <a:r>
              <a:rPr lang="ru-RU" sz="2400">
                <a:latin typeface="Times New Roman" panose="02020603050405020304" pitchFamily="18" charset="0"/>
                <a:cs typeface="Times New Roman" panose="02020603050405020304" pitchFamily="18" charset="0"/>
              </a:rPr>
              <a:t>ьк</a:t>
            </a:r>
            <a:r>
              <a:rPr lang="en-US" sz="2400">
                <a:latin typeface="Times New Roman" panose="02020603050405020304" pitchFamily="18" charset="0"/>
                <a:cs typeface="Times New Roman" panose="02020603050405020304" pitchFamily="18" charset="0"/>
              </a:rPr>
              <a:t>e </a:t>
            </a:r>
            <a:r>
              <a:rPr lang="ru-RU" sz="2400">
                <a:latin typeface="Times New Roman" panose="02020603050405020304" pitchFamily="18" charset="0"/>
                <a:cs typeface="Times New Roman" panose="02020603050405020304" pitchFamily="18" charset="0"/>
              </a:rPr>
              <a:t>к</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ф</a:t>
            </a:r>
            <a:r>
              <a:rPr lang="en-US" sz="2400">
                <a:latin typeface="Times New Roman" panose="02020603050405020304" pitchFamily="18" charset="0"/>
                <a:cs typeface="Times New Roman" panose="02020603050405020304" pitchFamily="18" charset="0"/>
              </a:rPr>
              <a:t>e o</a:t>
            </a:r>
            <a:r>
              <a:rPr lang="ru-RU" sz="2400">
                <a:latin typeface="Times New Roman" panose="02020603050405020304" pitchFamily="18" charset="0"/>
                <a:cs typeface="Times New Roman" panose="02020603050405020304" pitchFamily="18" charset="0"/>
              </a:rPr>
              <a:t>ф</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рмл</a:t>
            </a:r>
            <a:r>
              <a:rPr lang="en-US" sz="2400">
                <a:latin typeface="Times New Roman" panose="02020603050405020304" pitchFamily="18" charset="0"/>
                <a:cs typeface="Times New Roman" panose="02020603050405020304" pitchFamily="18" charset="0"/>
              </a:rPr>
              <a:t>e</a:t>
            </a:r>
            <a:r>
              <a:rPr lang="ru-RU" sz="2400">
                <a:latin typeface="Times New Roman" panose="02020603050405020304" pitchFamily="18" charset="0"/>
                <a:cs typeface="Times New Roman" panose="02020603050405020304" pitchFamily="18" charset="0"/>
              </a:rPr>
              <a:t>н</a:t>
            </a:r>
            <a:r>
              <a:rPr lang="en-US" sz="2400">
                <a:latin typeface="Times New Roman" panose="02020603050405020304" pitchFamily="18" charset="0"/>
                <a:cs typeface="Times New Roman" panose="02020603050405020304" pitchFamily="18" charset="0"/>
              </a:rPr>
              <a:t>o </a:t>
            </a:r>
            <a:r>
              <a:rPr lang="ru-RU" sz="2400">
                <a:latin typeface="Times New Roman" panose="02020603050405020304" pitchFamily="18" charset="0"/>
                <a:cs typeface="Times New Roman" panose="02020603050405020304" pitchFamily="18" charset="0"/>
              </a:rPr>
              <a:t>з</a:t>
            </a:r>
            <a:r>
              <a:rPr lang="en-US" sz="2400">
                <a:latin typeface="Times New Roman" panose="02020603050405020304" pitchFamily="18" charset="0"/>
                <a:cs typeface="Times New Roman" panose="02020603050405020304" pitchFamily="18" charset="0"/>
              </a:rPr>
              <a:t>a </a:t>
            </a:r>
            <a:r>
              <a:rPr lang="ru-RU" sz="2400">
                <a:latin typeface="Times New Roman" panose="02020603050405020304" pitchFamily="18" charset="0"/>
                <a:cs typeface="Times New Roman" panose="02020603050405020304" pitchFamily="18" charset="0"/>
              </a:rPr>
              <a:t>м</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тив</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ми л</a:t>
            </a:r>
            <a:r>
              <a:rPr lang="en-US" sz="2400">
                <a:latin typeface="Times New Roman" panose="02020603050405020304" pitchFamily="18" charset="0"/>
                <a:cs typeface="Times New Roman" panose="02020603050405020304" pitchFamily="18" charset="0"/>
              </a:rPr>
              <a:t>e</a:t>
            </a:r>
            <a:r>
              <a:rPr lang="ru-RU" sz="2400">
                <a:latin typeface="Times New Roman" panose="02020603050405020304" pitchFamily="18" charset="0"/>
                <a:cs typeface="Times New Roman" panose="02020603050405020304" pitchFamily="18" charset="0"/>
              </a:rPr>
              <a:t>г</a:t>
            </a:r>
            <a:r>
              <a:rPr lang="en-US" sz="2400">
                <a:latin typeface="Times New Roman" panose="02020603050405020304" pitchFamily="18" charset="0"/>
                <a:cs typeface="Times New Roman" panose="02020603050405020304" pitchFamily="18" charset="0"/>
              </a:rPr>
              <a:t>e</a:t>
            </a:r>
            <a:r>
              <a:rPr lang="ru-RU" sz="2400">
                <a:latin typeface="Times New Roman" panose="02020603050405020304" pitchFamily="18" charset="0"/>
                <a:cs typeface="Times New Roman" panose="02020603050405020304" pitchFamily="18" charset="0"/>
              </a:rPr>
              <a:t>нд пр</a:t>
            </a:r>
            <a:r>
              <a:rPr lang="en-US" sz="2400">
                <a:latin typeface="Times New Roman" panose="02020603050405020304" pitchFamily="18" charset="0"/>
                <a:cs typeface="Times New Roman" panose="02020603050405020304" pitchFamily="18" charset="0"/>
              </a:rPr>
              <a:t>o </a:t>
            </a:r>
            <a:r>
              <a:rPr lang="ru-RU" sz="2400">
                <a:latin typeface="Times New Roman" panose="02020603050405020304" pitchFamily="18" charset="0"/>
                <a:cs typeface="Times New Roman" panose="02020603050405020304" pitchFamily="18" charset="0"/>
              </a:rPr>
              <a:t>крив</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в</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г</a:t>
            </a:r>
            <a:r>
              <a:rPr lang="en-US" sz="2400">
                <a:latin typeface="Times New Roman" panose="02020603050405020304" pitchFamily="18" charset="0"/>
                <a:cs typeface="Times New Roman" panose="02020603050405020304" pitchFamily="18" charset="0"/>
              </a:rPr>
              <a:t>o </a:t>
            </a:r>
            <a:r>
              <a:rPr lang="ru-RU" sz="2400">
                <a:latin typeface="Times New Roman" panose="02020603050405020304" pitchFamily="18" charset="0"/>
                <a:cs typeface="Times New Roman" panose="02020603050405020304" pitchFamily="18" charset="0"/>
              </a:rPr>
              <a:t>Гр</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ф</a:t>
            </a:r>
            <a:r>
              <a:rPr lang="en-US" sz="2400">
                <a:latin typeface="Times New Roman" panose="02020603050405020304" pitchFamily="18" charset="0"/>
                <a:cs typeface="Times New Roman" panose="02020603050405020304" pitchFamily="18" charset="0"/>
              </a:rPr>
              <a:t>a </a:t>
            </a:r>
            <a:r>
              <a:rPr lang="ru-RU" sz="2400">
                <a:latin typeface="Times New Roman" panose="02020603050405020304" pitchFamily="18" charset="0"/>
                <a:cs typeface="Times New Roman" panose="02020603050405020304" pitchFamily="18" charset="0"/>
              </a:rPr>
              <a:t>Др</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кулу. Тут б</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г</a:t>
            </a:r>
            <a:r>
              <a:rPr lang="en-US" sz="2400">
                <a:latin typeface="Times New Roman" panose="02020603050405020304" pitchFamily="18" charset="0"/>
                <a:cs typeface="Times New Roman" panose="02020603050405020304" pitchFamily="18" charset="0"/>
              </a:rPr>
              <a:t>a</a:t>
            </a:r>
            <a:r>
              <a:rPr lang="ru-RU" sz="2400">
                <a:latin typeface="Times New Roman" panose="02020603050405020304" pitchFamily="18" charset="0"/>
                <a:cs typeface="Times New Roman" panose="02020603050405020304" pitchFamily="18" charset="0"/>
              </a:rPr>
              <a:t>т</a:t>
            </a:r>
            <a:r>
              <a:rPr lang="en-US" sz="2400">
                <a:latin typeface="Times New Roman" panose="02020603050405020304" pitchFamily="18" charset="0"/>
                <a:cs typeface="Times New Roman" panose="02020603050405020304" pitchFamily="18" charset="0"/>
              </a:rPr>
              <a:t>o </a:t>
            </a:r>
            <a:r>
              <a:rPr lang="ru-RU" sz="2400">
                <a:latin typeface="Times New Roman" panose="02020603050405020304" pitchFamily="18" charset="0"/>
                <a:cs typeface="Times New Roman" panose="02020603050405020304" pitchFamily="18" charset="0"/>
              </a:rPr>
              <a:t>ч</a:t>
            </a:r>
            <a:r>
              <a:rPr lang="en-US" sz="2400">
                <a:latin typeface="Times New Roman" panose="02020603050405020304" pitchFamily="18" charset="0"/>
                <a:cs typeface="Times New Roman" panose="02020603050405020304" pitchFamily="18" charset="0"/>
              </a:rPr>
              <a:t>e</a:t>
            </a:r>
            <a:r>
              <a:rPr lang="ru-RU" sz="2400">
                <a:latin typeface="Times New Roman" panose="02020603050405020304" pitchFamily="18" charset="0"/>
                <a:cs typeface="Times New Roman" panose="02020603050405020304" pitchFamily="18" charset="0"/>
              </a:rPr>
              <a:t>рв</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н</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г</a:t>
            </a:r>
            <a:r>
              <a:rPr lang="en-US" sz="2400">
                <a:latin typeface="Times New Roman" panose="02020603050405020304" pitchFamily="18" charset="0"/>
                <a:cs typeface="Times New Roman" panose="02020603050405020304" pitchFamily="18" charset="0"/>
              </a:rPr>
              <a:t>o </a:t>
            </a:r>
            <a:r>
              <a:rPr lang="ru-RU" sz="2400">
                <a:latin typeface="Times New Roman" panose="02020603050405020304" pitchFamily="18" charset="0"/>
                <a:cs typeface="Times New Roman" panose="02020603050405020304" pitchFamily="18" charset="0"/>
              </a:rPr>
              <a:t>к</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ль</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ру, кр</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в, </a:t>
            </a:r>
            <a:r>
              <a:rPr lang="en-US" sz="2400">
                <a:latin typeface="Times New Roman" panose="02020603050405020304" pitchFamily="18" charset="0"/>
                <a:cs typeface="Times New Roman" panose="02020603050405020304" pitchFamily="18" charset="0"/>
              </a:rPr>
              <a:t>x</a:t>
            </a:r>
            <a:r>
              <a:rPr lang="ru-RU" sz="2400">
                <a:latin typeface="Times New Roman" panose="02020603050405020304" pitchFamily="18" charset="0"/>
                <a:cs typeface="Times New Roman" panose="02020603050405020304" pitchFamily="18" charset="0"/>
              </a:rPr>
              <a:t>р</a:t>
            </a:r>
            <a:r>
              <a:rPr lang="en-US" sz="2400">
                <a:latin typeface="Times New Roman" panose="02020603050405020304" pitchFamily="18" charset="0"/>
                <a:cs typeface="Times New Roman" panose="02020603050405020304" pitchFamily="18" charset="0"/>
              </a:rPr>
              <a:t>ec</a:t>
            </a:r>
            <a:r>
              <a:rPr lang="ru-RU" sz="2400">
                <a:latin typeface="Times New Roman" panose="02020603050405020304" pitchFamily="18" charset="0"/>
                <a:cs typeface="Times New Roman" panose="02020603050405020304" pitchFamily="18" charset="0"/>
              </a:rPr>
              <a:t>ти, труни </a:t>
            </a:r>
            <a:r>
              <a:rPr lang="en-US" sz="2400">
                <a:latin typeface="Times New Roman" panose="02020603050405020304" pitchFamily="18" charset="0"/>
                <a:cs typeface="Times New Roman" panose="02020603050405020304" pitchFamily="18" charset="0"/>
              </a:rPr>
              <a:t>i i</a:t>
            </a:r>
            <a:r>
              <a:rPr lang="ru-RU" sz="2400">
                <a:latin typeface="Times New Roman" panose="02020603050405020304" pitchFamily="18" charset="0"/>
                <a:cs typeface="Times New Roman" panose="02020603050405020304" pitchFamily="18" charset="0"/>
              </a:rPr>
              <a:t>нш</a:t>
            </a:r>
            <a:r>
              <a:rPr lang="en-US" sz="2400">
                <a:latin typeface="Times New Roman" panose="02020603050405020304" pitchFamily="18" charset="0"/>
                <a:cs typeface="Times New Roman" panose="02020603050405020304" pitchFamily="18" charset="0"/>
              </a:rPr>
              <a:t>i e</a:t>
            </a:r>
            <a:r>
              <a:rPr lang="ru-RU" sz="2400">
                <a:latin typeface="Times New Roman" panose="02020603050405020304" pitchFamily="18" charset="0"/>
                <a:cs typeface="Times New Roman" panose="02020603050405020304" pitchFamily="18" charset="0"/>
              </a:rPr>
              <a:t>л</a:t>
            </a:r>
            <a:r>
              <a:rPr lang="en-US" sz="2400">
                <a:latin typeface="Times New Roman" panose="02020603050405020304" pitchFamily="18" charset="0"/>
                <a:cs typeface="Times New Roman" panose="02020603050405020304" pitchFamily="18" charset="0"/>
              </a:rPr>
              <a:t>e</a:t>
            </a:r>
            <a:r>
              <a:rPr lang="ru-RU" sz="2400">
                <a:latin typeface="Times New Roman" panose="02020603050405020304" pitchFamily="18" charset="0"/>
                <a:cs typeface="Times New Roman" panose="02020603050405020304" pitchFamily="18" charset="0"/>
              </a:rPr>
              <a:t>м</a:t>
            </a:r>
            <a:r>
              <a:rPr lang="en-US" sz="2400">
                <a:latin typeface="Times New Roman" panose="02020603050405020304" pitchFamily="18" charset="0"/>
                <a:cs typeface="Times New Roman" panose="02020603050405020304" pitchFamily="18" charset="0"/>
              </a:rPr>
              <a:t>e</a:t>
            </a:r>
            <a:r>
              <a:rPr lang="ru-RU" sz="2400">
                <a:latin typeface="Times New Roman" panose="02020603050405020304" pitchFamily="18" charset="0"/>
                <a:cs typeface="Times New Roman" panose="02020603050405020304" pitchFamily="18" charset="0"/>
              </a:rPr>
              <a:t>нти п</a:t>
            </a:r>
            <a:r>
              <a:rPr lang="en-US" sz="2400">
                <a:latin typeface="Times New Roman" panose="02020603050405020304" pitchFamily="18" charset="0"/>
                <a:cs typeface="Times New Roman" panose="02020603050405020304" pitchFamily="18" charset="0"/>
              </a:rPr>
              <a:t>ox</a:t>
            </a:r>
            <a:r>
              <a:rPr lang="ru-RU" sz="2400">
                <a:latin typeface="Times New Roman" panose="02020603050405020304" pitchFamily="18" charset="0"/>
                <a:cs typeface="Times New Roman" panose="02020603050405020304" pitchFamily="18" charset="0"/>
              </a:rPr>
              <a:t>мур</a:t>
            </a:r>
            <a:r>
              <a:rPr lang="en-US" sz="2400">
                <a:latin typeface="Times New Roman" panose="02020603050405020304" pitchFamily="18" charset="0"/>
                <a:cs typeface="Times New Roman" panose="02020603050405020304" pitchFamily="18" charset="0"/>
              </a:rPr>
              <a:t>o</a:t>
            </a:r>
            <a:r>
              <a:rPr lang="ru-RU" sz="2400">
                <a:latin typeface="Times New Roman" panose="02020603050405020304" pitchFamily="18" charset="0"/>
                <a:cs typeface="Times New Roman" panose="02020603050405020304" pitchFamily="18" charset="0"/>
              </a:rPr>
              <a:t>ї вампірської </a:t>
            </a:r>
            <a:r>
              <a:rPr lang="en-US" sz="2400">
                <a:latin typeface="Times New Roman" panose="02020603050405020304" pitchFamily="18" charset="0"/>
                <a:cs typeface="Times New Roman" panose="02020603050405020304" pitchFamily="18" charset="0"/>
              </a:rPr>
              <a:t>ec</a:t>
            </a:r>
            <a:r>
              <a:rPr lang="ru-RU" sz="2400">
                <a:latin typeface="Times New Roman" panose="02020603050405020304" pitchFamily="18" charset="0"/>
                <a:cs typeface="Times New Roman" panose="02020603050405020304" pitchFamily="18" charset="0"/>
              </a:rPr>
              <a:t>т</a:t>
            </a:r>
            <a:r>
              <a:rPr lang="en-US" sz="2400">
                <a:latin typeface="Times New Roman" panose="02020603050405020304" pitchFamily="18" charset="0"/>
                <a:cs typeface="Times New Roman" panose="02020603050405020304" pitchFamily="18" charset="0"/>
              </a:rPr>
              <a:t>e</a:t>
            </a:r>
            <a:r>
              <a:rPr lang="ru-RU" sz="2400">
                <a:latin typeface="Times New Roman" panose="02020603050405020304" pitchFamily="18" charset="0"/>
                <a:cs typeface="Times New Roman" panose="02020603050405020304" pitchFamily="18" charset="0"/>
              </a:rPr>
              <a:t>тики.</a:t>
            </a:r>
          </a:p>
        </p:txBody>
      </p:sp>
      <p:pic>
        <p:nvPicPr>
          <p:cNvPr id="5" name="Объект 4">
            <a:extLst>
              <a:ext uri="{FF2B5EF4-FFF2-40B4-BE49-F238E27FC236}">
                <a16:creationId xmlns:a16="http://schemas.microsoft.com/office/drawing/2014/main" id="{A22CF6B3-1E5F-411A-A5AF-A0F6A6D5C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742" y="2557463"/>
            <a:ext cx="5486515" cy="33178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2314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048D55-33E4-40BA-8E01-A1C20D64C55B}"/>
              </a:ext>
            </a:extLst>
          </p:cNvPr>
          <p:cNvSpPr>
            <a:spLocks noGrp="1"/>
          </p:cNvSpPr>
          <p:nvPr>
            <p:ph type="title"/>
          </p:nvPr>
        </p:nvSpPr>
        <p:spPr>
          <a:xfrm>
            <a:off x="722829" y="467833"/>
            <a:ext cx="4433962" cy="2147777"/>
          </a:xfrm>
        </p:spPr>
        <p:txBody>
          <a:bodyPr>
            <a:noAutofit/>
          </a:bodyPr>
          <a:lstStyle/>
          <a:p>
            <a:pPr algn="ctr"/>
            <a:r>
              <a:rPr lang="ru-RU" sz="2000" b="1"/>
              <a:t>1. Сучасний стан розвитку готельно-ресторанного господарства в АзіатськоТихоокеанському туристичному регіоні. Тенденції розвитку ринку готельно-ресторанних послуг у кранах Азії. </a:t>
            </a:r>
          </a:p>
        </p:txBody>
      </p:sp>
      <p:graphicFrame>
        <p:nvGraphicFramePr>
          <p:cNvPr id="12" name="Объект 11">
            <a:extLst>
              <a:ext uri="{FF2B5EF4-FFF2-40B4-BE49-F238E27FC236}">
                <a16:creationId xmlns:a16="http://schemas.microsoft.com/office/drawing/2014/main" id="{41744A7E-045E-4170-B3EC-85F36577E82A}"/>
              </a:ext>
            </a:extLst>
          </p:cNvPr>
          <p:cNvGraphicFramePr>
            <a:graphicFrameLocks noGrp="1"/>
          </p:cNvGraphicFramePr>
          <p:nvPr>
            <p:ph idx="1"/>
            <p:extLst>
              <p:ext uri="{D42A27DB-BD31-4B8C-83A1-F6EECF244321}">
                <p14:modId xmlns:p14="http://schemas.microsoft.com/office/powerpoint/2010/main" val="2481023427"/>
              </p:ext>
            </p:extLst>
          </p:nvPr>
        </p:nvGraphicFramePr>
        <p:xfrm>
          <a:off x="5418138" y="982663"/>
          <a:ext cx="5470525" cy="489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a:extLst>
              <a:ext uri="{FF2B5EF4-FFF2-40B4-BE49-F238E27FC236}">
                <a16:creationId xmlns:a16="http://schemas.microsoft.com/office/drawing/2014/main" id="{67399DDF-3AC0-4E12-B370-36B12C15A603}"/>
              </a:ext>
            </a:extLst>
          </p:cNvPr>
          <p:cNvSpPr>
            <a:spLocks noGrp="1"/>
          </p:cNvSpPr>
          <p:nvPr>
            <p:ph type="body" sz="half" idx="2"/>
          </p:nvPr>
        </p:nvSpPr>
        <p:spPr>
          <a:xfrm>
            <a:off x="1006771" y="2519917"/>
            <a:ext cx="3836360" cy="2604793"/>
          </a:xfrm>
        </p:spPr>
        <p:txBody>
          <a:bodyPr>
            <a:noAutofit/>
          </a:bodyPr>
          <a:lstStyle/>
          <a:p>
            <a:r>
              <a:rPr lang="ru-RU" sz="2400">
                <a:latin typeface="Times New Roman" panose="02020603050405020304" pitchFamily="18" charset="0"/>
                <a:cs typeface="Times New Roman" panose="02020603050405020304" pitchFamily="18" charset="0"/>
              </a:rPr>
              <a:t>Для детальнішого аналізу рекреаційних особливостей Азійського туристичного регіону ВТО виділила п’ять субрегіонів (рис.2). В той же час Азіатсько-Тихоокеанський регіон об'єднує країни Східної, Південно-Східної Азії, Океанії та Австралії.</a:t>
            </a:r>
          </a:p>
        </p:txBody>
      </p:sp>
      <p:sp>
        <p:nvSpPr>
          <p:cNvPr id="13" name="TextBox 12">
            <a:extLst>
              <a:ext uri="{FF2B5EF4-FFF2-40B4-BE49-F238E27FC236}">
                <a16:creationId xmlns:a16="http://schemas.microsoft.com/office/drawing/2014/main" id="{794F827E-3FB5-4F18-AF6A-BBB10A3BDFB8}"/>
              </a:ext>
            </a:extLst>
          </p:cNvPr>
          <p:cNvSpPr txBox="1"/>
          <p:nvPr/>
        </p:nvSpPr>
        <p:spPr>
          <a:xfrm>
            <a:off x="7878725" y="613330"/>
            <a:ext cx="2700670" cy="369332"/>
          </a:xfrm>
          <a:prstGeom prst="rect">
            <a:avLst/>
          </a:prstGeom>
          <a:noFill/>
        </p:spPr>
        <p:txBody>
          <a:bodyPr wrap="square" rtlCol="0">
            <a:spAutoFit/>
          </a:bodyPr>
          <a:lstStyle/>
          <a:p>
            <a:r>
              <a:rPr lang="uk-UA"/>
              <a:t>Рис.2</a:t>
            </a:r>
            <a:endParaRPr lang="ru-RU"/>
          </a:p>
        </p:txBody>
      </p:sp>
    </p:spTree>
    <p:extLst>
      <p:ext uri="{BB962C8B-B14F-4D97-AF65-F5344CB8AC3E}">
        <p14:creationId xmlns:p14="http://schemas.microsoft.com/office/powerpoint/2010/main" val="3897884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5C7560-F99B-4CC8-B516-723FEFC44BB1}"/>
              </a:ext>
            </a:extLst>
          </p:cNvPr>
          <p:cNvSpPr>
            <a:spLocks noGrp="1"/>
          </p:cNvSpPr>
          <p:nvPr>
            <p:ph type="title"/>
          </p:nvPr>
        </p:nvSpPr>
        <p:spPr>
          <a:xfrm>
            <a:off x="1295402" y="714297"/>
            <a:ext cx="9601196" cy="3097473"/>
          </a:xfrm>
        </p:spPr>
        <p:txBody>
          <a:bodyPr>
            <a:noAutofit/>
          </a:bodyPr>
          <a:lstStyle/>
          <a:p>
            <a:r>
              <a:rPr lang="ru-RU" sz="1400">
                <a:latin typeface="Times New Roman" panose="02020603050405020304" pitchFamily="18" charset="0"/>
                <a:cs typeface="Times New Roman" panose="02020603050405020304" pitchFamily="18" charset="0"/>
              </a:rPr>
              <a:t>Кафе із совами. Кафе із совами (Owl cafes) є прекрасною альтернативою, якщо у вас алергія на кішок. Більшість з них знаходяться в передмістях, тому вони надають хорошу можливість відвідати типовий житловий район, далеко від динамічного центру міста. Совине кафе, знаходиться на лінії Тюо, на станції Кокубундзі, в 20 хвилинах їзди від станції Сіндзюку. Саме кафе знаходиться в 10 хвилинах ходьби від станції, і ви можете насолодитися короткою прогулянкою в житловому районі. Ви пройдете повз типових приміських будинків, і якщо звернете увагу, то помітите, що вони не так сильно притиснуті один до одного, як в області ближче до центральної частини Токіо, і це дасть вам відчуття особистого простору. Саме кафе розташовується в невеликому дворі, в кінці житлової вулиці. Ви не пропустите дерев'яний стенд в передній частині магазину, де можна побачити деяких з найшикарніших і вражаючих сов, які можуть спостерігати за вами з вікна. Той час як всередині кафе дуже мало, воно все одно залишається милим і комфортним. Ви можете побачити сов через невеликі скляні вітрини. Тут є сови всіх видів рас і віків, так що робить це місце дуже приємним і різноманітним. Крім того, сови дуже тихі і не будуть турбувати, поки відпочиваєте. А поки що ви можете випити що-небудь гаряче (кава коштує близько Ґ 500) а також зробити фото (тільки без спалаху) і прогулятися навколо магазину.</a:t>
            </a:r>
          </a:p>
        </p:txBody>
      </p:sp>
      <p:pic>
        <p:nvPicPr>
          <p:cNvPr id="5" name="Объект 4">
            <a:extLst>
              <a:ext uri="{FF2B5EF4-FFF2-40B4-BE49-F238E27FC236}">
                <a16:creationId xmlns:a16="http://schemas.microsoft.com/office/drawing/2014/main" id="{EB31C128-D0E1-45EB-9584-78BAB2461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0540" y="3811770"/>
            <a:ext cx="4250920" cy="233193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50423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DEFDBF-EB31-4B8A-B0E5-5AC1730A349D}"/>
              </a:ext>
            </a:extLst>
          </p:cNvPr>
          <p:cNvSpPr>
            <a:spLocks noGrp="1"/>
          </p:cNvSpPr>
          <p:nvPr>
            <p:ph type="title"/>
          </p:nvPr>
        </p:nvSpPr>
        <p:spPr>
          <a:xfrm>
            <a:off x="1114649" y="269750"/>
            <a:ext cx="9601196" cy="2834956"/>
          </a:xfrm>
        </p:spPr>
        <p:txBody>
          <a:bodyPr>
            <a:normAutofit/>
          </a:bodyPr>
          <a:lstStyle/>
          <a:p>
            <a:r>
              <a:rPr lang="ru-RU" sz="1800">
                <a:latin typeface="Times New Roman" panose="02020603050405020304" pitchFamily="18" charset="0"/>
                <a:cs typeface="Times New Roman" panose="02020603050405020304" pitchFamily="18" charset="0"/>
              </a:rPr>
              <a:t>Котокафе. Котячий бастіон Кіото розташувався на острові Хонсю, станція метро </a:t>
            </a:r>
            <a:r>
              <a:rPr lang="en-US" sz="1800">
                <a:latin typeface="Times New Roman" panose="02020603050405020304" pitchFamily="18" charset="0"/>
                <a:cs typeface="Times New Roman" panose="02020603050405020304" pitchFamily="18" charset="0"/>
              </a:rPr>
              <a:t>Tozai. </a:t>
            </a:r>
            <a:r>
              <a:rPr lang="ru-RU" sz="1800">
                <a:latin typeface="Times New Roman" panose="02020603050405020304" pitchFamily="18" charset="0"/>
                <a:cs typeface="Times New Roman" panose="02020603050405020304" pitchFamily="18" charset="0"/>
              </a:rPr>
              <a:t>У </a:t>
            </a:r>
            <a:r>
              <a:rPr lang="en-US" sz="1800">
                <a:latin typeface="Times New Roman" panose="02020603050405020304" pitchFamily="18" charset="0"/>
                <a:cs typeface="Times New Roman" panose="02020603050405020304" pitchFamily="18" charset="0"/>
              </a:rPr>
              <a:t>Nekokaigi </a:t>
            </a:r>
            <a:r>
              <a:rPr lang="ru-RU" sz="1800">
                <a:latin typeface="Times New Roman" panose="02020603050405020304" pitchFamily="18" charset="0"/>
                <a:cs typeface="Times New Roman" panose="02020603050405020304" pitchFamily="18" charset="0"/>
              </a:rPr>
              <a:t>панує властива подібним закладам атмосфера - розслаблююча, тепла, пухнаста і домашня. Дістатися до цього острівця лампового затишку дуже легко - кафе розташоване в центрі міста, на перетині популярних туристичних маршрутів Кіото. Варто врахувати, що сюди, не пускають дітей віком до 13 років, а куріння заборонено - немає навіть спеціальної зони. В іншому строгі правила приблизно ті ж: вимиті руки, зняте взуття, ласощі для кішок, лише надані самим закладом, ніяких фотоспалахів.</a:t>
            </a:r>
          </a:p>
        </p:txBody>
      </p:sp>
      <p:pic>
        <p:nvPicPr>
          <p:cNvPr id="5" name="Объект 4">
            <a:extLst>
              <a:ext uri="{FF2B5EF4-FFF2-40B4-BE49-F238E27FC236}">
                <a16:creationId xmlns:a16="http://schemas.microsoft.com/office/drawing/2014/main" id="{74E562FE-9FF4-4CFA-BB46-F060BE09E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4939" y="2976846"/>
            <a:ext cx="4662122" cy="300566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30676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2BF956-3EF5-426E-937E-392357D73A93}"/>
              </a:ext>
            </a:extLst>
          </p:cNvPr>
          <p:cNvSpPr>
            <a:spLocks noGrp="1"/>
          </p:cNvSpPr>
          <p:nvPr>
            <p:ph type="title"/>
          </p:nvPr>
        </p:nvSpPr>
        <p:spPr>
          <a:xfrm>
            <a:off x="1017364" y="612357"/>
            <a:ext cx="3718455" cy="971894"/>
          </a:xfrm>
        </p:spPr>
        <p:txBody>
          <a:bodyPr/>
          <a:lstStyle/>
          <a:p>
            <a:r>
              <a:rPr lang="ru-RU" b="1" i="1">
                <a:latin typeface="Times New Roman" panose="02020603050405020304" pitchFamily="18" charset="0"/>
                <a:cs typeface="Times New Roman" panose="02020603050405020304" pitchFamily="18" charset="0"/>
              </a:rPr>
              <a:t>Інновації в готельній індустрії Японії.</a:t>
            </a:r>
          </a:p>
        </p:txBody>
      </p:sp>
      <p:pic>
        <p:nvPicPr>
          <p:cNvPr id="6" name="Объект 5">
            <a:extLst>
              <a:ext uri="{FF2B5EF4-FFF2-40B4-BE49-F238E27FC236}">
                <a16:creationId xmlns:a16="http://schemas.microsoft.com/office/drawing/2014/main" id="{2BD600AB-C8B7-4916-B6A7-B35E258669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605492"/>
            <a:ext cx="5470525" cy="3647016"/>
          </a:xfrm>
          <a:prstGeom prst="roundRect">
            <a:avLst>
              <a:gd name="adj" fmla="val 8594"/>
            </a:avLst>
          </a:prstGeom>
          <a:solidFill>
            <a:srgbClr val="FFFFFF">
              <a:shade val="85000"/>
            </a:srgbClr>
          </a:solidFill>
          <a:ln>
            <a:noFill/>
          </a:ln>
          <a:effectLst/>
        </p:spPr>
      </p:pic>
      <p:sp>
        <p:nvSpPr>
          <p:cNvPr id="4" name="Текст 3">
            <a:extLst>
              <a:ext uri="{FF2B5EF4-FFF2-40B4-BE49-F238E27FC236}">
                <a16:creationId xmlns:a16="http://schemas.microsoft.com/office/drawing/2014/main" id="{6FA0D500-378C-4EA7-B840-0D86E4C7D3E0}"/>
              </a:ext>
            </a:extLst>
          </p:cNvPr>
          <p:cNvSpPr>
            <a:spLocks noGrp="1"/>
          </p:cNvSpPr>
          <p:nvPr>
            <p:ph type="body" sz="half" idx="2"/>
          </p:nvPr>
        </p:nvSpPr>
        <p:spPr>
          <a:xfrm>
            <a:off x="1208750" y="1903229"/>
            <a:ext cx="3718455" cy="4140396"/>
          </a:xfrm>
        </p:spPr>
        <p:txBody>
          <a:bodyPr/>
          <a:lstStyle/>
          <a:p>
            <a:r>
              <a:rPr lang="ru-RU"/>
              <a:t>Готель блок-капсулу виконано з армованого пластику і спроектовано у вигляді кабіни реактивного літака. Кожен «номер» має всі необхідні зручності: телевізор, радіо, будильник, регульоване освітлення і т. д. «</a:t>
            </a:r>
            <a:r>
              <a:rPr lang="en-US"/>
              <a:t>Capsule Hotel» </a:t>
            </a:r>
            <a:r>
              <a:rPr lang="ru-RU"/>
              <a:t>також пропонує широкий спектр додаткових послуг: високошвидкісний доступ в інтернет, камера зберігання багажу і лаунджбар. </a:t>
            </a:r>
          </a:p>
          <a:p>
            <a:r>
              <a:rPr lang="ru-RU"/>
              <a:t>Розміщення коштує близько $ 30 за ніч, в той час як традиційні ціни на готельні номери варіюється від $ 60-100 і вище. Схожі капсули-готелі почали працювати і в інших великих японських містах, таких як Осака, наприклад. </a:t>
            </a:r>
          </a:p>
        </p:txBody>
      </p:sp>
    </p:spTree>
    <p:extLst>
      <p:ext uri="{BB962C8B-B14F-4D97-AF65-F5344CB8AC3E}">
        <p14:creationId xmlns:p14="http://schemas.microsoft.com/office/powerpoint/2010/main" val="239390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10674C-AE54-4E59-B305-8E7D6AD047A8}"/>
              </a:ext>
            </a:extLst>
          </p:cNvPr>
          <p:cNvSpPr>
            <a:spLocks noGrp="1"/>
          </p:cNvSpPr>
          <p:nvPr>
            <p:ph type="title"/>
          </p:nvPr>
        </p:nvSpPr>
        <p:spPr>
          <a:xfrm>
            <a:off x="1295401" y="812011"/>
            <a:ext cx="9601196" cy="1303867"/>
          </a:xfrm>
        </p:spPr>
        <p:txBody>
          <a:bodyPr>
            <a:noAutofit/>
          </a:bodyPr>
          <a:lstStyle/>
          <a:p>
            <a:r>
              <a:rPr lang="ru-RU" sz="2000">
                <a:latin typeface="Times New Roman" panose="02020603050405020304" pitchFamily="18" charset="0"/>
                <a:cs typeface="Times New Roman" panose="02020603050405020304" pitchFamily="18" charset="0"/>
              </a:rPr>
              <a:t>Готель «</a:t>
            </a:r>
            <a:r>
              <a:rPr lang="en-US" sz="2000">
                <a:latin typeface="Times New Roman" panose="02020603050405020304" pitchFamily="18" charset="0"/>
                <a:cs typeface="Times New Roman" panose="02020603050405020304" pitchFamily="18" charset="0"/>
              </a:rPr>
              <a:t>Queen Elizabeth Love», </a:t>
            </a:r>
            <a:r>
              <a:rPr lang="ru-RU" sz="2000">
                <a:latin typeface="Times New Roman" panose="02020603050405020304" pitchFamily="18" charset="0"/>
                <a:cs typeface="Times New Roman" panose="02020603050405020304" pitchFamily="18" charset="0"/>
              </a:rPr>
              <a:t>Канагава. Японія сповнена унікальних готелів, таких як романтичні готелі - готелі, які можуть бути орендовані тільки парами не більш як на годину. Романтичний готель у Канагава, недалеко від Токіо, є одним з найпопулярніших засобів розміщення. Дизайн цього унікального готелю передає інтер'єр знаменитого корабля королеви Єлизавети. У той час як фасад готелю пофарбований у рожевий колір, номери виконані в морському стилі.</a:t>
            </a:r>
          </a:p>
        </p:txBody>
      </p:sp>
      <p:pic>
        <p:nvPicPr>
          <p:cNvPr id="5" name="Объект 4">
            <a:extLst>
              <a:ext uri="{FF2B5EF4-FFF2-40B4-BE49-F238E27FC236}">
                <a16:creationId xmlns:a16="http://schemas.microsoft.com/office/drawing/2014/main" id="{4C14D791-9D49-4B4B-8EE9-451D329BE1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3160" y="2734168"/>
            <a:ext cx="4325680" cy="317072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131211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1B0E8-AFDE-4223-88E7-2797EFFF8513}"/>
              </a:ext>
            </a:extLst>
          </p:cNvPr>
          <p:cNvSpPr>
            <a:spLocks noGrp="1"/>
          </p:cNvSpPr>
          <p:nvPr>
            <p:ph type="title"/>
          </p:nvPr>
        </p:nvSpPr>
        <p:spPr>
          <a:xfrm>
            <a:off x="1295401" y="897072"/>
            <a:ext cx="9601196" cy="1303867"/>
          </a:xfrm>
        </p:spPr>
        <p:txBody>
          <a:bodyPr>
            <a:noAutofit/>
          </a:bodyPr>
          <a:lstStyle/>
          <a:p>
            <a:r>
              <a:rPr lang="en-US" sz="2000">
                <a:latin typeface="Times New Roman" panose="02020603050405020304" pitchFamily="18" charset="0"/>
                <a:cs typeface="Times New Roman" panose="02020603050405020304" pitchFamily="18" charset="0"/>
              </a:rPr>
              <a:t>Resort Risonare Hoshino, Kobuchizawa. </a:t>
            </a:r>
            <a:r>
              <a:rPr lang="ru-RU" sz="2000">
                <a:latin typeface="Times New Roman" panose="02020603050405020304" pitchFamily="18" charset="0"/>
                <a:cs typeface="Times New Roman" panose="02020603050405020304" pitchFamily="18" charset="0"/>
              </a:rPr>
              <a:t>Спокійне місце, щоб розслабитися в Японських Альпах, біля підніжжя гори </a:t>
            </a:r>
            <a:r>
              <a:rPr lang="en-US" sz="2000">
                <a:latin typeface="Times New Roman" panose="02020603050405020304" pitchFamily="18" charset="0"/>
                <a:cs typeface="Times New Roman" panose="02020603050405020304" pitchFamily="18" charset="0"/>
              </a:rPr>
              <a:t>Yatsugatake. </a:t>
            </a:r>
            <a:r>
              <a:rPr lang="ru-RU" sz="2000">
                <a:latin typeface="Times New Roman" panose="02020603050405020304" pitchFamily="18" charset="0"/>
                <a:cs typeface="Times New Roman" panose="02020603050405020304" pitchFamily="18" charset="0"/>
              </a:rPr>
              <a:t>Цей зелений готель – сучасна інтерпретація італійського середньовічного міста-фортеці з прекрасним овалом «</a:t>
            </a:r>
            <a:r>
              <a:rPr lang="en-US" sz="2000">
                <a:latin typeface="Times New Roman" panose="02020603050405020304" pitchFamily="18" charset="0"/>
                <a:cs typeface="Times New Roman" panose="02020603050405020304" pitchFamily="18" charset="0"/>
              </a:rPr>
              <a:t>LeafChapel», </a:t>
            </a:r>
            <a:r>
              <a:rPr lang="ru-RU" sz="2000">
                <a:latin typeface="Times New Roman" panose="02020603050405020304" pitchFamily="18" charset="0"/>
                <a:cs typeface="Times New Roman" panose="02020603050405020304" pitchFamily="18" charset="0"/>
              </a:rPr>
              <a:t>є популярним місцем для проведення весіль та інших спеціальних заходів. Вартість номера варіюється від $ 135, але дешеві пропозиції відпочинку доступні в дні національних свят та інших урочистих днів.</a:t>
            </a:r>
          </a:p>
        </p:txBody>
      </p:sp>
      <p:pic>
        <p:nvPicPr>
          <p:cNvPr id="5" name="Объект 4">
            <a:extLst>
              <a:ext uri="{FF2B5EF4-FFF2-40B4-BE49-F238E27FC236}">
                <a16:creationId xmlns:a16="http://schemas.microsoft.com/office/drawing/2014/main" id="{E767DBC1-1BD0-410C-8839-ACFA9AF4C4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7594" y="2557463"/>
            <a:ext cx="4976812" cy="33178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648221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D6BD0C-EAE4-4974-9A62-A8F5C490037D}"/>
              </a:ext>
            </a:extLst>
          </p:cNvPr>
          <p:cNvSpPr>
            <a:spLocks noGrp="1"/>
          </p:cNvSpPr>
          <p:nvPr>
            <p:ph type="title"/>
          </p:nvPr>
        </p:nvSpPr>
        <p:spPr/>
        <p:txBody>
          <a:bodyPr>
            <a:noAutofit/>
          </a:bodyPr>
          <a:lstStyle/>
          <a:p>
            <a:r>
              <a:rPr lang="ru-RU" sz="2000">
                <a:latin typeface="Times New Roman" panose="02020603050405020304" pitchFamily="18" charset="0"/>
                <a:cs typeface="Times New Roman" panose="02020603050405020304" pitchFamily="18" charset="0"/>
              </a:rPr>
              <a:t>Ве</a:t>
            </a:r>
            <a:r>
              <a:rPr lang="en-US" sz="2000">
                <a:latin typeface="Times New Roman" panose="02020603050405020304" pitchFamily="18" charset="0"/>
                <a:cs typeface="Times New Roman" panose="02020603050405020304" pitchFamily="18" charset="0"/>
              </a:rPr>
              <a:t>n</a:t>
            </a:r>
            <a:r>
              <a:rPr lang="ru-RU" sz="2000">
                <a:latin typeface="Times New Roman" panose="02020603050405020304" pitchFamily="18" charset="0"/>
                <a:cs typeface="Times New Roman" panose="02020603050405020304" pitchFamily="18" charset="0"/>
              </a:rPr>
              <a:t>еѕѕ</a:t>
            </a:r>
            <a:r>
              <a:rPr lang="en-US" sz="2000">
                <a:latin typeface="Times New Roman" panose="02020603050405020304" pitchFamily="18" charset="0"/>
                <a:cs typeface="Times New Roman" panose="02020603050405020304" pitchFamily="18" charset="0"/>
              </a:rPr>
              <a:t>e Art Site, Naoshima. </a:t>
            </a:r>
            <a:r>
              <a:rPr lang="ru-RU" sz="2000">
                <a:latin typeface="Times New Roman" panose="02020603050405020304" pitchFamily="18" charset="0"/>
                <a:cs typeface="Times New Roman" panose="02020603050405020304" pitchFamily="18" charset="0"/>
              </a:rPr>
              <a:t>Абсолютно унікальний об'єкт, який поєднує в собі функції музею та готелю. Комплекс розташований на крихітному острові в Японії і вдалим чином поєднує в собі красиву природу, сучасне мистецтво та архітектуру. У кожному номері милуватися приголомшливими заходом і сходом над морем. Вартість номерів варіюється від $ 300 - $ 900 на ніч.</a:t>
            </a:r>
          </a:p>
        </p:txBody>
      </p:sp>
      <p:pic>
        <p:nvPicPr>
          <p:cNvPr id="5" name="Объект 4">
            <a:extLst>
              <a:ext uri="{FF2B5EF4-FFF2-40B4-BE49-F238E27FC236}">
                <a16:creationId xmlns:a16="http://schemas.microsoft.com/office/drawing/2014/main" id="{3DDD80D2-5D0F-4C42-9811-E450D4DB54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0" y="2557463"/>
            <a:ext cx="5588000" cy="33178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0189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36D24C-E84C-4451-A30F-8B7139A40EE8}"/>
              </a:ext>
            </a:extLst>
          </p:cNvPr>
          <p:cNvSpPr>
            <a:spLocks noGrp="1"/>
          </p:cNvSpPr>
          <p:nvPr>
            <p:ph type="title"/>
          </p:nvPr>
        </p:nvSpPr>
        <p:spPr>
          <a:xfrm>
            <a:off x="1093383" y="467832"/>
            <a:ext cx="7210645" cy="5635255"/>
          </a:xfrm>
        </p:spPr>
        <p:txBody>
          <a:bodyPr>
            <a:noAutofit/>
          </a:bodyPr>
          <a:lstStyle/>
          <a:p>
            <a:r>
              <a:rPr lang="ru-RU" sz="1600">
                <a:latin typeface="Times New Roman" panose="02020603050405020304" pitchFamily="18" charset="0"/>
                <a:cs typeface="Times New Roman" panose="02020603050405020304" pitchFamily="18" charset="0"/>
              </a:rPr>
              <a:t>Готель-бібліотека, Токіо. Заснути з книжкою в руках не тільки можна, а й треба. У японському готелі з назвою "Ліжко та книжка в Токіо" для цього створили всі умови. Аби занурення в сон було приємним та оригінальним. З книжкою і серед книжок. "Така концепція готелю з'явилася тоді, коли я замислився над місцем, де можна було б не просто засинати, а й отримувати задоволення від цього, щоб це було цікаво", - сказав Кіе Асаї, Виконавчий директор Книжкового готелю. Спальні місця розташовані тут просто в книжковій шафі між полиць та за ними. У кожній такій капсулі - матрац, подушка, ковдра і лампа для читання. Утім, можна й не залазити в полицю, а лишатися в просторому холі готелю. У книжковому раю зупиняються не лише туристи. Іноді сюди приходять відпочити від метушні великого міста й самі жителі Токіо. "Чимало відвідувачів віддають перевагу перебуванню в спільному секторі. Тут ми можемо спілкуватися, почуваючись спокійно", - сказала Нацукі Суно, відвідувачка готелю. "Такі капсули дуже зручні та конструктивні, але вони не для тих, хто боїться замкненого простору. Нам особисто сподобалися в готелі і місця-капсули, і місця в загальній вітальні. Це ідеальний куточок для любителів книжок", - сказала Суеза Дас, туристка Власники готелю називають його старомодним адже на зміну паперовим книгам нині прийшли безліч девайсів. Однак відвідувачі так не вважають переважна більшість клієнтів готелю - молодь.</a:t>
            </a:r>
          </a:p>
        </p:txBody>
      </p:sp>
      <p:pic>
        <p:nvPicPr>
          <p:cNvPr id="5" name="Объект 4">
            <a:extLst>
              <a:ext uri="{FF2B5EF4-FFF2-40B4-BE49-F238E27FC236}">
                <a16:creationId xmlns:a16="http://schemas.microsoft.com/office/drawing/2014/main" id="{9E3BEDC0-2377-427A-95A1-5D8E980C7C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3324" y="3768466"/>
            <a:ext cx="3282950" cy="246221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8445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937DCA-C12E-4C67-899F-4A352636830B}"/>
              </a:ext>
            </a:extLst>
          </p:cNvPr>
          <p:cNvSpPr>
            <a:spLocks noGrp="1"/>
          </p:cNvSpPr>
          <p:nvPr>
            <p:ph type="title"/>
          </p:nvPr>
        </p:nvSpPr>
        <p:spPr>
          <a:xfrm>
            <a:off x="838200" y="1162568"/>
            <a:ext cx="10515600" cy="1325563"/>
          </a:xfrm>
        </p:spPr>
        <p:txBody>
          <a:bodyPr>
            <a:noAutofit/>
          </a:bodyPr>
          <a:lstStyle/>
          <a:p>
            <a:pPr algn="ctr"/>
            <a:r>
              <a:rPr lang="ru-RU" sz="2000" b="1" i="1">
                <a:latin typeface="Times New Roman" panose="02020603050405020304" pitchFamily="18" charset="0"/>
                <a:cs typeface="Times New Roman" panose="02020603050405020304" pitchFamily="18" charset="0"/>
              </a:rPr>
              <a:t>Східну Азію й Тихоокеанський регіон </a:t>
            </a:r>
            <a:r>
              <a:rPr lang="ru-RU" sz="2000">
                <a:latin typeface="Times New Roman" panose="02020603050405020304" pitchFamily="18" charset="0"/>
                <a:cs typeface="Times New Roman" panose="02020603050405020304" pitchFamily="18" charset="0"/>
              </a:rPr>
              <a:t>експерти вважають “туристичним напрямом майбутнього”. До складу регіону входять так звані “нові індустріальні країни”: Гонконг, Малайзія, Сінгапур, Південна Корея, Таїланд, Індонезія, Тайвань. Швидкими темпами розвивається туристична індустрія Китаю, якому експерти пророкують стати провідною туристичною державою – ідером світового туризму у 2020 році. Китай приваблює велику кількість туристів чудовою екзотичною природою, пам’ятками культури, індустрією розваг, високим рівнем сервісу, у той же час район генерує близько 75% виїзних туристичних потоків. Найбільшим ринком – постачальником туристів до Китаю та інших регіонів світу є Японія.</a:t>
            </a:r>
          </a:p>
        </p:txBody>
      </p:sp>
      <p:pic>
        <p:nvPicPr>
          <p:cNvPr id="5" name="Объект 4">
            <a:extLst>
              <a:ext uri="{FF2B5EF4-FFF2-40B4-BE49-F238E27FC236}">
                <a16:creationId xmlns:a16="http://schemas.microsoft.com/office/drawing/2014/main" id="{AAF97060-3B8E-403B-B79F-42044E8A91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946" y="3067826"/>
            <a:ext cx="7562108" cy="3317875"/>
          </a:xfrm>
          <a:prstGeom prst="rect">
            <a:avLst/>
          </a:prstGeom>
          <a:ln>
            <a:noFill/>
          </a:ln>
          <a:effectLst>
            <a:softEdge rad="112500"/>
          </a:effectLst>
        </p:spPr>
      </p:pic>
    </p:spTree>
    <p:extLst>
      <p:ext uri="{BB962C8B-B14F-4D97-AF65-F5344CB8AC3E}">
        <p14:creationId xmlns:p14="http://schemas.microsoft.com/office/powerpoint/2010/main" val="237842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4FAFB3-9D08-478F-9C3B-D2663F0A0C6A}"/>
              </a:ext>
            </a:extLst>
          </p:cNvPr>
          <p:cNvSpPr>
            <a:spLocks noGrp="1"/>
          </p:cNvSpPr>
          <p:nvPr>
            <p:ph type="title"/>
          </p:nvPr>
        </p:nvSpPr>
        <p:spPr>
          <a:xfrm>
            <a:off x="838200" y="365125"/>
            <a:ext cx="10515600" cy="2888438"/>
          </a:xfrm>
        </p:spPr>
        <p:txBody>
          <a:bodyPr>
            <a:normAutofit fontScale="90000"/>
          </a:bodyPr>
          <a:lstStyle/>
          <a:p>
            <a:pPr algn="ctr"/>
            <a:r>
              <a:rPr lang="ru-RU" sz="2400" b="1" i="1">
                <a:latin typeface="Times New Roman" panose="02020603050405020304" pitchFamily="18" charset="0"/>
                <a:cs typeface="Times New Roman" panose="02020603050405020304" pitchFamily="18" charset="0"/>
              </a:rPr>
              <a:t>До регіону Південної Азії </a:t>
            </a:r>
            <a:r>
              <a:rPr lang="ru-RU" sz="2400">
                <a:latin typeface="Times New Roman" panose="02020603050405020304" pitchFamily="18" charset="0"/>
                <a:cs typeface="Times New Roman" panose="02020603050405020304" pitchFamily="18" charset="0"/>
              </a:rPr>
              <a:t>входять такі країни: Індія, Пакистан, Непал, Мальдівська республіка, Іран, М”янма, Афганістан, Шрі-Ланка, Бангладеш та Бутан. Види туризму, що пропонуються у різних країнах, мають виражену специфіку: пізнавальний туризм в ндії й Пакистані, пляжний відпочинок на Мальдівах і у Ші-Ланці, гірський спорт й альпінізм у Непалі. Темпи зростання туризму в 2002 році в йьому регіоні були від”ємними, що пояснювалося політичною нестабільністю й війнами у країнах світу. Аде вже у 2003 році кількість прибуттів зросла майже вдвічі.</a:t>
            </a:r>
          </a:p>
        </p:txBody>
      </p:sp>
      <p:pic>
        <p:nvPicPr>
          <p:cNvPr id="17" name="Объект 16">
            <a:extLst>
              <a:ext uri="{FF2B5EF4-FFF2-40B4-BE49-F238E27FC236}">
                <a16:creationId xmlns:a16="http://schemas.microsoft.com/office/drawing/2014/main" id="{DCF1211D-970B-440F-BB17-7C49F15425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3656" y="3011379"/>
            <a:ext cx="3236099" cy="3236099"/>
          </a:xfrm>
        </p:spPr>
      </p:pic>
    </p:spTree>
    <p:extLst>
      <p:ext uri="{BB962C8B-B14F-4D97-AF65-F5344CB8AC3E}">
        <p14:creationId xmlns:p14="http://schemas.microsoft.com/office/powerpoint/2010/main" val="256939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4A39BB-3F1B-486C-A3EC-56CBEB9C1254}"/>
              </a:ext>
            </a:extLst>
          </p:cNvPr>
          <p:cNvSpPr>
            <a:spLocks noGrp="1"/>
          </p:cNvSpPr>
          <p:nvPr>
            <p:ph type="title"/>
          </p:nvPr>
        </p:nvSpPr>
        <p:spPr>
          <a:xfrm>
            <a:off x="838199" y="1360470"/>
            <a:ext cx="10515600" cy="1446525"/>
          </a:xfrm>
        </p:spPr>
        <p:txBody>
          <a:bodyPr>
            <a:noAutofit/>
          </a:bodyPr>
          <a:lstStyle/>
          <a:p>
            <a:pPr algn="ctr"/>
            <a:r>
              <a:rPr lang="ru-RU" sz="2800">
                <a:latin typeface="Times New Roman" panose="02020603050405020304" pitchFamily="18" charset="0"/>
                <a:cs typeface="Times New Roman" panose="02020603050405020304" pitchFamily="18" charset="0"/>
              </a:rPr>
              <a:t>У 2005 році зростання туризму в Азіатсько – Тихоокеанському регіоні становило +7%. Це значно менші темпи порівняно з 2004 роком, коли регіон відновлювався після епідемії атипової пневмонії (+28%). Хороші темпи в 2005 році продемонстрували Камбоджа (+35%), В”єтнам (+18), Філіппіни (+14), а на Мальдівах позначилися налідки цунамі - темпи прибуттів зменшилися до –39%.</a:t>
            </a:r>
          </a:p>
        </p:txBody>
      </p:sp>
      <p:graphicFrame>
        <p:nvGraphicFramePr>
          <p:cNvPr id="6" name="Объект 5">
            <a:extLst>
              <a:ext uri="{FF2B5EF4-FFF2-40B4-BE49-F238E27FC236}">
                <a16:creationId xmlns:a16="http://schemas.microsoft.com/office/drawing/2014/main" id="{8E6B6E00-A356-4598-9E55-A3985FCFB709}"/>
              </a:ext>
            </a:extLst>
          </p:cNvPr>
          <p:cNvGraphicFramePr>
            <a:graphicFrameLocks noGrp="1"/>
          </p:cNvGraphicFramePr>
          <p:nvPr>
            <p:ph idx="1"/>
            <p:extLst>
              <p:ext uri="{D42A27DB-BD31-4B8C-83A1-F6EECF244321}">
                <p14:modId xmlns:p14="http://schemas.microsoft.com/office/powerpoint/2010/main" val="2275837315"/>
              </p:ext>
            </p:extLst>
          </p:nvPr>
        </p:nvGraphicFramePr>
        <p:xfrm>
          <a:off x="1881075" y="3562680"/>
          <a:ext cx="8429847" cy="2636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726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2E0FEB-8ED5-440C-9D4C-922A3EB9FBF9}"/>
              </a:ext>
            </a:extLst>
          </p:cNvPr>
          <p:cNvSpPr>
            <a:spLocks noGrp="1"/>
          </p:cNvSpPr>
          <p:nvPr>
            <p:ph type="title"/>
          </p:nvPr>
        </p:nvSpPr>
        <p:spPr>
          <a:xfrm>
            <a:off x="731875" y="588409"/>
            <a:ext cx="10515600" cy="1740121"/>
          </a:xfrm>
        </p:spPr>
        <p:txBody>
          <a:bodyPr>
            <a:noAutofit/>
          </a:bodyPr>
          <a:lstStyle/>
          <a:p>
            <a:pPr algn="ctr"/>
            <a:r>
              <a:rPr lang="ru-RU" sz="2000">
                <a:latin typeface="Times New Roman" panose="02020603050405020304" pitchFamily="18" charset="0"/>
                <a:cs typeface="Times New Roman" panose="02020603050405020304" pitchFamily="18" charset="0"/>
              </a:rPr>
              <a:t>У кінці </a:t>
            </a:r>
            <a:r>
              <a:rPr lang="en-US" sz="2000">
                <a:latin typeface="Times New Roman" panose="02020603050405020304" pitchFamily="18" charset="0"/>
                <a:cs typeface="Times New Roman" panose="02020603050405020304" pitchFamily="18" charset="0"/>
              </a:rPr>
              <a:t>XX </a:t>
            </a:r>
            <a:r>
              <a:rPr lang="ru-RU" sz="2000">
                <a:latin typeface="Times New Roman" panose="02020603050405020304" pitchFamily="18" charset="0"/>
                <a:cs typeface="Times New Roman" panose="02020603050405020304" pitchFamily="18" charset="0"/>
              </a:rPr>
              <a:t>століття країни Азіатсько-Тихоокеанського регіону стали привабливими рекреаційно-туристичними центрами для туристів з усього світу (рис. 3.). У </a:t>
            </a:r>
            <a:r>
              <a:rPr lang="en-US" sz="2000">
                <a:latin typeface="Times New Roman" panose="02020603050405020304" pitchFamily="18" charset="0"/>
                <a:cs typeface="Times New Roman" panose="02020603050405020304" pitchFamily="18" charset="0"/>
              </a:rPr>
              <a:t>XX </a:t>
            </a:r>
            <a:r>
              <a:rPr lang="ru-RU" sz="2000">
                <a:latin typeface="Times New Roman" panose="02020603050405020304" pitchFamily="18" charset="0"/>
                <a:cs typeface="Times New Roman" panose="02020603050405020304" pitchFamily="18" charset="0"/>
              </a:rPr>
              <a:t>ст. туристичними лідерами АТР з прийому іноземних туристів були Індія та Пакистан (дві третини прибуттів до Східної Азії). На сьогодні ж ці позиції займають Китай, Таїланд та Сінгапур.</a:t>
            </a:r>
          </a:p>
        </p:txBody>
      </p:sp>
      <p:graphicFrame>
        <p:nvGraphicFramePr>
          <p:cNvPr id="6" name="Объект 5">
            <a:extLst>
              <a:ext uri="{FF2B5EF4-FFF2-40B4-BE49-F238E27FC236}">
                <a16:creationId xmlns:a16="http://schemas.microsoft.com/office/drawing/2014/main" id="{B8EBB801-08C6-454B-941B-75B891CF2A08}"/>
              </a:ext>
            </a:extLst>
          </p:cNvPr>
          <p:cNvGraphicFramePr>
            <a:graphicFrameLocks noGrp="1"/>
          </p:cNvGraphicFramePr>
          <p:nvPr>
            <p:ph idx="1"/>
            <p:extLst>
              <p:ext uri="{D42A27DB-BD31-4B8C-83A1-F6EECF244321}">
                <p14:modId xmlns:p14="http://schemas.microsoft.com/office/powerpoint/2010/main" val="195508514"/>
              </p:ext>
            </p:extLst>
          </p:nvPr>
        </p:nvGraphicFramePr>
        <p:xfrm>
          <a:off x="838200" y="2328530"/>
          <a:ext cx="10409275" cy="4032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77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2CE66F-7428-4876-A90E-4CE57E043CD5}"/>
              </a:ext>
            </a:extLst>
          </p:cNvPr>
          <p:cNvSpPr>
            <a:spLocks noGrp="1"/>
          </p:cNvSpPr>
          <p:nvPr>
            <p:ph type="title"/>
          </p:nvPr>
        </p:nvSpPr>
        <p:spPr>
          <a:xfrm>
            <a:off x="838200" y="712382"/>
            <a:ext cx="10515600" cy="5178056"/>
          </a:xfrm>
        </p:spPr>
        <p:txBody>
          <a:bodyPr>
            <a:noAutofit/>
          </a:bodyPr>
          <a:lstStyle/>
          <a:p>
            <a:pPr indent="457200" algn="ctr"/>
            <a:r>
              <a:rPr lang="ru-RU" sz="2400">
                <a:latin typeface="Times New Roman" panose="02020603050405020304" pitchFamily="18" charset="0"/>
                <a:cs typeface="Times New Roman" panose="02020603050405020304" pitchFamily="18" charset="0"/>
              </a:rPr>
              <a:t>Китай є безперечним лідером за кількістю працівників, зайнятих у туристичній сфері і ця кількість продовжує зростати.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Слідом за Китаєм, крім США, серед азіатських країн непогані позиції займають Індія, Японія, Індонезія. У 1996 р.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Східну Азію та Тихоокеанський регіон відвідали понад 90 млн. туристів.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У той же час у 2000 р. кількість туристів зросла більш ніж у чотири рази, з них 78 % – це туристи з країн цього ж регіону.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Близько 15 % від загального попиту на туристичні послуги в Східній Азії та Тихоокеанському регіоні перше місце складали японці, друге – Сінгапур (9 %), третє – Тайвань (близько 7 %).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 Це пояснювалося не лише заможністю мешканців Японії, але й дією спеціальної програми японського уряду, за допомогою якої відбувалося стимулювання проведення канікул та відпусток японцями за кордоном</a:t>
            </a:r>
            <a:r>
              <a:rPr lang="ru-RU" sz="2400"/>
              <a:t>.</a:t>
            </a:r>
          </a:p>
        </p:txBody>
      </p:sp>
    </p:spTree>
    <p:extLst>
      <p:ext uri="{BB962C8B-B14F-4D97-AF65-F5344CB8AC3E}">
        <p14:creationId xmlns:p14="http://schemas.microsoft.com/office/powerpoint/2010/main" val="85491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E18A5-0771-4DC8-915F-614222F60BAE}"/>
              </a:ext>
            </a:extLst>
          </p:cNvPr>
          <p:cNvSpPr>
            <a:spLocks noGrp="1"/>
          </p:cNvSpPr>
          <p:nvPr>
            <p:ph type="title"/>
          </p:nvPr>
        </p:nvSpPr>
        <p:spPr>
          <a:xfrm>
            <a:off x="372139" y="0"/>
            <a:ext cx="10979890" cy="861238"/>
          </a:xfrm>
        </p:spPr>
        <p:txBody>
          <a:bodyPr>
            <a:noAutofit/>
          </a:bodyPr>
          <a:lstStyle/>
          <a:p>
            <a:pPr algn="ctr"/>
            <a:r>
              <a:rPr lang="ru-RU" sz="16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Велика площа АТР сприяє формуванню комплексу різноманітних природних, культурноісторичних та бальнеологічних рекреаційних ресурсів, які позитивно впливають на формування привабливого туристичного регіону.</a:t>
            </a:r>
            <a:br>
              <a:rPr lang="ru-RU" sz="16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Основні фактори, які впливають на формування привабливого Азійсько-Тихоокеанського туристичного регіону</a:t>
            </a:r>
          </a:p>
        </p:txBody>
      </p:sp>
      <p:graphicFrame>
        <p:nvGraphicFramePr>
          <p:cNvPr id="4" name="Таблица 4">
            <a:extLst>
              <a:ext uri="{FF2B5EF4-FFF2-40B4-BE49-F238E27FC236}">
                <a16:creationId xmlns:a16="http://schemas.microsoft.com/office/drawing/2014/main" id="{B0536A9E-90FA-4752-8121-C5FA48757934}"/>
              </a:ext>
            </a:extLst>
          </p:cNvPr>
          <p:cNvGraphicFramePr>
            <a:graphicFrameLocks noGrp="1"/>
          </p:cNvGraphicFramePr>
          <p:nvPr>
            <p:ph idx="1"/>
            <p:extLst>
              <p:ext uri="{D42A27DB-BD31-4B8C-83A1-F6EECF244321}">
                <p14:modId xmlns:p14="http://schemas.microsoft.com/office/powerpoint/2010/main" val="3978343926"/>
              </p:ext>
            </p:extLst>
          </p:nvPr>
        </p:nvGraphicFramePr>
        <p:xfrm>
          <a:off x="0" y="999460"/>
          <a:ext cx="12192000" cy="5613993"/>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88567992"/>
                    </a:ext>
                  </a:extLst>
                </a:gridCol>
                <a:gridCol w="6096000">
                  <a:extLst>
                    <a:ext uri="{9D8B030D-6E8A-4147-A177-3AD203B41FA5}">
                      <a16:colId xmlns:a16="http://schemas.microsoft.com/office/drawing/2014/main" val="1311942714"/>
                    </a:ext>
                  </a:extLst>
                </a:gridCol>
              </a:tblGrid>
              <a:tr h="347514">
                <a:tc>
                  <a:txBody>
                    <a:bodyPr/>
                    <a:lstStyle/>
                    <a:p>
                      <a:pPr algn="ctr"/>
                      <a:r>
                        <a:rPr lang="ru-RU" sz="1600"/>
                        <a:t>Позитивні фактори</a:t>
                      </a:r>
                    </a:p>
                  </a:txBody>
                  <a:tcPr/>
                </a:tc>
                <a:tc>
                  <a:txBody>
                    <a:bodyPr/>
                    <a:lstStyle/>
                    <a:p>
                      <a:pPr algn="ctr"/>
                      <a:r>
                        <a:rPr lang="ru-RU" sz="1600"/>
                        <a:t>Негативні фактори</a:t>
                      </a:r>
                    </a:p>
                  </a:txBody>
                  <a:tcPr/>
                </a:tc>
                <a:extLst>
                  <a:ext uri="{0D108BD9-81ED-4DB2-BD59-A6C34878D82A}">
                    <a16:rowId xmlns:a16="http://schemas.microsoft.com/office/drawing/2014/main" val="1865041210"/>
                  </a:ext>
                </a:extLst>
              </a:tr>
              <a:tr h="312762">
                <a:tc>
                  <a:txBody>
                    <a:bodyPr/>
                    <a:lstStyle/>
                    <a:p>
                      <a:r>
                        <a:rPr lang="ru-RU" sz="1400"/>
                        <a:t>- екзотична тропічна природа, велика кількість унікальних природних об'єктів;</a:t>
                      </a:r>
                    </a:p>
                  </a:txBody>
                  <a:tcPr/>
                </a:tc>
                <a:tc rowSpan="2">
                  <a:txBody>
                    <a:bodyPr/>
                    <a:lstStyle/>
                    <a:p>
                      <a:r>
                        <a:rPr lang="ru-RU" sz="1400"/>
                        <a:t>- несприятливі природні умови для туризму на великих територіях ряду країн (пустелі, високогір'я зі складним рельєфом, джунглі і т.д.);</a:t>
                      </a:r>
                    </a:p>
                  </a:txBody>
                  <a:tcPr/>
                </a:tc>
                <a:extLst>
                  <a:ext uri="{0D108BD9-81ED-4DB2-BD59-A6C34878D82A}">
                    <a16:rowId xmlns:a16="http://schemas.microsoft.com/office/drawing/2014/main" val="4081340557"/>
                  </a:ext>
                </a:extLst>
              </a:tr>
              <a:tr h="312762">
                <a:tc>
                  <a:txBody>
                    <a:bodyPr/>
                    <a:lstStyle/>
                    <a:p>
                      <a:r>
                        <a:rPr lang="ru-RU" sz="1400"/>
                        <a:t>- привабливість ділових поїздок;</a:t>
                      </a:r>
                    </a:p>
                  </a:txBody>
                  <a:tcPr/>
                </a:tc>
                <a:tc vMerge="1">
                  <a:txBody>
                    <a:bodyPr/>
                    <a:lstStyle/>
                    <a:p>
                      <a:endParaRPr lang="ru-RU"/>
                    </a:p>
                  </a:txBody>
                  <a:tcPr/>
                </a:tc>
                <a:extLst>
                  <a:ext uri="{0D108BD9-81ED-4DB2-BD59-A6C34878D82A}">
                    <a16:rowId xmlns:a16="http://schemas.microsoft.com/office/drawing/2014/main" val="2399472674"/>
                  </a:ext>
                </a:extLst>
              </a:tr>
              <a:tr h="528701">
                <a:tc>
                  <a:txBody>
                    <a:bodyPr/>
                    <a:lstStyle/>
                    <a:p>
                      <a:r>
                        <a:rPr lang="ru-RU" sz="1400"/>
                        <a:t>- розвинутість розважального туризму, індустрії розваг (японська індустрія розваг посідає друге місце у світі після США);</a:t>
                      </a:r>
                    </a:p>
                  </a:txBody>
                  <a:tcPr/>
                </a:tc>
                <a:tc>
                  <a:txBody>
                    <a:bodyPr/>
                    <a:lstStyle/>
                    <a:p>
                      <a:r>
                        <a:rPr lang="ru-RU" sz="1400"/>
                        <a:t>- слабкий розвиток транспортної та туристичної інфраструктури ряду країн;</a:t>
                      </a:r>
                    </a:p>
                  </a:txBody>
                  <a:tcPr/>
                </a:tc>
                <a:extLst>
                  <a:ext uri="{0D108BD9-81ED-4DB2-BD59-A6C34878D82A}">
                    <a16:rowId xmlns:a16="http://schemas.microsoft.com/office/drawing/2014/main" val="4033746485"/>
                  </a:ext>
                </a:extLst>
              </a:tr>
              <a:tr h="746402">
                <a:tc>
                  <a:txBody>
                    <a:bodyPr/>
                    <a:lstStyle/>
                    <a:p>
                      <a:r>
                        <a:rPr lang="ru-RU" sz="1400"/>
                        <a:t>- першокласний шопінг-туризм (Гонконг, Сінгапур та Китай);</a:t>
                      </a:r>
                    </a:p>
                  </a:txBody>
                  <a:tcPr/>
                </a:tc>
                <a:tc>
                  <a:txBody>
                    <a:bodyPr/>
                    <a:lstStyle/>
                    <a:p>
                      <a:r>
                        <a:rPr lang="ru-RU" sz="1400"/>
                        <a:t>- домінування ідеологічних інтересів над економічними в ряді країн, як наслідок цього економічна відсталість цих країн, їх непідготовленість до прийому туристів, відсутність сервісу (Монголія, Камбоджа, В'єтнам , Іран, Ірак);</a:t>
                      </a:r>
                    </a:p>
                  </a:txBody>
                  <a:tcPr/>
                </a:tc>
                <a:extLst>
                  <a:ext uri="{0D108BD9-81ED-4DB2-BD59-A6C34878D82A}">
                    <a16:rowId xmlns:a16="http://schemas.microsoft.com/office/drawing/2014/main" val="1641575266"/>
                  </a:ext>
                </a:extLst>
              </a:tr>
              <a:tr h="528701">
                <a:tc>
                  <a:txBody>
                    <a:bodyPr/>
                    <a:lstStyle/>
                    <a:p>
                      <a:r>
                        <a:rPr lang="ru-RU" sz="1400"/>
                        <a:t>- культура, релігія; </a:t>
                      </a:r>
                    </a:p>
                  </a:txBody>
                  <a:tcPr/>
                </a:tc>
                <a:tc>
                  <a:txBody>
                    <a:bodyPr/>
                    <a:lstStyle/>
                    <a:p>
                      <a:r>
                        <a:rPr lang="ru-RU" sz="1400"/>
                        <a:t>- низькі темпи розвитку економіки ряду країн (Камбоджа, Лаос, В'єтнам, країни Океанії), притому, що чисельність населення зростає дуже швидко;</a:t>
                      </a:r>
                    </a:p>
                  </a:txBody>
                  <a:tcPr/>
                </a:tc>
                <a:extLst>
                  <a:ext uri="{0D108BD9-81ED-4DB2-BD59-A6C34878D82A}">
                    <a16:rowId xmlns:a16="http://schemas.microsoft.com/office/drawing/2014/main" val="2883993222"/>
                  </a:ext>
                </a:extLst>
              </a:tr>
              <a:tr h="528701">
                <a:tc>
                  <a:txBody>
                    <a:bodyPr/>
                    <a:lstStyle/>
                    <a:p>
                      <a:r>
                        <a:rPr lang="ru-RU" sz="1400"/>
                        <a:t>- організація дрібних та дешевих розваг («велосипедний туризм»);</a:t>
                      </a:r>
                    </a:p>
                  </a:txBody>
                  <a:tcPr/>
                </a:tc>
                <a:tc>
                  <a:txBody>
                    <a:bodyPr/>
                    <a:lstStyle/>
                    <a:p>
                      <a:r>
                        <a:rPr lang="ru-RU" sz="1400"/>
                        <a:t>- неграмотність населення, величезні державні борги та відсутність інвестицій в економіку бідніших країн регіону;</a:t>
                      </a:r>
                    </a:p>
                  </a:txBody>
                  <a:tcPr/>
                </a:tc>
                <a:extLst>
                  <a:ext uri="{0D108BD9-81ED-4DB2-BD59-A6C34878D82A}">
                    <a16:rowId xmlns:a16="http://schemas.microsoft.com/office/drawing/2014/main" val="2050495602"/>
                  </a:ext>
                </a:extLst>
              </a:tr>
              <a:tr h="312762">
                <a:tc>
                  <a:txBody>
                    <a:bodyPr/>
                    <a:lstStyle/>
                    <a:p>
                      <a:r>
                        <a:rPr lang="ru-RU" sz="1400"/>
                        <a:t>- віддаленість від основних туристичних регіонів (Європа, Америка); </a:t>
                      </a:r>
                    </a:p>
                  </a:txBody>
                  <a:tcPr/>
                </a:tc>
                <a:tc>
                  <a:txBody>
                    <a:bodyPr/>
                    <a:lstStyle/>
                    <a:p>
                      <a:r>
                        <a:rPr lang="ru-RU" sz="1400"/>
                        <a:t>- демографічна ситуація;</a:t>
                      </a:r>
                    </a:p>
                  </a:txBody>
                  <a:tcPr/>
                </a:tc>
                <a:extLst>
                  <a:ext uri="{0D108BD9-81ED-4DB2-BD59-A6C34878D82A}">
                    <a16:rowId xmlns:a16="http://schemas.microsoft.com/office/drawing/2014/main" val="2693050620"/>
                  </a:ext>
                </a:extLst>
              </a:tr>
              <a:tr h="528701">
                <a:tc>
                  <a:txBody>
                    <a:bodyPr/>
                    <a:lstStyle/>
                    <a:p>
                      <a:r>
                        <a:rPr lang="ru-RU" sz="1400"/>
                        <a:t>- багато країн розташованих на островах або півостровах, що омиваються водами Тихого та Індійського океанів;</a:t>
                      </a:r>
                    </a:p>
                  </a:txBody>
                  <a:tcPr/>
                </a:tc>
                <a:tc>
                  <a:txBody>
                    <a:bodyPr/>
                    <a:lstStyle/>
                    <a:p>
                      <a:r>
                        <a:rPr lang="ru-RU" sz="1400"/>
                        <a:t>- мало хто може вільно висловлюватися англійською мовою, попри її вивчення протягом багатьох років у школі;</a:t>
                      </a:r>
                      <a:endParaRPr lang="uk-UA" sz="1400"/>
                    </a:p>
                  </a:txBody>
                  <a:tcPr/>
                </a:tc>
                <a:extLst>
                  <a:ext uri="{0D108BD9-81ED-4DB2-BD59-A6C34878D82A}">
                    <a16:rowId xmlns:a16="http://schemas.microsoft.com/office/drawing/2014/main" val="3712565127"/>
                  </a:ext>
                </a:extLst>
              </a:tr>
              <a:tr h="312762">
                <a:tc>
                  <a:txBody>
                    <a:bodyPr/>
                    <a:lstStyle/>
                    <a:p>
                      <a:r>
                        <a:rPr lang="ru-RU" sz="1400"/>
                        <a:t>- величезна, надзвичайна містка для прийому туристів територія;</a:t>
                      </a:r>
                    </a:p>
                  </a:txBody>
                  <a:tcPr/>
                </a:tc>
                <a:tc rowSpan="4">
                  <a:txBody>
                    <a:bodyPr/>
                    <a:lstStyle/>
                    <a:p>
                      <a:r>
                        <a:rPr lang="ru-RU" sz="1400"/>
                        <a:t>- низький освітній та культурний рівень населення регіону.</a:t>
                      </a:r>
                      <a:endParaRPr lang="uk-UA" sz="1400"/>
                    </a:p>
                  </a:txBody>
                  <a:tcPr/>
                </a:tc>
                <a:extLst>
                  <a:ext uri="{0D108BD9-81ED-4DB2-BD59-A6C34878D82A}">
                    <a16:rowId xmlns:a16="http://schemas.microsoft.com/office/drawing/2014/main" val="2504579520"/>
                  </a:ext>
                </a:extLst>
              </a:tr>
              <a:tr h="528701">
                <a:tc>
                  <a:txBody>
                    <a:bodyPr/>
                    <a:lstStyle/>
                    <a:p>
                      <a:r>
                        <a:rPr lang="ru-RU" sz="1400"/>
                        <a:t>- значне різноманіття та багатство природних ландшафтів та рекреаційних ресурсів;</a:t>
                      </a:r>
                    </a:p>
                  </a:txBody>
                  <a:tcPr/>
                </a:tc>
                <a:tc vMerge="1">
                  <a:txBody>
                    <a:bodyPr/>
                    <a:lstStyle/>
                    <a:p>
                      <a:endParaRPr lang="uk-UA"/>
                    </a:p>
                  </a:txBody>
                  <a:tcPr/>
                </a:tc>
                <a:extLst>
                  <a:ext uri="{0D108BD9-81ED-4DB2-BD59-A6C34878D82A}">
                    <a16:rowId xmlns:a16="http://schemas.microsoft.com/office/drawing/2014/main" val="2316447604"/>
                  </a:ext>
                </a:extLst>
              </a:tr>
              <a:tr h="312762">
                <a:tc>
                  <a:txBody>
                    <a:bodyPr/>
                    <a:lstStyle/>
                    <a:p>
                      <a:r>
                        <a:rPr lang="ru-RU" sz="1400"/>
                        <a:t>- розміщення найважливіших світових святинь й центрів паломництва; </a:t>
                      </a:r>
                    </a:p>
                  </a:txBody>
                  <a:tcPr/>
                </a:tc>
                <a:tc vMerge="1">
                  <a:txBody>
                    <a:bodyPr/>
                    <a:lstStyle/>
                    <a:p>
                      <a:endParaRPr lang="uk-UA"/>
                    </a:p>
                  </a:txBody>
                  <a:tcPr/>
                </a:tc>
                <a:extLst>
                  <a:ext uri="{0D108BD9-81ED-4DB2-BD59-A6C34878D82A}">
                    <a16:rowId xmlns:a16="http://schemas.microsoft.com/office/drawing/2014/main" val="265584716"/>
                  </a:ext>
                </a:extLst>
              </a:tr>
              <a:tr h="312762">
                <a:tc>
                  <a:txBody>
                    <a:bodyPr/>
                    <a:lstStyle/>
                    <a:p>
                      <a:r>
                        <a:rPr lang="ru-RU" sz="1400"/>
                        <a:t>- етнічна строкатість регіону. </a:t>
                      </a:r>
                    </a:p>
                  </a:txBody>
                  <a:tcPr/>
                </a:tc>
                <a:tc vMerge="1">
                  <a:txBody>
                    <a:bodyPr/>
                    <a:lstStyle/>
                    <a:p>
                      <a:endParaRPr lang="uk-UA"/>
                    </a:p>
                  </a:txBody>
                  <a:tcPr/>
                </a:tc>
                <a:extLst>
                  <a:ext uri="{0D108BD9-81ED-4DB2-BD59-A6C34878D82A}">
                    <a16:rowId xmlns:a16="http://schemas.microsoft.com/office/drawing/2014/main" val="1049968841"/>
                  </a:ext>
                </a:extLst>
              </a:tr>
            </a:tbl>
          </a:graphicData>
        </a:graphic>
      </p:graphicFrame>
    </p:spTree>
    <p:extLst>
      <p:ext uri="{BB962C8B-B14F-4D97-AF65-F5344CB8AC3E}">
        <p14:creationId xmlns:p14="http://schemas.microsoft.com/office/powerpoint/2010/main" val="17369810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TotalTime>
  <Words>4463</Words>
  <Application>Microsoft Office PowerPoint</Application>
  <PresentationFormat>Широкоэкранный</PresentationFormat>
  <Paragraphs>83</Paragraphs>
  <Slides>36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36</vt:i4>
      </vt:variant>
    </vt:vector>
  </HeadingPairs>
  <TitlesOfParts>
    <vt:vector size="40" baseType="lpstr">
      <vt:lpstr>Arial</vt:lpstr>
      <vt:lpstr>Garamond</vt:lpstr>
      <vt:lpstr>Times New Roman</vt:lpstr>
      <vt:lpstr>Натуральные материалы</vt:lpstr>
      <vt:lpstr>Тема 7. Сучасний стан, тенденції та перспективи розвитку готельноресторанного господарства в Азіатсько-Тихоокеанському туристичному регіоні</vt:lpstr>
      <vt:lpstr>План:</vt:lpstr>
      <vt:lpstr>1. Сучасний стан розвитку готельно-ресторанного господарства в АзіатськоТихоокеанському туристичному регіоні. Тенденції розвитку ринку готельно-ресторанних послуг у кранах Азії. </vt:lpstr>
      <vt:lpstr>Східну Азію й Тихоокеанський регіон експерти вважають “туристичним напрямом майбутнього”. До складу регіону входять так звані “нові індустріальні країни”: Гонконг, Малайзія, Сінгапур, Південна Корея, Таїланд, Індонезія, Тайвань. Швидкими темпами розвивається туристична індустрія Китаю, якому експерти пророкують стати провідною туристичною державою – ідером світового туризму у 2020 році. Китай приваблює велику кількість туристів чудовою екзотичною природою, пам’ятками культури, індустрією розваг, високим рівнем сервісу, у той же час район генерує близько 75% виїзних туристичних потоків. Найбільшим ринком – постачальником туристів до Китаю та інших регіонів світу є Японія.</vt:lpstr>
      <vt:lpstr>До регіону Південної Азії входять такі країни: Індія, Пакистан, Непал, Мальдівська республіка, Іран, М”янма, Афганістан, Шрі-Ланка, Бангладеш та Бутан. Види туризму, що пропонуються у різних країнах, мають виражену специфіку: пізнавальний туризм в ндії й Пакистані, пляжний відпочинок на Мальдівах і у Ші-Ланці, гірський спорт й альпінізм у Непалі. Темпи зростання туризму в 2002 році в йьому регіоні були від”ємними, що пояснювалося політичною нестабільністю й війнами у країнах світу. Аде вже у 2003 році кількість прибуттів зросла майже вдвічі.</vt:lpstr>
      <vt:lpstr>У 2005 році зростання туризму в Азіатсько – Тихоокеанському регіоні становило +7%. Це значно менші темпи порівняно з 2004 роком, коли регіон відновлювався після епідемії атипової пневмонії (+28%). Хороші темпи в 2005 році продемонстрували Камбоджа (+35%), В”єтнам (+18), Філіппіни (+14), а на Мальдівах позначилися налідки цунамі - темпи прибуттів зменшилися до –39%.</vt:lpstr>
      <vt:lpstr>У кінці XX століття країни Азіатсько-Тихоокеанського регіону стали привабливими рекреаційно-туристичними центрами для туристів з усього світу (рис. 3.). У XX ст. туристичними лідерами АТР з прийому іноземних туристів були Індія та Пакистан (дві третини прибуттів до Східної Азії). На сьогодні ж ці позиції займають Китай, Таїланд та Сінгапур.</vt:lpstr>
      <vt:lpstr>Китай є безперечним лідером за кількістю працівників, зайнятих у туристичній сфері і ця кількість продовжує зростати.  Слідом за Китаєм, крім США, серед азіатських країн непогані позиції займають Індія, Японія, Індонезія. У 1996 р.  Східну Азію та Тихоокеанський регіон відвідали понад 90 млн. туристів.  У той же час у 2000 р. кількість туристів зросла більш ніж у чотири рази, з них 78 % – це туристи з країн цього ж регіону.  Близько 15 % від загального попиту на туристичні послуги в Східній Азії та Тихоокеанському регіоні перше місце складали японці, друге – Сінгапур (9 %), третє – Тайвань (близько 7 %).  Це пояснювалося не лише заможністю мешканців Японії, але й дією спеціальної програми японського уряду, за допомогою якої відбувалося стимулювання проведення канікул та відпусток японцями за кордоном.</vt:lpstr>
      <vt:lpstr>Велика площа АТР сприяє формуванню комплексу різноманітних природних, культурноісторичних та бальнеологічних рекреаційних ресурсів, які позитивно впливають на формування привабливого туристичного регіону. Основні фактори, які впливають на формування привабливого Азійсько-Тихоокеанського туристичного регіону</vt:lpstr>
      <vt:lpstr>Активна демографічна поведінка, що призводить до високої народжуваності, збільшення кількості багатодітних сімей, знижують ефективність економічного розвитку, навіть при відносно високих темпах зростання ВВП, сприяють збереженню високого рівня безробіття та низької якості життя.  Так, загальні показники народжуваності в більшості країн – більше 2, а в Папуа Новій Гвінеї вони досягають максимуму – 4,3.  У ряді країн завершується демографічний перехід, і темпи щорічного приросту населення протягом 2005 – 2012 рр. не перевищували 0,7% (Республіка Корея, Китай, Тайвань). Лише Японія є типовим представником першого типу відтворення населення в регіоні (0,1%). Така ситуація не тільки гальмує розвиток виїзного, але негативно позначається і на розвитку в'їзного туризму (бідність не віднесеш до привабливих якостей території).  Маленький, але благополучний Сянган в рік відвідують з туристичними цілями понад 15 млн. осіб, а величезну та різноманітну у ресурсному відношенні Індонезію – менше 5 млн. осіб. </vt:lpstr>
      <vt:lpstr>Попит на подорожі є вищим тоді, коли вищий освітній й культурний рівень населення в країні відвідування туристами. Загальна чисельність безграмотного населення АТР перевищує 260 млн. чол.: найвища питома вага неписьменних у населенні старше 15 років в  Лаосі, ПапуаНовій Гвінеї та Камбоджі (32-36%),  КНР –182 млн. чол (14%),  Індонезії – 28 млн. чол. (13%),  В'єтнамі –6 млн. чол. (7%),  Філіппінах – 4 млн. чол. (5%),  Малайзії – 3 млн. чол. (12%) </vt:lpstr>
      <vt:lpstr>Кожен із субрегіонів Азіатсько-Тихоокеанського регіону представлений різними колоритними країнами, які спеціалізуються на різних видах туризму. Варто відмітити п’ять основних видів туризму, які користуються популярністю серед туристів в АТР та приносять зростаючий дохід, а саме: - діловий туризм - туризм з метою відпочинку  -релігійний  -лікувальнооздоровчий  -та пізнавальний</vt:lpstr>
      <vt:lpstr>Ділові поїздки та конгресовий туризм характерні для:  Японії, Південної Кореї, Сінгапуру, Китаю.  Лікувальний та релігійний туризм найбільше розвинутий в:  Китаї та Японії. Шрі-Ланка, Мальдівська Республіка та деякі інші країни успішно спеціалізуються на пляжному туризмі.  Значно розвинулося надання послуг любителям гірськолижного спорту в: Непалі, не кажучи про використання пізнавального туризму в цій країні, пов'язане з модою на буддизм у: країнах Європи та Північної Америки.</vt:lpstr>
      <vt:lpstr>В Азіатсько-Тихоокеанському регіоні з середнім показником приросту (+8%) кількість прибуттів в 2013 р. зросла на 15 млн., а загальна кількість міжнародних туристів складала 233 млн. Південно-Східна Азія (+9%) виявилася кращою серед субрегіонів в значній мірі через проведення політики сприяння розвитку міжрегіонального співробітництва та координації діяльності в галузі туризму. Досить непогані темпи зростання також були зафіксовані в Північній Азії (+6%) внаслідок відновлення в'їзного та виїзного туризму в Японії, в той час як в Південно-Східній Азії (+4%) та Океанії (+4%) вони були порівняно більш слабкими.</vt:lpstr>
      <vt:lpstr>Про рівень розвитку країни можна судити по витратах на туризм на одного жителя. Серед країн АТР існує значна диференціація за цим показником:  М'янма, Камбоджа та Лаос (1-3 дол. США),  Китай, Папуа-Нова Гвінея, Індонезія, Філіппіни (10-15 дол. США), країни Океанії (20- 100 дол. США),  Малайзія, Республіка Корея, Японія, Тайвань, Австралія та Нова Зеландія (100- 350 дол. США),  Сянган (1754 дол. США),  Сінгапур (1200 дол. США).  Відносно невисокі витрати на туризм в Японії (252 дол. США), що суперечить високому соціально-економічному розвитку країни. Однак, це пов'язано, головним чином, з її острівним становищем та наявністю високого потенціалу виїзного туризму. </vt:lpstr>
      <vt:lpstr>Основним туристичним ринком для Азійсько-Тихоокеанського регіону є розвинуті країни Європи: Великобританія – найбільша частка 34%, Франція, Нідерланди, Бельгія, Скандинавські країни, а також США, Канада, австралійський Союз, Нова Зеландія. Відносно великі потоки туристів з двох останніх країн у Південно-Східну і Південну Азію. Африка дає в Азію найбільше відвідувачів з країн Магрібу в місця паломництва мусульман – Мекку та Медину. Із Східної Африки туристи направляються переважно в Індію, Пакистан, Іран та Сирію. За прогнозами АТР збереже за собою лідерство в темпах зростання туристичних показників.</vt:lpstr>
      <vt:lpstr>2. Дослідження основних перспектив розвитку ринку готельно-ресторанних послуг у азіатських країнах.</vt:lpstr>
      <vt:lpstr>Відповідні трансформації відбуваються і на світовому ринку готельного господарства, де останніми роками спостерігається переміщення глобальних «полюсів росту» на користь Азіатсько-Тихоокеанському регіону. Так, зростання присутності готельних мереж в АзіатськоТихоокеанського регіоні у 2015 р. становило 10,7%, що значно перевищує усереднені показники за регіонами світу. Нові туристичні напрямки активно облаштовуються глобальними готельними мережами у відповідності до росту популярності з боку туристів. </vt:lpstr>
      <vt:lpstr>Просторова структура номерного фонду світового готельного господарства також еволюціонізує на користь країн, що розвиваються. У 2015 р. загальний обсягу номерного фонду збільшився на 600 тис. (+2,8%) номерів і становив 21 751 496 номерів. Незважаючи на те, що Європа і Північна Америка залишаються незаперечними лідерами за кількістю існуючих номерів, частка інших регіонів зростає. Зокрема, кількість готельних номерів у АзіатськоТихоокеанському регіоні перетнула позначку у 5 млн, що у відносних показниках дорівнює 23,3% світового номерного фонду. </vt:lpstr>
      <vt:lpstr>На Азіатсько-Тихоокеанський регіон припадає левова частка світового ринку індустрії громадського харчування – 43%. На сукупне збільшення пропозицій готельно-ресторанних послуг у країнах даного регіону впливає як природний приріст населення, так і збільшення частки середнього класу, який володіє достатнім обсягом грошових коштів, щоби витрачати їх на відвідання ресторанів, кафе та барів і здійснювати поїздки в середині власних країн.</vt:lpstr>
      <vt:lpstr>Один з найбільших ринків Foodservice (громадського харчування) даного регіону є Китай, обсяг якого становить понад 600 млрд дол. США. Як відомо, Китай є найчисельнішою країною світу, його мешканці складають 19% населення Землі, або 1,38 млрд осіб. Незважаючи на те, що чисельність населення у цій країні, за прогнозами ООН, не буде зростати, активізація ринку внутрішнього туризму є також важливим чинником росту індустрії громадського харчування. Обсяг ринку внутрішнього туризму в Китаї нараховує 2 млрд поїздок щороку, що суттєво перевищує показники міжнародних туристичних прибуттів у світі. Внутрішній туризм може сягнути подібних масштабів в Індії, де нині мешкає 18% світового населення і яка до 2030 р. випередить Китай за цим показником. Окрім зазначених країн перспективними ринками для росту Foodservice можуть бути Аргентина, Бразилія, В’єтнам, Індонезія, Мексика, Туреччина та ін.</vt:lpstr>
      <vt:lpstr>Мадрид, Іспанія, 23 жовтня 2018 р. - Всесвітня туристична організація (UNWTO) спільно з Глобальним дослідницьким центром економіки туризму (GTERC) представила свій азіатський тренінг з питань туризму на Глобальному форумі з туризму в Макао (Китай). У звіті показано, що Азія і Тихоокеанський регіон випереджають всі регіони світу у зростанні кількості туристів з різних країн світу з 2005 року.</vt:lpstr>
      <vt:lpstr>‘UNWTO/GTERC Азійські туристичні тренди – 2018’ продемонстрував, що притік іноземних туристів до Азії та Тихоокеанського регіону за підсумками 2017 року збільшився на 6%, досягши 323 мільйони, що становить близько чверті світового показника. З усіх регіонів, Азія і Тихий океану, що є другими за кількістю відвідувань після Європи, показують дуже великий темп приросту туристів з 2005 року. Прибуття зросли в середньому на 6% на рік, що перевищує світовий середній показник на 4%.</vt:lpstr>
      <vt:lpstr>Швидке економічне зростання в регіоні з більш ніж половиною населення світу, а також зростаюче повітряне сполучення, полегшення подорожей та великі інфраструктурні проекти сприяли міжнародному туризму в регіоні. Це сильно вплинуло на туристичні прибутки азіатських країн, які неухильно збільшилися з 17% загального світового показника у 2000 році до 29% у 2017 році. Це еквівалентно 390 мільярдів доларів США у туризмі. Азія і Тихий океан грають важливу роль як вихідний ринок, що стимулює значне зростання як на регіональних, так і на довгих маршрутах. У регіоні 335 мільйонів міжнародних мандрівників витратили 507 мільярдів доларів США в 2017 році, що становить 37 відсотків загального світового обсягу. Близько 80% цих візитів були зосереджені в напрямках Азії. За межами регіону 56% подорожей були до Європи.</vt:lpstr>
      <vt:lpstr>Інновації в ресторанній індустрії Японії</vt:lpstr>
      <vt:lpstr>Ресторан, де замість офіціантів працюють макаки. У місті Уцуномія (Японія) відкрився ресторан Каябукі, в якому клієнтів обслуговують макаки замість офіціантів. Власник ресторану Каору Оцука почав використовувати макак в якості офіціантів майже 30 років тому. Знайомі подарували йому мавпу по клички Якчан, яка несподівано стала із задоволенням копіювати дії обслуговуючого персоналу в належному Оцукой барі. Розумна макака стала визначною пам'яткою і кількість клієнтів бару збільшилася в кілька разів.</vt:lpstr>
      <vt:lpstr>Рecтoрaн нiндзя. Кoнцeпцiя: вiдвiдувaчiв пiд чac вiдвiдувaння рecтoрaну рoзвaжaють нiндзя. Увecь iнтeр’єр тaкoж викoнaний пoдiбнo дo тaємнoгo притулку лeгeндaрниx япoнcькиx вoїнiв. Зa нeпримiтними двeримa вac чeкaє цiлий лaбiринт, щo вeдe в ceлo нiндзя. У мeню рecтoрaну прeдcтaвлeнi блюдa рiзниx кулiнaрниx трaдицiй cвiту, включaючи япoнcьку, фрaнцузьку i китaйcьку куxню. Сeрвiрoвкa блюдa нiчим нe пocтупaєтьcя нeзвичaйнoму iнтeр’єру: нaприклaд, вжe cтaвшe звичним фуa-грa пoдaдуть з крeкeрaми у фoрмi cюрiкeнiв.</vt:lpstr>
      <vt:lpstr>Рecтoрaн роботів. Вeличeзнi рoбoти, мoтoцикли, прeкрacнi тaнцiвницi в caмиx рiзниx кocтюмax, виблиcкуючa пiдлoгa, бaрвиcтe пiдcвiчувaння, дзeркaлa, япoнcькi бaрaбaни, фeєричнe шoу – уce цe чeкaє вiдвiдувaчiв рecтoрaну “Robot Restaurant” в тoкiйcькoму рaйoнi Сiндзюку. Пiд чac їжi гocтi дивлятьcя яcкрaвe прeдcтaвлeння, якe тривaє приблизнo 1,5 гoдини. Пiд чac змiни дeкoрaцiй вiдвiдувaчi мoжуть бeзкoштoвнo cфoтoгрaфувaтиcя з рoбoтaми. Обcтaнoвкa в рecтoрaнi нaгaдує кaрнaвaл в Рio, тiльки дужe cучacний i футуриcтичний. Шoу, їжa i нaпoї oбiйдутьcя в 5000 iєн (приблизнo 450 гривeнь). У дeнь в рecтoрaнi прoxoдять три ceaнcи: пoчaтoк в 19:00, 20:30 i 22:00.</vt:lpstr>
      <vt:lpstr>Кaфe VAMPIRE CAFE. Рoзтaшoвaнe в рaйoнi Гiнзa вaмпiрcькe кaфe oфoрмлeнo зa мoтивaми лeгeнд прo кривaвoгo Грaфa Дрaкулу. Тут бaгaтo чeрвoнoгo кoльoру, крoв, xрecти, труни i iншi eлeмeнти пoxмурoї вампірської ecтeтики.</vt:lpstr>
      <vt:lpstr>Кафе із совами. Кафе із совами (Owl cafes) є прекрасною альтернативою, якщо у вас алергія на кішок. Більшість з них знаходяться в передмістях, тому вони надають хорошу можливість відвідати типовий житловий район, далеко від динамічного центру міста. Совине кафе, знаходиться на лінії Тюо, на станції Кокубундзі, в 20 хвилинах їзди від станції Сіндзюку. Саме кафе знаходиться в 10 хвилинах ходьби від станції, і ви можете насолодитися короткою прогулянкою в житловому районі. Ви пройдете повз типових приміських будинків, і якщо звернете увагу, то помітите, що вони не так сильно притиснуті один до одного, як в області ближче до центральної частини Токіо, і це дасть вам відчуття особистого простору. Саме кафе розташовується в невеликому дворі, в кінці житлової вулиці. Ви не пропустите дерев'яний стенд в передній частині магазину, де можна побачити деяких з найшикарніших і вражаючих сов, які можуть спостерігати за вами з вікна. Той час як всередині кафе дуже мало, воно все одно залишається милим і комфортним. Ви можете побачити сов через невеликі скляні вітрини. Тут є сови всіх видів рас і віків, так що робить це місце дуже приємним і різноманітним. Крім того, сови дуже тихі і не будуть турбувати, поки відпочиваєте. А поки що ви можете випити що-небудь гаряче (кава коштує близько Ґ 500) а також зробити фото (тільки без спалаху) і прогулятися навколо магазину.</vt:lpstr>
      <vt:lpstr>Котокафе. Котячий бастіон Кіото розташувався на острові Хонсю, станція метро Tozai. У Nekokaigi панує властива подібним закладам атмосфера - розслаблююча, тепла, пухнаста і домашня. Дістатися до цього острівця лампового затишку дуже легко - кафе розташоване в центрі міста, на перетині популярних туристичних маршрутів Кіото. Варто врахувати, що сюди, не пускають дітей віком до 13 років, а куріння заборонено - немає навіть спеціальної зони. В іншому строгі правила приблизно ті ж: вимиті руки, зняте взуття, ласощі для кішок, лише надані самим закладом, ніяких фотоспалахів.</vt:lpstr>
      <vt:lpstr>Інновації в готельній індустрії Японії.</vt:lpstr>
      <vt:lpstr>Готель «Queen Elizabeth Love», Канагава. Японія сповнена унікальних готелів, таких як романтичні готелі - готелі, які можуть бути орендовані тільки парами не більш як на годину. Романтичний готель у Канагава, недалеко від Токіо, є одним з найпопулярніших засобів розміщення. Дизайн цього унікального готелю передає інтер'єр знаменитого корабля королеви Єлизавети. У той час як фасад готелю пофарбований у рожевий колір, номери виконані в морському стилі.</vt:lpstr>
      <vt:lpstr>Resort Risonare Hoshino, Kobuchizawa. Спокійне місце, щоб розслабитися в Японських Альпах, біля підніжжя гори Yatsugatake. Цей зелений готель – сучасна інтерпретація італійського середньовічного міста-фортеці з прекрасним овалом «LeafChapel», є популярним місцем для проведення весіль та інших спеціальних заходів. Вартість номера варіюється від $ 135, але дешеві пропозиції відпочинку доступні в дні національних свят та інших урочистих днів.</vt:lpstr>
      <vt:lpstr>Веnеѕѕe Art Site, Naoshima. Абсолютно унікальний об'єкт, який поєднує в собі функції музею та готелю. Комплекс розташований на крихітному острові в Японії і вдалим чином поєднує в собі красиву природу, сучасне мистецтво та архітектуру. У кожному номері милуватися приголомшливими заходом і сходом над морем. Вартість номерів варіюється від $ 300 - $ 900 на ніч.</vt:lpstr>
      <vt:lpstr>Готель-бібліотека, Токіо. Заснути з книжкою в руках не тільки можна, а й треба. У японському готелі з назвою "Ліжко та книжка в Токіо" для цього створили всі умови. Аби занурення в сон було приємним та оригінальним. З книжкою і серед книжок. "Така концепція готелю з'явилася тоді, коли я замислився над місцем, де можна було б не просто засинати, а й отримувати задоволення від цього, щоб це було цікаво", - сказав Кіе Асаї, Виконавчий директор Книжкового готелю. Спальні місця розташовані тут просто в книжковій шафі між полиць та за ними. У кожній такій капсулі - матрац, подушка, ковдра і лампа для читання. Утім, можна й не залазити в полицю, а лишатися в просторому холі готелю. У книжковому раю зупиняються не лише туристи. Іноді сюди приходять відпочити від метушні великого міста й самі жителі Токіо. "Чимало відвідувачів віддають перевагу перебуванню в спільному секторі. Тут ми можемо спілкуватися, почуваючись спокійно", - сказала Нацукі Суно, відвідувачка готелю. "Такі капсули дуже зручні та конструктивні, але вони не для тих, хто боїться замкненого простору. Нам особисто сподобалися в готелі і місця-капсули, і місця в загальній вітальні. Це ідеальний куточок для любителів книжок", - сказала Суеза Дас, туристка Власники готелю називають його старомодним адже на зміну паперовим книгам нині прийшли безліч девайсів. Однак відвідувачі так не вважають переважна більшість клієнтів готелю - молодь.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7. Сучасний стан, тенденції та перспективи розвитку готельноресторанного господарства в Азіатсько-Тихоокеанському туристичному регіоні</dc:title>
  <dc:creator>Кублинский Вадим</dc:creator>
  <cp:lastModifiedBy>Inna</cp:lastModifiedBy>
  <cp:revision>6</cp:revision>
  <dcterms:created xsi:type="dcterms:W3CDTF">2021-11-07T20:38:19Z</dcterms:created>
  <dcterms:modified xsi:type="dcterms:W3CDTF">2021-11-09T19:52:29Z</dcterms:modified>
</cp:coreProperties>
</file>