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9"/>
  </p:notesMasterIdLst>
  <p:sldIdLst>
    <p:sldId id="256" r:id="rId2"/>
    <p:sldId id="257" r:id="rId3"/>
    <p:sldId id="286" r:id="rId4"/>
    <p:sldId id="288" r:id="rId5"/>
    <p:sldId id="289" r:id="rId6"/>
    <p:sldId id="268" r:id="rId7"/>
    <p:sldId id="290" r:id="rId8"/>
    <p:sldId id="310" r:id="rId9"/>
    <p:sldId id="287" r:id="rId10"/>
    <p:sldId id="291" r:id="rId11"/>
    <p:sldId id="293" r:id="rId12"/>
    <p:sldId id="292" r:id="rId13"/>
    <p:sldId id="294" r:id="rId14"/>
    <p:sldId id="297" r:id="rId15"/>
    <p:sldId id="296" r:id="rId16"/>
    <p:sldId id="295" r:id="rId17"/>
    <p:sldId id="298" r:id="rId18"/>
    <p:sldId id="299" r:id="rId19"/>
    <p:sldId id="300" r:id="rId20"/>
    <p:sldId id="301" r:id="rId21"/>
    <p:sldId id="302" r:id="rId22"/>
    <p:sldId id="304" r:id="rId23"/>
    <p:sldId id="305" r:id="rId24"/>
    <p:sldId id="306" r:id="rId25"/>
    <p:sldId id="303" r:id="rId26"/>
    <p:sldId id="309" r:id="rId27"/>
    <p:sldId id="307" r:id="rId28"/>
  </p:sldIdLst>
  <p:sldSz cx="9144000" cy="5143500" type="screen16x9"/>
  <p:notesSz cx="6858000" cy="9144000"/>
  <p:embeddedFontLst>
    <p:embeddedFont>
      <p:font typeface="Roboto Condensed" panose="020B0604020202020204" charset="0"/>
      <p:regular r:id="rId30"/>
      <p:bold r:id="rId31"/>
      <p:italic r:id="rId32"/>
      <p:boldItalic r:id="rId33"/>
    </p:embeddedFont>
    <p:embeddedFont>
      <p:font typeface="Arvo" panose="020B0604020202020204" charset="0"/>
      <p:regular r:id="rId34"/>
      <p:bold r:id="rId35"/>
      <p:italic r:id="rId36"/>
      <p:boldItalic r:id="rId37"/>
    </p:embeddedFont>
    <p:embeddedFont>
      <p:font typeface="Roboto Condensed Light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5D08E4-4CB9-4A25-91DF-C19B82DA8EF8}">
  <a:tblStyle styleId="{025D08E4-4CB9-4A25-91DF-C19B82DA8E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806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177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8498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9114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3159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8409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9604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0915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7648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0770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6771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8235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574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4637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6137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67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3141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4969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28020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6744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6458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832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234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3356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6033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8410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359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375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5"/>
                </a:solidFill>
              </a:rPr>
              <a:t>“</a:t>
            </a:r>
            <a:endParaRPr sz="7200" b="1">
              <a:solidFill>
                <a:schemeClr val="accent5"/>
              </a:solidFill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9"/>
          <p:cNvGrpSpPr/>
          <p:nvPr/>
        </p:nvGrpSpPr>
        <p:grpSpPr>
          <a:xfrm>
            <a:off x="2466138" y="4472723"/>
            <a:ext cx="6686825" cy="670795"/>
            <a:chOff x="5589288" y="4472723"/>
            <a:chExt cx="6686825" cy="670795"/>
          </a:xfrm>
        </p:grpSpPr>
        <p:sp>
          <p:nvSpPr>
            <p:cNvPr id="145" name="Google Shape;145;p9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" name="Google Shape;146;p9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Google Shape;147;p9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9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" name="Google Shape;149;p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Google Shape;150;p9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" name="Google Shape;152;p9"/>
          <p:cNvSpPr txBox="1">
            <a:spLocks noGrp="1"/>
          </p:cNvSpPr>
          <p:nvPr>
            <p:ph type="body" idx="1"/>
          </p:nvPr>
        </p:nvSpPr>
        <p:spPr>
          <a:xfrm>
            <a:off x="2682800" y="4636500"/>
            <a:ext cx="60042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</a:lstStyle>
          <a:p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  <p:grpSp>
        <p:nvGrpSpPr>
          <p:cNvPr id="154" name="Google Shape;154;p9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55" name="Google Shape;155;p9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" name="Google Shape;156;p9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0" name="Google Shape;160;p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Візуалізація даних та інфографіка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Задачі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4" y="1345996"/>
            <a:ext cx="8462610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Важливою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рисою візуалізованих даних є їхня переконливість, тому дуже важливо уникати викривлення інформації в процесі візуалізації. Зокрема, в хорошій візуалізації наочність загальної картини не заважає сприйняттю деталей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.</a:t>
            </a:r>
          </a:p>
          <a:p>
            <a:pPr marL="101600" indent="0">
              <a:buNone/>
            </a:pPr>
            <a:r>
              <a:rPr lang="uk-UA" sz="1600" b="1" dirty="0" smtClean="0">
                <a:solidFill>
                  <a:schemeClr val="tx1"/>
                </a:solidFill>
                <a:latin typeface="Open Sans"/>
              </a:rPr>
              <a:t>Приклади</a:t>
            </a:r>
            <a:endParaRPr lang="uk-UA" sz="1600" b="1" dirty="0">
              <a:solidFill>
                <a:schemeClr val="tx1"/>
              </a:solidFill>
              <a:latin typeface="Open Sans"/>
            </a:endParaRPr>
          </a:p>
          <a:p>
            <a:pPr marL="101600" indent="0">
              <a:buNone/>
            </a:pPr>
            <a:endParaRPr lang="uk-UA" sz="1600" dirty="0">
              <a:solidFill>
                <a:schemeClr val="tx1"/>
              </a:solidFill>
              <a:latin typeface="Open Sans"/>
            </a:endParaRPr>
          </a:p>
          <a:p>
            <a:pPr marL="0" lvl="0" indent="0">
              <a:buNone/>
            </a:pPr>
            <a:endParaRPr sz="1600"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40369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08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06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Задачі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4" y="1345996"/>
            <a:ext cx="6019334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Але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головне, що вирізняє візуалізацію як інфопродукт від використання візуалізації як техніки аналізу — </a:t>
            </a:r>
            <a:r>
              <a:rPr lang="uk-UA" sz="1600" i="1" dirty="0">
                <a:solidFill>
                  <a:schemeClr val="tx1"/>
                </a:solidFill>
                <a:latin typeface="Open Sans"/>
              </a:rPr>
              <a:t>чітке повідомлення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. </a:t>
            </a:r>
            <a:endParaRPr lang="uk-UA" sz="1600" dirty="0" smtClean="0">
              <a:solidFill>
                <a:schemeClr val="tx1"/>
              </a:solidFill>
              <a:latin typeface="Open Sans"/>
            </a:endParaRPr>
          </a:p>
          <a:p>
            <a:pPr marL="101600" indent="0">
              <a:buNone/>
            </a:pP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Якщо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в даних нема нічого такого, що хотілося би в них показати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споживачеві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, жодна візуалізація не зможе зробити їх цікавими.</a:t>
            </a:r>
          </a:p>
          <a:p>
            <a:pPr marL="0" lvl="0" indent="0">
              <a:buNone/>
            </a:pPr>
            <a:endParaRPr sz="1600"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30014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Задачі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3" y="1345996"/>
            <a:ext cx="7416537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uk-UA" sz="1600" dirty="0">
                <a:solidFill>
                  <a:schemeClr val="tx1"/>
                </a:solidFill>
                <a:latin typeface="Open Sans"/>
              </a:rPr>
              <a:t>Відповідно, побудові візуалізації має передувати момент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усвідомлення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в даних чогось такого,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чим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варто поділитися. Це може бути просто масштаб чогось, якась залежність, закономірність, співвідношення, аномалія, тощо. Іншими словами, в даних має з’явитися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«основа».</a:t>
            </a:r>
            <a:endParaRPr lang="uk-UA" sz="1600" dirty="0">
              <a:solidFill>
                <a:schemeClr val="tx1"/>
              </a:solidFill>
              <a:latin typeface="Open Sans"/>
            </a:endParaRPr>
          </a:p>
          <a:p>
            <a:pPr marL="101600" indent="0">
              <a:buNone/>
            </a:pPr>
            <a:r>
              <a:rPr lang="uk-UA" sz="1600" dirty="0">
                <a:solidFill>
                  <a:schemeClr val="tx1"/>
                </a:solidFill>
                <a:latin typeface="Open Sans"/>
              </a:rPr>
              <a:t>Далі, треба обрати метод візуалізації,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який би допоміг в донесенні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цього повідомлення. </a:t>
            </a:r>
          </a:p>
          <a:p>
            <a:pPr marL="101600" indent="0">
              <a:buNone/>
            </a:pP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Потрібно пам’ятати, що увага людини, опрацьовуючи візуальну інформацію завжди виділяє «фігуру» і «тло», важливе і те, серед чого воно важливе. </a:t>
            </a:r>
            <a:endParaRPr sz="1600"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37322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Задачі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24" y="1358927"/>
            <a:ext cx="5393464" cy="359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4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Задачі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3" y="1345996"/>
            <a:ext cx="7416537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За тривалого споглядання багатого на деталі зображення, можливий розпад його на «субзображення», в кожному з яких так само відбувається знайдення фігури і тла.</a:t>
            </a:r>
          </a:p>
          <a:p>
            <a:pPr marL="101600" indent="0">
              <a:buNone/>
            </a:pP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В хорошій візуалізації «головний герой» одразу помітний і сприймається фігурою, а його стосунки з тлом передають чи принаймні відтіняють головне повідомлення. Тому різні повідомлення вимагають різних технік візуалізації.</a:t>
            </a:r>
            <a:endParaRPr sz="1600"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22733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Задачі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52" y="626704"/>
            <a:ext cx="5421074" cy="432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95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Техніки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3" y="1345996"/>
            <a:ext cx="7416537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uk-UA" sz="1600" dirty="0">
                <a:solidFill>
                  <a:schemeClr val="tx1"/>
                </a:solidFill>
                <a:latin typeface="Open Sans"/>
              </a:rPr>
              <a:t>Технік візуалізації досить багато, і серед них трапляються дуже складні, але для передачі багатьох повідомлень досить дуже простих технік, інколи трохи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доопрацьованих відповідно до завдання.</a:t>
            </a:r>
          </a:p>
          <a:p>
            <a:pPr marL="101600" indent="0">
              <a:buNone/>
            </a:pP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Наприклад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, віко-статева (популяційна, демографічна) піраміда, стандартний інструмент візуалізації даних про демографічні тенденції популяції та порівняння популяцій, являє собою дві гістограми, поставлені вертикально нулем до нуля.</a:t>
            </a:r>
            <a:endParaRPr sz="1600" dirty="0">
              <a:solidFill>
                <a:schemeClr val="tx1"/>
              </a:solidFill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98896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Техніки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0267"/>
            <a:ext cx="8258861" cy="39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73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Техніки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3" y="1345996"/>
            <a:ext cx="7416537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1600" dirty="0">
                <a:solidFill>
                  <a:schemeClr val="tx1"/>
                </a:solidFill>
                <a:latin typeface="Open Sans"/>
              </a:rPr>
              <a:t>Неважко помітити, що ця візуалізація дозволяє швидко бачити вікові і статеві дисбаланси в популяції а також миттєво оцінювати співвідношення дітей, людей репродуктивного віку і старих. Для більшості повідомлень на цю тему ця діаграма достатня.</a:t>
            </a:r>
          </a:p>
          <a:p>
            <a:r>
              <a:rPr lang="uk-UA" sz="1600" dirty="0">
                <a:solidFill>
                  <a:schemeClr val="tx1"/>
                </a:solidFill>
                <a:latin typeface="Open Sans"/>
              </a:rPr>
              <a:t>Але для візуалізації таких самих демографічних даних іноді використовуються і складніші діаграми, аж до тривимірних графіків, не факт, що наочніших за віко-статеву піраміду.</a:t>
            </a: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067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Візуалізація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405301" y="1345996"/>
            <a:ext cx="7085464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uk-UA" sz="1600" dirty="0" smtClean="0"/>
              <a:t>Таблична </a:t>
            </a:r>
            <a:r>
              <a:rPr lang="uk-UA" sz="1600" dirty="0"/>
              <a:t>форма представлення даних </a:t>
            </a:r>
            <a:r>
              <a:rPr lang="uk-UA" sz="1600" dirty="0" smtClean="0"/>
              <a:t>чудово підходить </a:t>
            </a:r>
            <a:r>
              <a:rPr lang="uk-UA" sz="1600" dirty="0"/>
              <a:t>для їх зберігання і обробки, але вже на фазі аналізу </a:t>
            </a:r>
            <a:r>
              <a:rPr lang="uk-UA" sz="1600" dirty="0" smtClean="0"/>
              <a:t>використовуються інші</a:t>
            </a:r>
            <a:r>
              <a:rPr lang="uk-UA" sz="1600" dirty="0"/>
              <a:t>, графічні </a:t>
            </a:r>
            <a:r>
              <a:rPr lang="uk-UA" sz="1600" dirty="0" smtClean="0"/>
              <a:t>можливості представлення </a:t>
            </a:r>
            <a:r>
              <a:rPr lang="uk-UA" sz="1600" dirty="0"/>
              <a:t>даних, </a:t>
            </a:r>
            <a:r>
              <a:rPr lang="uk-UA" sz="1600" dirty="0" smtClean="0"/>
              <a:t>наприклад, діаграми, </a:t>
            </a:r>
            <a:r>
              <a:rPr lang="uk-UA" sz="1600" dirty="0"/>
              <a:t>графіки, гістограми </a:t>
            </a:r>
            <a:r>
              <a:rPr lang="uk-UA" sz="1600" dirty="0" smtClean="0"/>
              <a:t>тощо. </a:t>
            </a:r>
          </a:p>
          <a:p>
            <a:pPr marL="0" lvl="0" indent="0">
              <a:buNone/>
            </a:pPr>
            <a:r>
              <a:rPr lang="uk-UA" sz="1600" b="1" dirty="0" smtClean="0"/>
              <a:t>Графічна </a:t>
            </a:r>
            <a:r>
              <a:rPr lang="uk-UA" sz="1600" b="1" dirty="0"/>
              <a:t>форма полегшує сприйняття інформації як цілого, </a:t>
            </a:r>
            <a:r>
              <a:rPr lang="uk-UA" sz="1600" b="1" dirty="0" smtClean="0"/>
              <a:t>показує </a:t>
            </a:r>
            <a:r>
              <a:rPr lang="uk-UA" sz="1600" b="1" dirty="0"/>
              <a:t>її особливості, тенденції та аномалії — що цікаво не лише аналітикові, а й остаточному </a:t>
            </a:r>
            <a:r>
              <a:rPr lang="uk-UA" sz="1600" b="1" dirty="0" smtClean="0"/>
              <a:t>споживачеві інформації.</a:t>
            </a:r>
            <a:endParaRPr lang="uk-UA" sz="1600" b="1" dirty="0"/>
          </a:p>
          <a:p>
            <a:pPr marL="0" indent="0">
              <a:buNone/>
            </a:pPr>
            <a:r>
              <a:rPr lang="uk-UA" sz="1600" dirty="0" smtClean="0"/>
              <a:t>Робочі </a:t>
            </a:r>
            <a:r>
              <a:rPr lang="uk-UA" sz="1600" dirty="0"/>
              <a:t>візуалізації </a:t>
            </a:r>
            <a:r>
              <a:rPr lang="uk-UA" sz="1600" dirty="0" smtClean="0"/>
              <a:t>(у вигляді таблиць та простих графіків) зрозумілі </a:t>
            </a:r>
            <a:r>
              <a:rPr lang="uk-UA" sz="1600" dirty="0"/>
              <a:t>для людини, що підготована до сприйняття даних, перебуває в певному контексті роботи з ними, </a:t>
            </a:r>
            <a:r>
              <a:rPr lang="uk-UA" sz="1600" dirty="0" smtClean="0"/>
              <a:t>а для замовника чи іншого споживача необхідний інший підхід.</a:t>
            </a:r>
          </a:p>
          <a:p>
            <a:pPr marL="0" lvl="0" indent="0">
              <a:buNone/>
            </a:pPr>
            <a:endParaRPr sz="1600"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Техніки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3" y="1345996"/>
            <a:ext cx="7416537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1600" dirty="0">
                <a:solidFill>
                  <a:schemeClr val="tx1"/>
                </a:solidFill>
                <a:latin typeface="Ubuntu"/>
              </a:rPr>
              <a:t>Гістограми</a:t>
            </a:r>
          </a:p>
          <a:p>
            <a:r>
              <a:rPr lang="uk-UA" sz="1600" dirty="0">
                <a:solidFill>
                  <a:schemeClr val="tx1"/>
                </a:solidFill>
                <a:latin typeface="Open Sans"/>
              </a:rPr>
              <a:t>Гістограма показує розподіл значень в множині об’єктів. На одній осі, як правило, горизонтальній, ми відкладаємо значення, а на вертикальній — показуємо, скільком об’єктам у множині воно відповідає. Оскільки кількість об’єктів — натуральне число, гістограми завжди будують від нуля.</a:t>
            </a: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94016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Техніки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24" y="1830323"/>
            <a:ext cx="4552645" cy="249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72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Техніки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3" y="1345996"/>
            <a:ext cx="7416537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1600" dirty="0">
                <a:solidFill>
                  <a:schemeClr val="tx1"/>
                </a:solidFill>
                <a:latin typeface="Ubuntu"/>
              </a:rPr>
              <a:t>Стовпчасті діаграми</a:t>
            </a:r>
          </a:p>
          <a:p>
            <a:r>
              <a:rPr lang="uk-UA" sz="1600" dirty="0">
                <a:solidFill>
                  <a:schemeClr val="tx1"/>
                </a:solidFill>
                <a:latin typeface="Open Sans"/>
              </a:rPr>
              <a:t>У звичайній стовпчастій діаграмі, призначеній для порівняння кількох значень, значуща лише одна вісь, а вздовж іншої розташовано стовпчики зручної для сприйняття ширини, висота яких кодує значення. Стовпчасті діаграми часто будують не від нуля.</a:t>
            </a: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09618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Техніки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75" y="1537678"/>
            <a:ext cx="46767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20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Техніки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3" y="1345996"/>
            <a:ext cx="7416537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1600" dirty="0" smtClean="0">
                <a:solidFill>
                  <a:schemeClr val="tx1"/>
                </a:solidFill>
                <a:latin typeface="Ubuntu"/>
              </a:rPr>
              <a:t>Кругові діаграми.</a:t>
            </a:r>
          </a:p>
          <a:p>
            <a:r>
              <a:rPr lang="uk-UA" sz="1600" dirty="0" smtClean="0">
                <a:solidFill>
                  <a:schemeClr val="tx1"/>
                </a:solidFill>
                <a:latin typeface="Ubuntu"/>
              </a:rPr>
              <a:t>Аналогічно до поділу на частини стовпчиків в </a:t>
            </a:r>
            <a:r>
              <a:rPr lang="uk-UA" sz="1600" dirty="0" err="1" smtClean="0">
                <a:solidFill>
                  <a:schemeClr val="tx1"/>
                </a:solidFill>
                <a:latin typeface="Ubuntu"/>
              </a:rPr>
              <a:t>стовбчиковій</a:t>
            </a:r>
            <a:r>
              <a:rPr lang="uk-UA" sz="1600" dirty="0" smtClean="0">
                <a:solidFill>
                  <a:schemeClr val="tx1"/>
                </a:solidFill>
                <a:latin typeface="Ubuntu"/>
              </a:rPr>
              <a:t> діаграмі, кола можна ділити на сектори, щоби показати частки у цілому. Така «тортова» діаграма добре передає співвідношення кількох значних часток, але стає неефективною, якщо часток дуже багато. Тоді варто об’єднати дрібні частки в групу «інші».</a:t>
            </a:r>
            <a:endParaRPr lang="uk-UA" sz="1600" dirty="0">
              <a:solidFill>
                <a:schemeClr val="tx1"/>
              </a:solidFill>
              <a:latin typeface="Open Sans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3947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Техніки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34" y="1280160"/>
            <a:ext cx="4645152" cy="38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77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Техніки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82" y="1549132"/>
            <a:ext cx="4952043" cy="340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29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Техніки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3" y="1345996"/>
            <a:ext cx="7416537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1600" dirty="0" smtClean="0">
                <a:solidFill>
                  <a:schemeClr val="tx1"/>
                </a:solidFill>
                <a:latin typeface="Ubuntu"/>
              </a:rPr>
              <a:t>Існує ще багато технік візуалізації тут розглянуто лише основні з них. </a:t>
            </a:r>
          </a:p>
          <a:p>
            <a:r>
              <a:rPr lang="uk-UA" sz="1600" dirty="0" smtClean="0">
                <a:solidFill>
                  <a:schemeClr val="tx1"/>
                </a:solidFill>
                <a:latin typeface="Ubuntu"/>
              </a:rPr>
              <a:t>Для демонстрації структур і залежностей використовуються графи і організаційні діаграми. </a:t>
            </a:r>
            <a:endParaRPr lang="uk-UA" sz="1600" dirty="0">
              <a:solidFill>
                <a:schemeClr val="tx1"/>
              </a:solidFill>
              <a:latin typeface="Open Sans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17351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Візуалізація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405301" y="1345996"/>
            <a:ext cx="7085464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uk-UA" sz="1600" dirty="0" smtClean="0"/>
              <a:t>Візуалізація повинна допомогти занурити </a:t>
            </a:r>
            <a:r>
              <a:rPr lang="uk-UA" sz="1600" dirty="0"/>
              <a:t>у контекст непідготовану </a:t>
            </a:r>
            <a:r>
              <a:rPr lang="uk-UA" sz="1600" dirty="0" smtClean="0"/>
              <a:t>людину і дати їй можливість зрозуміти про що йде мова.</a:t>
            </a:r>
            <a:endParaRPr lang="uk-UA" sz="1600" dirty="0"/>
          </a:p>
          <a:p>
            <a:pPr marL="0" lvl="0" indent="0">
              <a:buNone/>
            </a:pPr>
            <a:r>
              <a:rPr lang="uk-UA" sz="1600" b="1" dirty="0" smtClean="0"/>
              <a:t>Але таку візуалізацію </a:t>
            </a:r>
            <a:r>
              <a:rPr lang="uk-UA" sz="1600" b="1" dirty="0"/>
              <a:t>від робочих </a:t>
            </a:r>
            <a:r>
              <a:rPr lang="uk-UA" sz="1600" b="1" dirty="0" smtClean="0"/>
              <a:t>даних з </a:t>
            </a:r>
            <a:r>
              <a:rPr lang="uk-UA" sz="1600" b="1" dirty="0"/>
              <a:t>процесу аналізу відрізняє не лише більша увага до охайності і естетичності. </a:t>
            </a:r>
            <a:endParaRPr lang="uk-UA" sz="1600" b="1" dirty="0" smtClean="0"/>
          </a:p>
          <a:p>
            <a:pPr marL="0" lvl="0" indent="0">
              <a:buNone/>
            </a:pPr>
            <a:r>
              <a:rPr lang="uk-UA" sz="1600" dirty="0" smtClean="0"/>
              <a:t>Якщо </a:t>
            </a:r>
            <a:r>
              <a:rPr lang="uk-UA" sz="1600" dirty="0"/>
              <a:t>в процесі аналізу ми </a:t>
            </a:r>
            <a:r>
              <a:rPr lang="uk-UA" sz="1600" dirty="0" smtClean="0"/>
              <a:t>тільки шукаємо </a:t>
            </a:r>
            <a:r>
              <a:rPr lang="uk-UA" sz="1600" dirty="0"/>
              <a:t>закономірності й цікаві тенденції, в процесі кінцевої візуалізації ми (як правило) наперед знаємо, що хочемо показати. </a:t>
            </a:r>
            <a:endParaRPr lang="uk-UA" sz="1600" dirty="0" smtClean="0"/>
          </a:p>
          <a:p>
            <a:pPr marL="0" lvl="0" indent="0">
              <a:buNone/>
            </a:pPr>
            <a:r>
              <a:rPr lang="uk-UA" sz="1600" b="1" dirty="0" smtClean="0"/>
              <a:t>Навіть </a:t>
            </a:r>
            <a:r>
              <a:rPr lang="uk-UA" sz="1600" b="1" dirty="0"/>
              <a:t>більше — ми знаємо, які емоції ми хочемо викликати у споживача, що у наявних даних має його вразити.</a:t>
            </a:r>
          </a:p>
          <a:p>
            <a:pPr marL="0" lvl="0" indent="0">
              <a:buNone/>
            </a:pPr>
            <a:endParaRPr sz="1600"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1097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Візуалізація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405301" y="1345996"/>
            <a:ext cx="7085464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uk-UA" sz="1600" dirty="0"/>
              <a:t>Методи </a:t>
            </a:r>
            <a:r>
              <a:rPr lang="uk-UA" sz="1600" dirty="0" smtClean="0"/>
              <a:t>розв’язання </a:t>
            </a:r>
            <a:r>
              <a:rPr lang="uk-UA" sz="1600" dirty="0"/>
              <a:t>цих задач різноманітні, і частина з них виходить за межі візуалізації даних. </a:t>
            </a:r>
            <a:endParaRPr lang="uk-UA" sz="1600" dirty="0" smtClean="0"/>
          </a:p>
          <a:p>
            <a:pPr marL="0" lvl="0" indent="0" algn="just">
              <a:buNone/>
            </a:pPr>
            <a:r>
              <a:rPr lang="uk-UA" sz="1600" dirty="0" smtClean="0"/>
              <a:t>Для </a:t>
            </a:r>
            <a:r>
              <a:rPr lang="uk-UA" sz="1600" dirty="0"/>
              <a:t>занурення непідготовленої людини в контекст, виділення в даних </a:t>
            </a:r>
            <a:r>
              <a:rPr lang="uk-UA" sz="1600" dirty="0" smtClean="0"/>
              <a:t>«основного героя</a:t>
            </a:r>
            <a:r>
              <a:rPr lang="uk-UA" sz="1600" dirty="0"/>
              <a:t>», тощо, найчастіше використовуються засоби </a:t>
            </a:r>
            <a:r>
              <a:rPr lang="uk-UA" sz="1600" dirty="0" err="1"/>
              <a:t>інфографіки</a:t>
            </a:r>
            <a:r>
              <a:rPr lang="uk-UA" sz="1600" dirty="0"/>
              <a:t>, яка, в свою чергу, може як включати елементи візуалізації даних, так і обходитися цілковито без них, ілюструючи певний набір даних, а не відображаючи його. </a:t>
            </a:r>
            <a:endParaRPr lang="uk-UA" sz="1600" dirty="0" smtClean="0"/>
          </a:p>
          <a:p>
            <a:pPr marL="0" lvl="0" indent="0" algn="just">
              <a:buNone/>
            </a:pPr>
            <a:r>
              <a:rPr lang="uk-UA" sz="1600" dirty="0" smtClean="0"/>
              <a:t>Важливо </a:t>
            </a:r>
            <a:r>
              <a:rPr lang="uk-UA" sz="1600" dirty="0"/>
              <a:t>розділити </a:t>
            </a:r>
            <a:r>
              <a:rPr lang="uk-UA" sz="1600" dirty="0" smtClean="0"/>
              <a:t>інфографіку </a:t>
            </a:r>
            <a:r>
              <a:rPr lang="uk-UA" sz="1600" dirty="0"/>
              <a:t>і візуалізацію даних, виділивши їхні засадничі відмінності</a:t>
            </a:r>
            <a:r>
              <a:rPr lang="uk-UA" sz="1600" dirty="0" smtClean="0"/>
              <a:t>.</a:t>
            </a:r>
            <a:endParaRPr lang="uk-UA" sz="1600"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37503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Візуалізація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34118"/>
              </p:ext>
            </p:extLst>
          </p:nvPr>
        </p:nvGraphicFramePr>
        <p:xfrm>
          <a:off x="318585" y="1433780"/>
          <a:ext cx="8518176" cy="3238194"/>
        </p:xfrm>
        <a:graphic>
          <a:graphicData uri="http://schemas.openxmlformats.org/drawingml/2006/table">
            <a:tbl>
              <a:tblPr firstRow="1" bandRow="1">
                <a:tableStyleId>{025D08E4-4CB9-4A25-91DF-C19B82DA8EF8}</a:tableStyleId>
              </a:tblPr>
              <a:tblGrid>
                <a:gridCol w="1683191"/>
                <a:gridCol w="3444751"/>
                <a:gridCol w="3390234"/>
              </a:tblGrid>
              <a:tr h="482802"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Візуалізація</a:t>
                      </a:r>
                      <a:endParaRPr lang="uk-U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Інфографіка</a:t>
                      </a:r>
                      <a:endParaRPr lang="uk-UA" sz="1600" b="1" dirty="0"/>
                    </a:p>
                  </a:txBody>
                  <a:tcPr/>
                </a:tc>
              </a:tr>
              <a:tr h="621792"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b="1">
                          <a:effectLst/>
                        </a:rPr>
                        <a:t>Спосіб створення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Автоматична генерація з набору даних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Ручна робота із залученням художника чи дизайнера</a:t>
                      </a:r>
                    </a:p>
                  </a:txBody>
                  <a:tcPr/>
                </a:tc>
              </a:tr>
              <a:tr h="87782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>
                          <a:effectLst/>
                        </a:rPr>
                        <a:t>Залежність від конкретного набору даних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noProof="0" dirty="0" smtClean="0">
                          <a:effectLst/>
                        </a:rPr>
                        <a:t>Мінімальна, ту саму візуалізацію можна використовувати з різними наборами даних</a:t>
                      </a:r>
                      <a:endParaRPr lang="uk-UA" sz="1600" noProof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noProof="0" dirty="0" smtClean="0">
                          <a:effectLst/>
                        </a:rPr>
                        <a:t>Повна, інший набір даних може викликати докорінну переробку чи інше рішення</a:t>
                      </a:r>
                      <a:endParaRPr lang="uk-UA" sz="1600" noProof="0" dirty="0">
                        <a:effectLst/>
                      </a:endParaRPr>
                    </a:p>
                  </a:txBody>
                  <a:tcPr/>
                </a:tc>
              </a:tr>
              <a:tr h="877824"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b="1" dirty="0">
                          <a:effectLst/>
                        </a:rPr>
                        <a:t>Мета використання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noProof="0" dirty="0" smtClean="0">
                          <a:effectLst/>
                        </a:rPr>
                        <a:t>Дати змогу сприймачеві зробити самостійні висновки чи переконатися в слушності висновків автора</a:t>
                      </a:r>
                      <a:endParaRPr lang="uk-UA" sz="1600" noProof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noProof="0" dirty="0" smtClean="0">
                          <a:effectLst/>
                        </a:rPr>
                        <a:t>Проілюструвати висновки зроблені авторами, розказати задану наперед історію</a:t>
                      </a:r>
                      <a:endParaRPr lang="uk-UA" sz="1600" noProof="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123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Візуалізація</a:t>
            </a:r>
            <a:endParaRPr dirty="0"/>
          </a:p>
        </p:txBody>
      </p:sp>
      <p:sp>
        <p:nvSpPr>
          <p:cNvPr id="343" name="Google Shape;343;p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344" name="Google Shape;344;p23"/>
          <p:cNvGrpSpPr/>
          <p:nvPr/>
        </p:nvGrpSpPr>
        <p:grpSpPr>
          <a:xfrm>
            <a:off x="307844" y="634299"/>
            <a:ext cx="318264" cy="282756"/>
            <a:chOff x="5292575" y="3681900"/>
            <a:chExt cx="420150" cy="373275"/>
          </a:xfrm>
        </p:grpSpPr>
        <p:sp>
          <p:nvSpPr>
            <p:cNvPr id="345" name="Google Shape;345;p23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3" name="Місце для вмісту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708179"/>
              </p:ext>
            </p:extLst>
          </p:nvPr>
        </p:nvGraphicFramePr>
        <p:xfrm>
          <a:off x="1314637" y="1370697"/>
          <a:ext cx="4257675" cy="3581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Диаграмма" r:id="rId4" imgW="5419814" imgH="4737003" progId="Excel.Chart.8">
                  <p:embed/>
                </p:oleObj>
              </mc:Choice>
              <mc:Fallback>
                <p:oleObj name="Диаграмма" r:id="rId4" imgW="5419814" imgH="4737003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637" y="1370697"/>
                        <a:ext cx="4257675" cy="35814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Інфографіка</a:t>
            </a:r>
            <a:endParaRPr dirty="0"/>
          </a:p>
        </p:txBody>
      </p:sp>
      <p:sp>
        <p:nvSpPr>
          <p:cNvPr id="343" name="Google Shape;343;p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344" name="Google Shape;344;p23"/>
          <p:cNvGrpSpPr/>
          <p:nvPr/>
        </p:nvGrpSpPr>
        <p:grpSpPr>
          <a:xfrm>
            <a:off x="307844" y="634299"/>
            <a:ext cx="318264" cy="282756"/>
            <a:chOff x="5292575" y="3681900"/>
            <a:chExt cx="420150" cy="373275"/>
          </a:xfrm>
        </p:grpSpPr>
        <p:sp>
          <p:nvSpPr>
            <p:cNvPr id="345" name="Google Shape;345;p23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787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34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Інфографіка</a:t>
            </a:r>
            <a:endParaRPr dirty="0"/>
          </a:p>
        </p:txBody>
      </p:sp>
      <p:sp>
        <p:nvSpPr>
          <p:cNvPr id="343" name="Google Shape;343;p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344" name="Google Shape;344;p23"/>
          <p:cNvGrpSpPr/>
          <p:nvPr/>
        </p:nvGrpSpPr>
        <p:grpSpPr>
          <a:xfrm>
            <a:off x="307844" y="634299"/>
            <a:ext cx="318264" cy="282756"/>
            <a:chOff x="5292575" y="3681900"/>
            <a:chExt cx="420150" cy="373275"/>
          </a:xfrm>
        </p:grpSpPr>
        <p:sp>
          <p:nvSpPr>
            <p:cNvPr id="345" name="Google Shape;345;p23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17" y="1317675"/>
            <a:ext cx="60388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2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 smtClean="0">
                <a:solidFill>
                  <a:schemeClr val="bg1"/>
                </a:solidFill>
                <a:latin typeface="Ubuntu"/>
              </a:rPr>
              <a:t>Завдання </a:t>
            </a:r>
            <a:r>
              <a:rPr lang="uk-UA" b="0" dirty="0">
                <a:solidFill>
                  <a:schemeClr val="bg1"/>
                </a:solidFill>
                <a:latin typeface="Ubuntu"/>
              </a:rPr>
              <a:t>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113119" y="1353312"/>
            <a:ext cx="8248581" cy="34966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Досвід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використання візуалізації для аналізу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даних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свідчить, що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візуальне сприйняття дуже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ефективне, оскільки для більшості людей основним каналом сприйняття є саме візуальний. </a:t>
            </a:r>
          </a:p>
          <a:p>
            <a:pPr marL="101600" indent="0">
              <a:buNone/>
            </a:pPr>
            <a:r>
              <a:rPr lang="uk-UA" sz="1600" b="1" dirty="0" smtClean="0">
                <a:solidFill>
                  <a:schemeClr val="tx1"/>
                </a:solidFill>
                <a:latin typeface="Open Sans"/>
              </a:rPr>
              <a:t>Основні завдання візуалізації для споживача:</a:t>
            </a:r>
            <a:endParaRPr lang="uk-UA" sz="1600" b="1" dirty="0">
              <a:solidFill>
                <a:schemeClr val="tx1"/>
              </a:solidFill>
              <a:latin typeface="Open Sans"/>
            </a:endParaRPr>
          </a:p>
          <a:p>
            <a:pPr marL="101600" indent="0">
              <a:buNone/>
            </a:pPr>
            <a:r>
              <a:rPr lang="uk-UA" sz="1600" dirty="0">
                <a:solidFill>
                  <a:schemeClr val="tx1"/>
                </a:solidFill>
                <a:latin typeface="Open Sans"/>
              </a:rPr>
              <a:t>В першу чергу, візуалізація дозволяє охоплювати великі обсяги інформації, наче стискаючи її, роблячи компактною. Так само, вона дозволяє зробити доступнішим сприйняття складної інформації, </a:t>
            </a:r>
            <a:r>
              <a:rPr lang="uk-UA" sz="1600" b="1" dirty="0" smtClean="0">
                <a:solidFill>
                  <a:schemeClr val="tx1"/>
                </a:solidFill>
                <a:latin typeface="Open Sans"/>
              </a:rPr>
              <a:t>пришвидшуючи </a:t>
            </a:r>
            <a:r>
              <a:rPr lang="uk-UA" sz="1600" b="1" dirty="0">
                <a:solidFill>
                  <a:schemeClr val="tx1"/>
                </a:solidFill>
                <a:latin typeface="Open Sans"/>
              </a:rPr>
              <a:t>порівняння величин і полегшуючи виявлення </a:t>
            </a:r>
            <a:r>
              <a:rPr lang="uk-UA" sz="1600" b="1" dirty="0" smtClean="0">
                <a:solidFill>
                  <a:schemeClr val="tx1"/>
                </a:solidFill>
                <a:latin typeface="Open Sans"/>
              </a:rPr>
              <a:t>*патернів </a:t>
            </a:r>
            <a:r>
              <a:rPr lang="uk-UA" sz="1600" b="1" dirty="0">
                <a:solidFill>
                  <a:schemeClr val="tx1"/>
                </a:solidFill>
                <a:latin typeface="Open Sans"/>
              </a:rPr>
              <a:t>в даних</a:t>
            </a:r>
            <a:r>
              <a:rPr lang="uk-UA" sz="1600" b="1" dirty="0" smtClean="0">
                <a:solidFill>
                  <a:schemeClr val="tx1"/>
                </a:solidFill>
                <a:latin typeface="Open Sans"/>
              </a:rPr>
              <a:t>.</a:t>
            </a:r>
          </a:p>
          <a:p>
            <a:pPr marL="101600" indent="0">
              <a:buNone/>
            </a:pP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* Поняття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«патерн»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використовується в соціогуманітарних науках досить широко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(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у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перекладі з англійської воно означає «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шаблон», «модель»).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Стосовно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соціології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патерн можна коротко позначити як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схему чи спрощену модель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поведінки, властиву людині в певних обставинах. Ця модель працює автоматично, мимоволі, в процесі взаємодії людини з навколишнім світом.</a:t>
            </a:r>
          </a:p>
          <a:p>
            <a:pPr marL="101600" indent="0">
              <a:buNone/>
            </a:pPr>
            <a:endParaRPr lang="uk-UA" sz="1600" dirty="0" smtClean="0">
              <a:solidFill>
                <a:schemeClr val="tx1"/>
              </a:solidFill>
              <a:latin typeface="Open Sans"/>
            </a:endParaRPr>
          </a:p>
          <a:p>
            <a:pPr marL="101600" indent="0">
              <a:buNone/>
            </a:pPr>
            <a:endParaRPr lang="uk-UA" sz="1600" dirty="0">
              <a:solidFill>
                <a:schemeClr val="tx1"/>
              </a:solidFill>
              <a:latin typeface="Open Sans"/>
            </a:endParaRPr>
          </a:p>
          <a:p>
            <a:pPr marL="0" lvl="0" indent="0">
              <a:buNone/>
            </a:pPr>
            <a:endParaRPr sz="1600"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04812090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1025</Words>
  <Application>Microsoft Office PowerPoint</Application>
  <PresentationFormat>Екран (16:9)</PresentationFormat>
  <Paragraphs>99</Paragraphs>
  <Slides>27</Slides>
  <Notes>27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5" baseType="lpstr">
      <vt:lpstr>Ubuntu</vt:lpstr>
      <vt:lpstr>Arial</vt:lpstr>
      <vt:lpstr>Open Sans</vt:lpstr>
      <vt:lpstr>Roboto Condensed</vt:lpstr>
      <vt:lpstr>Arvo</vt:lpstr>
      <vt:lpstr>Roboto Condensed Light</vt:lpstr>
      <vt:lpstr>Salerio template</vt:lpstr>
      <vt:lpstr>Диаграмма</vt:lpstr>
      <vt:lpstr>Візуалізація даних та інфографіка</vt:lpstr>
      <vt:lpstr>Візуалізація</vt:lpstr>
      <vt:lpstr>Візуалізація</vt:lpstr>
      <vt:lpstr>Візуалізація</vt:lpstr>
      <vt:lpstr>Візуалізація</vt:lpstr>
      <vt:lpstr>Візуалізація</vt:lpstr>
      <vt:lpstr>Інфографіка</vt:lpstr>
      <vt:lpstr>Інфографіка</vt:lpstr>
      <vt:lpstr>Завдання візуалізації</vt:lpstr>
      <vt:lpstr>Задачі візуалізації</vt:lpstr>
      <vt:lpstr>Презентація PowerPoint</vt:lpstr>
      <vt:lpstr>Задачі візуалізації</vt:lpstr>
      <vt:lpstr>Задачі візуалізації</vt:lpstr>
      <vt:lpstr>Задачі візуалізації</vt:lpstr>
      <vt:lpstr>Задачі візуалізації</vt:lpstr>
      <vt:lpstr>Задачі візуалізації</vt:lpstr>
      <vt:lpstr>Техніки візуалізації</vt:lpstr>
      <vt:lpstr>Техніки візуалізації</vt:lpstr>
      <vt:lpstr>Техніки візуалізації</vt:lpstr>
      <vt:lpstr>Техніки візуалізації</vt:lpstr>
      <vt:lpstr>Техніки візуалізації</vt:lpstr>
      <vt:lpstr>Техніки візуалізації</vt:lpstr>
      <vt:lpstr>Техніки візуалізації</vt:lpstr>
      <vt:lpstr>Техніки візуалізації</vt:lpstr>
      <vt:lpstr>Техніки візуалізації</vt:lpstr>
      <vt:lpstr>Техніки візуалізації</vt:lpstr>
      <vt:lpstr>Техніки візуалізації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Візуалізація даних та інфографіка</dc:title>
  <cp:lastModifiedBy>Taisiia</cp:lastModifiedBy>
  <cp:revision>12</cp:revision>
  <dcterms:modified xsi:type="dcterms:W3CDTF">2025-03-26T09:46:14Z</dcterms:modified>
</cp:coreProperties>
</file>