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9" r:id="rId11"/>
    <p:sldId id="270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>
        <p:scale>
          <a:sx n="55" d="100"/>
          <a:sy n="55" d="100"/>
        </p:scale>
        <p:origin x="-1572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E833-1D13-470B-B1C6-15531F16586A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EC193E-48BD-4BCB-97BD-010E87ED94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E833-1D13-470B-B1C6-15531F16586A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193E-48BD-4BCB-97BD-010E87ED9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E833-1D13-470B-B1C6-15531F16586A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193E-48BD-4BCB-97BD-010E87ED9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E4EE833-1D13-470B-B1C6-15531F16586A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9EC193E-48BD-4BCB-97BD-010E87ED94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E833-1D13-470B-B1C6-15531F16586A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193E-48BD-4BCB-97BD-010E87ED94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E833-1D13-470B-B1C6-15531F16586A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193E-48BD-4BCB-97BD-010E87ED94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193E-48BD-4BCB-97BD-010E87ED94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E833-1D13-470B-B1C6-15531F16586A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E833-1D13-470B-B1C6-15531F16586A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193E-48BD-4BCB-97BD-010E87ED94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E833-1D13-470B-B1C6-15531F16586A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C193E-48BD-4BCB-97BD-010E87ED9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E4EE833-1D13-470B-B1C6-15531F16586A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EC193E-48BD-4BCB-97BD-010E87ED94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EE833-1D13-470B-B1C6-15531F16586A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EC193E-48BD-4BCB-97BD-010E87ED94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E4EE833-1D13-470B-B1C6-15531F16586A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9EC193E-48BD-4BCB-97BD-010E87ED94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ФІЗІОЛОГІЧНІ ОСНОВИ ІНДИВІДУАЛЬНИХ ВІДМІННОСТЕЙ ВИЩОЇ НЕРВНОЇ </a:t>
            </a:r>
            <a:r>
              <a:rPr lang="ru-RU" dirty="0" smtClean="0"/>
              <a:t>ДІЯЛЬНОСТІ ЛЮДИНИ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Практична робота 10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836712"/>
          <a:ext cx="8136904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1а доглядати за тваринами або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1б обслуговувати </a:t>
                      </a:r>
                      <a:r>
                        <a:rPr lang="uk-UA" baseline="0" dirty="0" smtClean="0"/>
                        <a:t> автомобілі, прилади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2а допомагати хворим або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2б складати таблиці, схеми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3а спостерігати за якістю книжкових ілюстрацій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3б спостерігати за розвитком та станом рослин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4а обробляти матеріали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4б рекламувати</a:t>
                      </a:r>
                      <a:r>
                        <a:rPr lang="uk-UA" baseline="0" dirty="0" smtClean="0"/>
                        <a:t> товари, продавати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5а обговорювати науково-популярні книги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5б обговорювати вірші, романи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6а вирощувати молодняк тварин або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6б тренувати людей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7а копіювати малюнки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7б керувати вантажним транспортом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8а  повідомляти, роз'яснювати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8б оформляти виставки, вітрини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764704"/>
          <a:ext cx="8280920" cy="552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9а ремонтувати речі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9б шукати та виправляти помилки в тексті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10а лікувати тварин або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10б виконувати розрахунки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11а виводити нові сорти рослин або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11б конструювати, проектувати вироби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12а розбирати спори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12б розумітися в схемах, таблицях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13а</a:t>
                      </a:r>
                      <a:r>
                        <a:rPr lang="uk-UA" baseline="0" dirty="0" smtClean="0"/>
                        <a:t> спостерігати за роботою художніх гуртків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13б спостерігати</a:t>
                      </a:r>
                      <a:r>
                        <a:rPr lang="uk-UA" baseline="0" dirty="0" smtClean="0"/>
                        <a:t> за життям мікробі, комах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14а  обслуговувати медичні прилади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14б надавати медичну допомогу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15а художньо описувати події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15б складати точні звіти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16а робити лабораторні аналізи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16б приймати хворих, назначити ліки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17а красити стіни, вироби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17б робити</a:t>
                      </a:r>
                      <a:r>
                        <a:rPr lang="uk-UA" baseline="0" dirty="0" smtClean="0"/>
                        <a:t> монтаж автомобілів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18а організовувати культпоходи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18б грати на сцені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19а виготовляти вироби зі схем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19б займатися кресленням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20а вести боротьбу з хворобами рослин або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20б працювати на клавішних машинах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692696"/>
            <a:ext cx="3024336" cy="2628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635896" y="33265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Лист відповідей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3284984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Підрахуйте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 «+» у кожному </a:t>
            </a:r>
            <a:r>
              <a:rPr lang="ru-RU" dirty="0" err="1" smtClean="0"/>
              <a:t>стовпці</a:t>
            </a:r>
            <a:r>
              <a:rPr lang="ru-RU" dirty="0" smtClean="0"/>
              <a:t> та </a:t>
            </a:r>
            <a:r>
              <a:rPr lang="ru-RU" dirty="0" err="1" smtClean="0"/>
              <a:t>виберіть</a:t>
            </a:r>
            <a:r>
              <a:rPr lang="ru-RU" dirty="0" smtClean="0"/>
              <a:t> той тип </a:t>
            </a:r>
            <a:r>
              <a:rPr lang="ru-RU" dirty="0" err="1" smtClean="0"/>
              <a:t>професій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одержав </a:t>
            </a:r>
            <a:r>
              <a:rPr lang="ru-RU" dirty="0" err="1" smtClean="0"/>
              <a:t>максимальну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 «+».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професій</a:t>
            </a:r>
            <a:r>
              <a:rPr lang="ru-RU" dirty="0" smtClean="0"/>
              <a:t> по стовпцям:1. «</a:t>
            </a:r>
            <a:r>
              <a:rPr lang="ru-RU" dirty="0" err="1" smtClean="0"/>
              <a:t>людина-природа</a:t>
            </a:r>
            <a:r>
              <a:rPr lang="ru-RU" dirty="0" smtClean="0"/>
              <a:t>» -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професії</a:t>
            </a:r>
            <a:r>
              <a:rPr lang="ru-RU" dirty="0" smtClean="0"/>
              <a:t>,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рослинництвом,тваринництвом</a:t>
            </a:r>
            <a:r>
              <a:rPr lang="ru-RU" dirty="0" smtClean="0"/>
              <a:t> та </a:t>
            </a:r>
            <a:r>
              <a:rPr lang="ru-RU" dirty="0" err="1" smtClean="0"/>
              <a:t>лісовим</a:t>
            </a:r>
            <a:r>
              <a:rPr lang="ru-RU" dirty="0" smtClean="0"/>
              <a:t> </a:t>
            </a:r>
            <a:r>
              <a:rPr lang="ru-RU" dirty="0" err="1" smtClean="0"/>
              <a:t>господарством;ІІ</a:t>
            </a:r>
            <a:r>
              <a:rPr lang="ru-RU" dirty="0" smtClean="0"/>
              <a:t>. "</a:t>
            </a:r>
            <a:r>
              <a:rPr lang="ru-RU" dirty="0" err="1" smtClean="0"/>
              <a:t>людина-техніка</a:t>
            </a:r>
            <a:r>
              <a:rPr lang="ru-RU" dirty="0" smtClean="0"/>
              <a:t>" -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технічні</a:t>
            </a:r>
            <a:r>
              <a:rPr lang="ru-RU" dirty="0" smtClean="0"/>
              <a:t> </a:t>
            </a:r>
            <a:r>
              <a:rPr lang="ru-RU" dirty="0" err="1" smtClean="0"/>
              <a:t>професії;ІІІ</a:t>
            </a:r>
            <a:r>
              <a:rPr lang="ru-RU" dirty="0" smtClean="0"/>
              <a:t>. «</a:t>
            </a:r>
            <a:r>
              <a:rPr lang="ru-RU" dirty="0" err="1" smtClean="0"/>
              <a:t>людина-людина</a:t>
            </a:r>
            <a:r>
              <a:rPr lang="ru-RU" dirty="0" smtClean="0"/>
              <a:t>» -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професії</a:t>
            </a:r>
            <a:r>
              <a:rPr lang="ru-RU" dirty="0" smtClean="0"/>
              <a:t>,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обслуговуванням</a:t>
            </a:r>
            <a:r>
              <a:rPr lang="ru-RU" dirty="0" smtClean="0"/>
              <a:t> </a:t>
            </a:r>
            <a:r>
              <a:rPr lang="ru-RU" dirty="0" err="1" smtClean="0"/>
              <a:t>людей,зі</a:t>
            </a:r>
            <a:r>
              <a:rPr lang="ru-RU" dirty="0" smtClean="0"/>
              <a:t> </a:t>
            </a:r>
            <a:r>
              <a:rPr lang="ru-RU" dirty="0" err="1" smtClean="0"/>
              <a:t>спілкуванням</a:t>
            </a:r>
            <a:r>
              <a:rPr lang="ru-RU" dirty="0" smtClean="0"/>
              <a:t>;</a:t>
            </a:r>
            <a:r>
              <a:rPr lang="en-US" dirty="0" smtClean="0"/>
              <a:t>IV. «</a:t>
            </a:r>
            <a:r>
              <a:rPr lang="ru-RU" dirty="0" err="1" smtClean="0"/>
              <a:t>людина-знак</a:t>
            </a:r>
            <a:r>
              <a:rPr lang="ru-RU" dirty="0" smtClean="0"/>
              <a:t>» -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професії</a:t>
            </a:r>
            <a:r>
              <a:rPr lang="ru-RU" dirty="0" smtClean="0"/>
              <a:t>,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цифровими</a:t>
            </a:r>
            <a:r>
              <a:rPr lang="ru-RU" dirty="0" smtClean="0"/>
              <a:t> та </a:t>
            </a:r>
            <a:r>
              <a:rPr lang="ru-RU" dirty="0" err="1" smtClean="0"/>
              <a:t>літерними</a:t>
            </a:r>
            <a:r>
              <a:rPr lang="ru-RU" dirty="0" smtClean="0"/>
              <a:t> знаками, у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музичні</a:t>
            </a:r>
            <a:r>
              <a:rPr lang="ru-RU" dirty="0" smtClean="0"/>
              <a:t> </a:t>
            </a:r>
            <a:r>
              <a:rPr lang="ru-RU" dirty="0" err="1" smtClean="0"/>
              <a:t>спеціальності</a:t>
            </a:r>
            <a:r>
              <a:rPr lang="ru-RU" dirty="0" smtClean="0"/>
              <a:t>;</a:t>
            </a:r>
            <a:r>
              <a:rPr lang="en-US" dirty="0" smtClean="0"/>
              <a:t>V. «</a:t>
            </a:r>
            <a:r>
              <a:rPr lang="ru-RU" dirty="0" err="1" smtClean="0"/>
              <a:t>людина-художній</a:t>
            </a:r>
            <a:r>
              <a:rPr lang="ru-RU" dirty="0" smtClean="0"/>
              <a:t> образ» –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творчі</a:t>
            </a:r>
            <a:r>
              <a:rPr lang="ru-RU" dirty="0" smtClean="0"/>
              <a:t> </a:t>
            </a:r>
            <a:r>
              <a:rPr lang="ru-RU" dirty="0" err="1" smtClean="0"/>
              <a:t>спеціальності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ВИЗНАЧЕННЯ ІНДЕКСУ ФІЗИЧНОГО СТАНУ (ІФС) за Є.А. ПІРОГОВОЮ</a:t>
            </a:r>
          </a:p>
          <a:p>
            <a:endParaRPr lang="ru-RU" dirty="0" smtClean="0"/>
          </a:p>
          <a:p>
            <a:r>
              <a:rPr lang="ru-RU" dirty="0" smtClean="0"/>
              <a:t>Мета: </a:t>
            </a:r>
            <a:r>
              <a:rPr lang="ru-RU" dirty="0" err="1" smtClean="0"/>
              <a:t>Оцінити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фізичного</a:t>
            </a:r>
            <a:r>
              <a:rPr lang="ru-RU" dirty="0" smtClean="0"/>
              <a:t> стану за методом Е.А. </a:t>
            </a:r>
            <a:r>
              <a:rPr lang="ru-RU" dirty="0" err="1" smtClean="0"/>
              <a:t>Піроговою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Обладнання</a:t>
            </a:r>
            <a:r>
              <a:rPr lang="ru-RU" dirty="0" smtClean="0"/>
              <a:t>: тонометр, </a:t>
            </a:r>
            <a:r>
              <a:rPr lang="ru-RU" dirty="0" err="1" smtClean="0"/>
              <a:t>ростомір</a:t>
            </a:r>
            <a:r>
              <a:rPr lang="ru-RU" dirty="0" smtClean="0"/>
              <a:t>, ваги, </a:t>
            </a:r>
            <a:r>
              <a:rPr lang="ru-RU" dirty="0" err="1" smtClean="0"/>
              <a:t>секундомір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 </a:t>
            </a:r>
            <a:r>
              <a:rPr lang="ru-RU" dirty="0" err="1" smtClean="0"/>
              <a:t>Виміряйте</a:t>
            </a:r>
            <a:r>
              <a:rPr lang="ru-RU" dirty="0" smtClean="0"/>
              <a:t> </a:t>
            </a:r>
            <a:r>
              <a:rPr lang="ru-RU" dirty="0" err="1" smtClean="0"/>
              <a:t>ріст</a:t>
            </a:r>
            <a:r>
              <a:rPr lang="ru-RU" dirty="0" smtClean="0"/>
              <a:t>, </a:t>
            </a:r>
            <a:r>
              <a:rPr lang="ru-RU" dirty="0" err="1" smtClean="0"/>
              <a:t>масу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та </a:t>
            </a:r>
            <a:r>
              <a:rPr lang="ru-RU" dirty="0" err="1" smtClean="0"/>
              <a:t>артеріальний</a:t>
            </a:r>
            <a:r>
              <a:rPr lang="ru-RU" dirty="0" smtClean="0"/>
              <a:t> </a:t>
            </a:r>
            <a:r>
              <a:rPr lang="ru-RU" dirty="0" err="1" smtClean="0"/>
              <a:t>тиск</a:t>
            </a:r>
            <a:r>
              <a:rPr lang="ru-RU" dirty="0" smtClean="0"/>
              <a:t> </a:t>
            </a:r>
            <a:r>
              <a:rPr lang="ru-RU" dirty="0" err="1" smtClean="0"/>
              <a:t>досліджуваного</a:t>
            </a:r>
            <a:r>
              <a:rPr lang="ru-RU" dirty="0" smtClean="0"/>
              <a:t>. </a:t>
            </a:r>
            <a:r>
              <a:rPr lang="ru-RU" dirty="0" err="1" smtClean="0"/>
              <a:t>Підрахуйте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пульс (частоту </a:t>
            </a:r>
            <a:r>
              <a:rPr lang="ru-RU" dirty="0" err="1" smtClean="0"/>
              <a:t>серцевих</a:t>
            </a:r>
            <a:r>
              <a:rPr lang="ru-RU" dirty="0" smtClean="0"/>
              <a:t> </a:t>
            </a:r>
            <a:r>
              <a:rPr lang="ru-RU" dirty="0" err="1" smtClean="0"/>
              <a:t>скорочень</a:t>
            </a:r>
            <a:r>
              <a:rPr lang="ru-RU" dirty="0" smtClean="0"/>
              <a:t>)в </a:t>
            </a:r>
            <a:r>
              <a:rPr lang="ru-RU" dirty="0" err="1" smtClean="0"/>
              <a:t>спокої.За</a:t>
            </a:r>
            <a:r>
              <a:rPr lang="ru-RU" dirty="0" smtClean="0"/>
              <a:t> формулою </a:t>
            </a:r>
            <a:r>
              <a:rPr lang="ru-RU" dirty="0" err="1" smtClean="0"/>
              <a:t>обчисліть</a:t>
            </a:r>
            <a:r>
              <a:rPr lang="ru-RU" dirty="0" smtClean="0"/>
              <a:t> </a:t>
            </a:r>
            <a:r>
              <a:rPr lang="ru-RU" dirty="0" err="1" smtClean="0"/>
              <a:t>індекс</a:t>
            </a:r>
            <a:r>
              <a:rPr lang="ru-RU" dirty="0" smtClean="0"/>
              <a:t> </a:t>
            </a:r>
            <a:r>
              <a:rPr lang="ru-RU" dirty="0" err="1" smtClean="0"/>
              <a:t>фізичного</a:t>
            </a:r>
            <a:r>
              <a:rPr lang="ru-RU" dirty="0" smtClean="0"/>
              <a:t> стану </a:t>
            </a:r>
            <a:r>
              <a:rPr lang="ru-RU" dirty="0" err="1" smtClean="0"/>
              <a:t>досліджуваного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3356992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АТ </a:t>
            </a:r>
            <a:r>
              <a:rPr lang="ru-RU" dirty="0" err="1" smtClean="0"/>
              <a:t>середній</a:t>
            </a:r>
            <a:r>
              <a:rPr lang="ru-RU" dirty="0" smtClean="0"/>
              <a:t> = (АТ </a:t>
            </a:r>
            <a:r>
              <a:rPr lang="ru-RU" dirty="0" err="1" smtClean="0"/>
              <a:t>систолічний</a:t>
            </a:r>
            <a:r>
              <a:rPr lang="ru-RU" dirty="0" smtClean="0"/>
              <a:t> - АТ </a:t>
            </a:r>
            <a:r>
              <a:rPr lang="ru-RU" dirty="0" err="1" smtClean="0"/>
              <a:t>діастолічний</a:t>
            </a:r>
            <a:r>
              <a:rPr lang="ru-RU" dirty="0" smtClean="0"/>
              <a:t>) / 3 + АТ </a:t>
            </a:r>
            <a:r>
              <a:rPr lang="ru-RU" dirty="0" err="1" smtClean="0"/>
              <a:t>діастолічний</a:t>
            </a:r>
            <a:r>
              <a:rPr lang="ru-RU" dirty="0" smtClean="0"/>
              <a:t> </a:t>
            </a:r>
            <a:r>
              <a:rPr lang="ru-RU" dirty="0" err="1" smtClean="0"/>
              <a:t>тиск.Оцінка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. </a:t>
            </a:r>
            <a:r>
              <a:rPr lang="ru-RU" dirty="0" err="1" smtClean="0"/>
              <a:t>Оцініть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фізичного</a:t>
            </a:r>
            <a:r>
              <a:rPr lang="ru-RU" dirty="0" smtClean="0"/>
              <a:t> стану </a:t>
            </a:r>
            <a:r>
              <a:rPr lang="ru-RU" dirty="0" err="1" smtClean="0"/>
              <a:t>досліджуваного,виходячи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:</a:t>
            </a:r>
          </a:p>
          <a:p>
            <a:r>
              <a:rPr lang="ru-RU" dirty="0" smtClean="0"/>
              <a:t>ІФС </a:t>
            </a:r>
            <a:r>
              <a:rPr lang="ru-RU" dirty="0" err="1" smtClean="0"/>
              <a:t>нижче</a:t>
            </a:r>
            <a:r>
              <a:rPr lang="ru-RU" dirty="0" smtClean="0"/>
              <a:t> 0,375 –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низький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ІФС = 0,376-0,525 -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нижче</a:t>
            </a:r>
            <a:r>
              <a:rPr lang="ru-RU" dirty="0" smtClean="0"/>
              <a:t> </a:t>
            </a:r>
            <a:r>
              <a:rPr lang="ru-RU" dirty="0" err="1" smtClean="0"/>
              <a:t>середнього</a:t>
            </a:r>
            <a:r>
              <a:rPr lang="ru-RU" dirty="0" smtClean="0"/>
              <a:t>;</a:t>
            </a:r>
          </a:p>
          <a:p>
            <a:r>
              <a:rPr lang="ru-RU" dirty="0" smtClean="0"/>
              <a:t>ІФС = 0,526-0,675 –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середній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ІФС = 0,676-0,825 -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вищий</a:t>
            </a:r>
            <a:r>
              <a:rPr lang="ru-RU" dirty="0" smtClean="0"/>
              <a:t> за </a:t>
            </a:r>
            <a:r>
              <a:rPr lang="ru-RU" dirty="0" err="1" smtClean="0"/>
              <a:t>середній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ІФС </a:t>
            </a:r>
            <a:r>
              <a:rPr lang="ru-RU" dirty="0" err="1" smtClean="0"/>
              <a:t>вище</a:t>
            </a:r>
            <a:r>
              <a:rPr lang="ru-RU" dirty="0" smtClean="0"/>
              <a:t> 0,825 –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високий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99592" y="2132856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 smtClean="0"/>
          </a:p>
          <a:p>
            <a:r>
              <a:rPr lang="uk-UA" dirty="0" smtClean="0"/>
              <a:t>          </a:t>
            </a:r>
            <a:r>
              <a:rPr lang="uk-UA" u="sng" dirty="0" smtClean="0"/>
              <a:t>700-3*чсс-2,5*АТ середній-2,7*вік+0,28*вагу тіла</a:t>
            </a:r>
          </a:p>
          <a:p>
            <a:r>
              <a:rPr lang="uk-UA" dirty="0" smtClean="0"/>
              <a:t>ІФС=                       350-2,6*вік+0,21*ріст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8847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ОЦІНКА ФІЗИЧНОЇ РОБОТОЗДАТНОСТІ ЗА ІНДЕКСОМ РЮФФ'Є</a:t>
            </a:r>
          </a:p>
          <a:p>
            <a:endParaRPr lang="ru-RU" dirty="0" smtClean="0"/>
          </a:p>
          <a:p>
            <a:r>
              <a:rPr lang="ru-RU" dirty="0" smtClean="0"/>
              <a:t>Мета: </a:t>
            </a:r>
            <a:r>
              <a:rPr lang="ru-RU" dirty="0" err="1" smtClean="0"/>
              <a:t>оцінити</a:t>
            </a:r>
            <a:r>
              <a:rPr lang="ru-RU" dirty="0" smtClean="0"/>
              <a:t> </a:t>
            </a:r>
            <a:r>
              <a:rPr lang="ru-RU" dirty="0" err="1" smtClean="0"/>
              <a:t>фізичну</a:t>
            </a:r>
            <a:r>
              <a:rPr lang="ru-RU" dirty="0" smtClean="0"/>
              <a:t> </a:t>
            </a:r>
            <a:r>
              <a:rPr lang="ru-RU" dirty="0" err="1" smtClean="0"/>
              <a:t>працездатність</a:t>
            </a:r>
            <a:r>
              <a:rPr lang="ru-RU" dirty="0" smtClean="0"/>
              <a:t> за </a:t>
            </a:r>
            <a:r>
              <a:rPr lang="ru-RU" dirty="0" err="1" smtClean="0"/>
              <a:t>індексом</a:t>
            </a:r>
            <a:r>
              <a:rPr lang="ru-RU" dirty="0" smtClean="0"/>
              <a:t> </a:t>
            </a:r>
            <a:r>
              <a:rPr lang="ru-RU" dirty="0" err="1" smtClean="0"/>
              <a:t>Рюфф'є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Устаткування</a:t>
            </a:r>
            <a:r>
              <a:rPr lang="ru-RU" dirty="0" smtClean="0"/>
              <a:t>: </a:t>
            </a:r>
            <a:r>
              <a:rPr lang="ru-RU" dirty="0" err="1" smtClean="0"/>
              <a:t>секундомір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 </a:t>
            </a:r>
            <a:r>
              <a:rPr lang="ru-RU" dirty="0" err="1" smtClean="0"/>
              <a:t>Виміряйте</a:t>
            </a:r>
            <a:r>
              <a:rPr lang="ru-RU" dirty="0" smtClean="0"/>
              <a:t> пульс </a:t>
            </a:r>
            <a:r>
              <a:rPr lang="ru-RU" dirty="0" err="1" smtClean="0"/>
              <a:t>досліджуваного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5 </a:t>
            </a:r>
            <a:r>
              <a:rPr lang="ru-RU" dirty="0" err="1" smtClean="0"/>
              <a:t>хв</a:t>
            </a:r>
            <a:r>
              <a:rPr lang="ru-RU" dirty="0" smtClean="0"/>
              <a:t> </a:t>
            </a:r>
            <a:r>
              <a:rPr lang="ru-RU" dirty="0" err="1" smtClean="0"/>
              <a:t>перебував</a:t>
            </a:r>
            <a:r>
              <a:rPr lang="ru-RU" dirty="0" smtClean="0"/>
              <a:t> у </a:t>
            </a:r>
            <a:r>
              <a:rPr lang="ru-RU" dirty="0" err="1" smtClean="0"/>
              <a:t>положенні</a:t>
            </a:r>
            <a:r>
              <a:rPr lang="ru-RU" dirty="0" smtClean="0"/>
              <a:t> </a:t>
            </a:r>
            <a:r>
              <a:rPr lang="ru-RU" dirty="0" err="1" smtClean="0"/>
              <a:t>сидячи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спокої</a:t>
            </a:r>
            <a:r>
              <a:rPr lang="ru-RU" dirty="0" smtClean="0"/>
              <a:t> (Р1).</a:t>
            </a:r>
            <a:r>
              <a:rPr lang="ru-RU" dirty="0" err="1" smtClean="0"/>
              <a:t>Протягом</a:t>
            </a:r>
            <a:r>
              <a:rPr lang="ru-RU" dirty="0" smtClean="0"/>
              <a:t> 30 с </a:t>
            </a:r>
            <a:r>
              <a:rPr lang="ru-RU" dirty="0" err="1" smtClean="0"/>
              <a:t>досліджуваний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виконати</a:t>
            </a:r>
            <a:r>
              <a:rPr lang="ru-RU" dirty="0" smtClean="0"/>
              <a:t> 30 </a:t>
            </a:r>
            <a:r>
              <a:rPr lang="ru-RU" dirty="0" err="1" smtClean="0"/>
              <a:t>присідань.Відразу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фізичного</a:t>
            </a:r>
            <a:r>
              <a:rPr lang="ru-RU" dirty="0" smtClean="0"/>
              <a:t> </a:t>
            </a:r>
            <a:r>
              <a:rPr lang="ru-RU" dirty="0" err="1" smtClean="0"/>
              <a:t>навантаження</a:t>
            </a:r>
            <a:r>
              <a:rPr lang="ru-RU" dirty="0" smtClean="0"/>
              <a:t> </a:t>
            </a:r>
            <a:r>
              <a:rPr lang="ru-RU" dirty="0" err="1" smtClean="0"/>
              <a:t>виміряйте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пульс. </a:t>
            </a:r>
            <a:r>
              <a:rPr lang="ru-RU" dirty="0" err="1" smtClean="0"/>
              <a:t>Досліджуваний</a:t>
            </a:r>
            <a:r>
              <a:rPr lang="ru-RU" dirty="0" smtClean="0"/>
              <a:t> </a:t>
            </a:r>
            <a:r>
              <a:rPr lang="ru-RU" dirty="0" err="1" smtClean="0"/>
              <a:t>прицьому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стояти</a:t>
            </a:r>
            <a:r>
              <a:rPr lang="ru-RU" dirty="0" smtClean="0"/>
              <a:t> (Р2).</a:t>
            </a:r>
            <a:r>
              <a:rPr lang="ru-RU" dirty="0" err="1" smtClean="0"/>
              <a:t>Повторіть</a:t>
            </a:r>
            <a:r>
              <a:rPr lang="ru-RU" dirty="0" smtClean="0"/>
              <a:t> </a:t>
            </a:r>
            <a:r>
              <a:rPr lang="ru-RU" dirty="0" err="1" smtClean="0"/>
              <a:t>вимірювання</a:t>
            </a:r>
            <a:r>
              <a:rPr lang="ru-RU" dirty="0" smtClean="0"/>
              <a:t> пульсу через 1 </a:t>
            </a:r>
            <a:r>
              <a:rPr lang="ru-RU" dirty="0" err="1" smtClean="0"/>
              <a:t>хвилину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навантаження</a:t>
            </a:r>
            <a:r>
              <a:rPr lang="ru-RU" dirty="0" smtClean="0"/>
              <a:t> (РЗ).</a:t>
            </a:r>
            <a:r>
              <a:rPr lang="ru-RU" dirty="0" err="1" smtClean="0"/>
              <a:t>Розрахуйте</a:t>
            </a:r>
            <a:r>
              <a:rPr lang="ru-RU" dirty="0" smtClean="0"/>
              <a:t> за формулою </a:t>
            </a:r>
            <a:r>
              <a:rPr lang="ru-RU" dirty="0" err="1" smtClean="0"/>
              <a:t>індекс</a:t>
            </a:r>
            <a:r>
              <a:rPr lang="ru-RU" dirty="0" smtClean="0"/>
              <a:t> </a:t>
            </a:r>
            <a:r>
              <a:rPr lang="ru-RU" dirty="0" err="1" smtClean="0"/>
              <a:t>Рюфф'є</a:t>
            </a:r>
            <a:r>
              <a:rPr lang="ru-RU" dirty="0" smtClean="0"/>
              <a:t>:</a:t>
            </a:r>
          </a:p>
          <a:p>
            <a:r>
              <a:rPr lang="ru-RU" dirty="0" smtClean="0"/>
              <a:t>ІР = (</a:t>
            </a:r>
            <a:r>
              <a:rPr lang="en-US" dirty="0" smtClean="0"/>
              <a:t>PI + </a:t>
            </a:r>
            <a:r>
              <a:rPr lang="ru-RU" dirty="0" smtClean="0"/>
              <a:t>Р2 + РЗ) - 200/10.</a:t>
            </a:r>
          </a:p>
          <a:p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. </a:t>
            </a:r>
            <a:r>
              <a:rPr lang="ru-RU" dirty="0" err="1" smtClean="0"/>
              <a:t>Оцініть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фізичної</a:t>
            </a:r>
            <a:r>
              <a:rPr lang="ru-RU" dirty="0" smtClean="0"/>
              <a:t> </a:t>
            </a:r>
            <a:r>
              <a:rPr lang="ru-RU" dirty="0" err="1" smtClean="0"/>
              <a:t>працездатності</a:t>
            </a:r>
            <a:r>
              <a:rPr lang="ru-RU" dirty="0" smtClean="0"/>
              <a:t> </a:t>
            </a:r>
            <a:r>
              <a:rPr lang="ru-RU" dirty="0" err="1" smtClean="0"/>
              <a:t>досліджуваного</a:t>
            </a:r>
            <a:r>
              <a:rPr lang="ru-RU" dirty="0" smtClean="0"/>
              <a:t>, </a:t>
            </a:r>
            <a:r>
              <a:rPr lang="ru-RU" dirty="0" err="1" smtClean="0"/>
              <a:t>виходячи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якщо:ІР</a:t>
            </a:r>
            <a:r>
              <a:rPr lang="ru-RU" dirty="0" smtClean="0"/>
              <a:t> </a:t>
            </a:r>
            <a:r>
              <a:rPr lang="ru-RU" dirty="0" err="1" smtClean="0"/>
              <a:t>нижче</a:t>
            </a:r>
            <a:r>
              <a:rPr lang="ru-RU" dirty="0" smtClean="0"/>
              <a:t> 0 –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відмінний;ІР</a:t>
            </a:r>
            <a:r>
              <a:rPr lang="ru-RU" dirty="0" smtClean="0"/>
              <a:t> = 0-5 -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добрий;ІР</a:t>
            </a:r>
            <a:r>
              <a:rPr lang="ru-RU" dirty="0" smtClean="0"/>
              <a:t> = 6-10 –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задовільний;ІР</a:t>
            </a:r>
            <a:r>
              <a:rPr lang="ru-RU" dirty="0" smtClean="0"/>
              <a:t> = 11-15 –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слабкий;ІФС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 15 –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незадовільний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32656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ОЦІНКА ФІЗИЧНОЇ </a:t>
            </a:r>
            <a:r>
              <a:rPr lang="ru-RU" dirty="0" smtClean="0"/>
              <a:t>РОБОТОЗДАТНОСТІ </a:t>
            </a:r>
            <a:r>
              <a:rPr lang="ru-RU" dirty="0" smtClean="0"/>
              <a:t>ЗА</a:t>
            </a:r>
            <a:r>
              <a:rPr lang="ru-RU" dirty="0" smtClean="0"/>
              <a:t> ГАРВАРДСЬКИМ СТЕП-ТЕСТОМ</a:t>
            </a:r>
            <a:endParaRPr lang="ru-RU" dirty="0" smtClean="0"/>
          </a:p>
          <a:p>
            <a:r>
              <a:rPr lang="ru-RU" dirty="0" smtClean="0"/>
              <a:t>Мета: </a:t>
            </a:r>
            <a:r>
              <a:rPr lang="ru-RU" dirty="0" err="1" smtClean="0"/>
              <a:t>оцінити</a:t>
            </a:r>
            <a:r>
              <a:rPr lang="ru-RU" dirty="0" smtClean="0"/>
              <a:t> </a:t>
            </a:r>
            <a:r>
              <a:rPr lang="ru-RU" dirty="0" err="1" smtClean="0"/>
              <a:t>фізичну</a:t>
            </a:r>
            <a:r>
              <a:rPr lang="ru-RU" dirty="0" smtClean="0"/>
              <a:t> </a:t>
            </a:r>
            <a:r>
              <a:rPr lang="ru-RU" dirty="0" err="1" smtClean="0"/>
              <a:t>працездатність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степ-тесту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Обладнання</a:t>
            </a:r>
            <a:r>
              <a:rPr lang="ru-RU" dirty="0" smtClean="0"/>
              <a:t>: </a:t>
            </a:r>
            <a:r>
              <a:rPr lang="ru-RU" dirty="0" err="1" smtClean="0"/>
              <a:t>секундомір</a:t>
            </a:r>
            <a:r>
              <a:rPr lang="ru-RU" dirty="0" smtClean="0"/>
              <a:t>, </a:t>
            </a:r>
            <a:r>
              <a:rPr lang="ru-RU" dirty="0" err="1" smtClean="0"/>
              <a:t>сходинка</a:t>
            </a:r>
            <a:r>
              <a:rPr lang="ru-RU" dirty="0" smtClean="0"/>
              <a:t>, </a:t>
            </a:r>
            <a:r>
              <a:rPr lang="ru-RU" dirty="0" err="1" smtClean="0"/>
              <a:t>висотою</a:t>
            </a:r>
            <a:r>
              <a:rPr lang="ru-RU" dirty="0" smtClean="0"/>
              <a:t> 35-40 см, ваги.</a:t>
            </a:r>
          </a:p>
          <a:p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 </a:t>
            </a:r>
            <a:r>
              <a:rPr lang="ru-RU" dirty="0" err="1" smtClean="0"/>
              <a:t>Досліджуваний</a:t>
            </a:r>
            <a:r>
              <a:rPr lang="ru-RU" dirty="0" smtClean="0"/>
              <a:t> </a:t>
            </a:r>
            <a:r>
              <a:rPr lang="ru-RU" dirty="0" err="1" smtClean="0"/>
              <a:t>робить</a:t>
            </a:r>
            <a:r>
              <a:rPr lang="ru-RU" dirty="0" smtClean="0"/>
              <a:t> </a:t>
            </a:r>
            <a:r>
              <a:rPr lang="ru-RU" dirty="0" err="1" smtClean="0"/>
              <a:t>сходження</a:t>
            </a:r>
            <a:r>
              <a:rPr lang="ru-RU" dirty="0" smtClean="0"/>
              <a:t> на </a:t>
            </a:r>
            <a:r>
              <a:rPr lang="ru-RU" dirty="0" err="1" smtClean="0"/>
              <a:t>сходинку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5 </a:t>
            </a:r>
            <a:r>
              <a:rPr lang="ru-RU" dirty="0" err="1" smtClean="0"/>
              <a:t>хв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інтервалом</a:t>
            </a:r>
            <a:r>
              <a:rPr lang="ru-RU" dirty="0" smtClean="0"/>
              <a:t>: 30 </a:t>
            </a:r>
            <a:r>
              <a:rPr lang="ru-RU" dirty="0" err="1" smtClean="0"/>
              <a:t>сходжень</a:t>
            </a:r>
            <a:r>
              <a:rPr lang="ru-RU" dirty="0" smtClean="0"/>
              <a:t> за 1 </a:t>
            </a:r>
            <a:r>
              <a:rPr lang="ru-RU" dirty="0" err="1" smtClean="0"/>
              <a:t>хв</a:t>
            </a:r>
            <a:r>
              <a:rPr lang="ru-RU" dirty="0" smtClean="0"/>
              <a:t>).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сходження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чотирьох</a:t>
            </a:r>
            <a:r>
              <a:rPr lang="ru-RU" dirty="0" smtClean="0"/>
              <a:t> </a:t>
            </a:r>
            <a:r>
              <a:rPr lang="ru-RU" dirty="0" err="1" smtClean="0"/>
              <a:t>кроків</a:t>
            </a:r>
            <a:r>
              <a:rPr lang="ru-RU" dirty="0" smtClean="0"/>
              <a:t>: 1 </a:t>
            </a:r>
            <a:r>
              <a:rPr lang="ru-RU" dirty="0" err="1" smtClean="0"/>
              <a:t>крок</a:t>
            </a:r>
            <a:r>
              <a:rPr lang="ru-RU" dirty="0" smtClean="0"/>
              <a:t> – на </a:t>
            </a:r>
            <a:r>
              <a:rPr lang="ru-RU" dirty="0" err="1" smtClean="0"/>
              <a:t>сходинку</a:t>
            </a:r>
            <a:r>
              <a:rPr lang="ru-RU" dirty="0" smtClean="0"/>
              <a:t> ставиться права нога; 2 </a:t>
            </a:r>
            <a:r>
              <a:rPr lang="ru-RU" dirty="0" err="1" smtClean="0"/>
              <a:t>крок</a:t>
            </a:r>
            <a:r>
              <a:rPr lang="ru-RU" dirty="0" smtClean="0"/>
              <a:t> - </a:t>
            </a:r>
            <a:r>
              <a:rPr lang="ru-RU" dirty="0" err="1" smtClean="0"/>
              <a:t>ліва</a:t>
            </a:r>
            <a:r>
              <a:rPr lang="ru-RU" dirty="0" smtClean="0"/>
              <a:t> нога </a:t>
            </a:r>
            <a:r>
              <a:rPr lang="ru-RU" dirty="0" err="1" smtClean="0"/>
              <a:t>піднімається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ставиться </a:t>
            </a:r>
            <a:r>
              <a:rPr lang="ru-RU" dirty="0" err="1" smtClean="0"/>
              <a:t>поряд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правою;3 </a:t>
            </a:r>
            <a:r>
              <a:rPr lang="ru-RU" dirty="0" err="1" smtClean="0"/>
              <a:t>крок</a:t>
            </a:r>
            <a:r>
              <a:rPr lang="ru-RU" dirty="0" smtClean="0"/>
              <a:t> – </a:t>
            </a:r>
            <a:r>
              <a:rPr lang="ru-RU" dirty="0" err="1" smtClean="0"/>
              <a:t>опускається</a:t>
            </a:r>
            <a:r>
              <a:rPr lang="ru-RU" dirty="0" smtClean="0"/>
              <a:t> на </a:t>
            </a:r>
            <a:r>
              <a:rPr lang="ru-RU" dirty="0" err="1" smtClean="0"/>
              <a:t>підлогу</a:t>
            </a:r>
            <a:r>
              <a:rPr lang="ru-RU" dirty="0" smtClean="0"/>
              <a:t> права нога; 4 </a:t>
            </a:r>
            <a:r>
              <a:rPr lang="ru-RU" dirty="0" err="1" smtClean="0"/>
              <a:t>крок</a:t>
            </a:r>
            <a:r>
              <a:rPr lang="ru-RU" dirty="0" smtClean="0"/>
              <a:t> – </a:t>
            </a:r>
            <a:r>
              <a:rPr lang="ru-RU" dirty="0" err="1" smtClean="0"/>
              <a:t>опускається</a:t>
            </a:r>
            <a:r>
              <a:rPr lang="ru-RU" dirty="0" smtClean="0"/>
              <a:t> на </a:t>
            </a:r>
            <a:r>
              <a:rPr lang="ru-RU" dirty="0" err="1" smtClean="0"/>
              <a:t>підлогу</a:t>
            </a:r>
            <a:r>
              <a:rPr lang="ru-RU" dirty="0" smtClean="0"/>
              <a:t> </a:t>
            </a:r>
            <a:r>
              <a:rPr lang="ru-RU" dirty="0" err="1" smtClean="0"/>
              <a:t>ліва</a:t>
            </a:r>
            <a:r>
              <a:rPr lang="ru-RU" dirty="0" smtClean="0"/>
              <a:t> </a:t>
            </a:r>
            <a:r>
              <a:rPr lang="ru-RU" dirty="0" err="1" smtClean="0"/>
              <a:t>нога.Якщо</a:t>
            </a:r>
            <a:r>
              <a:rPr lang="ru-RU" dirty="0" smtClean="0"/>
              <a:t> через </a:t>
            </a:r>
            <a:r>
              <a:rPr lang="ru-RU" dirty="0" err="1" smtClean="0"/>
              <a:t>втому</a:t>
            </a:r>
            <a:r>
              <a:rPr lang="ru-RU" dirty="0" smtClean="0"/>
              <a:t> </a:t>
            </a:r>
            <a:r>
              <a:rPr lang="ru-RU" dirty="0" err="1" smtClean="0"/>
              <a:t>сходження</a:t>
            </a:r>
            <a:r>
              <a:rPr lang="ru-RU" dirty="0" smtClean="0"/>
              <a:t> </a:t>
            </a:r>
            <a:r>
              <a:rPr lang="ru-RU" dirty="0" err="1" smtClean="0"/>
              <a:t>припиняється</a:t>
            </a:r>
            <a:r>
              <a:rPr lang="ru-RU" dirty="0" smtClean="0"/>
              <a:t>, то </a:t>
            </a:r>
            <a:r>
              <a:rPr lang="ru-RU" dirty="0" err="1" smtClean="0"/>
              <a:t>фіксується</a:t>
            </a:r>
            <a:r>
              <a:rPr lang="ru-RU" dirty="0" smtClean="0"/>
              <a:t> час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навантаження</a:t>
            </a:r>
            <a:r>
              <a:rPr lang="ru-RU" dirty="0" smtClean="0"/>
              <a:t> (</a:t>
            </a:r>
            <a:r>
              <a:rPr lang="en-US" dirty="0" smtClean="0"/>
              <a:t>t).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навантаження</a:t>
            </a:r>
            <a:r>
              <a:rPr lang="ru-RU" dirty="0" smtClean="0"/>
              <a:t> </a:t>
            </a:r>
            <a:r>
              <a:rPr lang="ru-RU" dirty="0" err="1" smtClean="0"/>
              <a:t>досліджуваний</a:t>
            </a:r>
            <a:r>
              <a:rPr lang="ru-RU" dirty="0" smtClean="0"/>
              <a:t> </a:t>
            </a:r>
            <a:r>
              <a:rPr lang="ru-RU" dirty="0" err="1" smtClean="0"/>
              <a:t>сідає</a:t>
            </a:r>
            <a:r>
              <a:rPr lang="ru-RU" dirty="0" smtClean="0"/>
              <a:t> на </a:t>
            </a:r>
            <a:r>
              <a:rPr lang="ru-RU" dirty="0" err="1" smtClean="0"/>
              <a:t>стілець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нього</a:t>
            </a:r>
            <a:r>
              <a:rPr lang="ru-RU" dirty="0" smtClean="0"/>
              <a:t> </a:t>
            </a:r>
            <a:r>
              <a:rPr lang="ru-RU" dirty="0" err="1" smtClean="0"/>
              <a:t>підраховується</a:t>
            </a:r>
            <a:r>
              <a:rPr lang="ru-RU" dirty="0" smtClean="0"/>
              <a:t> пульс за </a:t>
            </a:r>
            <a:r>
              <a:rPr lang="ru-RU" dirty="0" err="1" smtClean="0"/>
              <a:t>перші</a:t>
            </a:r>
            <a:r>
              <a:rPr lang="ru-RU" dirty="0" smtClean="0"/>
              <a:t> 30 с на 2 (Р1),3 (Р2) та 4 (РЗ) </a:t>
            </a:r>
            <a:r>
              <a:rPr lang="ru-RU" dirty="0" err="1" smtClean="0"/>
              <a:t>хвилинах</a:t>
            </a:r>
            <a:r>
              <a:rPr lang="ru-RU" dirty="0" smtClean="0"/>
              <a:t> </a:t>
            </a:r>
            <a:r>
              <a:rPr lang="ru-RU" dirty="0" err="1" smtClean="0"/>
              <a:t>відпочинку.Індекс</a:t>
            </a:r>
            <a:r>
              <a:rPr lang="ru-RU" dirty="0" smtClean="0"/>
              <a:t> </a:t>
            </a:r>
            <a:r>
              <a:rPr lang="ru-RU" dirty="0" err="1" smtClean="0"/>
              <a:t>гарвардського</a:t>
            </a:r>
            <a:r>
              <a:rPr lang="ru-RU" dirty="0" smtClean="0"/>
              <a:t> </a:t>
            </a:r>
            <a:r>
              <a:rPr lang="ru-RU" dirty="0" err="1" smtClean="0"/>
              <a:t>степ-тесту</a:t>
            </a:r>
            <a:r>
              <a:rPr lang="ru-RU" dirty="0" smtClean="0"/>
              <a:t> </a:t>
            </a:r>
            <a:r>
              <a:rPr lang="ru-RU" dirty="0" err="1" smtClean="0"/>
              <a:t>розраховується</a:t>
            </a:r>
            <a:r>
              <a:rPr lang="ru-RU" dirty="0" smtClean="0"/>
              <a:t> за такою формулою:</a:t>
            </a:r>
          </a:p>
          <a:p>
            <a:r>
              <a:rPr lang="ru-RU" dirty="0" smtClean="0"/>
              <a:t>ІГСТ = 100 </a:t>
            </a:r>
            <a:r>
              <a:rPr lang="en-US" dirty="0" smtClean="0"/>
              <a:t>t /</a:t>
            </a:r>
            <a:r>
              <a:rPr lang="uk-UA" dirty="0" smtClean="0"/>
              <a:t> [</a:t>
            </a:r>
            <a:r>
              <a:rPr lang="en-US" dirty="0" smtClean="0"/>
              <a:t>2 (PI + </a:t>
            </a:r>
            <a:r>
              <a:rPr lang="ru-RU" dirty="0" smtClean="0"/>
              <a:t>Р2 + РЗ)].</a:t>
            </a:r>
          </a:p>
          <a:p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. </a:t>
            </a:r>
            <a:r>
              <a:rPr lang="ru-RU" dirty="0" err="1" smtClean="0"/>
              <a:t>Якщо:ІГСТ</a:t>
            </a:r>
            <a:r>
              <a:rPr lang="ru-RU" dirty="0" smtClean="0"/>
              <a:t> </a:t>
            </a:r>
            <a:r>
              <a:rPr lang="ru-RU" dirty="0" err="1" smtClean="0"/>
              <a:t>нижче</a:t>
            </a:r>
            <a:r>
              <a:rPr lang="ru-RU" dirty="0" smtClean="0"/>
              <a:t> 55 - </a:t>
            </a:r>
            <a:r>
              <a:rPr lang="ru-RU" dirty="0" err="1" smtClean="0"/>
              <a:t>фізична</a:t>
            </a:r>
            <a:r>
              <a:rPr lang="ru-RU" dirty="0" smtClean="0"/>
              <a:t> </a:t>
            </a:r>
            <a:r>
              <a:rPr lang="ru-RU" dirty="0" err="1" smtClean="0"/>
              <a:t>працездатність</a:t>
            </a:r>
            <a:r>
              <a:rPr lang="ru-RU" dirty="0" smtClean="0"/>
              <a:t> </a:t>
            </a:r>
            <a:r>
              <a:rPr lang="ru-RU" dirty="0" err="1" smtClean="0"/>
              <a:t>слабка;ІГСТ</a:t>
            </a:r>
            <a:r>
              <a:rPr lang="ru-RU" dirty="0" smtClean="0"/>
              <a:t> = 55-64 - </a:t>
            </a:r>
            <a:r>
              <a:rPr lang="ru-RU" dirty="0" err="1" smtClean="0"/>
              <a:t>нижче</a:t>
            </a:r>
            <a:r>
              <a:rPr lang="ru-RU" dirty="0" smtClean="0"/>
              <a:t> за </a:t>
            </a:r>
            <a:r>
              <a:rPr lang="ru-RU" dirty="0" err="1" smtClean="0"/>
              <a:t>середню;ІГСТ</a:t>
            </a:r>
            <a:r>
              <a:rPr lang="ru-RU" dirty="0" smtClean="0"/>
              <a:t> = 65-79 – </a:t>
            </a:r>
            <a:r>
              <a:rPr lang="ru-RU" dirty="0" err="1" smtClean="0"/>
              <a:t>середня;ІГСТ</a:t>
            </a:r>
            <a:r>
              <a:rPr lang="ru-RU" dirty="0" smtClean="0"/>
              <a:t> - 80-89 - </a:t>
            </a:r>
            <a:r>
              <a:rPr lang="ru-RU" dirty="0" err="1" smtClean="0"/>
              <a:t>гарна;ІГСТ</a:t>
            </a:r>
            <a:r>
              <a:rPr lang="ru-RU" dirty="0" smtClean="0"/>
              <a:t> = 90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 - </a:t>
            </a:r>
            <a:r>
              <a:rPr lang="ru-RU" dirty="0" err="1" smtClean="0"/>
              <a:t>відмінна.Розрахуйте</a:t>
            </a:r>
            <a:r>
              <a:rPr lang="ru-RU" dirty="0" smtClean="0"/>
              <a:t> </a:t>
            </a:r>
            <a:r>
              <a:rPr lang="ru-RU" dirty="0" err="1" smtClean="0"/>
              <a:t>потужність</a:t>
            </a:r>
            <a:r>
              <a:rPr lang="ru-RU" dirty="0" smtClean="0"/>
              <a:t> (А) </a:t>
            </a:r>
            <a:r>
              <a:rPr lang="ru-RU" dirty="0" err="1" smtClean="0"/>
              <a:t>виконаної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за </a:t>
            </a:r>
            <a:r>
              <a:rPr lang="ru-RU" dirty="0" err="1" smtClean="0"/>
              <a:t>формулою:Л</a:t>
            </a:r>
            <a:r>
              <a:rPr lang="ru-RU" dirty="0" smtClean="0"/>
              <a:t> = Р * Ь * </a:t>
            </a:r>
            <a:r>
              <a:rPr lang="ru-RU" dirty="0" err="1" smtClean="0"/>
              <a:t>п</a:t>
            </a:r>
            <a:r>
              <a:rPr lang="ru-RU" dirty="0" smtClean="0"/>
              <a:t> * К, де Р – вага </a:t>
            </a:r>
            <a:r>
              <a:rPr lang="ru-RU" dirty="0" err="1" smtClean="0"/>
              <a:t>тіла</a:t>
            </a:r>
            <a:r>
              <a:rPr lang="ru-RU" dirty="0" smtClean="0"/>
              <a:t> (кг), </a:t>
            </a:r>
            <a:r>
              <a:rPr lang="en-US" dirty="0" smtClean="0"/>
              <a:t>h – </a:t>
            </a:r>
            <a:r>
              <a:rPr lang="ru-RU" dirty="0" err="1" smtClean="0"/>
              <a:t>висота</a:t>
            </a:r>
            <a:r>
              <a:rPr lang="ru-RU" dirty="0" smtClean="0"/>
              <a:t> </a:t>
            </a:r>
            <a:r>
              <a:rPr lang="ru-RU" dirty="0" err="1" smtClean="0"/>
              <a:t>сходинки</a:t>
            </a:r>
            <a:r>
              <a:rPr lang="ru-RU" dirty="0" smtClean="0"/>
              <a:t> (м), </a:t>
            </a:r>
            <a:r>
              <a:rPr lang="ru-RU" dirty="0" err="1" smtClean="0"/>
              <a:t>п</a:t>
            </a:r>
            <a:r>
              <a:rPr lang="ru-RU" dirty="0" smtClean="0"/>
              <a:t> –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сходжень,К</a:t>
            </a:r>
            <a:r>
              <a:rPr lang="ru-RU" dirty="0" smtClean="0"/>
              <a:t> - </a:t>
            </a:r>
            <a:r>
              <a:rPr lang="ru-RU" dirty="0" err="1" smtClean="0"/>
              <a:t>коефіцієнт</a:t>
            </a:r>
            <a:r>
              <a:rPr lang="ru-RU" dirty="0" smtClean="0"/>
              <a:t> </a:t>
            </a:r>
            <a:r>
              <a:rPr lang="ru-RU" dirty="0" err="1" smtClean="0"/>
              <a:t>підйому</a:t>
            </a:r>
            <a:r>
              <a:rPr lang="ru-RU" dirty="0" smtClean="0"/>
              <a:t> та спуску, </a:t>
            </a:r>
            <a:r>
              <a:rPr lang="ru-RU" dirty="0" err="1" smtClean="0"/>
              <a:t>рівний</a:t>
            </a:r>
            <a:r>
              <a:rPr lang="ru-RU" dirty="0" smtClean="0"/>
              <a:t> у </a:t>
            </a:r>
            <a:r>
              <a:rPr lang="ru-RU" dirty="0" err="1" smtClean="0"/>
              <a:t>дорослої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1,5 (у 8-12 </a:t>
            </a:r>
            <a:r>
              <a:rPr lang="ru-RU" dirty="0" err="1" smtClean="0"/>
              <a:t>років</a:t>
            </a:r>
            <a:r>
              <a:rPr lang="ru-RU" dirty="0" smtClean="0"/>
              <a:t> К = 1,2; в 13-14 - 1,3; в 15-16 у </a:t>
            </a:r>
            <a:r>
              <a:rPr lang="ru-RU" dirty="0" err="1" smtClean="0"/>
              <a:t>юнаків</a:t>
            </a:r>
            <a:r>
              <a:rPr lang="ru-RU" dirty="0" smtClean="0"/>
              <a:t> - 1,4, у дівчат-1,3).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ВИЗНАЧЕННЯ ЕКСТРАВЕРСІЇ І ЕМОЦІОНАЛЬНОЇ СТІЙКОСТІ</a:t>
            </a:r>
          </a:p>
          <a:p>
            <a:r>
              <a:rPr lang="ru-RU" sz="1600" dirty="0" smtClean="0"/>
              <a:t>Мета: </a:t>
            </a:r>
            <a:r>
              <a:rPr lang="ru-RU" sz="1600" dirty="0" err="1" smtClean="0"/>
              <a:t>визначити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екстраверсію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особистості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ступінь</a:t>
            </a:r>
            <a:r>
              <a:rPr lang="ru-RU" sz="1600" dirty="0" smtClean="0"/>
              <a:t> </a:t>
            </a:r>
            <a:r>
              <a:rPr lang="ru-RU" sz="1600" dirty="0" err="1" smtClean="0"/>
              <a:t>емоційної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стійкості</a:t>
            </a:r>
            <a:r>
              <a:rPr lang="ru-RU" sz="1600" dirty="0" smtClean="0"/>
              <a:t> </a:t>
            </a:r>
            <a:r>
              <a:rPr lang="ru-RU" sz="1600" dirty="0" smtClean="0"/>
              <a:t>та </a:t>
            </a:r>
            <a:r>
              <a:rPr lang="ru-RU" sz="1600" dirty="0" err="1" smtClean="0"/>
              <a:t>невротизму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Проведення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. Дайте </a:t>
            </a:r>
            <a:r>
              <a:rPr lang="ru-RU" sz="1600" dirty="0" err="1" smtClean="0"/>
              <a:t>відповідь</a:t>
            </a:r>
            <a:r>
              <a:rPr lang="ru-RU" sz="1600" dirty="0" smtClean="0"/>
              <a:t> «так» </a:t>
            </a:r>
            <a:r>
              <a:rPr lang="ru-RU" sz="1600" dirty="0" err="1" smtClean="0"/>
              <a:t>чи</a:t>
            </a:r>
            <a:r>
              <a:rPr lang="ru-RU" sz="1600" dirty="0" smtClean="0"/>
              <a:t> «</a:t>
            </a:r>
            <a:r>
              <a:rPr lang="ru-RU" sz="1600" dirty="0" err="1" smtClean="0"/>
              <a:t>ні</a:t>
            </a:r>
            <a:r>
              <a:rPr lang="ru-RU" sz="1600" dirty="0" smtClean="0"/>
              <a:t>» на </a:t>
            </a:r>
            <a:r>
              <a:rPr lang="ru-RU" sz="1600" dirty="0" err="1" smtClean="0"/>
              <a:t>запитання</a:t>
            </a:r>
            <a:r>
              <a:rPr lang="ru-RU" sz="1600" dirty="0" smtClean="0"/>
              <a:t>:</a:t>
            </a:r>
          </a:p>
          <a:p>
            <a:r>
              <a:rPr lang="ru-RU" sz="1600" dirty="0" smtClean="0"/>
              <a:t>1. </a:t>
            </a:r>
            <a:r>
              <a:rPr lang="ru-RU" sz="1600" dirty="0" err="1" smtClean="0"/>
              <a:t>Чи</a:t>
            </a:r>
            <a:r>
              <a:rPr lang="ru-RU" sz="1600" dirty="0" smtClean="0"/>
              <a:t> часто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відчуваєте</a:t>
            </a:r>
            <a:r>
              <a:rPr lang="ru-RU" sz="1600" dirty="0" smtClean="0"/>
              <a:t> потяг до </a:t>
            </a:r>
            <a:r>
              <a:rPr lang="ru-RU" sz="1600" dirty="0" err="1" smtClean="0"/>
              <a:t>нових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вражень</a:t>
            </a:r>
            <a:r>
              <a:rPr lang="ru-RU" sz="1600" dirty="0" smtClean="0"/>
              <a:t>, </a:t>
            </a:r>
            <a:r>
              <a:rPr lang="ru-RU" sz="1600" dirty="0" err="1" smtClean="0"/>
              <a:t>до</a:t>
            </a:r>
            <a:r>
              <a:rPr lang="ru-RU" sz="1600" dirty="0" smtClean="0"/>
              <a:t> того </a:t>
            </a:r>
            <a:r>
              <a:rPr lang="ru-RU" sz="1600" dirty="0" err="1" smtClean="0"/>
              <a:t>щоб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відволіктися</a:t>
            </a:r>
            <a:r>
              <a:rPr lang="ru-RU" sz="1600" dirty="0" smtClean="0"/>
              <a:t>, </a:t>
            </a:r>
            <a:r>
              <a:rPr lang="ru-RU" sz="1600" dirty="0" err="1" smtClean="0"/>
              <a:t>випробувати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сильні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відчуття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2. </a:t>
            </a:r>
            <a:r>
              <a:rPr lang="ru-RU" sz="1600" dirty="0" err="1" smtClean="0"/>
              <a:t>Чи</a:t>
            </a:r>
            <a:r>
              <a:rPr lang="ru-RU" sz="1600" dirty="0" smtClean="0"/>
              <a:t> часто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відчуваєте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потребуєте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друзів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можуть</a:t>
            </a:r>
            <a:r>
              <a:rPr lang="ru-RU" sz="1600" dirty="0" smtClean="0"/>
              <a:t> вас </a:t>
            </a:r>
            <a:r>
              <a:rPr lang="ru-RU" sz="1600" dirty="0" err="1" smtClean="0"/>
              <a:t>зрозуміти</a:t>
            </a:r>
            <a:r>
              <a:rPr lang="ru-RU" sz="1600" dirty="0" smtClean="0"/>
              <a:t>, </a:t>
            </a:r>
            <a:r>
              <a:rPr lang="ru-RU" sz="1600" dirty="0" err="1" smtClean="0"/>
              <a:t>підбадьорити</a:t>
            </a:r>
            <a:r>
              <a:rPr lang="ru-RU" sz="1600" dirty="0" smtClean="0"/>
              <a:t>, </a:t>
            </a:r>
            <a:r>
              <a:rPr lang="ru-RU" sz="1600" dirty="0" err="1" smtClean="0"/>
              <a:t>поспівчувати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3.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вважаєте</a:t>
            </a:r>
            <a:r>
              <a:rPr lang="ru-RU" sz="1600" dirty="0" smtClean="0"/>
              <a:t> себе </a:t>
            </a:r>
            <a:r>
              <a:rPr lang="ru-RU" sz="1600" dirty="0" err="1" smtClean="0"/>
              <a:t>безтурботною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людиною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4.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важко</a:t>
            </a:r>
            <a:r>
              <a:rPr lang="ru-RU" sz="1600" dirty="0" smtClean="0"/>
              <a:t> вам </a:t>
            </a:r>
            <a:r>
              <a:rPr lang="ru-RU" sz="1600" dirty="0" err="1" smtClean="0"/>
              <a:t>відмовитися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своїх</a:t>
            </a:r>
            <a:r>
              <a:rPr lang="ru-RU" sz="1600" dirty="0" smtClean="0"/>
              <a:t> </a:t>
            </a:r>
            <a:r>
              <a:rPr lang="ru-RU" sz="1600" dirty="0" err="1" smtClean="0"/>
              <a:t>намірів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5.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обмірковуєте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справи</a:t>
            </a:r>
            <a:r>
              <a:rPr lang="ru-RU" sz="1600" dirty="0" smtClean="0"/>
              <a:t> не </a:t>
            </a:r>
            <a:r>
              <a:rPr lang="ru-RU" sz="1600" dirty="0" err="1" smtClean="0"/>
              <a:t>хотіли</a:t>
            </a:r>
            <a:r>
              <a:rPr lang="ru-RU" sz="1600" dirty="0" smtClean="0"/>
              <a:t> б </a:t>
            </a:r>
            <a:r>
              <a:rPr lang="ru-RU" sz="1600" dirty="0" err="1" smtClean="0"/>
              <a:t>почекати</a:t>
            </a:r>
            <a:r>
              <a:rPr lang="ru-RU" sz="1600" dirty="0" smtClean="0"/>
              <a:t> перш </a:t>
            </a:r>
            <a:r>
              <a:rPr lang="ru-RU" sz="1600" dirty="0" err="1" smtClean="0"/>
              <a:t>ніж</a:t>
            </a:r>
            <a:r>
              <a:rPr lang="ru-RU" sz="1600" dirty="0" smtClean="0"/>
              <a:t> </a:t>
            </a:r>
            <a:r>
              <a:rPr lang="ru-RU" sz="1600" dirty="0" err="1" smtClean="0"/>
              <a:t>діяти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6.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завжди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стримуєте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обіцянки</a:t>
            </a:r>
            <a:r>
              <a:rPr lang="ru-RU" sz="1600" dirty="0" smtClean="0"/>
              <a:t>, </a:t>
            </a:r>
            <a:r>
              <a:rPr lang="ru-RU" sz="1600" dirty="0" err="1" smtClean="0"/>
              <a:t>навіть</a:t>
            </a:r>
            <a:r>
              <a:rPr lang="ru-RU" sz="1600" dirty="0" smtClean="0"/>
              <a:t>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це</a:t>
            </a:r>
            <a:r>
              <a:rPr lang="ru-RU" sz="1600" dirty="0" smtClean="0"/>
              <a:t> вам не </a:t>
            </a:r>
            <a:r>
              <a:rPr lang="ru-RU" sz="1600" dirty="0" err="1" smtClean="0"/>
              <a:t>вигідно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7. </a:t>
            </a:r>
            <a:r>
              <a:rPr lang="ru-RU" sz="1600" dirty="0" err="1" smtClean="0"/>
              <a:t>Чи</a:t>
            </a:r>
            <a:r>
              <a:rPr lang="ru-RU" sz="1600" dirty="0" smtClean="0"/>
              <a:t> часто у вас </a:t>
            </a:r>
            <a:r>
              <a:rPr lang="ru-RU" sz="1600" dirty="0" err="1" smtClean="0"/>
              <a:t>бувають</a:t>
            </a:r>
            <a:r>
              <a:rPr lang="ru-RU" sz="1600" dirty="0" smtClean="0"/>
              <a:t> спади та </a:t>
            </a:r>
            <a:r>
              <a:rPr lang="ru-RU" sz="1600" dirty="0" err="1" smtClean="0"/>
              <a:t>підйоми</a:t>
            </a:r>
            <a:r>
              <a:rPr lang="ru-RU" sz="1600" dirty="0" smtClean="0"/>
              <a:t> настрою?</a:t>
            </a:r>
          </a:p>
          <a:p>
            <a:r>
              <a:rPr lang="ru-RU" sz="1600" dirty="0" smtClean="0"/>
              <a:t>8.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швидко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зазвичай</a:t>
            </a:r>
            <a:r>
              <a:rPr lang="ru-RU" sz="1600" dirty="0" smtClean="0"/>
              <a:t> </a:t>
            </a:r>
            <a:r>
              <a:rPr lang="ru-RU" sz="1600" dirty="0" err="1" smtClean="0"/>
              <a:t>дієте</a:t>
            </a:r>
            <a:r>
              <a:rPr lang="ru-RU" sz="1600" dirty="0" smtClean="0"/>
              <a:t> та кажете?</a:t>
            </a:r>
          </a:p>
          <a:p>
            <a:r>
              <a:rPr lang="ru-RU" sz="1600" dirty="0" smtClean="0"/>
              <a:t>9.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виникало</a:t>
            </a:r>
            <a:r>
              <a:rPr lang="ru-RU" sz="1600" dirty="0" smtClean="0"/>
              <a:t> у вас колись </a:t>
            </a:r>
            <a:r>
              <a:rPr lang="ru-RU" sz="1600" dirty="0" err="1" smtClean="0"/>
              <a:t>почуття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нещасні</a:t>
            </a:r>
            <a:r>
              <a:rPr lang="ru-RU" sz="1600" dirty="0" smtClean="0"/>
              <a:t>, </a:t>
            </a:r>
            <a:r>
              <a:rPr lang="ru-RU" sz="1600" dirty="0" err="1" smtClean="0"/>
              <a:t>хоча</a:t>
            </a:r>
            <a:r>
              <a:rPr lang="ru-RU" sz="1600" dirty="0" smtClean="0"/>
              <a:t> </a:t>
            </a:r>
            <a:r>
              <a:rPr lang="ru-RU" sz="1600" dirty="0" err="1" smtClean="0"/>
              <a:t>ніякої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серйозної</a:t>
            </a:r>
            <a:r>
              <a:rPr lang="ru-RU" sz="1600" dirty="0" smtClean="0"/>
              <a:t> причини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не </a:t>
            </a:r>
            <a:r>
              <a:rPr lang="ru-RU" sz="1600" dirty="0" err="1" smtClean="0"/>
              <a:t>було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10. </a:t>
            </a:r>
            <a:r>
              <a:rPr lang="ru-RU" sz="1600" dirty="0" err="1" smtClean="0"/>
              <a:t>Чи</a:t>
            </a:r>
            <a:r>
              <a:rPr lang="ru-RU" sz="1600" dirty="0" smtClean="0"/>
              <a:t> правда,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на «</a:t>
            </a:r>
            <a:r>
              <a:rPr lang="ru-RU" sz="1600" dirty="0" err="1" smtClean="0"/>
              <a:t>суперечку</a:t>
            </a:r>
            <a:r>
              <a:rPr lang="ru-RU" sz="1600" dirty="0" smtClean="0"/>
              <a:t>»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здатні</a:t>
            </a:r>
            <a:r>
              <a:rPr lang="ru-RU" sz="1600" dirty="0" smtClean="0"/>
              <a:t> </a:t>
            </a:r>
            <a:r>
              <a:rPr lang="ru-RU" sz="1600" dirty="0" err="1" smtClean="0"/>
              <a:t>зважитися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на</a:t>
            </a:r>
            <a:r>
              <a:rPr lang="ru-RU" sz="1600" dirty="0" smtClean="0"/>
              <a:t> все?</a:t>
            </a:r>
          </a:p>
          <a:p>
            <a:r>
              <a:rPr lang="ru-RU" sz="1600" dirty="0" smtClean="0"/>
              <a:t>11.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бентежитесь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, коли </a:t>
            </a:r>
            <a:r>
              <a:rPr lang="ru-RU" sz="1600" dirty="0" err="1" smtClean="0"/>
              <a:t>хочете</a:t>
            </a:r>
            <a:r>
              <a:rPr lang="ru-RU" sz="1600" dirty="0" smtClean="0"/>
              <a:t> </a:t>
            </a:r>
            <a:r>
              <a:rPr lang="ru-RU" sz="1600" dirty="0" err="1" smtClean="0"/>
              <a:t>познайомитися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людиною</a:t>
            </a:r>
            <a:r>
              <a:rPr lang="ru-RU" sz="1600" dirty="0" smtClean="0"/>
              <a:t>  </a:t>
            </a:r>
            <a:r>
              <a:rPr lang="ru-RU" sz="1600" dirty="0" err="1" smtClean="0"/>
              <a:t>протилежної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статі</a:t>
            </a:r>
            <a:r>
              <a:rPr lang="ru-RU" sz="1600" dirty="0" smtClean="0"/>
              <a:t>, яка вам симпатична?</a:t>
            </a:r>
          </a:p>
          <a:p>
            <a:r>
              <a:rPr lang="ru-RU" sz="1600" dirty="0" smtClean="0"/>
              <a:t>12.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буває</a:t>
            </a:r>
            <a:r>
              <a:rPr lang="ru-RU" sz="1600" dirty="0" smtClean="0"/>
              <a:t> </a:t>
            </a:r>
            <a:r>
              <a:rPr lang="ru-RU" sz="1600" dirty="0" err="1" smtClean="0"/>
              <a:t>коли-небудь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розлютившись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«</a:t>
            </a:r>
            <a:r>
              <a:rPr lang="ru-RU" sz="1600" dirty="0" err="1" smtClean="0"/>
              <a:t>виходите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себе»?</a:t>
            </a:r>
          </a:p>
          <a:p>
            <a:r>
              <a:rPr lang="ru-RU" sz="1600" dirty="0" smtClean="0"/>
              <a:t>13. </a:t>
            </a:r>
            <a:r>
              <a:rPr lang="ru-RU" sz="1600" dirty="0" err="1" smtClean="0"/>
              <a:t>Чи</a:t>
            </a:r>
            <a:r>
              <a:rPr lang="ru-RU" sz="1600" dirty="0" smtClean="0"/>
              <a:t> часто </a:t>
            </a:r>
            <a:r>
              <a:rPr lang="ru-RU" sz="1600" dirty="0" err="1" smtClean="0"/>
              <a:t>буває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дієте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необдумано</a:t>
            </a:r>
            <a:r>
              <a:rPr lang="ru-RU" sz="1600" dirty="0" smtClean="0"/>
              <a:t> </a:t>
            </a:r>
            <a:r>
              <a:rPr lang="ru-RU" sz="1600" dirty="0" err="1" smtClean="0"/>
              <a:t>під</a:t>
            </a:r>
            <a:r>
              <a:rPr lang="ru-RU" sz="1600" dirty="0" smtClean="0"/>
              <a:t> </a:t>
            </a:r>
            <a:r>
              <a:rPr lang="ru-RU" sz="1600" dirty="0" err="1" smtClean="0"/>
              <a:t>впливом</a:t>
            </a:r>
            <a:r>
              <a:rPr lang="ru-RU" sz="1600" dirty="0" smtClean="0"/>
              <a:t> моменту?</a:t>
            </a:r>
          </a:p>
          <a:p>
            <a:r>
              <a:rPr lang="ru-RU" sz="1600" dirty="0" smtClean="0"/>
              <a:t>14. </a:t>
            </a:r>
            <a:r>
              <a:rPr lang="ru-RU" sz="1600" dirty="0" err="1" smtClean="0"/>
              <a:t>Чи</a:t>
            </a:r>
            <a:r>
              <a:rPr lang="ru-RU" sz="1600" dirty="0" smtClean="0"/>
              <a:t> часто вас </a:t>
            </a:r>
            <a:r>
              <a:rPr lang="ru-RU" sz="1600" dirty="0" err="1" smtClean="0"/>
              <a:t>турбує</a:t>
            </a:r>
            <a:r>
              <a:rPr lang="ru-RU" sz="1600" dirty="0" smtClean="0"/>
              <a:t> думка про те,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вам не </a:t>
            </a:r>
            <a:r>
              <a:rPr lang="ru-RU" sz="1600" dirty="0" err="1" smtClean="0"/>
              <a:t>слід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було</a:t>
            </a:r>
            <a:r>
              <a:rPr lang="ru-RU" sz="1600" dirty="0" smtClean="0"/>
              <a:t> </a:t>
            </a:r>
            <a:r>
              <a:rPr lang="ru-RU" sz="1600" dirty="0" err="1" smtClean="0"/>
              <a:t>що-небудь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говорити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15.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волієте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читати</a:t>
            </a:r>
            <a:r>
              <a:rPr lang="ru-RU" sz="1600" dirty="0" smtClean="0"/>
              <a:t> книги </a:t>
            </a:r>
            <a:r>
              <a:rPr lang="ru-RU" sz="1600" dirty="0" err="1" smtClean="0"/>
              <a:t>зустрічам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людьми?</a:t>
            </a:r>
          </a:p>
          <a:p>
            <a:r>
              <a:rPr lang="ru-RU" sz="1600" dirty="0" smtClean="0"/>
              <a:t>16. </a:t>
            </a:r>
            <a:r>
              <a:rPr lang="ru-RU" sz="1600" dirty="0" err="1" smtClean="0"/>
              <a:t>Чи</a:t>
            </a:r>
            <a:r>
              <a:rPr lang="ru-RU" sz="1600" dirty="0" smtClean="0"/>
              <a:t> правда,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вас легко </a:t>
            </a:r>
            <a:r>
              <a:rPr lang="ru-RU" sz="1600" dirty="0" err="1" smtClean="0"/>
              <a:t>зачепити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17. </a:t>
            </a:r>
            <a:r>
              <a:rPr lang="ru-RU" sz="1600" dirty="0" err="1" smtClean="0"/>
              <a:t>Чи</a:t>
            </a:r>
            <a:r>
              <a:rPr lang="ru-RU" sz="1600" dirty="0" smtClean="0"/>
              <a:t> любите </a:t>
            </a:r>
            <a:r>
              <a:rPr lang="ru-RU" sz="1600" dirty="0" err="1" smtClean="0"/>
              <a:t>ви</a:t>
            </a:r>
            <a:r>
              <a:rPr lang="ru-RU" sz="1600" dirty="0" smtClean="0"/>
              <a:t> часто </a:t>
            </a:r>
            <a:r>
              <a:rPr lang="ru-RU" sz="1600" dirty="0" err="1" smtClean="0"/>
              <a:t>бувати</a:t>
            </a:r>
            <a:r>
              <a:rPr lang="ru-RU" sz="1600" dirty="0" smtClean="0"/>
              <a:t> у </a:t>
            </a:r>
            <a:r>
              <a:rPr lang="ru-RU" sz="1600" dirty="0" err="1" smtClean="0"/>
              <a:t>компанії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18.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бувають</a:t>
            </a:r>
            <a:r>
              <a:rPr lang="ru-RU" sz="1600" dirty="0" smtClean="0"/>
              <a:t> у вас </a:t>
            </a:r>
            <a:r>
              <a:rPr lang="ru-RU" sz="1600" dirty="0" err="1" smtClean="0"/>
              <a:t>такі</a:t>
            </a:r>
            <a:r>
              <a:rPr lang="ru-RU" sz="1600" dirty="0" smtClean="0"/>
              <a:t> думки, </a:t>
            </a:r>
            <a:r>
              <a:rPr lang="ru-RU" sz="1600" dirty="0" err="1" smtClean="0"/>
              <a:t>якими</a:t>
            </a:r>
            <a:r>
              <a:rPr lang="ru-RU" sz="1600" dirty="0" smtClean="0"/>
              <a:t> вам не </a:t>
            </a:r>
            <a:r>
              <a:rPr lang="ru-RU" sz="1600" dirty="0" err="1" smtClean="0"/>
              <a:t>хотілося</a:t>
            </a:r>
            <a:r>
              <a:rPr lang="ru-RU" sz="1600" dirty="0" smtClean="0"/>
              <a:t> б </a:t>
            </a:r>
            <a:r>
              <a:rPr lang="ru-RU" sz="1600" dirty="0" err="1" smtClean="0"/>
              <a:t>ділитися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іншими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19. </a:t>
            </a:r>
            <a:r>
              <a:rPr lang="ru-RU" sz="1600" dirty="0" err="1" smtClean="0"/>
              <a:t>Чи</a:t>
            </a:r>
            <a:r>
              <a:rPr lang="ru-RU" sz="1600" dirty="0" smtClean="0"/>
              <a:t> правда,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настільки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сповнені</a:t>
            </a:r>
            <a:r>
              <a:rPr lang="ru-RU" sz="1600" dirty="0" smtClean="0"/>
              <a:t> </a:t>
            </a:r>
            <a:r>
              <a:rPr lang="ru-RU" sz="1600" dirty="0" err="1" smtClean="0"/>
              <a:t>енергії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все </a:t>
            </a:r>
            <a:r>
              <a:rPr lang="ru-RU" sz="1600" dirty="0" err="1" smtClean="0"/>
              <a:t>горить</a:t>
            </a:r>
            <a:r>
              <a:rPr lang="ru-RU" sz="1600" dirty="0" smtClean="0"/>
              <a:t> у руках, а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відчуваєте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втому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20.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намагаєтесь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обмежити</a:t>
            </a:r>
            <a:r>
              <a:rPr lang="ru-RU" sz="1600" dirty="0" smtClean="0"/>
              <a:t> коло </a:t>
            </a:r>
            <a:r>
              <a:rPr lang="ru-RU" sz="1600" dirty="0" err="1" smtClean="0"/>
              <a:t>своїх</a:t>
            </a:r>
            <a:r>
              <a:rPr lang="ru-RU" sz="1600" dirty="0" smtClean="0"/>
              <a:t> </a:t>
            </a:r>
            <a:r>
              <a:rPr lang="ru-RU" sz="1600" dirty="0" err="1" smtClean="0"/>
              <a:t>знайомств</a:t>
            </a:r>
            <a:r>
              <a:rPr lang="ru-RU" sz="1600" dirty="0" smtClean="0"/>
              <a:t> невеликою </a:t>
            </a:r>
            <a:r>
              <a:rPr lang="ru-RU" sz="1600" dirty="0" err="1" smtClean="0"/>
              <a:t>кількістю</a:t>
            </a:r>
            <a:r>
              <a:rPr lang="ru-RU" sz="1600" dirty="0" smtClean="0"/>
              <a:t> </a:t>
            </a:r>
            <a:r>
              <a:rPr lang="ru-RU" sz="1600" dirty="0" err="1" smtClean="0"/>
              <a:t>найближчих</a:t>
            </a:r>
            <a:r>
              <a:rPr lang="ru-RU" sz="1600" dirty="0" smtClean="0"/>
              <a:t> </a:t>
            </a:r>
            <a:r>
              <a:rPr lang="ru-RU" sz="1600" dirty="0" err="1" smtClean="0"/>
              <a:t>друзів</a:t>
            </a:r>
            <a:r>
              <a:rPr lang="ru-RU" sz="1600" dirty="0" smtClean="0"/>
              <a:t>?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76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21.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багато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мрієте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22. Коли на вас кричать,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відповідаєте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тим</a:t>
            </a:r>
            <a:r>
              <a:rPr lang="ru-RU" sz="1600" dirty="0" smtClean="0"/>
              <a:t> самим?</a:t>
            </a:r>
          </a:p>
          <a:p>
            <a:r>
              <a:rPr lang="ru-RU" sz="1600" dirty="0" smtClean="0"/>
              <a:t>23.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вважаєте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всі</a:t>
            </a:r>
            <a:r>
              <a:rPr lang="ru-RU" sz="1600" dirty="0" smtClean="0"/>
              <a:t> </a:t>
            </a:r>
            <a:r>
              <a:rPr lang="ru-RU" sz="1600" dirty="0" err="1" smtClean="0"/>
              <a:t>свої</a:t>
            </a:r>
            <a:r>
              <a:rPr lang="ru-RU" sz="1600" dirty="0" smtClean="0"/>
              <a:t> </a:t>
            </a:r>
            <a:r>
              <a:rPr lang="ru-RU" sz="1600" dirty="0" err="1" smtClean="0"/>
              <a:t>звички</a:t>
            </a:r>
            <a:r>
              <a:rPr lang="ru-RU" sz="1600" dirty="0" smtClean="0"/>
              <a:t> </a:t>
            </a:r>
            <a:r>
              <a:rPr lang="ru-RU" sz="1600" dirty="0" err="1" smtClean="0"/>
              <a:t>добрими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24. </a:t>
            </a:r>
            <a:r>
              <a:rPr lang="ru-RU" sz="1600" dirty="0" err="1" smtClean="0"/>
              <a:t>Чи</a:t>
            </a:r>
            <a:r>
              <a:rPr lang="ru-RU" sz="1600" dirty="0" smtClean="0"/>
              <a:t> часто у вас </a:t>
            </a:r>
            <a:r>
              <a:rPr lang="ru-RU" sz="1600" dirty="0" err="1" smtClean="0"/>
              <a:t>виникає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відчуття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в </a:t>
            </a:r>
            <a:r>
              <a:rPr lang="ru-RU" sz="1600" dirty="0" err="1" smtClean="0"/>
              <a:t>чомусь</a:t>
            </a:r>
            <a:r>
              <a:rPr lang="ru-RU" sz="1600" dirty="0" smtClean="0"/>
              <a:t> </a:t>
            </a:r>
            <a:r>
              <a:rPr lang="ru-RU" sz="1600" dirty="0" err="1" smtClean="0"/>
              <a:t>винні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25.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здатні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іноді</a:t>
            </a:r>
            <a:r>
              <a:rPr lang="ru-RU" sz="1600" dirty="0" smtClean="0"/>
              <a:t> </a:t>
            </a:r>
            <a:r>
              <a:rPr lang="ru-RU" sz="1600" dirty="0" err="1" smtClean="0"/>
              <a:t>дати</a:t>
            </a:r>
            <a:r>
              <a:rPr lang="ru-RU" sz="1600" dirty="0" smtClean="0"/>
              <a:t> волю </a:t>
            </a:r>
            <a:r>
              <a:rPr lang="ru-RU" sz="1600" dirty="0" err="1" smtClean="0"/>
              <a:t>своїм</a:t>
            </a:r>
            <a:r>
              <a:rPr lang="ru-RU" sz="1600" dirty="0" smtClean="0"/>
              <a:t> </a:t>
            </a:r>
            <a:r>
              <a:rPr lang="ru-RU" sz="1600" dirty="0" err="1" smtClean="0"/>
              <a:t>почуттям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безтурботно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розважатися</a:t>
            </a:r>
            <a:r>
              <a:rPr lang="ru-RU" sz="1600" dirty="0" smtClean="0"/>
              <a:t> у </a:t>
            </a:r>
            <a:r>
              <a:rPr lang="ru-RU" sz="1600" dirty="0" err="1" smtClean="0"/>
              <a:t>веселій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компанії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26.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сказати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нерви</a:t>
            </a:r>
            <a:r>
              <a:rPr lang="ru-RU" sz="1600" dirty="0" smtClean="0"/>
              <a:t> у вас часто </a:t>
            </a:r>
            <a:r>
              <a:rPr lang="ru-RU" sz="1600" dirty="0" err="1" smtClean="0"/>
              <a:t>бувають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натягнуті</a:t>
            </a:r>
            <a:r>
              <a:rPr lang="ru-RU" sz="1600" dirty="0" smtClean="0"/>
              <a:t> до краю?</a:t>
            </a:r>
          </a:p>
          <a:p>
            <a:r>
              <a:rPr lang="ru-RU" sz="1600" dirty="0" smtClean="0"/>
              <a:t>27.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славитеся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за </a:t>
            </a:r>
            <a:r>
              <a:rPr lang="ru-RU" sz="1600" dirty="0" err="1" smtClean="0"/>
              <a:t>людину</a:t>
            </a:r>
            <a:r>
              <a:rPr lang="ru-RU" sz="1600" dirty="0" smtClean="0"/>
              <a:t> живу та </a:t>
            </a:r>
            <a:r>
              <a:rPr lang="ru-RU" sz="1600" dirty="0" err="1" smtClean="0"/>
              <a:t>веселу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28.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того, як справа </a:t>
            </a:r>
            <a:r>
              <a:rPr lang="ru-RU" sz="1600" dirty="0" err="1" smtClean="0"/>
              <a:t>зроблена</a:t>
            </a:r>
            <a:r>
              <a:rPr lang="ru-RU" sz="1600" dirty="0" smtClean="0"/>
              <a:t>, </a:t>
            </a:r>
            <a:r>
              <a:rPr lang="ru-RU" sz="1600" dirty="0" err="1" smtClean="0"/>
              <a:t>чи</a:t>
            </a:r>
            <a:r>
              <a:rPr lang="ru-RU" sz="1600" dirty="0" smtClean="0"/>
              <a:t> часто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подумки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повертаєтеся</a:t>
            </a:r>
            <a:r>
              <a:rPr lang="ru-RU" sz="1600" dirty="0" smtClean="0"/>
              <a:t> до </a:t>
            </a:r>
            <a:r>
              <a:rPr lang="ru-RU" sz="1600" dirty="0" err="1" smtClean="0"/>
              <a:t>неї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думаєте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змогли</a:t>
            </a:r>
            <a:r>
              <a:rPr lang="ru-RU" sz="1600" dirty="0" smtClean="0"/>
              <a:t> б </a:t>
            </a:r>
            <a:r>
              <a:rPr lang="ru-RU" sz="1600" dirty="0" err="1" smtClean="0"/>
              <a:t>зробити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краще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29.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відчуваєте</a:t>
            </a:r>
            <a:r>
              <a:rPr lang="ru-RU" sz="1600" dirty="0" smtClean="0"/>
              <a:t> себе </a:t>
            </a:r>
            <a:r>
              <a:rPr lang="ru-RU" sz="1600" dirty="0" err="1" smtClean="0"/>
              <a:t>неспокійно</a:t>
            </a:r>
            <a:r>
              <a:rPr lang="ru-RU" sz="1600" dirty="0" smtClean="0"/>
              <a:t>, </a:t>
            </a:r>
            <a:r>
              <a:rPr lang="ru-RU" sz="1600" dirty="0" err="1" smtClean="0"/>
              <a:t>перебуваючи</a:t>
            </a:r>
            <a:r>
              <a:rPr lang="ru-RU" sz="1600" dirty="0" smtClean="0"/>
              <a:t> у </a:t>
            </a:r>
            <a:r>
              <a:rPr lang="ru-RU" sz="1600" dirty="0" err="1" smtClean="0"/>
              <a:t>великій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компанії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30.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буває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передаєте</a:t>
            </a:r>
            <a:r>
              <a:rPr lang="ru-RU" sz="1600" dirty="0" smtClean="0"/>
              <a:t> чутки?</a:t>
            </a:r>
          </a:p>
          <a:p>
            <a:r>
              <a:rPr lang="ru-RU" sz="1600" dirty="0" smtClean="0"/>
              <a:t>31.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буває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вам не спиться через те,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в голову </a:t>
            </a:r>
            <a:r>
              <a:rPr lang="ru-RU" sz="1600" dirty="0" err="1" smtClean="0"/>
              <a:t>лізуть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різні</a:t>
            </a:r>
            <a:r>
              <a:rPr lang="ru-RU" sz="1600" dirty="0" smtClean="0"/>
              <a:t> думки?</a:t>
            </a:r>
          </a:p>
          <a:p>
            <a:r>
              <a:rPr lang="ru-RU" sz="1600" dirty="0" smtClean="0"/>
              <a:t>32.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хочете</a:t>
            </a:r>
            <a:r>
              <a:rPr lang="ru-RU" sz="1600" dirty="0" smtClean="0"/>
              <a:t> </a:t>
            </a:r>
            <a:r>
              <a:rPr lang="ru-RU" sz="1600" dirty="0" err="1" smtClean="0"/>
              <a:t>щось</a:t>
            </a:r>
            <a:r>
              <a:rPr lang="ru-RU" sz="1600" dirty="0" smtClean="0"/>
              <a:t> </a:t>
            </a:r>
            <a:r>
              <a:rPr lang="ru-RU" sz="1600" dirty="0" err="1" smtClean="0"/>
              <a:t>дізнатися</a:t>
            </a:r>
            <a:r>
              <a:rPr lang="ru-RU" sz="1600" dirty="0" smtClean="0"/>
              <a:t>,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волієте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знайти</a:t>
            </a:r>
            <a:r>
              <a:rPr lang="ru-RU" sz="1600" dirty="0" smtClean="0"/>
              <a:t> </a:t>
            </a:r>
            <a:r>
              <a:rPr lang="ru-RU" sz="1600" dirty="0" err="1" smtClean="0"/>
              <a:t>це</a:t>
            </a:r>
            <a:r>
              <a:rPr lang="ru-RU" sz="1600" dirty="0" smtClean="0"/>
              <a:t> в </a:t>
            </a:r>
            <a:r>
              <a:rPr lang="ru-RU" sz="1600" dirty="0" err="1" smtClean="0"/>
              <a:t>книзі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запитати</a:t>
            </a:r>
            <a:r>
              <a:rPr lang="ru-RU" sz="1600" dirty="0" smtClean="0"/>
              <a:t> людей?</a:t>
            </a:r>
          </a:p>
          <a:p>
            <a:r>
              <a:rPr lang="ru-RU" sz="1600" dirty="0" smtClean="0"/>
              <a:t>33.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буває</a:t>
            </a:r>
            <a:r>
              <a:rPr lang="ru-RU" sz="1600" dirty="0" smtClean="0"/>
              <a:t> у вас </a:t>
            </a:r>
            <a:r>
              <a:rPr lang="ru-RU" sz="1600" dirty="0" err="1" smtClean="0"/>
              <a:t>сильне</a:t>
            </a:r>
            <a:r>
              <a:rPr lang="ru-RU" sz="1600" dirty="0" smtClean="0"/>
              <a:t> </a:t>
            </a:r>
            <a:r>
              <a:rPr lang="ru-RU" sz="1600" dirty="0" err="1" smtClean="0"/>
              <a:t>серцебиття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34.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подобається</a:t>
            </a:r>
            <a:r>
              <a:rPr lang="ru-RU" sz="1600" dirty="0" smtClean="0"/>
              <a:t> вам робота, яка </a:t>
            </a:r>
            <a:r>
              <a:rPr lang="ru-RU" sz="1600" dirty="0" err="1" smtClean="0"/>
              <a:t>потребує</a:t>
            </a:r>
            <a:r>
              <a:rPr lang="ru-RU" sz="1600" dirty="0" smtClean="0"/>
              <a:t>  </a:t>
            </a:r>
            <a:r>
              <a:rPr lang="ru-RU" sz="1600" dirty="0" err="1" smtClean="0"/>
              <a:t>зосередження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35.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бувають</a:t>
            </a:r>
            <a:r>
              <a:rPr lang="ru-RU" sz="1600" dirty="0" smtClean="0"/>
              <a:t> у вас напади </a:t>
            </a:r>
            <a:r>
              <a:rPr lang="ru-RU" sz="1600" dirty="0" err="1" smtClean="0"/>
              <a:t>тремтіння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36.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завжди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кажете правду?</a:t>
            </a:r>
          </a:p>
          <a:p>
            <a:r>
              <a:rPr lang="ru-RU" sz="1600" dirty="0" smtClean="0"/>
              <a:t>37.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буває</a:t>
            </a:r>
            <a:r>
              <a:rPr lang="ru-RU" sz="1600" dirty="0" smtClean="0"/>
              <a:t> вам </a:t>
            </a:r>
            <a:r>
              <a:rPr lang="ru-RU" sz="1600" dirty="0" err="1" smtClean="0"/>
              <a:t>неприємно</a:t>
            </a:r>
            <a:r>
              <a:rPr lang="ru-RU" sz="1600" dirty="0" smtClean="0"/>
              <a:t> </a:t>
            </a:r>
            <a:r>
              <a:rPr lang="ru-RU" sz="1600" dirty="0" err="1" smtClean="0"/>
              <a:t>перебувати</a:t>
            </a:r>
            <a:r>
              <a:rPr lang="ru-RU" sz="1600" dirty="0" smtClean="0"/>
              <a:t> в </a:t>
            </a:r>
            <a:r>
              <a:rPr lang="ru-RU" sz="1600" dirty="0" err="1" smtClean="0"/>
              <a:t>компанії</a:t>
            </a:r>
            <a:r>
              <a:rPr lang="ru-RU" sz="1600" dirty="0" smtClean="0"/>
              <a:t>, де </a:t>
            </a:r>
            <a:r>
              <a:rPr lang="ru-RU" sz="1600" dirty="0" err="1" smtClean="0"/>
              <a:t>жартують</a:t>
            </a:r>
            <a:r>
              <a:rPr lang="ru-RU" sz="1600" dirty="0" smtClean="0"/>
              <a:t> один над одним?</a:t>
            </a:r>
          </a:p>
          <a:p>
            <a:r>
              <a:rPr lang="ru-RU" sz="1600" dirty="0" smtClean="0"/>
              <a:t>38.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дратівливі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39.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подобається</a:t>
            </a:r>
            <a:r>
              <a:rPr lang="ru-RU" sz="1600" dirty="0" smtClean="0"/>
              <a:t>  вам робота, яка </a:t>
            </a:r>
            <a:r>
              <a:rPr lang="ru-RU" sz="1600" dirty="0" err="1" smtClean="0"/>
              <a:t>потребує</a:t>
            </a:r>
            <a:r>
              <a:rPr lang="ru-RU" sz="1600" dirty="0" smtClean="0"/>
              <a:t> </a:t>
            </a:r>
            <a:r>
              <a:rPr lang="ru-RU" sz="1600" dirty="0" err="1" smtClean="0"/>
              <a:t>швидкої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дії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40. </a:t>
            </a:r>
            <a:r>
              <a:rPr lang="ru-RU" sz="1600" dirty="0" err="1" smtClean="0"/>
              <a:t>Чи</a:t>
            </a:r>
            <a:r>
              <a:rPr lang="ru-RU" sz="1600" dirty="0" smtClean="0"/>
              <a:t> правда,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вам часто не </a:t>
            </a:r>
            <a:r>
              <a:rPr lang="ru-RU" sz="1600" dirty="0" err="1" smtClean="0"/>
              <a:t>дають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спокою</a:t>
            </a:r>
            <a:r>
              <a:rPr lang="ru-RU" sz="1600" dirty="0" smtClean="0"/>
              <a:t> думки про </a:t>
            </a:r>
            <a:r>
              <a:rPr lang="ru-RU" sz="1600" dirty="0" err="1" smtClean="0"/>
              <a:t>різні</a:t>
            </a:r>
            <a:r>
              <a:rPr lang="ru-RU" sz="1600" dirty="0" smtClean="0"/>
              <a:t> </a:t>
            </a:r>
            <a:r>
              <a:rPr lang="ru-RU" sz="1600" dirty="0" err="1" smtClean="0"/>
              <a:t>неприємності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жахах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могли б </a:t>
            </a:r>
            <a:r>
              <a:rPr lang="ru-RU" sz="1600" dirty="0" err="1" smtClean="0"/>
              <a:t>статися</a:t>
            </a:r>
            <a:r>
              <a:rPr lang="ru-RU" sz="1600" dirty="0" smtClean="0"/>
              <a:t>, </a:t>
            </a:r>
            <a:r>
              <a:rPr lang="ru-RU" sz="1600" dirty="0" err="1" smtClean="0"/>
              <a:t>хоча</a:t>
            </a:r>
            <a:r>
              <a:rPr lang="ru-RU" sz="1600" dirty="0" smtClean="0"/>
              <a:t> все </a:t>
            </a:r>
            <a:r>
              <a:rPr lang="ru-RU" sz="1600" dirty="0" err="1" smtClean="0"/>
              <a:t>скінчилося</a:t>
            </a:r>
            <a:r>
              <a:rPr lang="ru-RU" sz="1600" dirty="0" smtClean="0"/>
              <a:t> благополучно?</a:t>
            </a:r>
          </a:p>
          <a:p>
            <a:r>
              <a:rPr lang="ru-RU" sz="1600" dirty="0" smtClean="0"/>
              <a:t>41. </a:t>
            </a:r>
            <a:r>
              <a:rPr lang="ru-RU" sz="1600" dirty="0" err="1" smtClean="0"/>
              <a:t>Чи</a:t>
            </a:r>
            <a:r>
              <a:rPr lang="ru-RU" sz="1600" dirty="0" smtClean="0"/>
              <a:t> правильно,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неквапливі</a:t>
            </a:r>
            <a:r>
              <a:rPr lang="ru-RU" sz="1600" dirty="0" smtClean="0"/>
              <a:t> в </a:t>
            </a:r>
            <a:r>
              <a:rPr lang="ru-RU" sz="1600" dirty="0" err="1" smtClean="0"/>
              <a:t>рухах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дещо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повільні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42.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спізнюєтеся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коли-небудь</a:t>
            </a:r>
            <a:r>
              <a:rPr lang="ru-RU" sz="1600" dirty="0" smtClean="0"/>
              <a:t> на роботу </a:t>
            </a:r>
            <a:r>
              <a:rPr lang="ru-RU" sz="1600" dirty="0" err="1" smtClean="0"/>
              <a:t>чи</a:t>
            </a:r>
            <a:r>
              <a:rPr lang="ru-RU" sz="1600" dirty="0" smtClean="0"/>
              <a:t> на </a:t>
            </a:r>
            <a:r>
              <a:rPr lang="ru-RU" sz="1600" dirty="0" err="1" smtClean="0"/>
              <a:t>зустріч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кимось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43. </a:t>
            </a:r>
            <a:r>
              <a:rPr lang="ru-RU" sz="1600" dirty="0" err="1" smtClean="0"/>
              <a:t>Чи</a:t>
            </a:r>
            <a:r>
              <a:rPr lang="ru-RU" sz="1600" dirty="0" smtClean="0"/>
              <a:t> часто вам сняться </a:t>
            </a:r>
            <a:r>
              <a:rPr lang="ru-RU" sz="1600" dirty="0" err="1" smtClean="0"/>
              <a:t>кошмари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44. </a:t>
            </a:r>
            <a:r>
              <a:rPr lang="ru-RU" sz="1600" dirty="0" err="1" smtClean="0"/>
              <a:t>Чи</a:t>
            </a:r>
            <a:r>
              <a:rPr lang="ru-RU" sz="1600" dirty="0" smtClean="0"/>
              <a:t> правда,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так любите </a:t>
            </a:r>
            <a:r>
              <a:rPr lang="ru-RU" sz="1600" dirty="0" err="1" smtClean="0"/>
              <a:t>поговорити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не </a:t>
            </a:r>
            <a:r>
              <a:rPr lang="ru-RU" sz="1600" dirty="0" err="1" smtClean="0"/>
              <a:t>втрачаєте</a:t>
            </a:r>
            <a:r>
              <a:rPr lang="ru-RU" sz="1600" dirty="0" smtClean="0"/>
              <a:t> будь-коли </a:t>
            </a:r>
            <a:r>
              <a:rPr lang="ru-RU" sz="1600" dirty="0" err="1" smtClean="0"/>
              <a:t>нагоди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поговорити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новою </a:t>
            </a:r>
            <a:r>
              <a:rPr lang="ru-RU" sz="1600" dirty="0" err="1" smtClean="0"/>
              <a:t>людиною</a:t>
            </a:r>
            <a:r>
              <a:rPr lang="ru-RU" sz="1600" dirty="0" smtClean="0"/>
              <a:t>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060848"/>
            <a:ext cx="914400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53.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зуміли</a:t>
            </a:r>
            <a:r>
              <a:rPr lang="ru-RU" sz="1600" dirty="0" smtClean="0"/>
              <a:t> б </a:t>
            </a:r>
            <a:r>
              <a:rPr lang="ru-RU" sz="1600" dirty="0" err="1" smtClean="0"/>
              <a:t>ви</a:t>
            </a:r>
            <a:r>
              <a:rPr lang="ru-RU" sz="1600" dirty="0" smtClean="0"/>
              <a:t> внести </a:t>
            </a:r>
            <a:r>
              <a:rPr lang="ru-RU" sz="1600" dirty="0" err="1" smtClean="0"/>
              <a:t>пожвавлення</a:t>
            </a:r>
            <a:r>
              <a:rPr lang="ru-RU" sz="1600" dirty="0" smtClean="0"/>
              <a:t> в </a:t>
            </a:r>
            <a:r>
              <a:rPr lang="ru-RU" sz="1600" dirty="0" err="1" smtClean="0"/>
              <a:t>нудну</a:t>
            </a:r>
            <a:r>
              <a:rPr lang="ru-RU" sz="1600" dirty="0" smtClean="0"/>
              <a:t> </a:t>
            </a:r>
            <a:r>
              <a:rPr lang="ru-RU" sz="1600" dirty="0" err="1" smtClean="0"/>
              <a:t>компанію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54.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буває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говорите про </a:t>
            </a:r>
            <a:r>
              <a:rPr lang="ru-RU" sz="1600" dirty="0" err="1" smtClean="0"/>
              <a:t>речі</a:t>
            </a:r>
            <a:r>
              <a:rPr lang="ru-RU" sz="1600" dirty="0" smtClean="0"/>
              <a:t>, в </a:t>
            </a:r>
            <a:r>
              <a:rPr lang="ru-RU" sz="1600" dirty="0" err="1" smtClean="0"/>
              <a:t>яких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зовсім</a:t>
            </a:r>
            <a:r>
              <a:rPr lang="ru-RU" sz="1600" dirty="0" smtClean="0"/>
              <a:t> не </a:t>
            </a:r>
            <a:r>
              <a:rPr lang="ru-RU" sz="1600" dirty="0" err="1" smtClean="0"/>
              <a:t>знаєтеся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55.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турбуєтеся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своє</a:t>
            </a:r>
            <a:r>
              <a:rPr lang="ru-RU" sz="1600" dirty="0" smtClean="0"/>
              <a:t> </a:t>
            </a:r>
            <a:r>
              <a:rPr lang="ru-RU" sz="1600" dirty="0" err="1" smtClean="0"/>
              <a:t>здоров'я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56. </a:t>
            </a:r>
            <a:r>
              <a:rPr lang="ru-RU" sz="1600" dirty="0" err="1" smtClean="0"/>
              <a:t>Чи</a:t>
            </a:r>
            <a:r>
              <a:rPr lang="ru-RU" sz="1600" dirty="0" smtClean="0"/>
              <a:t> любите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пожартувати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57.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страждаєте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безсонням</a:t>
            </a:r>
            <a:r>
              <a:rPr lang="ru-RU" sz="1600" dirty="0" smtClean="0"/>
              <a:t>?</a:t>
            </a:r>
            <a:endParaRPr lang="ru-RU" dirty="0" smtClean="0"/>
          </a:p>
          <a:p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. Для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екстраверсії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відповідей</a:t>
            </a:r>
            <a:r>
              <a:rPr lang="ru-RU" dirty="0" smtClean="0"/>
              <a:t> «так» у </a:t>
            </a:r>
            <a:r>
              <a:rPr lang="ru-RU" dirty="0" err="1" smtClean="0"/>
              <a:t>питаннях</a:t>
            </a:r>
            <a:r>
              <a:rPr lang="ru-RU" dirty="0" smtClean="0"/>
              <a:t> 1, 3, 8, 10, 13, 17, 22, 25, 27, 39, 44, 46, 49, 53, 56;</a:t>
            </a:r>
          </a:p>
          <a:p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відповідей</a:t>
            </a:r>
            <a:r>
              <a:rPr lang="ru-RU" dirty="0" smtClean="0"/>
              <a:t> «</a:t>
            </a:r>
            <a:r>
              <a:rPr lang="ru-RU" dirty="0" err="1" smtClean="0"/>
              <a:t>ні</a:t>
            </a:r>
            <a:r>
              <a:rPr lang="ru-RU" dirty="0" smtClean="0"/>
              <a:t>» 5, 15, 20, 29, 32, 37, 41, 51.</a:t>
            </a:r>
          </a:p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дорівнює</a:t>
            </a:r>
            <a:r>
              <a:rPr lang="ru-RU" dirty="0" smtClean="0"/>
              <a:t> 0 -10, то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інтроверт</a:t>
            </a:r>
            <a:r>
              <a:rPr lang="ru-RU" dirty="0" smtClean="0"/>
              <a:t>, </a:t>
            </a:r>
            <a:r>
              <a:rPr lang="ru-RU" dirty="0" err="1" smtClean="0"/>
              <a:t>замкнуті</a:t>
            </a:r>
            <a:r>
              <a:rPr lang="ru-RU" dirty="0" smtClean="0"/>
              <a:t> </a:t>
            </a:r>
            <a:r>
              <a:rPr lang="ru-RU" dirty="0" err="1" smtClean="0"/>
              <a:t>всередині</a:t>
            </a:r>
            <a:r>
              <a:rPr lang="ru-RU" dirty="0" smtClean="0"/>
              <a:t> себе; </a:t>
            </a:r>
            <a:r>
              <a:rPr lang="ru-RU" dirty="0" err="1" smtClean="0"/>
              <a:t>якщо</a:t>
            </a:r>
            <a:r>
              <a:rPr lang="ru-RU" dirty="0" smtClean="0"/>
              <a:t> 15 24, то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екстраверт</a:t>
            </a:r>
            <a:r>
              <a:rPr lang="ru-RU" dirty="0" smtClean="0"/>
              <a:t>, </a:t>
            </a:r>
            <a:r>
              <a:rPr lang="ru-RU" dirty="0" err="1" smtClean="0"/>
              <a:t>товариські</a:t>
            </a:r>
            <a:r>
              <a:rPr lang="ru-RU" dirty="0" smtClean="0"/>
              <a:t>, </a:t>
            </a:r>
            <a:r>
              <a:rPr lang="ru-RU" dirty="0" err="1" smtClean="0"/>
              <a:t>звернені</a:t>
            </a:r>
            <a:r>
              <a:rPr lang="ru-RU" dirty="0" smtClean="0"/>
              <a:t> до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; </a:t>
            </a:r>
            <a:r>
              <a:rPr lang="ru-RU" dirty="0" err="1" smtClean="0"/>
              <a:t>якщо</a:t>
            </a:r>
            <a:r>
              <a:rPr lang="ru-RU" dirty="0" smtClean="0"/>
              <a:t> 11-14, то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амбіверт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спілкуєтеся</a:t>
            </a:r>
            <a:r>
              <a:rPr lang="ru-RU" dirty="0" smtClean="0"/>
              <a:t>, коли вам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потрібно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Для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невротизму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відповідей</a:t>
            </a:r>
            <a:r>
              <a:rPr lang="ru-RU" dirty="0" smtClean="0"/>
              <a:t> «так» 2,4, 7,9,1 1,1 4,1 6,19,2 1,23,26,28,31,33,35,38,40,43,45,47,50, 52,55,57.Кількість </a:t>
            </a:r>
            <a:r>
              <a:rPr lang="ru-RU" dirty="0" err="1" smtClean="0"/>
              <a:t>балів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0 до 10 </a:t>
            </a:r>
            <a:r>
              <a:rPr lang="ru-RU" dirty="0" err="1" smtClean="0"/>
              <a:t>свідчить</a:t>
            </a:r>
            <a:r>
              <a:rPr lang="ru-RU" dirty="0" smtClean="0"/>
              <a:t> про </a:t>
            </a:r>
            <a:r>
              <a:rPr lang="ru-RU" dirty="0" err="1" smtClean="0"/>
              <a:t>емоційну</a:t>
            </a:r>
            <a:r>
              <a:rPr lang="ru-RU" dirty="0" smtClean="0"/>
              <a:t> </a:t>
            </a:r>
            <a:r>
              <a:rPr lang="ru-RU" dirty="0" err="1" smtClean="0"/>
              <a:t>стійкость</a:t>
            </a:r>
            <a:r>
              <a:rPr lang="ru-RU" dirty="0" smtClean="0"/>
              <a:t>; </a:t>
            </a:r>
            <a:r>
              <a:rPr lang="ru-RU" dirty="0" err="1" smtClean="0"/>
              <a:t>від</a:t>
            </a:r>
            <a:r>
              <a:rPr lang="ru-RU" dirty="0" smtClean="0"/>
              <a:t> 11 до 16 – про </a:t>
            </a:r>
            <a:r>
              <a:rPr lang="ru-RU" dirty="0" err="1" smtClean="0"/>
              <a:t>емоційну</a:t>
            </a:r>
            <a:r>
              <a:rPr lang="ru-RU" dirty="0" smtClean="0"/>
              <a:t> </a:t>
            </a:r>
            <a:r>
              <a:rPr lang="ru-RU" dirty="0" err="1" smtClean="0"/>
              <a:t>вразливість</a:t>
            </a:r>
            <a:r>
              <a:rPr lang="ru-RU" dirty="0" smtClean="0"/>
              <a:t>; </a:t>
            </a:r>
            <a:r>
              <a:rPr lang="ru-RU" dirty="0" err="1" smtClean="0"/>
              <a:t>від</a:t>
            </a:r>
            <a:r>
              <a:rPr lang="ru-RU" dirty="0" smtClean="0"/>
              <a:t> 17 до 22 - про </a:t>
            </a:r>
            <a:r>
              <a:rPr lang="ru-RU" dirty="0" err="1" smtClean="0"/>
              <a:t>появу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</a:t>
            </a:r>
            <a:r>
              <a:rPr lang="ru-RU" dirty="0" err="1" smtClean="0"/>
              <a:t>розхитаності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; </a:t>
            </a:r>
            <a:r>
              <a:rPr lang="ru-RU" dirty="0" err="1" smtClean="0"/>
              <a:t>від</a:t>
            </a:r>
            <a:r>
              <a:rPr lang="ru-RU" dirty="0" smtClean="0"/>
              <a:t> 23 до 24 - про </a:t>
            </a:r>
            <a:r>
              <a:rPr lang="ru-RU" dirty="0" err="1" smtClean="0"/>
              <a:t>невротизм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зриву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неврозу.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45.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турбують</a:t>
            </a:r>
            <a:r>
              <a:rPr lang="ru-RU" sz="1600" dirty="0" smtClean="0"/>
              <a:t> вас </a:t>
            </a:r>
            <a:r>
              <a:rPr lang="ru-RU" sz="1600" dirty="0" err="1" smtClean="0"/>
              <a:t>якісь</a:t>
            </a:r>
            <a:r>
              <a:rPr lang="ru-RU" sz="1600" dirty="0" smtClean="0"/>
              <a:t> </a:t>
            </a:r>
            <a:r>
              <a:rPr lang="ru-RU" sz="1600" dirty="0" err="1" smtClean="0"/>
              <a:t>болі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46.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засмутилися</a:t>
            </a:r>
            <a:r>
              <a:rPr lang="ru-RU" sz="1600" dirty="0" smtClean="0"/>
              <a:t> б </a:t>
            </a:r>
            <a:r>
              <a:rPr lang="ru-RU" sz="1600" dirty="0" err="1" smtClean="0"/>
              <a:t>ви</a:t>
            </a:r>
            <a:r>
              <a:rPr lang="ru-RU" sz="1600" dirty="0" smtClean="0"/>
              <a:t>, </a:t>
            </a:r>
            <a:r>
              <a:rPr lang="ru-RU" sz="1600" dirty="0" err="1" smtClean="0"/>
              <a:t>якби</a:t>
            </a:r>
            <a:r>
              <a:rPr lang="ru-RU" sz="1600" dirty="0" smtClean="0"/>
              <a:t> </a:t>
            </a:r>
            <a:r>
              <a:rPr lang="ru-RU" sz="1600" dirty="0" err="1" smtClean="0"/>
              <a:t>довго</a:t>
            </a:r>
            <a:r>
              <a:rPr lang="ru-RU" sz="1600" dirty="0" smtClean="0"/>
              <a:t> не могли </a:t>
            </a:r>
            <a:r>
              <a:rPr lang="ru-RU" sz="1600" dirty="0" err="1" smtClean="0"/>
              <a:t>бачитися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друзями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47.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нервова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людина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48.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серед</a:t>
            </a:r>
            <a:r>
              <a:rPr lang="ru-RU" sz="1600" dirty="0" smtClean="0"/>
              <a:t> ваших </a:t>
            </a:r>
            <a:r>
              <a:rPr lang="ru-RU" sz="1600" dirty="0" err="1" smtClean="0"/>
              <a:t>знайомих</a:t>
            </a:r>
            <a:r>
              <a:rPr lang="ru-RU" sz="1600" dirty="0" smtClean="0"/>
              <a:t> люди,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вам не </a:t>
            </a:r>
            <a:r>
              <a:rPr lang="ru-RU" sz="1600" dirty="0" err="1" smtClean="0"/>
              <a:t>подобаються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49.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впевнена</a:t>
            </a:r>
            <a:r>
              <a:rPr lang="ru-RU" sz="1600" dirty="0" smtClean="0"/>
              <a:t> у </a:t>
            </a:r>
            <a:r>
              <a:rPr lang="ru-RU" sz="1600" dirty="0" err="1" smtClean="0"/>
              <a:t>собі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людина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50. </a:t>
            </a:r>
            <a:r>
              <a:rPr lang="ru-RU" sz="1600" dirty="0" err="1" smtClean="0"/>
              <a:t>Чи</a:t>
            </a:r>
            <a:r>
              <a:rPr lang="ru-RU" sz="1600" dirty="0" smtClean="0"/>
              <a:t> легко вас </a:t>
            </a:r>
            <a:r>
              <a:rPr lang="ru-RU" sz="1600" dirty="0" err="1" smtClean="0"/>
              <a:t>зачіпає</a:t>
            </a:r>
            <a:r>
              <a:rPr lang="ru-RU" sz="1600" dirty="0" smtClean="0"/>
              <a:t> критика ваших </a:t>
            </a:r>
            <a:r>
              <a:rPr lang="ru-RU" sz="1600" dirty="0" err="1" smtClean="0"/>
              <a:t>недоліків</a:t>
            </a:r>
            <a:r>
              <a:rPr lang="ru-RU" sz="1600" dirty="0" smtClean="0"/>
              <a:t>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вашої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?</a:t>
            </a:r>
          </a:p>
          <a:p>
            <a:r>
              <a:rPr lang="ru-RU" sz="1600" dirty="0" smtClean="0"/>
              <a:t>51.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важко</a:t>
            </a:r>
            <a:r>
              <a:rPr lang="ru-RU" sz="1600" dirty="0" smtClean="0"/>
              <a:t> вам </a:t>
            </a:r>
            <a:r>
              <a:rPr lang="ru-RU" sz="1600" dirty="0" err="1" smtClean="0"/>
              <a:t>отримати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справжнє</a:t>
            </a:r>
            <a:r>
              <a:rPr lang="ru-RU" sz="1600" dirty="0" smtClean="0"/>
              <a:t> </a:t>
            </a:r>
            <a:r>
              <a:rPr lang="ru-RU" sz="1600" dirty="0" err="1" smtClean="0"/>
              <a:t>задоволення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заходів,у</a:t>
            </a:r>
            <a:r>
              <a:rPr lang="ru-RU" sz="1600" dirty="0" smtClean="0"/>
              <a:t> </a:t>
            </a:r>
            <a:r>
              <a:rPr lang="ru-RU" sz="1600" dirty="0" err="1" smtClean="0"/>
              <a:t>яких</a:t>
            </a:r>
            <a:r>
              <a:rPr lang="ru-RU" sz="1600" dirty="0" smtClean="0"/>
              <a:t> </a:t>
            </a:r>
            <a:r>
              <a:rPr lang="ru-RU" sz="1600" dirty="0" err="1" smtClean="0"/>
              <a:t>багато</a:t>
            </a:r>
            <a:r>
              <a:rPr lang="ru-RU" sz="1600" dirty="0" smtClean="0"/>
              <a:t> людей </a:t>
            </a:r>
            <a:r>
              <a:rPr lang="ru-RU" sz="1600" dirty="0" err="1" smtClean="0"/>
              <a:t>беруть</a:t>
            </a:r>
            <a:r>
              <a:rPr lang="ru-RU" sz="1600" dirty="0" smtClean="0"/>
              <a:t> участь?</a:t>
            </a:r>
          </a:p>
          <a:p>
            <a:r>
              <a:rPr lang="ru-RU" sz="1600" dirty="0" smtClean="0"/>
              <a:t>52.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турбує</a:t>
            </a:r>
            <a:r>
              <a:rPr lang="ru-RU" sz="1600" dirty="0" smtClean="0"/>
              <a:t> вас </a:t>
            </a:r>
            <a:r>
              <a:rPr lang="ru-RU" sz="1600" dirty="0" err="1" smtClean="0"/>
              <a:t>почуття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</a:t>
            </a:r>
            <a:r>
              <a:rPr lang="ru-RU" sz="1600" dirty="0" smtClean="0"/>
              <a:t> </a:t>
            </a:r>
            <a:r>
              <a:rPr lang="ru-RU" sz="1600" dirty="0" err="1" smtClean="0"/>
              <a:t>чимось</a:t>
            </a:r>
            <a:r>
              <a:rPr lang="ru-RU" sz="1600" dirty="0" smtClean="0"/>
              <a:t> </a:t>
            </a:r>
            <a:r>
              <a:rPr lang="ru-RU" sz="1600" dirty="0" err="1" smtClean="0"/>
              <a:t>гірше</a:t>
            </a:r>
            <a:r>
              <a:rPr lang="ru-RU" sz="1600" dirty="0" smtClean="0"/>
              <a:t> за </a:t>
            </a:r>
            <a:r>
              <a:rPr lang="ru-RU" sz="1600" dirty="0" err="1" smtClean="0"/>
              <a:t>інших</a:t>
            </a:r>
            <a:r>
              <a:rPr lang="ru-RU" sz="1600" dirty="0" smtClean="0"/>
              <a:t>?</a:t>
            </a:r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Визначте</a:t>
            </a:r>
            <a:r>
              <a:rPr lang="ru-RU" sz="1600" dirty="0" smtClean="0"/>
              <a:t>, </a:t>
            </a:r>
            <a:r>
              <a:rPr lang="ru-RU" sz="1600" dirty="0" err="1" smtClean="0"/>
              <a:t>чи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довіряти</a:t>
            </a:r>
            <a:r>
              <a:rPr lang="ru-RU" sz="1600" dirty="0" smtClean="0"/>
              <a:t> результатам. Для </a:t>
            </a:r>
            <a:r>
              <a:rPr lang="ru-RU" sz="1600" dirty="0" err="1" smtClean="0"/>
              <a:t>цього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підсумуйте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відповіді</a:t>
            </a:r>
            <a:r>
              <a:rPr lang="ru-RU" sz="1600" dirty="0" smtClean="0"/>
              <a:t> «так» на </a:t>
            </a:r>
            <a:r>
              <a:rPr lang="ru-RU" sz="1600" dirty="0" err="1" smtClean="0"/>
              <a:t>запитання</a:t>
            </a:r>
            <a:r>
              <a:rPr lang="ru-RU" sz="1600" dirty="0" smtClean="0"/>
              <a:t>: 6, 24, 36 та </a:t>
            </a:r>
            <a:r>
              <a:rPr lang="ru-RU" sz="1600" dirty="0" err="1" smtClean="0"/>
              <a:t>відповіді</a:t>
            </a:r>
            <a:r>
              <a:rPr lang="ru-RU" sz="1600" dirty="0" smtClean="0"/>
              <a:t> «</a:t>
            </a:r>
            <a:r>
              <a:rPr lang="ru-RU" sz="1600" dirty="0" err="1" smtClean="0"/>
              <a:t>ні</a:t>
            </a:r>
            <a:r>
              <a:rPr lang="ru-RU" sz="1600" dirty="0" smtClean="0"/>
              <a:t>» на запитання:12, 18, 30, 42, 48, 64.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ця</a:t>
            </a:r>
            <a:r>
              <a:rPr lang="ru-RU" sz="1600" dirty="0" smtClean="0"/>
              <a:t> сума </a:t>
            </a:r>
            <a:r>
              <a:rPr lang="ru-RU" sz="1600" dirty="0" err="1" smtClean="0"/>
              <a:t>дорівнює</a:t>
            </a:r>
            <a:r>
              <a:rPr lang="ru-RU" sz="1600" dirty="0" smtClean="0"/>
              <a:t> 0-3, то </a:t>
            </a:r>
            <a:r>
              <a:rPr lang="ru-RU" sz="1600" dirty="0" err="1" smtClean="0"/>
              <a:t>відповідям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довіряти;якщо</a:t>
            </a:r>
            <a:r>
              <a:rPr lang="ru-RU" sz="1600" dirty="0" smtClean="0"/>
              <a:t> 4-5, то </a:t>
            </a:r>
            <a:r>
              <a:rPr lang="ru-RU" sz="1600" dirty="0" err="1" smtClean="0"/>
              <a:t>сумнівно</a:t>
            </a:r>
            <a:r>
              <a:rPr lang="ru-RU" sz="1600" dirty="0" smtClean="0"/>
              <a:t>;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6-9 – </a:t>
            </a:r>
            <a:r>
              <a:rPr lang="ru-RU" sz="1600" dirty="0" err="1" smtClean="0"/>
              <a:t>відповіді</a:t>
            </a:r>
            <a:r>
              <a:rPr lang="ru-RU" sz="1600" dirty="0" smtClean="0"/>
              <a:t> </a:t>
            </a:r>
            <a:r>
              <a:rPr lang="ru-RU" sz="1600" dirty="0" err="1" smtClean="0"/>
              <a:t>недостовірні</a:t>
            </a:r>
            <a:r>
              <a:rPr lang="ru-RU" sz="1600" dirty="0" smtClean="0"/>
              <a:t>.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відповідям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довіряти</a:t>
            </a:r>
            <a:r>
              <a:rPr lang="ru-RU" sz="1600" dirty="0" smtClean="0"/>
              <a:t>, за </a:t>
            </a:r>
            <a:r>
              <a:rPr lang="ru-RU" sz="1600" dirty="0" err="1" smtClean="0"/>
              <a:t>отриманими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даними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побудуйте</a:t>
            </a:r>
            <a:r>
              <a:rPr lang="ru-RU" sz="1600" dirty="0" smtClean="0"/>
              <a:t> </a:t>
            </a:r>
            <a:r>
              <a:rPr lang="ru-RU" sz="1600" dirty="0" err="1" smtClean="0"/>
              <a:t>графік</a:t>
            </a:r>
            <a:r>
              <a:rPr lang="ru-RU" sz="1600" dirty="0" smtClean="0"/>
              <a:t>:</a:t>
            </a:r>
            <a:endParaRPr lang="ru-RU" sz="1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811012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Сангвінік-екстраверт</a:t>
            </a:r>
            <a:r>
              <a:rPr lang="ru-RU" sz="1600" dirty="0" smtClean="0"/>
              <a:t>: </a:t>
            </a:r>
            <a:r>
              <a:rPr lang="ru-RU" sz="1600" dirty="0" err="1" smtClean="0"/>
              <a:t>стабільна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особистість</a:t>
            </a:r>
            <a:r>
              <a:rPr lang="ru-RU" sz="1600" dirty="0" smtClean="0"/>
              <a:t>, </a:t>
            </a:r>
            <a:r>
              <a:rPr lang="ru-RU" sz="1600" dirty="0" err="1" smtClean="0"/>
              <a:t>соціальний</a:t>
            </a:r>
            <a:r>
              <a:rPr lang="ru-RU" sz="1600" dirty="0" smtClean="0"/>
              <a:t>, </a:t>
            </a:r>
            <a:r>
              <a:rPr lang="ru-RU" sz="1600" dirty="0" err="1" smtClean="0"/>
              <a:t>спрямований</a:t>
            </a:r>
            <a:r>
              <a:rPr lang="ru-RU" sz="1600" dirty="0" smtClean="0"/>
              <a:t> до </a:t>
            </a:r>
            <a:r>
              <a:rPr lang="ru-RU" sz="1600" dirty="0" err="1" smtClean="0"/>
              <a:t>зовнішнього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світу</a:t>
            </a:r>
            <a:r>
              <a:rPr lang="ru-RU" sz="1600" dirty="0" smtClean="0"/>
              <a:t>, </a:t>
            </a:r>
            <a:r>
              <a:rPr lang="ru-RU" sz="1600" dirty="0" err="1" smtClean="0"/>
              <a:t>товариський</a:t>
            </a:r>
            <a:r>
              <a:rPr lang="ru-RU" sz="1600" dirty="0" smtClean="0"/>
              <a:t>, часом </a:t>
            </a:r>
            <a:r>
              <a:rPr lang="ru-RU" sz="1600" dirty="0" err="1" smtClean="0"/>
              <a:t>балакучий</a:t>
            </a:r>
            <a:r>
              <a:rPr lang="ru-RU" sz="1600" dirty="0" smtClean="0"/>
              <a:t>, </a:t>
            </a:r>
            <a:r>
              <a:rPr lang="ru-RU" sz="1600" dirty="0" err="1" smtClean="0"/>
              <a:t>безтурботний</a:t>
            </a:r>
            <a:r>
              <a:rPr lang="ru-RU" sz="1600" dirty="0" smtClean="0"/>
              <a:t>, </a:t>
            </a:r>
            <a:r>
              <a:rPr lang="ru-RU" sz="1600" dirty="0" err="1" smtClean="0"/>
              <a:t>веселий,любить</a:t>
            </a:r>
            <a:r>
              <a:rPr lang="ru-RU" sz="1600" dirty="0" smtClean="0"/>
              <a:t> </a:t>
            </a:r>
            <a:r>
              <a:rPr lang="ru-RU" sz="1600" dirty="0" err="1" smtClean="0"/>
              <a:t>лідерство</a:t>
            </a:r>
            <a:r>
              <a:rPr lang="ru-RU" sz="1600" dirty="0" smtClean="0"/>
              <a:t>, </a:t>
            </a:r>
            <a:r>
              <a:rPr lang="ru-RU" sz="1600" dirty="0" err="1" smtClean="0"/>
              <a:t>багато</a:t>
            </a:r>
            <a:r>
              <a:rPr lang="ru-RU" sz="1600" dirty="0" smtClean="0"/>
              <a:t> </a:t>
            </a:r>
            <a:r>
              <a:rPr lang="ru-RU" sz="1600" dirty="0" err="1" smtClean="0"/>
              <a:t>друзів</a:t>
            </a:r>
            <a:r>
              <a:rPr lang="ru-RU" sz="1600" dirty="0" smtClean="0"/>
              <a:t>, </a:t>
            </a:r>
            <a:r>
              <a:rPr lang="ru-RU" sz="1600" dirty="0" err="1" smtClean="0"/>
              <a:t>життєрадісний</a:t>
            </a:r>
            <a:r>
              <a:rPr lang="ru-RU" sz="1600" dirty="0" smtClean="0"/>
              <a:t>.</a:t>
            </a:r>
          </a:p>
          <a:p>
            <a:r>
              <a:rPr lang="ru-RU" sz="1600" dirty="0" err="1" smtClean="0"/>
              <a:t>Холерик-екстраверт</a:t>
            </a:r>
            <a:r>
              <a:rPr lang="ru-RU" sz="1600" dirty="0" smtClean="0"/>
              <a:t>: </a:t>
            </a:r>
            <a:r>
              <a:rPr lang="ru-RU" sz="1600" dirty="0" err="1" smtClean="0"/>
              <a:t>нестабільна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особистість</a:t>
            </a:r>
            <a:r>
              <a:rPr lang="ru-RU" sz="1600" dirty="0" smtClean="0"/>
              <a:t>, </a:t>
            </a:r>
            <a:r>
              <a:rPr lang="ru-RU" sz="1600" dirty="0" err="1" smtClean="0"/>
              <a:t>образливий</a:t>
            </a:r>
            <a:r>
              <a:rPr lang="ru-RU" sz="1600" dirty="0" smtClean="0"/>
              <a:t>, </a:t>
            </a:r>
            <a:r>
              <a:rPr lang="ru-RU" sz="1600" dirty="0" err="1" smtClean="0"/>
              <a:t>збуджений,нестриманий</a:t>
            </a:r>
            <a:r>
              <a:rPr lang="ru-RU" sz="1600" dirty="0" smtClean="0"/>
              <a:t>, </a:t>
            </a:r>
            <a:r>
              <a:rPr lang="ru-RU" sz="1600" dirty="0" err="1" smtClean="0"/>
              <a:t>агресивний</a:t>
            </a:r>
            <a:r>
              <a:rPr lang="ru-RU" sz="1600" dirty="0" smtClean="0"/>
              <a:t>, </a:t>
            </a:r>
            <a:r>
              <a:rPr lang="ru-RU" sz="1600" dirty="0" err="1" smtClean="0"/>
              <a:t>імпульсивний</a:t>
            </a:r>
            <a:r>
              <a:rPr lang="ru-RU" sz="1600" dirty="0" smtClean="0"/>
              <a:t>, </a:t>
            </a:r>
            <a:r>
              <a:rPr lang="ru-RU" sz="1600" dirty="0" err="1" smtClean="0"/>
              <a:t>оптимістичний</a:t>
            </a:r>
            <a:r>
              <a:rPr lang="ru-RU" sz="1600" dirty="0" smtClean="0"/>
              <a:t>, </a:t>
            </a:r>
            <a:r>
              <a:rPr lang="ru-RU" sz="1600" dirty="0" err="1" smtClean="0"/>
              <a:t>активний</a:t>
            </a:r>
            <a:r>
              <a:rPr lang="ru-RU" sz="1600" dirty="0" smtClean="0"/>
              <a:t>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err="1" smtClean="0"/>
              <a:t>працездатність</a:t>
            </a:r>
            <a:r>
              <a:rPr lang="ru-RU" sz="1600" dirty="0" smtClean="0"/>
              <a:t> та </a:t>
            </a:r>
            <a:r>
              <a:rPr lang="ru-RU" sz="1600" dirty="0" err="1" smtClean="0"/>
              <a:t>настрій</a:t>
            </a:r>
            <a:r>
              <a:rPr lang="ru-RU" sz="1600" dirty="0" smtClean="0"/>
              <a:t> не </a:t>
            </a:r>
            <a:r>
              <a:rPr lang="ru-RU" sz="1600" dirty="0" err="1" smtClean="0"/>
              <a:t>стабільні</a:t>
            </a:r>
            <a:r>
              <a:rPr lang="ru-RU" sz="1600" dirty="0" smtClean="0"/>
              <a:t>, </a:t>
            </a:r>
            <a:r>
              <a:rPr lang="ru-RU" sz="1600" dirty="0" err="1" smtClean="0"/>
              <a:t>циклічні</a:t>
            </a:r>
            <a:r>
              <a:rPr lang="ru-RU" sz="1600" dirty="0" smtClean="0"/>
              <a:t>. У </a:t>
            </a:r>
            <a:r>
              <a:rPr lang="ru-RU" sz="1600" dirty="0" err="1" smtClean="0"/>
              <a:t>ситуації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стресу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відзначається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схильність</a:t>
            </a:r>
            <a:r>
              <a:rPr lang="ru-RU" sz="1600" dirty="0" smtClean="0"/>
              <a:t> до </a:t>
            </a:r>
            <a:r>
              <a:rPr lang="ru-RU" sz="1600" dirty="0" err="1" smtClean="0"/>
              <a:t>істерико-психопатичних</a:t>
            </a:r>
            <a:r>
              <a:rPr lang="ru-RU" sz="1600" dirty="0" smtClean="0"/>
              <a:t> </a:t>
            </a:r>
            <a:r>
              <a:rPr lang="ru-RU" sz="1600" dirty="0" err="1" smtClean="0"/>
              <a:t>реакцій</a:t>
            </a:r>
            <a:r>
              <a:rPr lang="ru-RU" sz="1600" dirty="0" smtClean="0"/>
              <a:t>. </a:t>
            </a:r>
            <a:r>
              <a:rPr lang="ru-RU" sz="1600" dirty="0" err="1" smtClean="0"/>
              <a:t>Флегматик-інтроверт</a:t>
            </a:r>
            <a:r>
              <a:rPr lang="ru-RU" sz="1600" dirty="0" smtClean="0"/>
              <a:t>: </a:t>
            </a:r>
            <a:r>
              <a:rPr lang="ru-RU" sz="1600" dirty="0" err="1" smtClean="0"/>
              <a:t>стабільна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особистість</a:t>
            </a:r>
            <a:r>
              <a:rPr lang="ru-RU" sz="1600" dirty="0" smtClean="0"/>
              <a:t>, </a:t>
            </a:r>
            <a:r>
              <a:rPr lang="ru-RU" sz="1600" dirty="0" err="1" smtClean="0"/>
              <a:t>повільний</a:t>
            </a:r>
            <a:r>
              <a:rPr lang="ru-RU" sz="1600" dirty="0" smtClean="0"/>
              <a:t>, </a:t>
            </a:r>
            <a:r>
              <a:rPr lang="ru-RU" sz="1600" dirty="0" err="1" smtClean="0"/>
              <a:t>спокійний,пасивний</a:t>
            </a:r>
            <a:r>
              <a:rPr lang="ru-RU" sz="1600" dirty="0" smtClean="0"/>
              <a:t>, </a:t>
            </a:r>
            <a:r>
              <a:rPr lang="ru-RU" sz="1600" dirty="0" err="1" smtClean="0"/>
              <a:t>незворушний</a:t>
            </a:r>
            <a:r>
              <a:rPr lang="ru-RU" sz="1600" dirty="0" smtClean="0"/>
              <a:t>, </a:t>
            </a:r>
            <a:r>
              <a:rPr lang="ru-RU" sz="1600" dirty="0" err="1" smtClean="0"/>
              <a:t>обережний</a:t>
            </a:r>
            <a:r>
              <a:rPr lang="ru-RU" sz="1600" dirty="0" smtClean="0"/>
              <a:t>, </a:t>
            </a:r>
            <a:r>
              <a:rPr lang="ru-RU" sz="1600" dirty="0" err="1" smtClean="0"/>
              <a:t>задумливий</a:t>
            </a:r>
            <a:r>
              <a:rPr lang="ru-RU" sz="1600" dirty="0" smtClean="0"/>
              <a:t>, </a:t>
            </a:r>
            <a:r>
              <a:rPr lang="ru-RU" sz="1600" dirty="0" err="1" smtClean="0"/>
              <a:t>мирний</a:t>
            </a:r>
            <a:r>
              <a:rPr lang="ru-RU" sz="1600" dirty="0" smtClean="0"/>
              <a:t>, </a:t>
            </a:r>
            <a:r>
              <a:rPr lang="ru-RU" sz="1600" dirty="0" err="1" smtClean="0"/>
              <a:t>стриманий,надійний</a:t>
            </a:r>
            <a:r>
              <a:rPr lang="ru-RU" sz="1600" dirty="0" smtClean="0"/>
              <a:t>, </a:t>
            </a:r>
            <a:r>
              <a:rPr lang="ru-RU" sz="1600" dirty="0" err="1" smtClean="0"/>
              <a:t>спокійний</a:t>
            </a:r>
            <a:r>
              <a:rPr lang="ru-RU" sz="1600" dirty="0" smtClean="0"/>
              <a:t> у </a:t>
            </a:r>
            <a:r>
              <a:rPr lang="ru-RU" sz="1600" dirty="0" err="1" smtClean="0"/>
              <a:t>стосунках</a:t>
            </a:r>
            <a:r>
              <a:rPr lang="ru-RU" sz="1600" dirty="0" smtClean="0"/>
              <a:t>, </a:t>
            </a:r>
            <a:r>
              <a:rPr lang="ru-RU" sz="1600" dirty="0" err="1" smtClean="0"/>
              <a:t>здатний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витримати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тривалі</a:t>
            </a:r>
            <a:r>
              <a:rPr lang="ru-RU" sz="1600" dirty="0" smtClean="0"/>
              <a:t> </a:t>
            </a:r>
            <a:r>
              <a:rPr lang="ru-RU" sz="1600" dirty="0" err="1" smtClean="0"/>
              <a:t>негаразди</a:t>
            </a:r>
            <a:r>
              <a:rPr lang="ru-RU" sz="1600" dirty="0" smtClean="0"/>
              <a:t> без </a:t>
            </a:r>
            <a:r>
              <a:rPr lang="ru-RU" sz="1600" dirty="0" err="1" smtClean="0"/>
              <a:t>зривів</a:t>
            </a:r>
            <a:r>
              <a:rPr lang="ru-RU" sz="1600" dirty="0" smtClean="0"/>
              <a:t> </a:t>
            </a:r>
            <a:r>
              <a:rPr lang="ru-RU" sz="1600" dirty="0" err="1" smtClean="0"/>
              <a:t>здоров'я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настрою.Меланхолік-інтроверт</a:t>
            </a:r>
            <a:r>
              <a:rPr lang="ru-RU" sz="1600" dirty="0" smtClean="0"/>
              <a:t>: </a:t>
            </a:r>
            <a:r>
              <a:rPr lang="ru-RU" sz="1600" dirty="0" err="1" smtClean="0"/>
              <a:t>нестабільна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особистість</a:t>
            </a:r>
            <a:r>
              <a:rPr lang="ru-RU" sz="1600" dirty="0" smtClean="0"/>
              <a:t>, </a:t>
            </a:r>
            <a:r>
              <a:rPr lang="ru-RU" sz="1600" dirty="0" err="1" smtClean="0"/>
              <a:t>тривожний</a:t>
            </a:r>
            <a:r>
              <a:rPr lang="ru-RU" sz="1600" dirty="0" smtClean="0"/>
              <a:t>, </a:t>
            </a:r>
            <a:r>
              <a:rPr lang="ru-RU" sz="1600" dirty="0" err="1" smtClean="0"/>
              <a:t>песимістичний,дуже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стриманий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зовні</a:t>
            </a:r>
            <a:r>
              <a:rPr lang="ru-RU" sz="1600" dirty="0" smtClean="0"/>
              <a:t>, </a:t>
            </a:r>
            <a:r>
              <a:rPr lang="ru-RU" sz="1600" dirty="0" err="1" smtClean="0"/>
              <a:t>але</a:t>
            </a:r>
            <a:r>
              <a:rPr lang="ru-RU" sz="1600" dirty="0" smtClean="0"/>
              <a:t> </a:t>
            </a:r>
            <a:r>
              <a:rPr lang="ru-RU" sz="1600" dirty="0" err="1" smtClean="0"/>
              <a:t>чутливий</a:t>
            </a:r>
            <a:r>
              <a:rPr lang="ru-RU" sz="1600" dirty="0" smtClean="0"/>
              <a:t> </a:t>
            </a:r>
            <a:r>
              <a:rPr lang="ru-RU" sz="1600" dirty="0" err="1" smtClean="0"/>
              <a:t>та</a:t>
            </a:r>
            <a:r>
              <a:rPr lang="ru-RU" sz="1600" dirty="0" smtClean="0"/>
              <a:t> </a:t>
            </a:r>
            <a:r>
              <a:rPr lang="ru-RU" sz="1600" dirty="0" err="1" smtClean="0"/>
              <a:t>емоційний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всередині</a:t>
            </a:r>
            <a:r>
              <a:rPr lang="ru-RU" sz="1600" dirty="0" smtClean="0"/>
              <a:t>, </a:t>
            </a:r>
            <a:r>
              <a:rPr lang="ru-RU" sz="1600" dirty="0" err="1" smtClean="0"/>
              <a:t>інтелектуальний</a:t>
            </a:r>
            <a:r>
              <a:rPr lang="ru-RU" sz="1600" dirty="0" smtClean="0"/>
              <a:t>, </a:t>
            </a:r>
            <a:r>
              <a:rPr lang="ru-RU" sz="1600" dirty="0" err="1" smtClean="0"/>
              <a:t>схильний</a:t>
            </a:r>
            <a:r>
              <a:rPr lang="ru-RU" sz="1600" dirty="0" smtClean="0"/>
              <a:t> до </a:t>
            </a:r>
            <a:r>
              <a:rPr lang="ru-RU" sz="1600" dirty="0" err="1" smtClean="0"/>
              <a:t>роздумів</a:t>
            </a:r>
            <a:r>
              <a:rPr lang="ru-RU" sz="1600" dirty="0" smtClean="0"/>
              <a:t>. У </a:t>
            </a:r>
            <a:r>
              <a:rPr lang="ru-RU" sz="1600" dirty="0" err="1" smtClean="0"/>
              <a:t>ситуації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стресу</a:t>
            </a:r>
            <a:r>
              <a:rPr lang="ru-RU" sz="1600" dirty="0" smtClean="0"/>
              <a:t> </a:t>
            </a:r>
            <a:r>
              <a:rPr lang="ru-RU" sz="1600" dirty="0" err="1" smtClean="0"/>
              <a:t>спостерігається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схильність</a:t>
            </a:r>
            <a:r>
              <a:rPr lang="ru-RU" sz="1600" dirty="0" smtClean="0"/>
              <a:t> до </a:t>
            </a:r>
            <a:r>
              <a:rPr lang="ru-RU" sz="1600" dirty="0" err="1" smtClean="0"/>
              <a:t>внутрішньої</a:t>
            </a:r>
            <a:r>
              <a:rPr lang="ru-RU" sz="1600" dirty="0" smtClean="0"/>
              <a:t> </a:t>
            </a:r>
            <a:r>
              <a:rPr lang="ru-RU" sz="1600" dirty="0" err="1" smtClean="0"/>
              <a:t>тривоги</a:t>
            </a:r>
            <a:r>
              <a:rPr lang="ru-RU" sz="1600" dirty="0" smtClean="0"/>
              <a:t>, </a:t>
            </a:r>
            <a:r>
              <a:rPr lang="ru-RU" sz="1600" dirty="0" err="1" smtClean="0"/>
              <a:t>депресії</a:t>
            </a:r>
            <a:r>
              <a:rPr lang="ru-RU" sz="1600" dirty="0" smtClean="0"/>
              <a:t>, </a:t>
            </a:r>
            <a:r>
              <a:rPr lang="ru-RU" sz="1600" dirty="0" err="1" smtClean="0"/>
              <a:t>зриву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погіршення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результатів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діяльності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3275856" y="105273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/>
              <a:t>Невротизм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155679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Холерик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220072" y="249289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Екстраверт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234888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/>
              <a:t>Інтраверт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051720" y="29249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Флегматик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195736" y="184482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Меланхолік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29969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Сангвінік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483768" y="342900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Емоціональна стійкість 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851920" y="1124744"/>
            <a:ext cx="0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339752" y="2564904"/>
            <a:ext cx="2808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35896" y="141277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24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716016" y="242088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24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707904" y="31409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0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2051720" y="23488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0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923928" y="249289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12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ВИВЧЕННЯ СИЛИ НЕРВОВОЇ СИСТЕМИ,ЗАСНОВАНЕ НА ЗМІНІ ЗА ЧАСОМ МАКСИМАЛЬНОГО </a:t>
            </a:r>
            <a:r>
              <a:rPr lang="ru-RU" dirty="0" smtClean="0"/>
              <a:t>ТЕМПУ РУХІВ </a:t>
            </a:r>
            <a:r>
              <a:rPr lang="ru-RU" dirty="0" smtClean="0"/>
              <a:t>ПЕНЗЛЕМ«ТЕППІНГ-ТЕСТ»</a:t>
            </a:r>
          </a:p>
          <a:p>
            <a:r>
              <a:rPr lang="ru-RU" dirty="0" smtClean="0"/>
              <a:t>Мета: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витривалість</a:t>
            </a:r>
            <a:r>
              <a:rPr lang="ru-RU" dirty="0" smtClean="0"/>
              <a:t> (силу)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Обладнання</a:t>
            </a:r>
            <a:r>
              <a:rPr lang="ru-RU" dirty="0" smtClean="0"/>
              <a:t>: </a:t>
            </a:r>
            <a:r>
              <a:rPr lang="ru-RU" dirty="0" err="1" smtClean="0"/>
              <a:t>зошит</a:t>
            </a:r>
            <a:r>
              <a:rPr lang="ru-RU" dirty="0" smtClean="0"/>
              <a:t> </a:t>
            </a:r>
            <a:r>
              <a:rPr lang="ru-RU" dirty="0" err="1" smtClean="0"/>
              <a:t>паперу</a:t>
            </a:r>
            <a:r>
              <a:rPr lang="ru-RU" dirty="0" smtClean="0"/>
              <a:t>, </a:t>
            </a:r>
            <a:r>
              <a:rPr lang="ru-RU" dirty="0" err="1" smtClean="0"/>
              <a:t>розділений</a:t>
            </a:r>
            <a:r>
              <a:rPr lang="ru-RU" dirty="0" smtClean="0"/>
              <a:t> на </a:t>
            </a:r>
            <a:r>
              <a:rPr lang="ru-RU" dirty="0" err="1" smtClean="0"/>
              <a:t>шість,розташовані</a:t>
            </a:r>
            <a:r>
              <a:rPr lang="ru-RU" dirty="0" smtClean="0"/>
              <a:t> у два ряди, </a:t>
            </a:r>
            <a:r>
              <a:rPr lang="ru-RU" dirty="0" err="1" smtClean="0"/>
              <a:t>квадратів</a:t>
            </a:r>
            <a:r>
              <a:rPr lang="ru-RU" dirty="0" smtClean="0"/>
              <a:t>, </a:t>
            </a:r>
            <a:r>
              <a:rPr lang="ru-RU" dirty="0" err="1" smtClean="0"/>
              <a:t>олівець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 </a:t>
            </a:r>
            <a:r>
              <a:rPr lang="ru-RU" dirty="0" err="1" smtClean="0"/>
              <a:t>Випробуваний</a:t>
            </a:r>
            <a:r>
              <a:rPr lang="ru-RU" dirty="0" smtClean="0"/>
              <a:t> повинен </a:t>
            </a:r>
            <a:r>
              <a:rPr lang="ru-RU" dirty="0" err="1" smtClean="0"/>
              <a:t>олівцем</a:t>
            </a:r>
            <a:r>
              <a:rPr lang="ru-RU" dirty="0" smtClean="0"/>
              <a:t> </a:t>
            </a:r>
            <a:r>
              <a:rPr lang="ru-RU" dirty="0" err="1" smtClean="0"/>
              <a:t>поставити</a:t>
            </a:r>
            <a:r>
              <a:rPr lang="ru-RU" dirty="0" smtClean="0"/>
              <a:t> у кожному </a:t>
            </a:r>
            <a:r>
              <a:rPr lang="ru-RU" dirty="0" err="1" smtClean="0"/>
              <a:t>квадраті</a:t>
            </a:r>
            <a:r>
              <a:rPr lang="ru-RU" dirty="0" smtClean="0"/>
              <a:t> за </a:t>
            </a:r>
            <a:r>
              <a:rPr lang="ru-RU" dirty="0" err="1" smtClean="0"/>
              <a:t>відведений</a:t>
            </a:r>
            <a:r>
              <a:rPr lang="ru-RU" dirty="0" smtClean="0"/>
              <a:t> на </a:t>
            </a:r>
            <a:r>
              <a:rPr lang="ru-RU" dirty="0" err="1" smtClean="0"/>
              <a:t>кожен</a:t>
            </a:r>
            <a:r>
              <a:rPr lang="ru-RU" dirty="0" smtClean="0"/>
              <a:t> квадрат час (5 с) як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крапок</a:t>
            </a:r>
            <a:r>
              <a:rPr lang="ru-RU" dirty="0" smtClean="0"/>
              <a:t>. Роботу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розпочинати</a:t>
            </a:r>
            <a:r>
              <a:rPr lang="ru-RU" dirty="0" smtClean="0"/>
              <a:t> за командою </a:t>
            </a:r>
            <a:r>
              <a:rPr lang="ru-RU" dirty="0" err="1" smtClean="0"/>
              <a:t>експериментатора</a:t>
            </a:r>
            <a:r>
              <a:rPr lang="ru-RU" dirty="0" smtClean="0"/>
              <a:t>"Почали". </a:t>
            </a:r>
            <a:r>
              <a:rPr lang="ru-RU" dirty="0" err="1" smtClean="0"/>
              <a:t>Перехід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одного квадрата до </a:t>
            </a:r>
            <a:r>
              <a:rPr lang="ru-RU" dirty="0" err="1" smtClean="0"/>
              <a:t>іншого</a:t>
            </a:r>
            <a:r>
              <a:rPr lang="ru-RU" dirty="0" smtClean="0"/>
              <a:t> (по </a:t>
            </a:r>
            <a:r>
              <a:rPr lang="ru-RU" dirty="0" err="1" smtClean="0"/>
              <a:t>годинниковій</a:t>
            </a:r>
            <a:r>
              <a:rPr lang="ru-RU" dirty="0" smtClean="0"/>
              <a:t> </a:t>
            </a:r>
            <a:r>
              <a:rPr lang="ru-RU" dirty="0" err="1" smtClean="0"/>
              <a:t>стрілці</a:t>
            </a:r>
            <a:r>
              <a:rPr lang="ru-RU" dirty="0" smtClean="0"/>
              <a:t>) проводиться </a:t>
            </a:r>
            <a:r>
              <a:rPr lang="ru-RU" dirty="0" err="1" smtClean="0"/>
              <a:t>також</a:t>
            </a:r>
            <a:r>
              <a:rPr lang="ru-RU" dirty="0" smtClean="0"/>
              <a:t> за командою </a:t>
            </a:r>
            <a:r>
              <a:rPr lang="ru-RU" dirty="0" err="1" smtClean="0"/>
              <a:t>експериментатора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стежить</a:t>
            </a:r>
            <a:r>
              <a:rPr lang="ru-RU" dirty="0" smtClean="0"/>
              <a:t> за </a:t>
            </a:r>
            <a:r>
              <a:rPr lang="ru-RU" dirty="0" err="1" smtClean="0"/>
              <a:t>секундоміром</a:t>
            </a:r>
            <a:r>
              <a:rPr lang="ru-RU" dirty="0" smtClean="0"/>
              <a:t>, через </a:t>
            </a:r>
            <a:r>
              <a:rPr lang="ru-RU" dirty="0" err="1" smtClean="0"/>
              <a:t>кожні</a:t>
            </a:r>
            <a:r>
              <a:rPr lang="ru-RU" dirty="0" smtClean="0"/>
              <a:t> 5 с, не </a:t>
            </a:r>
            <a:r>
              <a:rPr lang="ru-RU" dirty="0" err="1" smtClean="0"/>
              <a:t>перериваючи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 Все ж таки </a:t>
            </a:r>
            <a:r>
              <a:rPr lang="ru-RU" dirty="0" err="1" smtClean="0"/>
              <a:t>незначні</a:t>
            </a:r>
            <a:r>
              <a:rPr lang="ru-RU" dirty="0" smtClean="0"/>
              <a:t> </a:t>
            </a:r>
            <a:r>
              <a:rPr lang="ru-RU" dirty="0" err="1" smtClean="0"/>
              <a:t>втрати</a:t>
            </a:r>
            <a:r>
              <a:rPr lang="ru-RU" dirty="0" smtClean="0"/>
              <a:t> часу </a:t>
            </a:r>
            <a:r>
              <a:rPr lang="ru-RU" dirty="0" err="1" smtClean="0"/>
              <a:t>під</a:t>
            </a:r>
            <a:r>
              <a:rPr lang="ru-RU" dirty="0" smtClean="0"/>
              <a:t> час переходу </a:t>
            </a:r>
            <a:r>
              <a:rPr lang="ru-RU" dirty="0" err="1" smtClean="0"/>
              <a:t>з</a:t>
            </a:r>
            <a:r>
              <a:rPr lang="ru-RU" dirty="0" smtClean="0"/>
              <a:t> одного квадрата на </a:t>
            </a:r>
            <a:r>
              <a:rPr lang="ru-RU" dirty="0" err="1" smtClean="0"/>
              <a:t>інший</a:t>
            </a:r>
            <a:r>
              <a:rPr lang="ru-RU" dirty="0" smtClean="0"/>
              <a:t> </a:t>
            </a:r>
            <a:r>
              <a:rPr lang="ru-RU" dirty="0" err="1" smtClean="0"/>
              <a:t>відбуваються</a:t>
            </a:r>
            <a:r>
              <a:rPr lang="ru-RU" dirty="0" smtClean="0"/>
              <a:t>. Тому,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втрата</a:t>
            </a:r>
            <a:r>
              <a:rPr lang="ru-RU" dirty="0" smtClean="0"/>
              <a:t> </a:t>
            </a:r>
            <a:r>
              <a:rPr lang="ru-RU" dirty="0" err="1" smtClean="0"/>
              <a:t>стосувалася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квадрата, у </a:t>
            </a:r>
            <a:r>
              <a:rPr lang="ru-RU" dirty="0" err="1" smtClean="0"/>
              <a:t>вихідному</a:t>
            </a:r>
            <a:r>
              <a:rPr lang="ru-RU" dirty="0" smtClean="0"/>
              <a:t> </a:t>
            </a:r>
            <a:r>
              <a:rPr lang="ru-RU" dirty="0" err="1" smtClean="0"/>
              <a:t>положенні</a:t>
            </a:r>
            <a:r>
              <a:rPr lang="ru-RU" dirty="0" smtClean="0"/>
              <a:t> </a:t>
            </a:r>
            <a:r>
              <a:rPr lang="ru-RU" dirty="0" err="1" smtClean="0"/>
              <a:t>олівець</a:t>
            </a:r>
            <a:r>
              <a:rPr lang="ru-RU" dirty="0" smtClean="0"/>
              <a:t> повинен бути поза першим квадратом, </a:t>
            </a:r>
            <a:r>
              <a:rPr lang="ru-RU" dirty="0" err="1" smtClean="0"/>
              <a:t>зліва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нього</a:t>
            </a:r>
            <a:r>
              <a:rPr lang="ru-RU" dirty="0" smtClean="0"/>
              <a:t>. За командою "Стоп" робота </a:t>
            </a:r>
            <a:r>
              <a:rPr lang="ru-RU" dirty="0" err="1" smtClean="0"/>
              <a:t>припиняється.Результати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заносяться</a:t>
            </a:r>
            <a:r>
              <a:rPr lang="ru-RU" dirty="0" smtClean="0"/>
              <a:t> до </a:t>
            </a:r>
            <a:r>
              <a:rPr lang="ru-RU" dirty="0" err="1" smtClean="0"/>
              <a:t>таблиці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437112"/>
            <a:ext cx="600770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4447272"/>
          <a:ext cx="2376264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</a:tblGrid>
              <a:tr h="318956">
                <a:tc>
                  <a:txBody>
                    <a:bodyPr/>
                    <a:lstStyle/>
                    <a:p>
                      <a:r>
                        <a:rPr lang="uk-UA" dirty="0" smtClean="0"/>
                        <a:t>Відрізок часу, с</a:t>
                      </a:r>
                      <a:endParaRPr lang="ru-RU" dirty="0"/>
                    </a:p>
                  </a:txBody>
                  <a:tcPr/>
                </a:tc>
              </a:tr>
              <a:tr h="318956">
                <a:tc>
                  <a:txBody>
                    <a:bodyPr/>
                    <a:lstStyle/>
                    <a:p>
                      <a:r>
                        <a:rPr lang="uk-UA" dirty="0" smtClean="0"/>
                        <a:t>Частота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6288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</a:t>
            </a:r>
            <a:r>
              <a:rPr lang="ru-RU" dirty="0" err="1" smtClean="0"/>
              <a:t>будується</a:t>
            </a:r>
            <a:r>
              <a:rPr lang="ru-RU" dirty="0" smtClean="0"/>
              <a:t> </a:t>
            </a:r>
            <a:r>
              <a:rPr lang="ru-RU" dirty="0" err="1" smtClean="0"/>
              <a:t>графік</a:t>
            </a:r>
            <a:r>
              <a:rPr lang="ru-RU" dirty="0" smtClean="0"/>
              <a:t> (по </a:t>
            </a:r>
            <a:r>
              <a:rPr lang="ru-RU" dirty="0" err="1" smtClean="0"/>
              <a:t>вертикалі</a:t>
            </a:r>
            <a:r>
              <a:rPr lang="ru-RU" dirty="0" smtClean="0"/>
              <a:t> </a:t>
            </a:r>
            <a:r>
              <a:rPr lang="ru-RU" dirty="0" err="1" smtClean="0"/>
              <a:t>відкладається</a:t>
            </a:r>
            <a:r>
              <a:rPr lang="ru-RU" dirty="0" smtClean="0"/>
              <a:t> темп </a:t>
            </a:r>
            <a:r>
              <a:rPr lang="ru-RU" dirty="0" err="1" smtClean="0"/>
              <a:t>рухів</a:t>
            </a:r>
            <a:r>
              <a:rPr lang="ru-RU" dirty="0" smtClean="0"/>
              <a:t>, по </a:t>
            </a:r>
            <a:r>
              <a:rPr lang="ru-RU" dirty="0" err="1" smtClean="0"/>
              <a:t>горизонталі</a:t>
            </a:r>
            <a:r>
              <a:rPr lang="ru-RU" dirty="0" smtClean="0"/>
              <a:t> - час </a:t>
            </a:r>
            <a:r>
              <a:rPr lang="ru-RU" dirty="0" err="1" smtClean="0"/>
              <a:t>постукування</a:t>
            </a:r>
            <a:r>
              <a:rPr lang="ru-RU" dirty="0" smtClean="0"/>
              <a:t>), в </a:t>
            </a:r>
            <a:r>
              <a:rPr lang="ru-RU" dirty="0" err="1" smtClean="0"/>
              <a:t>якому</a:t>
            </a:r>
            <a:r>
              <a:rPr lang="ru-RU" dirty="0" smtClean="0"/>
              <a:t> за </a:t>
            </a:r>
            <a:r>
              <a:rPr lang="ru-RU" dirty="0" err="1" smtClean="0"/>
              <a:t>вихідну</a:t>
            </a:r>
            <a:r>
              <a:rPr lang="ru-RU" dirty="0" smtClean="0"/>
              <a:t> (</a:t>
            </a:r>
            <a:r>
              <a:rPr lang="ru-RU" dirty="0" err="1" smtClean="0"/>
              <a:t>нульову</a:t>
            </a:r>
            <a:r>
              <a:rPr lang="ru-RU" dirty="0" smtClean="0"/>
              <a:t>) точку </a:t>
            </a:r>
            <a:r>
              <a:rPr lang="ru-RU" dirty="0" err="1" smtClean="0"/>
              <a:t>береться</a:t>
            </a:r>
            <a:r>
              <a:rPr lang="ru-RU" dirty="0" smtClean="0"/>
              <a:t> </a:t>
            </a:r>
            <a:r>
              <a:rPr lang="ru-RU" dirty="0" err="1" smtClean="0"/>
              <a:t>темпи</a:t>
            </a:r>
            <a:r>
              <a:rPr lang="ru-RU" dirty="0" smtClean="0"/>
              <a:t> </a:t>
            </a:r>
            <a:r>
              <a:rPr lang="ru-RU" dirty="0" err="1" smtClean="0"/>
              <a:t>рухів</a:t>
            </a:r>
            <a:r>
              <a:rPr lang="ru-RU" dirty="0" smtClean="0"/>
              <a:t> за </a:t>
            </a:r>
            <a:r>
              <a:rPr lang="ru-RU" dirty="0" err="1" smtClean="0"/>
              <a:t>перші</a:t>
            </a:r>
            <a:r>
              <a:rPr lang="ru-RU" dirty="0" smtClean="0"/>
              <a:t> 5 с.</a:t>
            </a:r>
          </a:p>
          <a:p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. Про силу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судити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отриманої</a:t>
            </a:r>
            <a:r>
              <a:rPr lang="ru-RU" dirty="0" smtClean="0"/>
              <a:t> </a:t>
            </a:r>
            <a:r>
              <a:rPr lang="ru-RU" dirty="0" err="1" smtClean="0"/>
              <a:t>кривої</a:t>
            </a:r>
            <a:r>
              <a:rPr lang="ru-RU" dirty="0" smtClean="0"/>
              <a:t>. </a:t>
            </a:r>
            <a:r>
              <a:rPr lang="ru-RU" dirty="0" err="1" smtClean="0"/>
              <a:t>Виділяють</a:t>
            </a:r>
            <a:r>
              <a:rPr lang="ru-RU" dirty="0" smtClean="0"/>
              <a:t> 4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кривих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Випуклий</a:t>
            </a:r>
            <a:r>
              <a:rPr lang="ru-RU" dirty="0" smtClean="0"/>
              <a:t> тип: </a:t>
            </a:r>
            <a:r>
              <a:rPr lang="ru-RU" dirty="0" err="1" smtClean="0"/>
              <a:t>максимальний</a:t>
            </a:r>
            <a:r>
              <a:rPr lang="ru-RU" dirty="0" smtClean="0"/>
              <a:t> темп </a:t>
            </a:r>
            <a:r>
              <a:rPr lang="ru-RU" dirty="0" err="1" smtClean="0"/>
              <a:t>наростає</a:t>
            </a:r>
            <a:r>
              <a:rPr lang="ru-RU" dirty="0" smtClean="0"/>
              <a:t> у </a:t>
            </a:r>
            <a:r>
              <a:rPr lang="ru-RU" dirty="0" err="1" smtClean="0"/>
              <a:t>перші</a:t>
            </a:r>
            <a:r>
              <a:rPr lang="ru-RU" dirty="0" smtClean="0"/>
              <a:t> 10-15 с </a:t>
            </a:r>
            <a:r>
              <a:rPr lang="ru-RU" dirty="0" err="1" smtClean="0"/>
              <a:t>роботи</a:t>
            </a:r>
            <a:r>
              <a:rPr lang="ru-RU" dirty="0" smtClean="0"/>
              <a:t>, в </a:t>
            </a:r>
            <a:r>
              <a:rPr lang="ru-RU" dirty="0" err="1" smtClean="0"/>
              <a:t>наступні</a:t>
            </a:r>
            <a:r>
              <a:rPr lang="ru-RU" dirty="0" smtClean="0"/>
              <a:t> </a:t>
            </a:r>
            <a:r>
              <a:rPr lang="ru-RU" dirty="0" err="1" smtClean="0"/>
              <a:t>секунди</a:t>
            </a:r>
            <a:r>
              <a:rPr lang="ru-RU" dirty="0" smtClean="0"/>
              <a:t> темп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знижується</a:t>
            </a:r>
            <a:r>
              <a:rPr lang="ru-RU" dirty="0" smtClean="0"/>
              <a:t> </a:t>
            </a:r>
            <a:r>
              <a:rPr lang="ru-RU" dirty="0" err="1" smtClean="0"/>
              <a:t>нижче</a:t>
            </a:r>
            <a:r>
              <a:rPr lang="ru-RU" dirty="0" smtClean="0"/>
              <a:t> за </a:t>
            </a:r>
            <a:r>
              <a:rPr lang="ru-RU" dirty="0" err="1" smtClean="0"/>
              <a:t>вихідного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зберігається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на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 smtClean="0"/>
              <a:t>вище</a:t>
            </a:r>
            <a:r>
              <a:rPr lang="ru-RU" dirty="0" smtClean="0"/>
              <a:t> </a:t>
            </a:r>
            <a:r>
              <a:rPr lang="ru-RU" dirty="0" err="1" smtClean="0"/>
              <a:t>вихідного</a:t>
            </a:r>
            <a:r>
              <a:rPr lang="ru-RU" dirty="0" smtClean="0"/>
              <a:t>. Цей тип </a:t>
            </a:r>
            <a:r>
              <a:rPr lang="ru-RU" dirty="0" err="1" smtClean="0"/>
              <a:t>кривої</a:t>
            </a:r>
            <a:r>
              <a:rPr lang="ru-RU" dirty="0" smtClean="0"/>
              <a:t> </a:t>
            </a:r>
            <a:r>
              <a:rPr lang="ru-RU" dirty="0" err="1" smtClean="0"/>
              <a:t>свідчить</a:t>
            </a:r>
            <a:r>
              <a:rPr lang="ru-RU" dirty="0" smtClean="0"/>
              <a:t> про </a:t>
            </a:r>
            <a:r>
              <a:rPr lang="ru-RU" dirty="0" err="1" smtClean="0"/>
              <a:t>виражений</a:t>
            </a:r>
            <a:r>
              <a:rPr lang="ru-RU" dirty="0" smtClean="0"/>
              <a:t> </a:t>
            </a:r>
            <a:r>
              <a:rPr lang="ru-RU" dirty="0" err="1" smtClean="0"/>
              <a:t>ефект</a:t>
            </a:r>
            <a:r>
              <a:rPr lang="ru-RU" dirty="0" smtClean="0"/>
              <a:t> </a:t>
            </a:r>
            <a:r>
              <a:rPr lang="ru-RU" dirty="0" err="1" smtClean="0"/>
              <a:t>сумації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 в </a:t>
            </a:r>
            <a:r>
              <a:rPr lang="ru-RU" dirty="0" err="1" smtClean="0"/>
              <a:t>нервових</a:t>
            </a:r>
            <a:r>
              <a:rPr lang="ru-RU" dirty="0" smtClean="0"/>
              <a:t> центрах,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властиво</a:t>
            </a:r>
            <a:r>
              <a:rPr lang="ru-RU" dirty="0" smtClean="0"/>
              <a:t> </a:t>
            </a:r>
            <a:r>
              <a:rPr lang="ru-RU" dirty="0" err="1" smtClean="0"/>
              <a:t>сильній</a:t>
            </a:r>
            <a:r>
              <a:rPr lang="ru-RU" dirty="0" smtClean="0"/>
              <a:t> </a:t>
            </a:r>
            <a:r>
              <a:rPr lang="ru-RU" dirty="0" err="1" smtClean="0"/>
              <a:t>нервовій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Рівний</a:t>
            </a:r>
            <a:r>
              <a:rPr lang="ru-RU" dirty="0" smtClean="0"/>
              <a:t> тип: </a:t>
            </a:r>
            <a:r>
              <a:rPr lang="ru-RU" dirty="0" err="1" smtClean="0"/>
              <a:t>максимальний</a:t>
            </a:r>
            <a:r>
              <a:rPr lang="ru-RU" dirty="0" smtClean="0"/>
              <a:t> темп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коливаннями</a:t>
            </a:r>
            <a:r>
              <a:rPr lang="ru-RU" dirty="0" smtClean="0"/>
              <a:t> + 2 </a:t>
            </a:r>
            <a:r>
              <a:rPr lang="ru-RU" dirty="0" err="1" smtClean="0"/>
              <a:t>рухи</a:t>
            </a:r>
            <a:r>
              <a:rPr lang="ru-RU" dirty="0" smtClean="0"/>
              <a:t>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вихідного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утримується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відрізка</a:t>
            </a:r>
            <a:r>
              <a:rPr lang="ru-RU" dirty="0" smtClean="0"/>
              <a:t> часу (30 с). Цей тип </a:t>
            </a:r>
            <a:r>
              <a:rPr lang="ru-RU" dirty="0" err="1" smtClean="0"/>
              <a:t>кривої</a:t>
            </a:r>
            <a:r>
              <a:rPr lang="ru-RU" dirty="0" smtClean="0"/>
              <a:t> </a:t>
            </a:r>
            <a:r>
              <a:rPr lang="ru-RU" dirty="0" err="1" smtClean="0"/>
              <a:t>свідчить</a:t>
            </a:r>
            <a:r>
              <a:rPr lang="ru-RU" dirty="0" smtClean="0"/>
              <a:t> про </a:t>
            </a:r>
            <a:r>
              <a:rPr lang="ru-RU" dirty="0" err="1" smtClean="0"/>
              <a:t>середню</a:t>
            </a:r>
            <a:r>
              <a:rPr lang="ru-RU" dirty="0" smtClean="0"/>
              <a:t> силу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Східний</a:t>
            </a:r>
            <a:r>
              <a:rPr lang="ru-RU" dirty="0" smtClean="0"/>
              <a:t> тип: </a:t>
            </a:r>
            <a:r>
              <a:rPr lang="ru-RU" dirty="0" err="1" smtClean="0"/>
              <a:t>максимальний</a:t>
            </a:r>
            <a:r>
              <a:rPr lang="ru-RU" dirty="0" smtClean="0"/>
              <a:t> темп </a:t>
            </a:r>
            <a:r>
              <a:rPr lang="ru-RU" dirty="0" err="1" smtClean="0"/>
              <a:t>знижується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другого 5-секундного </a:t>
            </a:r>
            <a:r>
              <a:rPr lang="ru-RU" dirty="0" err="1" smtClean="0"/>
              <a:t>відрізка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залишається</a:t>
            </a:r>
            <a:r>
              <a:rPr lang="ru-RU" dirty="0" smtClean="0"/>
              <a:t> </a:t>
            </a:r>
            <a:r>
              <a:rPr lang="ru-RU" dirty="0" err="1" smtClean="0"/>
              <a:t>нижчим</a:t>
            </a:r>
            <a:r>
              <a:rPr lang="ru-RU" dirty="0" smtClean="0"/>
              <a:t> за </a:t>
            </a:r>
            <a:r>
              <a:rPr lang="ru-RU" dirty="0" err="1" smtClean="0"/>
              <a:t>вихідний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часу </a:t>
            </a:r>
            <a:r>
              <a:rPr lang="ru-RU" dirty="0" err="1" smtClean="0"/>
              <a:t>роботи</a:t>
            </a:r>
            <a:r>
              <a:rPr lang="ru-RU" dirty="0" smtClean="0"/>
              <a:t>. Цей тип </a:t>
            </a:r>
            <a:r>
              <a:rPr lang="ru-RU" dirty="0" err="1" smtClean="0"/>
              <a:t>свідчить</a:t>
            </a:r>
            <a:r>
              <a:rPr lang="ru-RU" dirty="0" smtClean="0"/>
              <a:t> про </a:t>
            </a:r>
            <a:r>
              <a:rPr lang="ru-RU" dirty="0" err="1" smtClean="0"/>
              <a:t>слабкість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Увігнутий</a:t>
            </a:r>
            <a:r>
              <a:rPr lang="ru-RU" dirty="0" smtClean="0"/>
              <a:t> тип: </a:t>
            </a:r>
            <a:r>
              <a:rPr lang="ru-RU" dirty="0" err="1" smtClean="0"/>
              <a:t>початкове</a:t>
            </a:r>
            <a:r>
              <a:rPr lang="ru-RU" dirty="0" smtClean="0"/>
              <a:t> </a:t>
            </a:r>
            <a:r>
              <a:rPr lang="ru-RU" dirty="0" err="1" smtClean="0"/>
              <a:t>зниження</a:t>
            </a:r>
            <a:r>
              <a:rPr lang="ru-RU" dirty="0" smtClean="0"/>
              <a:t> темпу </a:t>
            </a:r>
            <a:r>
              <a:rPr lang="ru-RU" dirty="0" err="1" smtClean="0"/>
              <a:t>змінюється</a:t>
            </a:r>
            <a:r>
              <a:rPr lang="ru-RU" dirty="0" smtClean="0"/>
              <a:t> </a:t>
            </a:r>
            <a:r>
              <a:rPr lang="ru-RU" dirty="0" err="1" smtClean="0"/>
              <a:t>короткочасним</a:t>
            </a:r>
            <a:r>
              <a:rPr lang="ru-RU" dirty="0" smtClean="0"/>
              <a:t> </a:t>
            </a:r>
            <a:r>
              <a:rPr lang="ru-RU" dirty="0" err="1" smtClean="0"/>
              <a:t>зростанням</a:t>
            </a:r>
            <a:r>
              <a:rPr lang="ru-RU" dirty="0" smtClean="0"/>
              <a:t> </a:t>
            </a:r>
            <a:r>
              <a:rPr lang="ru-RU" dirty="0" err="1" smtClean="0"/>
              <a:t>темпу</a:t>
            </a:r>
            <a:r>
              <a:rPr lang="ru-RU" dirty="0" smtClean="0"/>
              <a:t> в </a:t>
            </a:r>
            <a:r>
              <a:rPr lang="ru-RU" dirty="0" err="1" smtClean="0"/>
              <a:t>кінці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( так званий «</a:t>
            </a:r>
            <a:r>
              <a:rPr lang="ru-RU" dirty="0" err="1" smtClean="0"/>
              <a:t>кінцевий</a:t>
            </a:r>
            <a:r>
              <a:rPr lang="ru-RU" dirty="0" smtClean="0"/>
              <a:t> </a:t>
            </a:r>
            <a:r>
              <a:rPr lang="ru-RU" dirty="0" err="1" smtClean="0"/>
              <a:t>порив</a:t>
            </a:r>
            <a:r>
              <a:rPr lang="ru-RU" dirty="0" smtClean="0"/>
              <a:t>»), </a:t>
            </a:r>
            <a:r>
              <a:rPr lang="ru-RU" dirty="0" err="1" smtClean="0"/>
              <a:t>цей</a:t>
            </a:r>
            <a:r>
              <a:rPr lang="ru-RU" dirty="0" smtClean="0"/>
              <a:t> тип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свідчить</a:t>
            </a:r>
            <a:r>
              <a:rPr lang="ru-RU" dirty="0" smtClean="0"/>
              <a:t> про </a:t>
            </a:r>
            <a:r>
              <a:rPr lang="ru-RU" dirty="0" err="1" smtClean="0"/>
              <a:t>слабкість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ВЛАСТИВОСТІ НЕРВОВОЇ СИСТЕМИ І ПРОФЕСІЙНИЙ ВІДБІР</a:t>
            </a:r>
          </a:p>
          <a:p>
            <a:endParaRPr lang="ru-RU" dirty="0" smtClean="0"/>
          </a:p>
          <a:p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відбиваються</a:t>
            </a:r>
            <a:r>
              <a:rPr lang="ru-RU" dirty="0" smtClean="0"/>
              <a:t> на </a:t>
            </a:r>
            <a:r>
              <a:rPr lang="ru-RU" dirty="0" err="1" smtClean="0"/>
              <a:t>психіці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поведінці</a:t>
            </a:r>
            <a:r>
              <a:rPr lang="ru-RU" dirty="0" smtClean="0"/>
              <a:t>, </a:t>
            </a:r>
            <a:r>
              <a:rPr lang="ru-RU" dirty="0" err="1" smtClean="0"/>
              <a:t>визначаючи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індивідуальні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динаміки</a:t>
            </a:r>
            <a:r>
              <a:rPr lang="ru-RU" dirty="0" smtClean="0"/>
              <a:t> </a:t>
            </a:r>
            <a:r>
              <a:rPr lang="ru-RU" dirty="0" err="1" smtClean="0"/>
              <a:t>психічної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: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швидкість</a:t>
            </a:r>
            <a:r>
              <a:rPr lang="ru-RU" dirty="0" smtClean="0"/>
              <a:t>, темп, </a:t>
            </a:r>
            <a:r>
              <a:rPr lang="ru-RU" dirty="0" err="1" smtClean="0"/>
              <a:t>обєм</a:t>
            </a:r>
            <a:r>
              <a:rPr lang="ru-RU" dirty="0" smtClean="0"/>
              <a:t>. </a:t>
            </a:r>
            <a:r>
              <a:rPr lang="ru-RU" dirty="0" err="1" smtClean="0"/>
              <a:t>Індивідуально-типологічні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властивостей</a:t>
            </a:r>
            <a:r>
              <a:rPr lang="ru-RU" dirty="0" smtClean="0"/>
              <a:t> </a:t>
            </a:r>
            <a:r>
              <a:rPr lang="ru-RU" dirty="0" err="1" smtClean="0"/>
              <a:t>нервової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основним</a:t>
            </a:r>
            <a:r>
              <a:rPr lang="ru-RU" dirty="0" smtClean="0"/>
              <a:t> фактором,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результативну</a:t>
            </a:r>
            <a:r>
              <a:rPr lang="ru-RU" dirty="0" smtClean="0"/>
              <a:t> сторону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людини.Різні</a:t>
            </a:r>
            <a:r>
              <a:rPr lang="ru-RU" dirty="0" smtClean="0"/>
              <a:t> </a:t>
            </a:r>
            <a:r>
              <a:rPr lang="ru-RU" dirty="0" err="1" smtClean="0"/>
              <a:t>професії</a:t>
            </a:r>
            <a:r>
              <a:rPr lang="ru-RU" dirty="0" smtClean="0"/>
              <a:t> </a:t>
            </a:r>
            <a:r>
              <a:rPr lang="ru-RU" dirty="0" err="1" smtClean="0"/>
              <a:t>висувають</a:t>
            </a:r>
            <a:r>
              <a:rPr lang="ru-RU" dirty="0" smtClean="0"/>
              <a:t> до </a:t>
            </a:r>
            <a:r>
              <a:rPr lang="ru-RU" dirty="0" err="1" smtClean="0"/>
              <a:t>людини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вимоги:так</a:t>
            </a:r>
            <a:r>
              <a:rPr lang="ru-RU" dirty="0" smtClean="0"/>
              <a:t>, </a:t>
            </a:r>
            <a:r>
              <a:rPr lang="ru-RU" dirty="0" err="1" smtClean="0"/>
              <a:t>професії</a:t>
            </a:r>
            <a:r>
              <a:rPr lang="ru-RU" dirty="0" smtClean="0"/>
              <a:t>,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складанням</a:t>
            </a:r>
            <a:r>
              <a:rPr lang="ru-RU" dirty="0" smtClean="0"/>
              <a:t> </a:t>
            </a:r>
            <a:r>
              <a:rPr lang="ru-RU" dirty="0" err="1" smtClean="0"/>
              <a:t>дрібних</a:t>
            </a:r>
            <a:r>
              <a:rPr lang="ru-RU" dirty="0" smtClean="0"/>
              <a:t> деталей, </a:t>
            </a:r>
            <a:r>
              <a:rPr lang="ru-RU" dirty="0" err="1" smtClean="0"/>
              <a:t>вимагають</a:t>
            </a:r>
            <a:r>
              <a:rPr lang="ru-RU" dirty="0" smtClean="0"/>
              <a:t> </a:t>
            </a:r>
            <a:r>
              <a:rPr lang="ru-RU" dirty="0" err="1" smtClean="0"/>
              <a:t>хорошої</a:t>
            </a:r>
            <a:r>
              <a:rPr lang="ru-RU" dirty="0" smtClean="0"/>
              <a:t> </a:t>
            </a:r>
            <a:r>
              <a:rPr lang="ru-RU" dirty="0" err="1" smtClean="0"/>
              <a:t>рухливості</a:t>
            </a:r>
            <a:r>
              <a:rPr lang="ru-RU" dirty="0" smtClean="0"/>
              <a:t> </a:t>
            </a:r>
            <a:r>
              <a:rPr lang="ru-RU" dirty="0" err="1" smtClean="0"/>
              <a:t>нервових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, </a:t>
            </a:r>
            <a:r>
              <a:rPr lang="ru-RU" dirty="0" err="1" smtClean="0"/>
              <a:t>високої</a:t>
            </a:r>
            <a:r>
              <a:rPr lang="ru-RU" dirty="0" smtClean="0"/>
              <a:t> </a:t>
            </a:r>
            <a:r>
              <a:rPr lang="ru-RU" dirty="0" err="1" smtClean="0"/>
              <a:t>чутливості</a:t>
            </a:r>
            <a:r>
              <a:rPr lang="ru-RU" dirty="0" smtClean="0"/>
              <a:t> </a:t>
            </a:r>
            <a:r>
              <a:rPr lang="ru-RU" dirty="0" err="1" smtClean="0"/>
              <a:t>зорового</a:t>
            </a:r>
            <a:r>
              <a:rPr lang="ru-RU" dirty="0" smtClean="0"/>
              <a:t> та тактильного </a:t>
            </a:r>
            <a:r>
              <a:rPr lang="ru-RU" dirty="0" err="1" smtClean="0"/>
              <a:t>аналізаторів</a:t>
            </a:r>
            <a:r>
              <a:rPr lang="ru-RU" dirty="0" smtClean="0"/>
              <a:t>, а </a:t>
            </a:r>
            <a:r>
              <a:rPr lang="ru-RU" dirty="0" err="1" smtClean="0"/>
              <a:t>професії</a:t>
            </a:r>
            <a:r>
              <a:rPr lang="ru-RU" dirty="0" smtClean="0"/>
              <a:t>, для </a:t>
            </a:r>
            <a:r>
              <a:rPr lang="ru-RU" dirty="0" err="1" smtClean="0"/>
              <a:t>яких</a:t>
            </a:r>
            <a:r>
              <a:rPr lang="ru-RU" dirty="0" smtClean="0"/>
              <a:t> характерно </a:t>
            </a:r>
            <a:r>
              <a:rPr lang="ru-RU" dirty="0" err="1" smtClean="0"/>
              <a:t>раптове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критичних</a:t>
            </a:r>
            <a:r>
              <a:rPr lang="ru-RU" dirty="0" smtClean="0"/>
              <a:t> </a:t>
            </a:r>
            <a:r>
              <a:rPr lang="ru-RU" dirty="0" err="1" smtClean="0"/>
              <a:t>ситуацій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вимагають</a:t>
            </a:r>
            <a:r>
              <a:rPr lang="ru-RU" dirty="0" smtClean="0"/>
              <a:t> </a:t>
            </a:r>
            <a:r>
              <a:rPr lang="ru-RU" dirty="0" err="1" smtClean="0"/>
              <a:t>достатньо</a:t>
            </a:r>
            <a:r>
              <a:rPr lang="ru-RU" dirty="0" smtClean="0"/>
              <a:t> </a:t>
            </a:r>
            <a:r>
              <a:rPr lang="ru-RU" dirty="0" err="1" smtClean="0"/>
              <a:t>високого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та </a:t>
            </a:r>
            <a:r>
              <a:rPr lang="ru-RU" dirty="0" err="1" smtClean="0"/>
              <a:t>рухливості</a:t>
            </a:r>
            <a:r>
              <a:rPr lang="ru-RU" dirty="0" smtClean="0"/>
              <a:t> </a:t>
            </a:r>
            <a:r>
              <a:rPr lang="ru-RU" dirty="0" err="1" smtClean="0"/>
              <a:t>нервових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, </a:t>
            </a:r>
            <a:r>
              <a:rPr lang="ru-RU" dirty="0" err="1" smtClean="0"/>
              <a:t>чітко</a:t>
            </a:r>
            <a:r>
              <a:rPr lang="ru-RU" dirty="0" smtClean="0"/>
              <a:t> </a:t>
            </a:r>
            <a:r>
              <a:rPr lang="ru-RU" dirty="0" err="1" smtClean="0"/>
              <a:t>вираженого</a:t>
            </a:r>
            <a:r>
              <a:rPr lang="ru-RU" dirty="0" smtClean="0"/>
              <a:t>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першою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другою </a:t>
            </a:r>
            <a:r>
              <a:rPr lang="ru-RU" dirty="0" err="1" smtClean="0"/>
              <a:t>сигнальними</a:t>
            </a:r>
            <a:r>
              <a:rPr lang="ru-RU" dirty="0" smtClean="0"/>
              <a:t> системами.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професії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поділені</a:t>
            </a:r>
            <a:r>
              <a:rPr lang="ru-RU" dirty="0" smtClean="0"/>
              <a:t> на два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1) </a:t>
            </a:r>
            <a:r>
              <a:rPr lang="ru-RU" dirty="0" err="1" smtClean="0"/>
              <a:t>професії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вибірково</a:t>
            </a:r>
            <a:r>
              <a:rPr lang="ru-RU" dirty="0" smtClean="0"/>
              <a:t> </a:t>
            </a:r>
            <a:r>
              <a:rPr lang="ru-RU" dirty="0" err="1" smtClean="0"/>
              <a:t>спрямованими</a:t>
            </a:r>
            <a:r>
              <a:rPr lang="ru-RU" dirty="0" smtClean="0"/>
              <a:t> </a:t>
            </a:r>
            <a:r>
              <a:rPr lang="ru-RU" dirty="0" err="1" smtClean="0"/>
              <a:t>жорсткими</a:t>
            </a:r>
            <a:r>
              <a:rPr lang="ru-RU" dirty="0" smtClean="0"/>
              <a:t> </a:t>
            </a:r>
            <a:r>
              <a:rPr lang="ru-RU" dirty="0" err="1" smtClean="0"/>
              <a:t>вимогами</a:t>
            </a:r>
            <a:r>
              <a:rPr lang="ru-RU" dirty="0" smtClean="0"/>
              <a:t> до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; 2) </a:t>
            </a:r>
            <a:r>
              <a:rPr lang="ru-RU" dirty="0" err="1" smtClean="0"/>
              <a:t>професії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не </a:t>
            </a:r>
            <a:r>
              <a:rPr lang="ru-RU" dirty="0" err="1" smtClean="0"/>
              <a:t>пред'являють</a:t>
            </a:r>
            <a:r>
              <a:rPr lang="ru-RU" dirty="0" smtClean="0"/>
              <a:t> таких </a:t>
            </a:r>
            <a:r>
              <a:rPr lang="ru-RU" dirty="0" err="1" smtClean="0"/>
              <a:t>вимог</a:t>
            </a:r>
            <a:r>
              <a:rPr lang="ru-RU" dirty="0" smtClean="0"/>
              <a:t>. Для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професій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типу характерна </a:t>
            </a:r>
            <a:r>
              <a:rPr lang="ru-RU" dirty="0" err="1" smtClean="0"/>
              <a:t>потенційна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критичних</a:t>
            </a:r>
            <a:r>
              <a:rPr lang="ru-RU" dirty="0" smtClean="0"/>
              <a:t> </a:t>
            </a:r>
            <a:r>
              <a:rPr lang="ru-RU" dirty="0" err="1" smtClean="0"/>
              <a:t>ситуацій</a:t>
            </a:r>
            <a:r>
              <a:rPr lang="ru-RU" dirty="0" smtClean="0"/>
              <a:t>. І </a:t>
            </a:r>
            <a:r>
              <a:rPr lang="ru-RU" dirty="0" err="1" smtClean="0"/>
              <a:t>якщо</a:t>
            </a:r>
            <a:r>
              <a:rPr lang="ru-RU" dirty="0" smtClean="0"/>
              <a:t> у </a:t>
            </a:r>
            <a:r>
              <a:rPr lang="ru-RU" dirty="0" err="1" smtClean="0"/>
              <a:t>спокійних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вимоги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висуваються</a:t>
            </a:r>
            <a:r>
              <a:rPr lang="ru-RU" dirty="0" smtClean="0"/>
              <a:t> такими </a:t>
            </a:r>
            <a:r>
              <a:rPr lang="ru-RU" dirty="0" err="1" smtClean="0"/>
              <a:t>професіями</a:t>
            </a:r>
            <a:r>
              <a:rPr lang="ru-RU" dirty="0" smtClean="0"/>
              <a:t> до </a:t>
            </a:r>
            <a:r>
              <a:rPr lang="ru-RU" dirty="0" err="1" smtClean="0"/>
              <a:t>людини,здавалося</a:t>
            </a:r>
            <a:r>
              <a:rPr lang="ru-RU" dirty="0" smtClean="0"/>
              <a:t> б не </a:t>
            </a:r>
            <a:r>
              <a:rPr lang="ru-RU" dirty="0" err="1" smtClean="0"/>
              <a:t>надто</a:t>
            </a:r>
            <a:r>
              <a:rPr lang="ru-RU" dirty="0" smtClean="0"/>
              <a:t> </a:t>
            </a:r>
            <a:r>
              <a:rPr lang="ru-RU" dirty="0" err="1" smtClean="0"/>
              <a:t>жорсткі</a:t>
            </a:r>
            <a:r>
              <a:rPr lang="ru-RU" dirty="0" smtClean="0"/>
              <a:t>, так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деяка</a:t>
            </a:r>
            <a:r>
              <a:rPr lang="ru-RU" dirty="0" smtClean="0"/>
              <a:t> </a:t>
            </a:r>
            <a:r>
              <a:rPr lang="ru-RU" dirty="0" err="1" smtClean="0"/>
              <a:t>недостатність</a:t>
            </a:r>
            <a:r>
              <a:rPr lang="ru-RU" dirty="0" smtClean="0"/>
              <a:t> тих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необхідних</a:t>
            </a:r>
            <a:r>
              <a:rPr lang="ru-RU" dirty="0" smtClean="0"/>
              <a:t> </a:t>
            </a:r>
            <a:r>
              <a:rPr lang="ru-RU" dirty="0" err="1" smtClean="0"/>
              <a:t>якостей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компенсуватися</a:t>
            </a:r>
            <a:r>
              <a:rPr lang="ru-RU" dirty="0" smtClean="0"/>
              <a:t> </a:t>
            </a:r>
            <a:r>
              <a:rPr lang="ru-RU" dirty="0" err="1" smtClean="0"/>
              <a:t>виробленням</a:t>
            </a:r>
            <a:r>
              <a:rPr lang="ru-RU" dirty="0" smtClean="0"/>
              <a:t> </a:t>
            </a:r>
            <a:r>
              <a:rPr lang="ru-RU" dirty="0" err="1" smtClean="0"/>
              <a:t>індивідуального</a:t>
            </a:r>
            <a:r>
              <a:rPr lang="ru-RU" dirty="0" smtClean="0"/>
              <a:t> стилю, то у </a:t>
            </a:r>
            <a:r>
              <a:rPr lang="ru-RU" dirty="0" err="1" smtClean="0"/>
              <a:t>критичних</a:t>
            </a:r>
            <a:r>
              <a:rPr lang="ru-RU" dirty="0" smtClean="0"/>
              <a:t> </a:t>
            </a:r>
            <a:r>
              <a:rPr lang="ru-RU" dirty="0" err="1" smtClean="0"/>
              <a:t>ситуаціях</a:t>
            </a:r>
            <a:r>
              <a:rPr lang="ru-RU" dirty="0" smtClean="0"/>
              <a:t> вони </a:t>
            </a:r>
            <a:r>
              <a:rPr lang="ru-RU" dirty="0" err="1" smtClean="0"/>
              <a:t>вимагають</a:t>
            </a:r>
            <a:r>
              <a:rPr lang="ru-RU" dirty="0" smtClean="0"/>
              <a:t> </a:t>
            </a:r>
            <a:r>
              <a:rPr lang="ru-RU" dirty="0" err="1" smtClean="0"/>
              <a:t>мобілізації</a:t>
            </a:r>
            <a:r>
              <a:rPr lang="ru-RU" dirty="0" smtClean="0"/>
              <a:t> </a:t>
            </a:r>
            <a:r>
              <a:rPr lang="ru-RU" dirty="0" err="1" smtClean="0"/>
              <a:t>професійно</a:t>
            </a:r>
            <a:r>
              <a:rPr lang="ru-RU" dirty="0" smtClean="0"/>
              <a:t> </a:t>
            </a:r>
            <a:r>
              <a:rPr lang="ru-RU" dirty="0" err="1" smtClean="0"/>
              <a:t>необхідних</a:t>
            </a:r>
            <a:r>
              <a:rPr lang="ru-RU" dirty="0" smtClean="0"/>
              <a:t> </a:t>
            </a:r>
            <a:r>
              <a:rPr lang="ru-RU" dirty="0" err="1" smtClean="0"/>
              <a:t>якостей</a:t>
            </a:r>
            <a:r>
              <a:rPr lang="ru-RU" dirty="0" smtClean="0"/>
              <a:t>. І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практичних</a:t>
            </a:r>
            <a:r>
              <a:rPr lang="ru-RU" dirty="0" smtClean="0"/>
              <a:t> </a:t>
            </a:r>
            <a:r>
              <a:rPr lang="ru-RU" dirty="0" err="1" smtClean="0"/>
              <a:t>завдань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можливим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за </a:t>
            </a:r>
            <a:r>
              <a:rPr lang="ru-RU" dirty="0" err="1" smtClean="0"/>
              <a:t>абсолютної</a:t>
            </a:r>
            <a:r>
              <a:rPr lang="ru-RU" dirty="0" smtClean="0"/>
              <a:t> </a:t>
            </a:r>
            <a:r>
              <a:rPr lang="ru-RU" dirty="0" err="1" smtClean="0"/>
              <a:t>відповідності</a:t>
            </a:r>
            <a:r>
              <a:rPr lang="ru-RU" dirty="0" smtClean="0"/>
              <a:t> </a:t>
            </a:r>
            <a:r>
              <a:rPr lang="ru-RU" dirty="0" err="1" smtClean="0"/>
              <a:t>індивіда</a:t>
            </a:r>
            <a:r>
              <a:rPr lang="ru-RU" dirty="0" smtClean="0"/>
              <a:t> </a:t>
            </a:r>
            <a:r>
              <a:rPr lang="ru-RU" dirty="0" err="1" smtClean="0"/>
              <a:t>вимогам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висуваються</a:t>
            </a:r>
            <a:r>
              <a:rPr lang="ru-RU" dirty="0" smtClean="0"/>
              <a:t> </a:t>
            </a:r>
            <a:r>
              <a:rPr lang="ru-RU" dirty="0" err="1" smtClean="0"/>
              <a:t>професією</a:t>
            </a:r>
            <a:r>
              <a:rPr lang="ru-RU" dirty="0" smtClean="0"/>
              <a:t> (приклад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професії</a:t>
            </a:r>
            <a:r>
              <a:rPr lang="ru-RU" dirty="0" smtClean="0"/>
              <a:t> – оператор </a:t>
            </a:r>
            <a:r>
              <a:rPr lang="ru-RU" dirty="0" err="1" smtClean="0"/>
              <a:t>енергосистем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Мета: </a:t>
            </a:r>
            <a:r>
              <a:rPr lang="ru-RU" dirty="0" err="1" smtClean="0"/>
              <a:t>визначити</a:t>
            </a:r>
            <a:r>
              <a:rPr lang="ru-RU" dirty="0" smtClean="0"/>
              <a:t> тип </a:t>
            </a:r>
            <a:r>
              <a:rPr lang="ru-RU" dirty="0" err="1" smtClean="0"/>
              <a:t>професії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підходить</a:t>
            </a:r>
            <a:r>
              <a:rPr lang="ru-RU" dirty="0" smtClean="0"/>
              <a:t> </a:t>
            </a:r>
            <a:r>
              <a:rPr lang="ru-RU" dirty="0" err="1" smtClean="0"/>
              <a:t>людині</a:t>
            </a:r>
            <a:r>
              <a:rPr lang="ru-RU" dirty="0" smtClean="0"/>
              <a:t>, </a:t>
            </a:r>
            <a:r>
              <a:rPr lang="ru-RU" dirty="0" err="1" smtClean="0"/>
              <a:t>виходячи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функціональної</a:t>
            </a:r>
            <a:r>
              <a:rPr lang="ru-RU" dirty="0" smtClean="0"/>
              <a:t> </a:t>
            </a:r>
            <a:r>
              <a:rPr lang="ru-RU" dirty="0" err="1" smtClean="0"/>
              <a:t>рухливості</a:t>
            </a:r>
            <a:r>
              <a:rPr lang="ru-RU" dirty="0" smtClean="0"/>
              <a:t> </a:t>
            </a:r>
            <a:r>
              <a:rPr lang="ru-RU" dirty="0" err="1" smtClean="0"/>
              <a:t>нервових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 Методика </a:t>
            </a:r>
            <a:r>
              <a:rPr lang="ru-RU" dirty="0" err="1" smtClean="0"/>
              <a:t>призначена</a:t>
            </a:r>
            <a:r>
              <a:rPr lang="ru-RU" dirty="0" smtClean="0"/>
              <a:t> для </a:t>
            </a:r>
            <a:r>
              <a:rPr lang="ru-RU" dirty="0" err="1" smtClean="0"/>
              <a:t>відбору</a:t>
            </a:r>
            <a:r>
              <a:rPr lang="ru-RU" dirty="0" smtClean="0"/>
              <a:t> на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професій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класифікації</a:t>
            </a:r>
            <a:r>
              <a:rPr lang="ru-RU" dirty="0" smtClean="0"/>
              <a:t> Є. </a:t>
            </a:r>
            <a:r>
              <a:rPr lang="ru-RU" dirty="0" err="1" smtClean="0"/>
              <a:t>Клімова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Випробовуваний</a:t>
            </a:r>
            <a:r>
              <a:rPr lang="ru-RU" dirty="0" smtClean="0"/>
              <a:t> повинен за 20-30 </a:t>
            </a:r>
            <a:r>
              <a:rPr lang="ru-RU" dirty="0" err="1" smtClean="0"/>
              <a:t>хвилин</a:t>
            </a:r>
            <a:r>
              <a:rPr lang="ru-RU" dirty="0" smtClean="0"/>
              <a:t> у </a:t>
            </a:r>
            <a:r>
              <a:rPr lang="ru-RU" dirty="0" err="1" smtClean="0"/>
              <a:t>кожній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20 пар </a:t>
            </a:r>
            <a:r>
              <a:rPr lang="ru-RU" dirty="0" err="1" smtClean="0"/>
              <a:t>пропонованих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вибрати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один вид та у </a:t>
            </a:r>
            <a:r>
              <a:rPr lang="ru-RU" dirty="0" err="1" smtClean="0"/>
              <a:t>відповідній</a:t>
            </a:r>
            <a:r>
              <a:rPr lang="ru-RU" dirty="0" smtClean="0"/>
              <a:t> </a:t>
            </a:r>
            <a:r>
              <a:rPr lang="ru-RU" dirty="0" err="1" smtClean="0"/>
              <a:t>клітці</a:t>
            </a:r>
            <a:r>
              <a:rPr lang="ru-RU" dirty="0" smtClean="0"/>
              <a:t> листа </a:t>
            </a:r>
            <a:r>
              <a:rPr lang="ru-RU" dirty="0" err="1" smtClean="0"/>
              <a:t>відповіді</a:t>
            </a:r>
            <a:r>
              <a:rPr lang="ru-RU" dirty="0" smtClean="0"/>
              <a:t> </a:t>
            </a:r>
            <a:r>
              <a:rPr lang="ru-RU" dirty="0" err="1" smtClean="0"/>
              <a:t>встановити</a:t>
            </a:r>
            <a:r>
              <a:rPr lang="ru-RU" dirty="0" smtClean="0"/>
              <a:t> знак "+". </a:t>
            </a:r>
            <a:r>
              <a:rPr lang="ru-RU" dirty="0" err="1" smtClean="0"/>
              <a:t>Аркуш</a:t>
            </a:r>
            <a:r>
              <a:rPr lang="ru-RU" dirty="0" smtClean="0"/>
              <a:t> </a:t>
            </a:r>
            <a:r>
              <a:rPr lang="ru-RU" dirty="0" err="1" smtClean="0"/>
              <a:t>відповідей</a:t>
            </a:r>
            <a:r>
              <a:rPr lang="ru-RU" dirty="0" smtClean="0"/>
              <a:t> </a:t>
            </a:r>
            <a:r>
              <a:rPr lang="ru-RU" dirty="0" err="1" smtClean="0"/>
              <a:t>організований</a:t>
            </a:r>
            <a:r>
              <a:rPr lang="ru-RU" dirty="0" smtClean="0"/>
              <a:t> </a:t>
            </a:r>
            <a:r>
              <a:rPr lang="ru-RU" dirty="0" err="1" smtClean="0"/>
              <a:t>так,щоб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підрахувати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знаків</a:t>
            </a:r>
            <a:r>
              <a:rPr lang="ru-RU" dirty="0" smtClean="0"/>
              <a:t> «+» у кожному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п'яти</a:t>
            </a:r>
            <a:r>
              <a:rPr lang="ru-RU" dirty="0" smtClean="0"/>
              <a:t> </a:t>
            </a:r>
            <a:r>
              <a:rPr lang="ru-RU" dirty="0" err="1" smtClean="0"/>
              <a:t>стовпців</a:t>
            </a:r>
            <a:r>
              <a:rPr lang="ru-RU" dirty="0" smtClean="0"/>
              <a:t>.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них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певному</a:t>
            </a:r>
            <a:r>
              <a:rPr lang="ru-RU" dirty="0" smtClean="0"/>
              <a:t> типу </a:t>
            </a:r>
            <a:r>
              <a:rPr lang="ru-RU" dirty="0" err="1" smtClean="0"/>
              <a:t>професій.Отже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вам </a:t>
            </a:r>
            <a:r>
              <a:rPr lang="ru-RU" dirty="0" err="1" smtClean="0"/>
              <a:t>більше</a:t>
            </a:r>
            <a:r>
              <a:rPr lang="ru-RU" dirty="0" smtClean="0"/>
              <a:t> до </a:t>
            </a:r>
            <a:r>
              <a:rPr lang="ru-RU" dirty="0" err="1" smtClean="0"/>
              <a:t>вподоби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160</TotalTime>
  <Words>2677</Words>
  <Application>Microsoft Office PowerPoint</Application>
  <PresentationFormat>Экран (4:3)</PresentationFormat>
  <Paragraphs>173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Практична робота 10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10</dc:title>
  <dc:creator>Руслан Аминов</dc:creator>
  <cp:lastModifiedBy>Руслан Аминов</cp:lastModifiedBy>
  <cp:revision>44</cp:revision>
  <dcterms:created xsi:type="dcterms:W3CDTF">2023-01-24T12:42:44Z</dcterms:created>
  <dcterms:modified xsi:type="dcterms:W3CDTF">2023-04-30T19:12:27Z</dcterms:modified>
</cp:coreProperties>
</file>