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4" r:id="rId7"/>
    <p:sldId id="265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20.07.2014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420888"/>
            <a:ext cx="7772400" cy="151216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i="1" dirty="0" err="1" smtClean="0"/>
              <a:t>“Педагогічна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експертиза”</a:t>
            </a:r>
            <a:endParaRPr lang="ru-RU" sz="3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509520" cy="1143000"/>
          </a:xfrm>
        </p:spPr>
        <p:txBody>
          <a:bodyPr>
            <a:noAutofit/>
          </a:bodyPr>
          <a:lstStyle/>
          <a:p>
            <a:r>
              <a:rPr lang="ru-RU" sz="4000" b="1" dirty="0" err="1" smtClean="0"/>
              <a:t>Організаційні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умови</a:t>
            </a:r>
            <a:r>
              <a:rPr lang="ru-RU" sz="4000" b="1" dirty="0" smtClean="0"/>
              <a:t>  </a:t>
            </a:r>
            <a:r>
              <a:rPr lang="ru-RU" sz="4000" b="1" dirty="0" err="1" smtClean="0"/>
              <a:t>педагогічної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експертизи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340768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1 . Педагогічна експертиза </a:t>
            </a:r>
            <a:r>
              <a:rPr lang="ru-RU" sz="2200" dirty="0" err="1" smtClean="0"/>
              <a:t>навчального</a:t>
            </a:r>
            <a:r>
              <a:rPr lang="ru-RU" sz="2200" dirty="0" smtClean="0"/>
              <a:t> закладу повинна </a:t>
            </a:r>
            <a:r>
              <a:rPr lang="ru-RU" sz="2200" dirty="0" err="1" smtClean="0"/>
              <a:t>починатися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ознайомлення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колективу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планом та методикою </a:t>
            </a:r>
            <a:r>
              <a:rPr lang="ru-RU" sz="2200" dirty="0" err="1" smtClean="0"/>
              <a:t>експертизи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2 . </a:t>
            </a:r>
            <a:r>
              <a:rPr lang="ru-RU" sz="2200" dirty="0" err="1" smtClean="0"/>
              <a:t>Педагогічний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колектив</a:t>
            </a:r>
            <a:r>
              <a:rPr lang="ru-RU" sz="2200" dirty="0" smtClean="0"/>
              <a:t> </a:t>
            </a:r>
            <a:r>
              <a:rPr lang="ru-RU" sz="2200" dirty="0" err="1" smtClean="0"/>
              <a:t>має</a:t>
            </a:r>
            <a:r>
              <a:rPr lang="ru-RU" sz="2200" dirty="0" smtClean="0"/>
              <a:t> право </a:t>
            </a:r>
            <a:r>
              <a:rPr lang="ru-RU" sz="2200" dirty="0" err="1" smtClean="0"/>
              <a:t>відхилити</a:t>
            </a:r>
            <a:r>
              <a:rPr lang="ru-RU" sz="2200" dirty="0" smtClean="0"/>
              <a:t> </a:t>
            </a:r>
            <a:r>
              <a:rPr lang="ru-RU" sz="2200" dirty="0" err="1" smtClean="0"/>
              <a:t>кандидатури</a:t>
            </a:r>
            <a:r>
              <a:rPr lang="ru-RU" sz="2200" dirty="0" smtClean="0"/>
              <a:t> </a:t>
            </a:r>
            <a:r>
              <a:rPr lang="ru-RU" sz="2200" dirty="0" err="1" smtClean="0"/>
              <a:t>окремих</a:t>
            </a:r>
            <a:r>
              <a:rPr lang="ru-RU" sz="2200" dirty="0" smtClean="0"/>
              <a:t> </a:t>
            </a:r>
            <a:r>
              <a:rPr lang="ru-RU" sz="2200" dirty="0" err="1" smtClean="0"/>
              <a:t>експертів</a:t>
            </a:r>
            <a:r>
              <a:rPr lang="ru-RU" sz="2200" dirty="0" smtClean="0"/>
              <a:t>, </a:t>
            </a:r>
            <a:r>
              <a:rPr lang="ru-RU" sz="2200" dirty="0" err="1" smtClean="0"/>
              <a:t>надавши</a:t>
            </a:r>
            <a:r>
              <a:rPr lang="ru-RU" sz="2200" dirty="0" smtClean="0"/>
              <a:t> </a:t>
            </a:r>
            <a:r>
              <a:rPr lang="ru-RU" sz="2200" dirty="0" err="1" smtClean="0"/>
              <a:t>голові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експертної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комісії</a:t>
            </a:r>
            <a:r>
              <a:rPr lang="ru-RU" sz="2200" dirty="0" smtClean="0"/>
              <a:t> </a:t>
            </a:r>
            <a:r>
              <a:rPr lang="ru-RU" sz="2200" dirty="0" err="1" smtClean="0"/>
              <a:t>необхідні</a:t>
            </a:r>
            <a:r>
              <a:rPr lang="ru-RU" sz="2200" dirty="0" smtClean="0"/>
              <a:t> для </a:t>
            </a:r>
            <a:r>
              <a:rPr lang="ru-RU" sz="2200" dirty="0" err="1" smtClean="0"/>
              <a:t>цього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обгрунтування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3 . </a:t>
            </a:r>
            <a:r>
              <a:rPr lang="ru-RU" sz="2200" dirty="0" err="1" smtClean="0"/>
              <a:t>Результати</a:t>
            </a:r>
            <a:r>
              <a:rPr lang="ru-RU" sz="2200" dirty="0" smtClean="0"/>
              <a:t> </a:t>
            </a:r>
            <a:r>
              <a:rPr lang="ru-RU" sz="2200" dirty="0" err="1" smtClean="0"/>
              <a:t>роботи</a:t>
            </a:r>
            <a:r>
              <a:rPr lang="ru-RU" sz="2200" dirty="0" smtClean="0"/>
              <a:t> педагога </a:t>
            </a:r>
            <a:r>
              <a:rPr lang="ru-RU" sz="2200" dirty="0" err="1" smtClean="0"/>
              <a:t>аналізуються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оцінюються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процесі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відвідування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цілісних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тим</a:t>
            </a:r>
            <a:r>
              <a:rPr lang="ru-RU" sz="2200" dirty="0" smtClean="0"/>
              <a:t> </a:t>
            </a:r>
            <a:r>
              <a:rPr lang="ru-RU" sz="2200" dirty="0" err="1" smtClean="0"/>
              <a:t>в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паралелях</a:t>
            </a:r>
            <a:r>
              <a:rPr lang="ru-RU" sz="2200" dirty="0" smtClean="0"/>
              <a:t> </a:t>
            </a:r>
            <a:r>
              <a:rPr lang="ru-RU" sz="2200" dirty="0" err="1" smtClean="0"/>
              <a:t>класів</a:t>
            </a:r>
            <a:r>
              <a:rPr lang="ru-RU" sz="2200" dirty="0" smtClean="0"/>
              <a:t>, </a:t>
            </a:r>
            <a:r>
              <a:rPr lang="ru-RU" sz="2200" dirty="0" err="1" smtClean="0"/>
              <a:t>груп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4 . </a:t>
            </a:r>
            <a:r>
              <a:rPr lang="ru-RU" sz="2200" dirty="0" err="1" smtClean="0"/>
              <a:t>Результати</a:t>
            </a:r>
            <a:r>
              <a:rPr lang="ru-RU" sz="2200" dirty="0" smtClean="0"/>
              <a:t> </a:t>
            </a:r>
            <a:r>
              <a:rPr lang="ru-RU" sz="2200" dirty="0" err="1" smtClean="0"/>
              <a:t>роботи</a:t>
            </a:r>
            <a:r>
              <a:rPr lang="ru-RU" sz="2200" dirty="0" smtClean="0"/>
              <a:t> педагога </a:t>
            </a:r>
            <a:r>
              <a:rPr lang="ru-RU" sz="2200" dirty="0" err="1" smtClean="0"/>
              <a:t>аналізуються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оцінюються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процесі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відвідування</a:t>
            </a:r>
            <a:r>
              <a:rPr lang="ru-RU" sz="2200" dirty="0" smtClean="0"/>
              <a:t> циклу </a:t>
            </a:r>
            <a:r>
              <a:rPr lang="ru-RU" sz="2200" dirty="0" err="1" smtClean="0"/>
              <a:t>виховних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заходів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5 . </a:t>
            </a:r>
            <a:r>
              <a:rPr lang="ru-RU" sz="2200" dirty="0" err="1" smtClean="0"/>
              <a:t>Аналіз</a:t>
            </a:r>
            <a:r>
              <a:rPr lang="ru-RU" sz="2200" dirty="0" smtClean="0"/>
              <a:t> </a:t>
            </a:r>
            <a:r>
              <a:rPr lang="ru-RU" sz="2200" dirty="0" err="1" smtClean="0"/>
              <a:t>рівнів</a:t>
            </a:r>
            <a:r>
              <a:rPr lang="ru-RU" sz="2200" dirty="0" smtClean="0"/>
              <a:t> </a:t>
            </a:r>
            <a:r>
              <a:rPr lang="ru-RU" sz="2200" dirty="0" err="1" smtClean="0"/>
              <a:t>роботи</a:t>
            </a:r>
            <a:r>
              <a:rPr lang="ru-RU" sz="2200" dirty="0" smtClean="0"/>
              <a:t> </a:t>
            </a:r>
            <a:r>
              <a:rPr lang="ru-RU" sz="2200" dirty="0" err="1" smtClean="0"/>
              <a:t>вчителя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вихователя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виконується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спільно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ними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підтверджується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 </a:t>
            </a:r>
            <a:r>
              <a:rPr lang="ru-RU" sz="2200" dirty="0" err="1" smtClean="0"/>
              <a:t>підписом</a:t>
            </a:r>
            <a:r>
              <a:rPr lang="ru-RU" sz="2200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784887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6 . </a:t>
            </a:r>
            <a:r>
              <a:rPr lang="ru-RU" sz="2200" dirty="0" err="1" smtClean="0"/>
              <a:t>Результати</a:t>
            </a:r>
            <a:r>
              <a:rPr lang="ru-RU" sz="2200" dirty="0" smtClean="0"/>
              <a:t> </a:t>
            </a:r>
            <a:r>
              <a:rPr lang="ru-RU" sz="2200" dirty="0" err="1" smtClean="0"/>
              <a:t>роботи</a:t>
            </a:r>
            <a:r>
              <a:rPr lang="ru-RU" sz="2200" dirty="0" smtClean="0"/>
              <a:t> структурного </a:t>
            </a:r>
            <a:r>
              <a:rPr lang="ru-RU" sz="2200" dirty="0" err="1" smtClean="0"/>
              <a:t>елементу</a:t>
            </a:r>
            <a:r>
              <a:rPr lang="ru-RU" sz="2200" dirty="0" smtClean="0"/>
              <a:t> </a:t>
            </a:r>
            <a:r>
              <a:rPr lang="ru-RU" sz="2200" dirty="0" err="1" smtClean="0"/>
              <a:t>навчального</a:t>
            </a:r>
            <a:r>
              <a:rPr lang="ru-RU" sz="2200" dirty="0" smtClean="0"/>
              <a:t> закладу </a:t>
            </a:r>
            <a:r>
              <a:rPr lang="ru-RU" sz="2200" dirty="0" err="1" smtClean="0"/>
              <a:t>аналізуються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оцінюються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процесі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відвідування</a:t>
            </a:r>
            <a:r>
              <a:rPr lang="ru-RU" sz="2200" dirty="0" smtClean="0"/>
              <a:t> комплексу </a:t>
            </a:r>
            <a:r>
              <a:rPr lang="ru-RU" sz="2200" dirty="0" err="1" smtClean="0"/>
              <a:t>заходів</a:t>
            </a:r>
            <a:r>
              <a:rPr lang="ru-RU" sz="2200" dirty="0" smtClean="0"/>
              <a:t> (занять ) по </a:t>
            </a:r>
            <a:r>
              <a:rPr lang="ru-RU" sz="2200" dirty="0" err="1" smtClean="0"/>
              <a:t>всіх</a:t>
            </a:r>
            <a:r>
              <a:rPr lang="ru-RU" sz="2200" dirty="0" smtClean="0"/>
              <a:t> </a:t>
            </a:r>
            <a:r>
              <a:rPr lang="ru-RU" sz="2200" dirty="0" err="1" smtClean="0"/>
              <a:t>напрямках</a:t>
            </a:r>
            <a:r>
              <a:rPr lang="ru-RU" sz="2200" dirty="0" smtClean="0"/>
              <a:t> </a:t>
            </a:r>
            <a:r>
              <a:rPr lang="ru-RU" sz="2200" dirty="0" err="1" smtClean="0"/>
              <a:t>діяльності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7 . Експертиза </a:t>
            </a:r>
            <a:r>
              <a:rPr lang="ru-RU" sz="2200" dirty="0" err="1" smtClean="0"/>
              <a:t>роботи</a:t>
            </a:r>
            <a:r>
              <a:rPr lang="ru-RU" sz="2200" dirty="0" smtClean="0"/>
              <a:t> </a:t>
            </a:r>
            <a:r>
              <a:rPr lang="ru-RU" sz="2200" dirty="0" err="1" smtClean="0"/>
              <a:t>структурних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елементів</a:t>
            </a:r>
            <a:r>
              <a:rPr lang="ru-RU" sz="2200" dirty="0" smtClean="0"/>
              <a:t> </a:t>
            </a:r>
            <a:r>
              <a:rPr lang="ru-RU" sz="2200" dirty="0" err="1" smtClean="0"/>
              <a:t>школи</a:t>
            </a:r>
            <a:r>
              <a:rPr lang="ru-RU" sz="2200" dirty="0" smtClean="0"/>
              <a:t> повинна </a:t>
            </a:r>
            <a:r>
              <a:rPr lang="ru-RU" sz="2200" dirty="0" err="1" smtClean="0"/>
              <a:t>завершуватися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спільним</a:t>
            </a:r>
            <a:r>
              <a:rPr lang="ru-RU" sz="2200" dirty="0" smtClean="0"/>
              <a:t> </a:t>
            </a:r>
            <a:r>
              <a:rPr lang="ru-RU" sz="2200" dirty="0" err="1" smtClean="0"/>
              <a:t>складанням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варіативних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проектів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розвитку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8 . </a:t>
            </a:r>
            <a:r>
              <a:rPr lang="ru-RU" sz="2200" dirty="0" err="1" smtClean="0"/>
              <a:t>Загальна</a:t>
            </a:r>
            <a:r>
              <a:rPr lang="ru-RU" sz="2200" dirty="0" smtClean="0"/>
              <a:t> </a:t>
            </a:r>
            <a:r>
              <a:rPr lang="ru-RU" sz="2200" dirty="0" err="1" smtClean="0"/>
              <a:t>оцінка</a:t>
            </a:r>
            <a:r>
              <a:rPr lang="ru-RU" sz="2200" dirty="0" smtClean="0"/>
              <a:t>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 </a:t>
            </a:r>
            <a:r>
              <a:rPr lang="ru-RU" sz="2200" dirty="0" err="1" smtClean="0"/>
              <a:t>попередньо</a:t>
            </a:r>
            <a:r>
              <a:rPr lang="ru-RU" sz="2200" dirty="0" smtClean="0"/>
              <a:t> </a:t>
            </a:r>
            <a:r>
              <a:rPr lang="ru-RU" sz="2200" dirty="0" err="1" smtClean="0"/>
              <a:t>обговорюється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експертами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педагогічному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консиліумі</a:t>
            </a:r>
            <a:r>
              <a:rPr lang="ru-RU" sz="2200" dirty="0" smtClean="0"/>
              <a:t>. </a:t>
            </a:r>
            <a:r>
              <a:rPr lang="ru-RU" sz="2200" dirty="0" err="1" smtClean="0"/>
              <a:t>Оцінка</a:t>
            </a:r>
            <a:r>
              <a:rPr lang="ru-RU" sz="2200" dirty="0" smtClean="0"/>
              <a:t> </a:t>
            </a:r>
            <a:r>
              <a:rPr lang="ru-RU" sz="2200" dirty="0" err="1" smtClean="0"/>
              <a:t>вважається</a:t>
            </a:r>
            <a:r>
              <a:rPr lang="ru-RU" sz="2200" dirty="0" smtClean="0"/>
              <a:t> остаточною, </a:t>
            </a:r>
            <a:r>
              <a:rPr lang="ru-RU" sz="2200" dirty="0" err="1" smtClean="0"/>
              <a:t>якщо</a:t>
            </a:r>
            <a:r>
              <a:rPr lang="ru-RU" sz="2200" dirty="0" smtClean="0"/>
              <a:t> </a:t>
            </a:r>
            <a:r>
              <a:rPr lang="ru-RU" sz="2200" dirty="0" err="1" smtClean="0"/>
              <a:t>адмінстрація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вчителі</a:t>
            </a:r>
            <a:r>
              <a:rPr lang="ru-RU" sz="2200" dirty="0" smtClean="0"/>
              <a:t> - </a:t>
            </a:r>
            <a:r>
              <a:rPr lang="ru-RU" sz="2200" dirty="0" err="1" smtClean="0"/>
              <a:t>методисти</a:t>
            </a:r>
            <a:r>
              <a:rPr lang="ru-RU" sz="2200" dirty="0" smtClean="0"/>
              <a:t> </a:t>
            </a:r>
            <a:r>
              <a:rPr lang="ru-RU" sz="2200" dirty="0" err="1" smtClean="0"/>
              <a:t>згодні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думкою </a:t>
            </a:r>
            <a:r>
              <a:rPr lang="ru-RU" sz="2200" dirty="0" err="1" smtClean="0"/>
              <a:t>експертів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9 . У </a:t>
            </a:r>
            <a:r>
              <a:rPr lang="ru-RU" sz="2200" dirty="0" err="1" smtClean="0"/>
              <a:t>разі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виникнення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спірної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ситуації</a:t>
            </a:r>
            <a:r>
              <a:rPr lang="ru-RU" sz="2200" dirty="0" smtClean="0"/>
              <a:t> за результатами </a:t>
            </a:r>
            <a:r>
              <a:rPr lang="ru-RU" sz="2200" dirty="0" err="1" smtClean="0"/>
              <a:t>експертизи</a:t>
            </a:r>
            <a:r>
              <a:rPr lang="ru-RU" sz="2200" dirty="0" smtClean="0"/>
              <a:t> </a:t>
            </a:r>
            <a:r>
              <a:rPr lang="ru-RU" sz="2200" dirty="0" err="1" smtClean="0"/>
              <a:t>роботи</a:t>
            </a:r>
            <a:r>
              <a:rPr lang="ru-RU" sz="2200" dirty="0" smtClean="0"/>
              <a:t> </a:t>
            </a:r>
            <a:r>
              <a:rPr lang="ru-RU" sz="2200" dirty="0" err="1" smtClean="0"/>
              <a:t>вчителя</a:t>
            </a:r>
            <a:r>
              <a:rPr lang="ru-RU" sz="2200" dirty="0" smtClean="0"/>
              <a:t>, </a:t>
            </a:r>
            <a:r>
              <a:rPr lang="ru-RU" sz="2200" dirty="0" err="1" smtClean="0"/>
              <a:t>вихователя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структурного </a:t>
            </a:r>
            <a:r>
              <a:rPr lang="ru-RU" sz="2200" dirty="0" err="1" smtClean="0"/>
              <a:t>елементу</a:t>
            </a:r>
            <a:r>
              <a:rPr lang="ru-RU" sz="2200" dirty="0" smtClean="0"/>
              <a:t> </a:t>
            </a:r>
            <a:r>
              <a:rPr lang="ru-RU" sz="2200" dirty="0" err="1" smtClean="0"/>
              <a:t>школи</a:t>
            </a:r>
            <a:r>
              <a:rPr lang="ru-RU" sz="2200" dirty="0" smtClean="0"/>
              <a:t>, проводиться повторна експертиза </a:t>
            </a:r>
            <a:r>
              <a:rPr lang="ru-RU" sz="2200" dirty="0" err="1" smtClean="0"/>
              <a:t>іншим</a:t>
            </a:r>
            <a:r>
              <a:rPr lang="ru-RU" sz="2200" dirty="0" smtClean="0"/>
              <a:t> складом </a:t>
            </a:r>
            <a:r>
              <a:rPr lang="ru-RU" sz="2200" dirty="0" err="1" smtClean="0"/>
              <a:t>експертів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/>
              <a:t>Список використаних джерел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628800"/>
            <a:ext cx="69127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Анисимов О. Экспертиза: теория и практика. Сб. № 1. Новокузнецк: 1997. </a:t>
            </a:r>
            <a:br>
              <a:rPr lang="ru-RU" sz="2000" dirty="0" smtClean="0"/>
            </a:br>
            <a:endParaRPr lang="ru-RU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/>
              <a:t>Братченко</a:t>
            </a:r>
            <a:r>
              <a:rPr lang="ru-RU" sz="2000" dirty="0" smtClean="0"/>
              <a:t> Л. Введение в гуманитарную экспертизу образования (психологические аспекты). М.: 1999.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Кузьмина Н. В. Профессионализм деятельности преподавателя. М., 1989.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Кузьмина И. В., </a:t>
            </a:r>
            <a:r>
              <a:rPr lang="ru-RU" sz="2000" dirty="0" err="1" smtClean="0"/>
              <a:t>Реан</a:t>
            </a:r>
            <a:r>
              <a:rPr lang="ru-RU" sz="2000" dirty="0" smtClean="0"/>
              <a:t> А. А. Профессионализм педагогической деятельности. СПб., 1993.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Фридман Л. М. О концепции школьной психологической службы // Вопросы психологии. 2001. № 1. 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/>
              <a:t>План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51112" y="1340768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800" dirty="0" smtClean="0"/>
              <a:t>Поняття педагогічної експертизи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err="1" smtClean="0"/>
              <a:t>Характерні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особливості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педагогічної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експертизи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/>
              <a:t>Предмет педагогічної експертизи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/>
              <a:t>Функції педагогічної експертизи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/>
              <a:t>Задачі педагогічної </a:t>
            </a:r>
            <a:r>
              <a:rPr lang="uk-UA" sz="2800" dirty="0" err="1" smtClean="0"/>
              <a:t>експеризи</a:t>
            </a:r>
            <a:endParaRPr lang="uk-UA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/>
              <a:t>Методи педагогічної експертизи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err="1" smtClean="0"/>
              <a:t>Професійна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підготовка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експерт</a:t>
            </a:r>
            <a:r>
              <a:rPr lang="uk-UA" sz="2800" dirty="0" err="1" smtClean="0"/>
              <a:t>ів</a:t>
            </a:r>
            <a:endParaRPr lang="uk-UA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800" dirty="0" err="1" smtClean="0"/>
              <a:t>Організаційні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умови</a:t>
            </a:r>
            <a:r>
              <a:rPr lang="ru-RU" sz="2800" dirty="0" smtClean="0"/>
              <a:t>  </a:t>
            </a:r>
            <a:r>
              <a:rPr lang="ru-RU" sz="2800" dirty="0" err="1" smtClean="0"/>
              <a:t>педагогічної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експертизи</a:t>
            </a:r>
            <a:endParaRPr lang="ru-RU" sz="2800" dirty="0" smtClean="0"/>
          </a:p>
          <a:p>
            <a:r>
              <a:rPr lang="uk-UA" sz="2800" dirty="0" smtClean="0"/>
              <a:t>Список використаних джерел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/>
              <a:t>      Поняття педагогічної експертизи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720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               Педагогічна експертиза –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:</a:t>
            </a:r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перевірка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фахівцями</a:t>
            </a:r>
            <a:r>
              <a:rPr lang="ru-RU" sz="2000" dirty="0" smtClean="0"/>
              <a:t> - </a:t>
            </a:r>
            <a:r>
              <a:rPr lang="ru-RU" sz="2000" dirty="0" err="1" smtClean="0"/>
              <a:t>експертами</a:t>
            </a:r>
            <a:r>
              <a:rPr lang="ru-RU" sz="2000" dirty="0" smtClean="0"/>
              <a:t> характеру, </a:t>
            </a:r>
            <a:r>
              <a:rPr lang="ru-RU" sz="2000" dirty="0" err="1" smtClean="0"/>
              <a:t>продуктів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педагога </a:t>
            </a:r>
            <a:r>
              <a:rPr lang="ru-RU" sz="2000" dirty="0" err="1" smtClean="0"/>
              <a:t>з</a:t>
            </a:r>
            <a:r>
              <a:rPr lang="ru-RU" sz="2000" dirty="0" smtClean="0"/>
              <a:t> метою </a:t>
            </a:r>
            <a:r>
              <a:rPr lang="ru-RU" sz="2000" dirty="0" err="1" smtClean="0"/>
              <a:t>отримання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об'єктивної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оцінки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ефективності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результативності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мотивованого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висновку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кваліфікації</a:t>
            </a:r>
            <a:r>
              <a:rPr lang="ru-RU" sz="2000" dirty="0" smtClean="0"/>
              <a:t> педагога </a:t>
            </a:r>
            <a:r>
              <a:rPr lang="ru-RU" sz="2000" dirty="0" err="1" smtClean="0"/>
              <a:t>і</a:t>
            </a:r>
            <a:r>
              <a:rPr lang="ru-RU" sz="2000" dirty="0" smtClean="0"/>
              <a:t> про право </a:t>
            </a:r>
            <a:r>
              <a:rPr lang="ru-RU" sz="2000" dirty="0" err="1" smtClean="0"/>
              <a:t>займатися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діяльністю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 </a:t>
            </a:r>
          </a:p>
          <a:p>
            <a:pPr>
              <a:buFontTx/>
              <a:buChar char="-"/>
            </a:pPr>
            <a:r>
              <a:rPr lang="ru-RU" sz="2000" dirty="0" smtClean="0"/>
              <a:t> </a:t>
            </a:r>
            <a:r>
              <a:rPr lang="ru-RU" sz="2000" dirty="0" err="1" smtClean="0"/>
              <a:t>сукупність</a:t>
            </a:r>
            <a:r>
              <a:rPr lang="ru-RU" sz="2000" dirty="0" smtClean="0"/>
              <a:t> процедур, </a:t>
            </a:r>
            <a:r>
              <a:rPr lang="ru-RU" sz="2000" dirty="0" err="1" smtClean="0"/>
              <a:t>необхідних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отримання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колективної</a:t>
            </a:r>
            <a:r>
              <a:rPr lang="ru-RU" sz="2000" dirty="0" smtClean="0"/>
              <a:t> думки у </a:t>
            </a:r>
            <a:r>
              <a:rPr lang="ru-RU" sz="2000" dirty="0" err="1" smtClean="0"/>
              <a:t>формі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експертного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судження</a:t>
            </a:r>
            <a:r>
              <a:rPr lang="ru-RU" sz="2000" dirty="0" smtClean="0"/>
              <a:t> (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оцінки</a:t>
            </a:r>
            <a:r>
              <a:rPr lang="ru-RU" sz="2000" dirty="0" smtClean="0"/>
              <a:t> ) про </a:t>
            </a:r>
            <a:r>
              <a:rPr lang="ru-RU" sz="2000" dirty="0" err="1" smtClean="0"/>
              <a:t>педагогічний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</a:t>
            </a:r>
            <a:r>
              <a:rPr lang="ru-RU" sz="2000" dirty="0" smtClean="0"/>
              <a:t> ( </a:t>
            </a:r>
            <a:r>
              <a:rPr lang="ru-RU" sz="2000" dirty="0" err="1" smtClean="0"/>
              <a:t>явище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). 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104" y="4653136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Експертиза в </a:t>
            </a:r>
            <a:r>
              <a:rPr lang="ru-RU" sz="2000" i="1" dirty="0" err="1" smtClean="0"/>
              <a:t>освіті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передбачає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дослідження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фахівцями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експертами</a:t>
            </a:r>
            <a:r>
              <a:rPr lang="ru-RU" sz="2000" i="1" dirty="0" smtClean="0"/>
              <a:t>) </a:t>
            </a:r>
            <a:r>
              <a:rPr lang="ru-RU" sz="2000" i="1" dirty="0" err="1" smtClean="0"/>
              <a:t>ступеня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відповідності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педагогічних</a:t>
            </a:r>
            <a:r>
              <a:rPr lang="ru-RU" sz="2000" i="1" dirty="0" smtClean="0"/>
              <a:t> систем (</a:t>
            </a:r>
            <a:r>
              <a:rPr lang="ru-RU" sz="2000" i="1" dirty="0" err="1" smtClean="0"/>
              <a:t>об'єктів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явищ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процесів</a:t>
            </a:r>
            <a:r>
              <a:rPr lang="ru-RU" sz="2000" i="1" dirty="0" smtClean="0"/>
              <a:t>) </a:t>
            </a:r>
            <a:r>
              <a:rPr lang="ru-RU" sz="2000" i="1" dirty="0" err="1" smtClean="0"/>
              <a:t>певним</a:t>
            </a:r>
            <a:r>
              <a:rPr lang="ru-RU" sz="2000" i="1" dirty="0" smtClean="0"/>
              <a:t> нормам, стандартам. Тому названа процедура </a:t>
            </a:r>
            <a:r>
              <a:rPr lang="ru-RU" sz="2000" i="1" dirty="0" err="1" smtClean="0"/>
              <a:t>включає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застосування</a:t>
            </a:r>
            <a:r>
              <a:rPr lang="ru-RU" sz="2000" i="1" dirty="0" smtClean="0"/>
              <a:t> комплексу </a:t>
            </a:r>
            <a:r>
              <a:rPr lang="ru-RU" sz="2000" i="1" dirty="0" err="1" smtClean="0"/>
              <a:t>науково-обгрунтованих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нормативно-правових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дій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операцій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необхідних</a:t>
            </a:r>
            <a:r>
              <a:rPr lang="ru-RU" sz="2000" i="1" dirty="0" smtClean="0"/>
              <a:t> для </a:t>
            </a:r>
            <a:r>
              <a:rPr lang="ru-RU" sz="2000" i="1" dirty="0" err="1" smtClean="0"/>
              <a:t>отримання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об'єктивного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судження</a:t>
            </a:r>
            <a:r>
              <a:rPr lang="ru-RU" sz="2000" i="1" dirty="0" smtClean="0"/>
              <a:t> про </a:t>
            </a:r>
            <a:r>
              <a:rPr lang="ru-RU" sz="2000" i="1" dirty="0" err="1" smtClean="0"/>
              <a:t>якість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досліджуваного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об'єкта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8229600" cy="1512168"/>
          </a:xfrm>
        </p:spPr>
        <p:txBody>
          <a:bodyPr>
            <a:noAutofit/>
          </a:bodyPr>
          <a:lstStyle/>
          <a:p>
            <a:r>
              <a:rPr lang="ru-RU" sz="4000" b="1" dirty="0" err="1" smtClean="0"/>
              <a:t>Характерні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особливості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педагогічної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експертизи</a:t>
            </a:r>
            <a:r>
              <a:rPr lang="ru-RU" sz="4000" b="1" dirty="0" smtClean="0"/>
              <a:t>:</a:t>
            </a:r>
            <a:br>
              <a:rPr lang="ru-RU" sz="4000" b="1" dirty="0" smtClean="0"/>
            </a:br>
            <a:endParaRPr lang="ru-RU" sz="40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1772816"/>
            <a:ext cx="792088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експертиза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педагогічно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значимих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цілей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вона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орієнтується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те,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щоб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інтерпретації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результатів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одержати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 те,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поліпшити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освіти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виховання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особистості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принципово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змістову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інформацію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педагогічної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вчителя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органічно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вписуються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логіку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педагогічної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експертизи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посилюються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контрольно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оцінні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функції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вчителя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 smtClean="0"/>
              <a:t>Предмет педагогічної експертизи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844824"/>
            <a:ext cx="79563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    </a:t>
            </a:r>
            <a:r>
              <a:rPr lang="ru-RU" sz="2400" b="1" dirty="0" smtClean="0"/>
              <a:t>Предметом</a:t>
            </a:r>
            <a:r>
              <a:rPr lang="ru-RU" sz="2400" dirty="0" smtClean="0"/>
              <a:t> </a:t>
            </a:r>
            <a:r>
              <a:rPr lang="ru-RU" sz="2400" dirty="0" err="1" smtClean="0"/>
              <a:t>педагогічної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експертизи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встановлення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яким</a:t>
            </a:r>
            <a:r>
              <a:rPr lang="ru-RU" sz="2400" dirty="0" smtClean="0"/>
              <a:t> - </a:t>
            </a:r>
            <a:r>
              <a:rPr lang="ru-RU" sz="2400" dirty="0" err="1" smtClean="0"/>
              <a:t>небудь</a:t>
            </a:r>
            <a:r>
              <a:rPr lang="ru-RU" sz="2400" dirty="0" smtClean="0"/>
              <a:t> нормам, а сам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як в </a:t>
            </a:r>
            <a:r>
              <a:rPr lang="ru-RU" sz="2400" dirty="0" err="1" smtClean="0"/>
              <a:t>області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педагогічної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і</a:t>
            </a:r>
            <a:r>
              <a:rPr lang="ru-RU" sz="2400" dirty="0" smtClean="0"/>
              <a:t> в </a:t>
            </a:r>
            <a:r>
              <a:rPr lang="ru-RU" sz="2400" dirty="0" err="1" smtClean="0"/>
              <a:t>галузі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освітніми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процесами</a:t>
            </a:r>
            <a:r>
              <a:rPr lang="ru-RU" sz="2400" dirty="0" smtClean="0"/>
              <a:t>. </a:t>
            </a:r>
          </a:p>
          <a:p>
            <a:endParaRPr lang="ru-RU" sz="2400" dirty="0" smtClean="0"/>
          </a:p>
          <a:p>
            <a:r>
              <a:rPr lang="ru-RU" sz="2400" dirty="0" smtClean="0"/>
              <a:t>           В </a:t>
            </a:r>
            <a:r>
              <a:rPr lang="ru-RU" sz="2400" dirty="0" err="1" smtClean="0"/>
              <a:t>експертизі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слід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самого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(</a:t>
            </a:r>
            <a:r>
              <a:rPr lang="ru-RU" sz="2400" dirty="0" err="1" smtClean="0"/>
              <a:t>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побачити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способи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учнями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776864" cy="1143000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Функції педагогічної експертизи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556792"/>
            <a:ext cx="763284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гуманістична</a:t>
            </a:r>
            <a:r>
              <a:rPr lang="ru-RU" sz="2200" dirty="0" smtClean="0"/>
              <a:t> - </a:t>
            </a:r>
            <a:r>
              <a:rPr lang="ru-RU" sz="2200" dirty="0" err="1" smtClean="0"/>
              <a:t>розкриває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обгрунтовує</a:t>
            </a:r>
            <a:r>
              <a:rPr lang="ru-RU" sz="2200" dirty="0" smtClean="0"/>
              <a:t> </a:t>
            </a:r>
            <a:r>
              <a:rPr lang="ru-RU" sz="2200" dirty="0" err="1" smtClean="0"/>
              <a:t>унікальність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досвіду</a:t>
            </a:r>
            <a:r>
              <a:rPr lang="ru-RU" sz="2200" dirty="0" smtClean="0"/>
              <a:t>;</a:t>
            </a:r>
          </a:p>
          <a:p>
            <a:pPr>
              <a:buFont typeface="Wingdings" pitchFamily="2" charset="2"/>
              <a:buChar char="§"/>
            </a:pPr>
            <a:endParaRPr lang="ru-RU" sz="2200" dirty="0" smtClean="0"/>
          </a:p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соціальна</a:t>
            </a:r>
            <a:r>
              <a:rPr lang="ru-RU" sz="2200" dirty="0" smtClean="0"/>
              <a:t> - </a:t>
            </a:r>
            <a:r>
              <a:rPr lang="ru-RU" sz="2200" dirty="0" err="1" smtClean="0"/>
              <a:t>виявляє</a:t>
            </a:r>
            <a:r>
              <a:rPr lang="ru-RU" sz="2200" dirty="0" smtClean="0"/>
              <a:t> </a:t>
            </a:r>
            <a:r>
              <a:rPr lang="ru-RU" sz="2200" dirty="0" err="1" smtClean="0"/>
              <a:t>значимість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інноваційного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досвіду</a:t>
            </a:r>
            <a:r>
              <a:rPr lang="ru-RU" sz="2200" dirty="0" smtClean="0"/>
              <a:t>, </a:t>
            </a:r>
            <a:r>
              <a:rPr lang="ru-RU" sz="2200" dirty="0" err="1" smtClean="0"/>
              <a:t>визначає</a:t>
            </a:r>
            <a:r>
              <a:rPr lang="ru-RU" sz="2200" dirty="0" smtClean="0"/>
              <a:t> статус педагога;</a:t>
            </a:r>
          </a:p>
          <a:p>
            <a:pPr>
              <a:buFont typeface="Wingdings" pitchFamily="2" charset="2"/>
              <a:buChar char="§"/>
            </a:pPr>
            <a:endParaRPr lang="ru-RU" sz="2200" dirty="0" smtClean="0"/>
          </a:p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діагностична</a:t>
            </a:r>
            <a:r>
              <a:rPr lang="ru-RU" sz="2200" b="1" dirty="0" smtClean="0"/>
              <a:t>;</a:t>
            </a:r>
          </a:p>
          <a:p>
            <a:pPr>
              <a:buFont typeface="Wingdings" pitchFamily="2" charset="2"/>
              <a:buChar char="§"/>
            </a:pPr>
            <a:endParaRPr lang="ru-RU" sz="2200" dirty="0" smtClean="0"/>
          </a:p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прогностична</a:t>
            </a:r>
            <a:r>
              <a:rPr lang="ru-RU" sz="2200" b="1" dirty="0" smtClean="0"/>
              <a:t>;</a:t>
            </a:r>
          </a:p>
          <a:p>
            <a:endParaRPr lang="ru-RU" sz="2200" dirty="0" smtClean="0"/>
          </a:p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корекційна</a:t>
            </a:r>
            <a:r>
              <a:rPr lang="ru-RU" sz="2200" b="1" dirty="0" smtClean="0"/>
              <a:t>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3573016"/>
            <a:ext cx="38164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мотиваційна</a:t>
            </a:r>
            <a:r>
              <a:rPr lang="ru-RU" sz="2200" b="1" dirty="0" smtClean="0"/>
              <a:t>; </a:t>
            </a:r>
          </a:p>
          <a:p>
            <a:pPr>
              <a:buFont typeface="Wingdings" pitchFamily="2" charset="2"/>
              <a:buChar char="§"/>
            </a:pPr>
            <a:endParaRPr lang="ru-RU" sz="2200" dirty="0" smtClean="0"/>
          </a:p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оцінна</a:t>
            </a:r>
            <a:r>
              <a:rPr lang="ru-RU" sz="2200" dirty="0" smtClean="0"/>
              <a:t> (</a:t>
            </a:r>
            <a:r>
              <a:rPr lang="ru-RU" sz="2200" dirty="0" err="1" smtClean="0"/>
              <a:t>контрольно-оцінна</a:t>
            </a:r>
            <a:r>
              <a:rPr lang="ru-RU" sz="2200" dirty="0" smtClean="0"/>
              <a:t>); </a:t>
            </a:r>
          </a:p>
          <a:p>
            <a:pPr>
              <a:buFont typeface="Wingdings" pitchFamily="2" charset="2"/>
              <a:buChar char="§"/>
            </a:pPr>
            <a:endParaRPr lang="ru-RU" sz="2200" dirty="0" smtClean="0"/>
          </a:p>
          <a:p>
            <a:pPr>
              <a:buFont typeface="Wingdings" pitchFamily="2" charset="2"/>
              <a:buChar char="§"/>
            </a:pPr>
            <a:r>
              <a:rPr lang="ru-RU" sz="2200" b="1" dirty="0" err="1" smtClean="0"/>
              <a:t>навчальна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509520" cy="1143000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Задачі педагогічної </a:t>
            </a:r>
            <a:r>
              <a:rPr lang="uk-UA" sz="4000" b="1" dirty="0" err="1" smtClean="0"/>
              <a:t>експеризи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96752"/>
            <a:ext cx="81003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200" i="1" dirty="0" err="1" smtClean="0"/>
              <a:t>Дослідження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реальної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картини</a:t>
            </a:r>
            <a:r>
              <a:rPr lang="ru-RU" sz="2200" dirty="0" smtClean="0"/>
              <a:t> ходу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; 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FontTx/>
              <a:buChar char="-"/>
            </a:pPr>
            <a:r>
              <a:rPr lang="ru-RU" sz="2200" i="1" dirty="0" err="1" smtClean="0"/>
              <a:t>Аналіз</a:t>
            </a:r>
            <a:r>
              <a:rPr lang="ru-RU" sz="2200" dirty="0" smtClean="0"/>
              <a:t> </a:t>
            </a:r>
            <a:r>
              <a:rPr lang="ru-RU" sz="2200" dirty="0" err="1" smtClean="0"/>
              <a:t>результатів</a:t>
            </a:r>
            <a:r>
              <a:rPr lang="ru-RU" sz="2200" dirty="0" smtClean="0"/>
              <a:t> та </a:t>
            </a:r>
            <a:r>
              <a:rPr lang="ru-RU" sz="2200" dirty="0" err="1" smtClean="0"/>
              <a:t>наслідків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, в тому </a:t>
            </a:r>
            <a:r>
              <a:rPr lang="ru-RU" sz="2200" dirty="0" err="1" smtClean="0"/>
              <a:t>числі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відстрочених</a:t>
            </a:r>
            <a:r>
              <a:rPr lang="ru-RU" sz="2200" dirty="0" smtClean="0"/>
              <a:t>; 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FontTx/>
              <a:buChar char="-"/>
            </a:pPr>
            <a:r>
              <a:rPr lang="ru-RU" sz="2200" i="1" dirty="0" err="1" smtClean="0"/>
              <a:t>Виявлення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сильних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слабких</a:t>
            </a:r>
            <a:r>
              <a:rPr lang="ru-RU" sz="2200" dirty="0" smtClean="0"/>
              <a:t> </a:t>
            </a:r>
            <a:r>
              <a:rPr lang="ru-RU" sz="2200" dirty="0" err="1" smtClean="0"/>
              <a:t>сторін</a:t>
            </a:r>
            <a:r>
              <a:rPr lang="ru-RU" sz="2200" dirty="0" smtClean="0"/>
              <a:t> конкретного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; 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FontTx/>
              <a:buChar char="-"/>
            </a:pPr>
            <a:r>
              <a:rPr lang="ru-RU" sz="2200" i="1" dirty="0" err="1" smtClean="0"/>
              <a:t>Визначення</a:t>
            </a:r>
            <a:r>
              <a:rPr lang="ru-RU" sz="2200" dirty="0" smtClean="0"/>
              <a:t> перспектив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; 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FontTx/>
              <a:buChar char="-"/>
            </a:pPr>
            <a:r>
              <a:rPr lang="ru-RU" sz="2200" i="1" dirty="0" err="1" smtClean="0"/>
              <a:t>Підвищення</a:t>
            </a:r>
            <a:r>
              <a:rPr lang="ru-RU" sz="2200" i="1" dirty="0" smtClean="0"/>
              <a:t> </a:t>
            </a:r>
            <a:r>
              <a:rPr lang="ru-RU" sz="2200" dirty="0" err="1" smtClean="0"/>
              <a:t>якості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; 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r>
              <a:rPr lang="ru-RU" sz="2200" dirty="0" smtClean="0"/>
              <a:t>- </a:t>
            </a:r>
            <a:r>
              <a:rPr lang="ru-RU" sz="2200" i="1" dirty="0" err="1" smtClean="0"/>
              <a:t>Зростання</a:t>
            </a:r>
            <a:r>
              <a:rPr lang="ru-RU" sz="2200" i="1" dirty="0" smtClean="0"/>
              <a:t> </a:t>
            </a:r>
            <a:r>
              <a:rPr lang="ru-RU" sz="2200" dirty="0" err="1" smtClean="0"/>
              <a:t>професійної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компетентності</a:t>
            </a:r>
            <a:r>
              <a:rPr lang="ru-RU" sz="2200" dirty="0" smtClean="0"/>
              <a:t> педагога; </a:t>
            </a:r>
          </a:p>
          <a:p>
            <a:endParaRPr lang="ru-RU" sz="2200" dirty="0" smtClean="0"/>
          </a:p>
          <a:p>
            <a:r>
              <a:rPr lang="ru-RU" sz="2200" dirty="0" smtClean="0"/>
              <a:t>- </a:t>
            </a:r>
            <a:r>
              <a:rPr lang="ru-RU" sz="2200" i="1" dirty="0" err="1" smtClean="0"/>
              <a:t>Підвищення</a:t>
            </a:r>
            <a:r>
              <a:rPr lang="ru-RU" sz="2200" dirty="0" smtClean="0"/>
              <a:t> авторитету педагога </a:t>
            </a:r>
            <a:r>
              <a:rPr lang="ru-RU" sz="2200" dirty="0" err="1" smtClean="0"/>
              <a:t>і</a:t>
            </a:r>
            <a:r>
              <a:rPr lang="ru-RU" sz="2200" dirty="0" smtClean="0"/>
              <a:t> престижу </a:t>
            </a:r>
            <a:r>
              <a:rPr lang="ru-RU" sz="2200" dirty="0" err="1" smtClean="0"/>
              <a:t>педагогічної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професії</a:t>
            </a:r>
            <a:r>
              <a:rPr lang="ru-RU" sz="2200" dirty="0" smtClean="0"/>
              <a:t> в очах </a:t>
            </a:r>
            <a:r>
              <a:rPr lang="ru-RU" sz="2200" dirty="0" err="1" smtClean="0"/>
              <a:t>учнів</a:t>
            </a:r>
            <a:r>
              <a:rPr lang="ru-RU" sz="2200" dirty="0" smtClean="0"/>
              <a:t>, </a:t>
            </a:r>
            <a:r>
              <a:rPr lang="ru-RU" sz="2200" dirty="0" err="1" smtClean="0"/>
              <a:t>батьків</a:t>
            </a:r>
            <a:r>
              <a:rPr lang="ru-RU" sz="2200" dirty="0" smtClean="0"/>
              <a:t>, </a:t>
            </a:r>
            <a:r>
              <a:rPr lang="ru-RU" sz="2200" dirty="0" err="1" smtClean="0"/>
              <a:t>суспільства</a:t>
            </a:r>
            <a:r>
              <a:rPr lang="ru-RU" sz="2200" dirty="0" smtClean="0"/>
              <a:t> в </a:t>
            </a:r>
            <a:r>
              <a:rPr lang="ru-RU" sz="2200" dirty="0" err="1" smtClean="0"/>
              <a:t>цілому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653536" cy="940966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Методи педагогічної експертизи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8072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На </a:t>
            </a:r>
            <a:r>
              <a:rPr lang="ru-RU" sz="2000" dirty="0" err="1" smtClean="0"/>
              <a:t>сьогоднішній</a:t>
            </a:r>
            <a:r>
              <a:rPr lang="ru-RU" sz="2000" dirty="0" smtClean="0"/>
              <a:t> день </a:t>
            </a:r>
            <a:r>
              <a:rPr lang="ru-RU" sz="2000" dirty="0" err="1" smtClean="0"/>
              <a:t>існує</a:t>
            </a:r>
            <a:r>
              <a:rPr lang="ru-RU" sz="2000" dirty="0" smtClean="0"/>
              <a:t> велика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апробованих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педагогічної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експертизи</a:t>
            </a:r>
            <a:r>
              <a:rPr lang="ru-RU" sz="2000" dirty="0" smtClean="0"/>
              <a:t>. </a:t>
            </a:r>
            <a:r>
              <a:rPr lang="ru-RU" sz="2000" dirty="0" err="1" smtClean="0"/>
              <a:t>Основними</a:t>
            </a:r>
            <a:r>
              <a:rPr lang="ru-RU" sz="2000" dirty="0" smtClean="0"/>
              <a:t> є:</a:t>
            </a:r>
          </a:p>
          <a:p>
            <a:endParaRPr lang="ru-RU" sz="2000" dirty="0" smtClean="0"/>
          </a:p>
          <a:p>
            <a:r>
              <a:rPr lang="ru-RU" sz="2000" dirty="0" smtClean="0"/>
              <a:t>- </a:t>
            </a:r>
            <a:r>
              <a:rPr lang="ru-RU" sz="2000" b="1" dirty="0" err="1" smtClean="0"/>
              <a:t>Індивідуальна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експертна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оцінка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визначається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експертом</a:t>
            </a:r>
            <a:r>
              <a:rPr lang="ru-RU" sz="2000" dirty="0" smtClean="0"/>
              <a:t> в </a:t>
            </a:r>
            <a:r>
              <a:rPr lang="ru-RU" sz="2000" dirty="0" err="1" smtClean="0"/>
              <a:t>результаті</a:t>
            </a:r>
            <a:r>
              <a:rPr lang="ru-RU" sz="2000" dirty="0" smtClean="0"/>
              <a:t> </a:t>
            </a:r>
            <a:r>
              <a:rPr lang="ru-RU" sz="2000" dirty="0" err="1" smtClean="0"/>
              <a:t>бесіди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анкетування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b="1" dirty="0" err="1" smtClean="0"/>
              <a:t>Морфологічний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експертний</a:t>
            </a:r>
            <a:r>
              <a:rPr lang="ru-RU" sz="2000" b="1" dirty="0" smtClean="0"/>
              <a:t> метод </a:t>
            </a:r>
            <a:r>
              <a:rPr lang="ru-RU" sz="2000" dirty="0" err="1" smtClean="0"/>
              <a:t>передбачає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досліджуваному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структурних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комбінацій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при </a:t>
            </a:r>
            <a:r>
              <a:rPr lang="ru-RU" sz="2000" dirty="0" err="1" smtClean="0"/>
              <a:t>вивченні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педагогічної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підготовки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майбутнього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вчителя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b="1" dirty="0" smtClean="0"/>
              <a:t>Рейтинг </a:t>
            </a:r>
            <a:r>
              <a:rPr lang="ru-RU" sz="2000" dirty="0" err="1" smtClean="0"/>
              <a:t>визначають</a:t>
            </a:r>
            <a:r>
              <a:rPr lang="ru-RU" sz="2000" dirty="0" smtClean="0"/>
              <a:t> як </a:t>
            </a:r>
            <a:r>
              <a:rPr lang="ru-RU" sz="2000" dirty="0" err="1" smtClean="0"/>
              <a:t>експертний</a:t>
            </a:r>
            <a:r>
              <a:rPr lang="ru-RU" sz="2000" dirty="0" smtClean="0"/>
              <a:t> метод непрямого </a:t>
            </a:r>
            <a:r>
              <a:rPr lang="ru-RU" sz="2000" dirty="0" err="1" smtClean="0"/>
              <a:t>спостереження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вивченні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явища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оцінку</a:t>
            </a:r>
            <a:r>
              <a:rPr lang="ru-RU" sz="2000" dirty="0" smtClean="0"/>
              <a:t> «</a:t>
            </a:r>
            <a:r>
              <a:rPr lang="ru-RU" sz="2000" dirty="0" err="1" smtClean="0"/>
              <a:t>суддів</a:t>
            </a:r>
            <a:r>
              <a:rPr lang="ru-RU" sz="2000" dirty="0" smtClean="0"/>
              <a:t> - </a:t>
            </a:r>
            <a:r>
              <a:rPr lang="ru-RU" sz="2000" dirty="0" err="1" smtClean="0"/>
              <a:t>спостерігачів</a:t>
            </a:r>
            <a:r>
              <a:rPr lang="ru-RU" sz="2000" dirty="0" smtClean="0"/>
              <a:t>»;</a:t>
            </a:r>
          </a:p>
          <a:p>
            <a:r>
              <a:rPr lang="ru-RU" sz="2000" dirty="0" smtClean="0"/>
              <a:t>- </a:t>
            </a:r>
            <a:r>
              <a:rPr lang="ru-RU" sz="2000" b="1" dirty="0" smtClean="0"/>
              <a:t>Метод </a:t>
            </a:r>
            <a:r>
              <a:rPr lang="ru-RU" sz="2000" b="1" dirty="0" err="1" smtClean="0"/>
              <a:t>самооцінки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передбачає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оцінку</a:t>
            </a:r>
            <a:r>
              <a:rPr lang="ru-RU" sz="2000" dirty="0" smtClean="0"/>
              <a:t> </a:t>
            </a:r>
            <a:r>
              <a:rPr lang="ru-RU" sz="2000" dirty="0" err="1" smtClean="0"/>
              <a:t>суб'єктом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експертизи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здібностей</a:t>
            </a:r>
            <a:r>
              <a:rPr lang="ru-RU" sz="2000" dirty="0" smtClean="0"/>
              <a:t> за </a:t>
            </a:r>
            <a:r>
              <a:rPr lang="ru-RU" sz="2000" dirty="0" err="1" smtClean="0"/>
              <a:t>заданою</a:t>
            </a:r>
            <a:r>
              <a:rPr lang="ru-RU" sz="2000" dirty="0" smtClean="0"/>
              <a:t> шкалою;</a:t>
            </a:r>
          </a:p>
          <a:p>
            <a:r>
              <a:rPr lang="ru-RU" sz="2000" dirty="0" smtClean="0"/>
              <a:t>- </a:t>
            </a:r>
            <a:r>
              <a:rPr lang="ru-RU" sz="2000" b="1" dirty="0" smtClean="0"/>
              <a:t>Метод </a:t>
            </a:r>
            <a:r>
              <a:rPr lang="ru-RU" sz="2000" b="1" dirty="0" err="1" smtClean="0"/>
              <a:t>педагогічного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консиліуму</a:t>
            </a:r>
            <a:r>
              <a:rPr lang="ru-RU" sz="2000" b="1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різновидом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методів</a:t>
            </a:r>
            <a:r>
              <a:rPr lang="ru-RU" sz="2000" dirty="0" smtClean="0"/>
              <a:t> рейтингу та </a:t>
            </a:r>
            <a:r>
              <a:rPr lang="ru-RU" sz="2000" dirty="0" err="1" smtClean="0"/>
              <a:t>самооцінки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передбачає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колективне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обговорення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результатів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b="1" dirty="0" smtClean="0"/>
              <a:t>Метод </a:t>
            </a:r>
            <a:r>
              <a:rPr lang="ru-RU" sz="2000" b="1" dirty="0" err="1" smtClean="0"/>
              <a:t>групових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експертних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оцінок</a:t>
            </a:r>
            <a:r>
              <a:rPr lang="ru-RU" sz="2000" b="1" dirty="0" smtClean="0"/>
              <a:t> </a:t>
            </a:r>
            <a:r>
              <a:rPr lang="ru-RU" sz="2000" dirty="0" smtClean="0"/>
              <a:t>- </a:t>
            </a:r>
            <a:r>
              <a:rPr lang="ru-RU" sz="2000" dirty="0" err="1" smtClean="0"/>
              <a:t>колективна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експертна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оцінка</a:t>
            </a:r>
            <a:r>
              <a:rPr lang="ru-RU" sz="2000" dirty="0" smtClean="0"/>
              <a:t>, широко </a:t>
            </a:r>
            <a:r>
              <a:rPr lang="ru-RU" sz="2000" dirty="0" err="1" smtClean="0"/>
              <a:t>використовувана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зовнішній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експертизі</a:t>
            </a:r>
            <a:r>
              <a:rPr lang="ru-RU" sz="2000" dirty="0" smtClean="0"/>
              <a:t> (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атестація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педагогічних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кадрів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освітньої</a:t>
            </a:r>
            <a:r>
              <a:rPr lang="ru-RU" sz="2000" dirty="0" smtClean="0"/>
              <a:t> установи).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581528" cy="864096"/>
          </a:xfrm>
        </p:spPr>
        <p:txBody>
          <a:bodyPr>
            <a:normAutofit fontScale="90000"/>
          </a:bodyPr>
          <a:lstStyle/>
          <a:p>
            <a:r>
              <a:rPr lang="ru-RU" sz="4000" b="1" dirty="0" err="1" smtClean="0"/>
              <a:t>Професійна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підготовка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експерт</a:t>
            </a:r>
            <a:r>
              <a:rPr lang="uk-UA" sz="4000" b="1" dirty="0" err="1" smtClean="0"/>
              <a:t>ів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980728"/>
            <a:ext cx="74888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 smtClean="0"/>
          </a:p>
          <a:p>
            <a:r>
              <a:rPr lang="ru-RU" sz="2200" b="1" dirty="0" err="1" smtClean="0"/>
              <a:t>Вибір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фахівців</a:t>
            </a:r>
            <a:r>
              <a:rPr lang="ru-RU" sz="2200" b="1" dirty="0" smtClean="0"/>
              <a:t> для </a:t>
            </a:r>
            <a:r>
              <a:rPr lang="ru-RU" sz="2200" b="1" dirty="0" err="1" smtClean="0"/>
              <a:t>проведення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незалежної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експертизи</a:t>
            </a:r>
            <a:r>
              <a:rPr lang="ru-RU" sz="2200" b="1" dirty="0" smtClean="0"/>
              <a:t> повинен </a:t>
            </a:r>
            <a:r>
              <a:rPr lang="ru-RU" sz="2200" b="1" dirty="0" err="1" smtClean="0"/>
              <a:t>здійснюватися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з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урахуванням</a:t>
            </a:r>
            <a:r>
              <a:rPr lang="ru-RU" sz="2200" b="1" dirty="0" smtClean="0"/>
              <a:t> таких </a:t>
            </a:r>
            <a:r>
              <a:rPr lang="ru-RU" sz="2200" b="1" dirty="0" err="1" smtClean="0"/>
              <a:t>основних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вимог</a:t>
            </a:r>
            <a:r>
              <a:rPr lang="ru-RU" sz="2200" b="1" dirty="0" smtClean="0"/>
              <a:t>:</a:t>
            </a:r>
            <a:endParaRPr lang="ru-RU" sz="2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420888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200" i="1" dirty="0" smtClean="0"/>
              <a:t>1 . </a:t>
            </a:r>
            <a:r>
              <a:rPr lang="ru-RU" sz="2200" i="1" dirty="0" err="1" smtClean="0"/>
              <a:t>Знання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сучасних</a:t>
            </a:r>
            <a:r>
              <a:rPr lang="ru-RU" sz="2200" i="1" dirty="0" smtClean="0"/>
              <a:t> систем </a:t>
            </a:r>
            <a:r>
              <a:rPr lang="ru-RU" sz="2200" i="1" dirty="0" err="1" smtClean="0"/>
              <a:t>викладання</a:t>
            </a:r>
            <a:r>
              <a:rPr lang="ru-RU" sz="2200" i="1" dirty="0" smtClean="0"/>
              <a:t> та </a:t>
            </a:r>
            <a:r>
              <a:rPr lang="ru-RU" sz="2200" i="1" dirty="0" err="1" smtClean="0"/>
              <a:t>їх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інтегрованих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варіантів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вміння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оцінювати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ефективність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їх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застосування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під</a:t>
            </a:r>
            <a:r>
              <a:rPr lang="ru-RU" sz="2200" i="1" dirty="0" smtClean="0"/>
              <a:t> час </a:t>
            </a:r>
            <a:r>
              <a:rPr lang="ru-RU" sz="2200" i="1" dirty="0" err="1" smtClean="0"/>
              <a:t>педагогічного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процесу</a:t>
            </a:r>
            <a:r>
              <a:rPr lang="ru-RU" sz="2200" i="1" dirty="0" smtClean="0"/>
              <a:t>.</a:t>
            </a:r>
          </a:p>
          <a:p>
            <a:pPr marL="342900" indent="-342900"/>
            <a:r>
              <a:rPr lang="ru-RU" sz="2200" i="1" dirty="0" smtClean="0"/>
              <a:t>2 . </a:t>
            </a:r>
            <a:r>
              <a:rPr lang="ru-RU" sz="2200" i="1" dirty="0" err="1" smtClean="0"/>
              <a:t>Уміння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оцінити</a:t>
            </a:r>
            <a:r>
              <a:rPr lang="ru-RU" sz="2200" i="1" dirty="0" smtClean="0"/>
              <a:t> методику </a:t>
            </a:r>
            <a:r>
              <a:rPr lang="ru-RU" sz="2200" i="1" dirty="0" err="1" smtClean="0"/>
              <a:t>викладання</a:t>
            </a:r>
            <a:r>
              <a:rPr lang="ru-RU" sz="2200" i="1" dirty="0" smtClean="0"/>
              <a:t>, </a:t>
            </a:r>
            <a:r>
              <a:rPr lang="ru-RU" sz="2200" i="1" dirty="0" err="1" smtClean="0"/>
              <a:t>організацію</a:t>
            </a:r>
            <a:r>
              <a:rPr lang="ru-RU" sz="2200" i="1" dirty="0" smtClean="0"/>
              <a:t> та </a:t>
            </a:r>
            <a:r>
              <a:rPr lang="ru-RU" sz="2200" i="1" dirty="0" err="1" smtClean="0"/>
              <a:t>результати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уроків</a:t>
            </a:r>
            <a:r>
              <a:rPr lang="ru-RU" sz="2200" i="1" dirty="0" smtClean="0"/>
              <a:t>.</a:t>
            </a:r>
          </a:p>
          <a:p>
            <a:pPr marL="342900" indent="-342900"/>
            <a:r>
              <a:rPr lang="ru-RU" sz="2200" i="1" dirty="0" smtClean="0"/>
              <a:t>3 . </a:t>
            </a:r>
            <a:r>
              <a:rPr lang="ru-RU" sz="2200" i="1" dirty="0" err="1" smtClean="0"/>
              <a:t>Уміння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оцінити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рівень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взаємин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вчителя</a:t>
            </a:r>
            <a:r>
              <a:rPr lang="ru-RU" sz="2200" i="1" dirty="0" smtClean="0"/>
              <a:t> та </a:t>
            </a:r>
            <a:r>
              <a:rPr lang="ru-RU" sz="2200" i="1" dirty="0" err="1" smtClean="0"/>
              <a:t>учнів</a:t>
            </a:r>
            <a:r>
              <a:rPr lang="ru-RU" sz="2200" i="1" dirty="0" smtClean="0"/>
              <a:t>.</a:t>
            </a:r>
          </a:p>
          <a:p>
            <a:pPr marL="342900" indent="-342900"/>
            <a:r>
              <a:rPr lang="ru-RU" sz="2200" i="1" dirty="0" smtClean="0"/>
              <a:t>4 . </a:t>
            </a:r>
            <a:r>
              <a:rPr lang="ru-RU" sz="2200" i="1" dirty="0" err="1" smtClean="0"/>
              <a:t>Уміння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оцінити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рівень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новизни</a:t>
            </a:r>
            <a:r>
              <a:rPr lang="ru-RU" sz="2200" i="1" dirty="0" smtClean="0"/>
              <a:t> та </a:t>
            </a:r>
            <a:r>
              <a:rPr lang="ru-RU" sz="2200" i="1" dirty="0" err="1" smtClean="0"/>
              <a:t>ефективності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авторських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матеріалів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вчителя</a:t>
            </a:r>
            <a:r>
              <a:rPr lang="ru-RU" sz="2200" i="1" dirty="0" smtClean="0"/>
              <a:t>.</a:t>
            </a:r>
          </a:p>
          <a:p>
            <a:pPr marL="342900" indent="-342900"/>
            <a:r>
              <a:rPr lang="ru-RU" sz="2200" i="1" dirty="0" smtClean="0"/>
              <a:t>5 . </a:t>
            </a:r>
            <a:r>
              <a:rPr lang="ru-RU" sz="2200" i="1" dirty="0" err="1" smtClean="0"/>
              <a:t>Знання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сучасних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принципів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виховання</a:t>
            </a:r>
            <a:r>
              <a:rPr lang="ru-RU" sz="2200" i="1" dirty="0" smtClean="0"/>
              <a:t>, </a:t>
            </a:r>
            <a:r>
              <a:rPr lang="ru-RU" sz="2200" i="1" dirty="0" err="1" smtClean="0"/>
              <a:t>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вміння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оцінювати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ефективність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виховного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процесу</a:t>
            </a:r>
            <a:r>
              <a:rPr lang="ru-RU" sz="2200" i="1" dirty="0" smtClean="0"/>
              <a:t> в </a:t>
            </a:r>
            <a:r>
              <a:rPr lang="ru-RU" sz="2200" i="1" dirty="0" err="1" smtClean="0"/>
              <a:t>класі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школі</a:t>
            </a:r>
            <a:r>
              <a:rPr lang="ru-RU" sz="2200" i="1" dirty="0" smtClean="0"/>
              <a:t>.</a:t>
            </a:r>
          </a:p>
          <a:p>
            <a:pPr marL="342900" indent="-342900"/>
            <a:r>
              <a:rPr lang="ru-RU" sz="2200" i="1" dirty="0" smtClean="0"/>
              <a:t>6 . </a:t>
            </a:r>
            <a:r>
              <a:rPr lang="ru-RU" sz="2200" i="1" dirty="0" err="1" smtClean="0"/>
              <a:t>Уміння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проектувати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різні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системи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викладання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виховання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з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урахуванням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віку</a:t>
            </a:r>
            <a:r>
              <a:rPr lang="ru-RU" sz="2200" i="1" dirty="0" smtClean="0"/>
              <a:t>, </a:t>
            </a:r>
            <a:r>
              <a:rPr lang="ru-RU" sz="2200" i="1" dirty="0" err="1" smtClean="0"/>
              <a:t>інтересів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рівня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розвитку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учнів</a:t>
            </a:r>
            <a:r>
              <a:rPr lang="ru-RU" sz="2200" i="1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304</TotalTime>
  <Words>796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 “Педагогічна експертиза”</vt:lpstr>
      <vt:lpstr>План</vt:lpstr>
      <vt:lpstr>      Поняття педагогічної експертизи</vt:lpstr>
      <vt:lpstr>Характерні особливості педагогічної експертизи: </vt:lpstr>
      <vt:lpstr>Предмет педагогічної експертизи</vt:lpstr>
      <vt:lpstr>Функції педагогічної експертизи</vt:lpstr>
      <vt:lpstr>Задачі педагогічної експеризи</vt:lpstr>
      <vt:lpstr>Методи педагогічної експертизи</vt:lpstr>
      <vt:lpstr>Професійна підготовка експертів</vt:lpstr>
      <vt:lpstr>Організаційні умови  педагогічної експертизи</vt:lpstr>
      <vt:lpstr>Слайд 11</vt:lpstr>
      <vt:lpstr>Список використаних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user</cp:lastModifiedBy>
  <cp:revision>45</cp:revision>
  <dcterms:created xsi:type="dcterms:W3CDTF">2014-04-24T17:01:37Z</dcterms:created>
  <dcterms:modified xsi:type="dcterms:W3CDTF">2014-07-20T14:03:32Z</dcterms:modified>
</cp:coreProperties>
</file>