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5" r:id="rId3"/>
    <p:sldId id="258" r:id="rId4"/>
    <p:sldId id="271" r:id="rId5"/>
    <p:sldId id="274" r:id="rId6"/>
    <p:sldId id="259" r:id="rId7"/>
    <p:sldId id="260" r:id="rId8"/>
    <p:sldId id="269" r:id="rId9"/>
    <p:sldId id="270" r:id="rId10"/>
    <p:sldId id="279" r:id="rId11"/>
    <p:sldId id="262" r:id="rId12"/>
    <p:sldId id="289" r:id="rId13"/>
    <p:sldId id="261" r:id="rId14"/>
    <p:sldId id="290" r:id="rId15"/>
    <p:sldId id="264" r:id="rId16"/>
    <p:sldId id="285" r:id="rId17"/>
    <p:sldId id="286" r:id="rId18"/>
    <p:sldId id="263" r:id="rId19"/>
    <p:sldId id="278" r:id="rId20"/>
    <p:sldId id="287" r:id="rId21"/>
    <p:sldId id="282" r:id="rId22"/>
    <p:sldId id="288" r:id="rId23"/>
    <p:sldId id="283" r:id="rId2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FB1BC66-5DFE-45F1-A417-543FB946543A}" type="datetimeFigureOut">
              <a:rPr lang="uk-UA" smtClean="0"/>
              <a:t>14.11.2023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1218110-CC43-4270-A0D8-368EF7EFA7A0}" type="slidenum">
              <a:rPr lang="uk-UA" smtClean="0"/>
              <a:t>‹№›</a:t>
            </a:fld>
            <a:endParaRPr lang="uk-UA"/>
          </a:p>
        </p:txBody>
      </p:sp>
      <p:pic>
        <p:nvPicPr>
          <p:cNvPr id="30" name="Picture 2" descr="C:\Users\Anna\Desktop\Чкан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340"/>
            <a:ext cx="2499827" cy="141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BC66-5DFE-45F1-A417-543FB946543A}" type="datetimeFigureOut">
              <a:rPr lang="uk-UA" smtClean="0"/>
              <a:t>14.11.2023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8110-CC43-4270-A0D8-368EF7EFA7A0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BC66-5DFE-45F1-A417-543FB946543A}" type="datetimeFigureOut">
              <a:rPr lang="uk-UA" smtClean="0"/>
              <a:t>14.11.2023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8110-CC43-4270-A0D8-368EF7EFA7A0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FB1BC66-5DFE-45F1-A417-543FB946543A}" type="datetimeFigureOut">
              <a:rPr lang="uk-UA" smtClean="0"/>
              <a:t>14.11.2023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1218110-CC43-4270-A0D8-368EF7EFA7A0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FB1BC66-5DFE-45F1-A417-543FB946543A}" type="datetimeFigureOut">
              <a:rPr lang="uk-UA" smtClean="0"/>
              <a:t>14.11.2023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1218110-CC43-4270-A0D8-368EF7EFA7A0}" type="slidenum">
              <a:rPr lang="uk-UA" smtClean="0"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BC66-5DFE-45F1-A417-543FB946543A}" type="datetimeFigureOut">
              <a:rPr lang="uk-UA" smtClean="0"/>
              <a:t>14.11.2023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8110-CC43-4270-A0D8-368EF7EFA7A0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BC66-5DFE-45F1-A417-543FB946543A}" type="datetimeFigureOut">
              <a:rPr lang="uk-UA" smtClean="0"/>
              <a:t>14.11.2023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8110-CC43-4270-A0D8-368EF7EFA7A0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B1BC66-5DFE-45F1-A417-543FB946543A}" type="datetimeFigureOut">
              <a:rPr lang="uk-UA" smtClean="0"/>
              <a:t>14.11.2023</a:t>
            </a:fld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218110-CC43-4270-A0D8-368EF7EFA7A0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BC66-5DFE-45F1-A417-543FB946543A}" type="datetimeFigureOut">
              <a:rPr lang="uk-UA" smtClean="0"/>
              <a:t>14.11.2023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8110-CC43-4270-A0D8-368EF7EFA7A0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FB1BC66-5DFE-45F1-A417-543FB946543A}" type="datetimeFigureOut">
              <a:rPr lang="uk-UA" smtClean="0"/>
              <a:t>14.11.2023</a:t>
            </a:fld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1218110-CC43-4270-A0D8-368EF7EFA7A0}" type="slidenum">
              <a:rPr lang="uk-UA" smtClean="0"/>
              <a:t>‹№›</a:t>
            </a:fld>
            <a:endParaRPr lang="uk-UA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B1BC66-5DFE-45F1-A417-543FB946543A}" type="datetimeFigureOut">
              <a:rPr lang="uk-UA" smtClean="0"/>
              <a:t>14.11.2023</a:t>
            </a:fld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218110-CC43-4270-A0D8-368EF7EFA7A0}" type="slidenum">
              <a:rPr lang="uk-UA" smtClean="0"/>
              <a:t>‹№›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FB1BC66-5DFE-45F1-A417-543FB946543A}" type="datetimeFigureOut">
              <a:rPr lang="uk-UA" smtClean="0"/>
              <a:t>14.11.2023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1218110-CC43-4270-A0D8-368EF7EFA7A0}" type="slidenum">
              <a:rPr lang="uk-UA" smtClean="0"/>
              <a:t>‹№›</a:t>
            </a:fld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15" y="5444408"/>
            <a:ext cx="2500313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8458200" cy="2664296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Тема 4 </a:t>
            </a:r>
            <a:br>
              <a:rPr lang="uk-UA" dirty="0"/>
            </a:br>
            <a:br>
              <a:rPr lang="uk-UA" dirty="0"/>
            </a:br>
            <a:r>
              <a:rPr lang="uk-UA" sz="5400" i="1" dirty="0"/>
              <a:t>Управління витратами підприємства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uk-UA" dirty="0"/>
              <a:t>Чкан </a:t>
            </a:r>
            <a:r>
              <a:rPr lang="uk-UA" dirty="0" err="1"/>
              <a:t>А.С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39546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Завдання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908720"/>
            <a:ext cx="8208912" cy="41764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/>
              <a:t>Витрати по водопровідному підприємству за </a:t>
            </a:r>
            <a:r>
              <a:rPr lang="uk-UA" dirty="0" err="1"/>
              <a:t>рiк</a:t>
            </a:r>
            <a:r>
              <a:rPr lang="uk-UA" dirty="0"/>
              <a:t> становили:</a:t>
            </a:r>
          </a:p>
          <a:p>
            <a:pPr marL="0" indent="265113">
              <a:buNone/>
              <a:tabLst>
                <a:tab pos="442913" algn="l"/>
              </a:tabLst>
            </a:pPr>
            <a:r>
              <a:rPr lang="uk-UA" dirty="0"/>
              <a:t>-	електроенергія                                     71003 </a:t>
            </a:r>
            <a:r>
              <a:rPr lang="uk-UA" dirty="0" err="1"/>
              <a:t>тис.грн</a:t>
            </a:r>
            <a:r>
              <a:rPr lang="uk-UA" dirty="0"/>
              <a:t>;</a:t>
            </a:r>
          </a:p>
          <a:p>
            <a:pPr marL="0" indent="265113">
              <a:buNone/>
              <a:tabLst>
                <a:tab pos="442913" algn="l"/>
              </a:tabLst>
            </a:pPr>
            <a:r>
              <a:rPr lang="uk-UA" dirty="0"/>
              <a:t>-	матеріали на підготовку води             3461, 0 </a:t>
            </a:r>
            <a:r>
              <a:rPr lang="uk-UA" dirty="0" err="1"/>
              <a:t>тис.грн</a:t>
            </a:r>
            <a:r>
              <a:rPr lang="uk-UA" dirty="0"/>
              <a:t>;</a:t>
            </a:r>
          </a:p>
          <a:p>
            <a:pPr marL="0" indent="265113">
              <a:buNone/>
              <a:tabLst>
                <a:tab pos="442913" algn="l"/>
              </a:tabLst>
            </a:pPr>
            <a:r>
              <a:rPr lang="uk-UA" dirty="0"/>
              <a:t>-	ФОП </a:t>
            </a:r>
            <a:r>
              <a:rPr lang="uk-UA" dirty="0" err="1"/>
              <a:t>ПВП</a:t>
            </a:r>
            <a:r>
              <a:rPr lang="uk-UA" dirty="0"/>
              <a:t>                                             6269,0 </a:t>
            </a:r>
            <a:r>
              <a:rPr lang="uk-UA" dirty="0" err="1"/>
              <a:t>тис.грн</a:t>
            </a:r>
            <a:r>
              <a:rPr lang="uk-UA" dirty="0"/>
              <a:t>;</a:t>
            </a:r>
          </a:p>
          <a:p>
            <a:pPr marL="0" indent="265113">
              <a:buNone/>
              <a:tabLst>
                <a:tab pos="442913" algn="l"/>
              </a:tabLst>
            </a:pPr>
            <a:r>
              <a:rPr lang="uk-UA" dirty="0"/>
              <a:t>-	нарахування  на </a:t>
            </a:r>
            <a:r>
              <a:rPr lang="uk-UA" dirty="0" err="1"/>
              <a:t>соцiальнi</a:t>
            </a:r>
            <a:r>
              <a:rPr lang="uk-UA" dirty="0"/>
              <a:t> заходи      2427 </a:t>
            </a:r>
            <a:r>
              <a:rPr lang="uk-UA" dirty="0" err="1"/>
              <a:t>тис.грн</a:t>
            </a:r>
            <a:r>
              <a:rPr lang="uk-UA" dirty="0"/>
              <a:t>;</a:t>
            </a:r>
          </a:p>
          <a:p>
            <a:pPr marL="0" indent="265113">
              <a:buNone/>
              <a:tabLst>
                <a:tab pos="442913" algn="l"/>
              </a:tabLst>
            </a:pPr>
            <a:r>
              <a:rPr lang="uk-UA" dirty="0"/>
              <a:t>-	амортизація                                          19449 </a:t>
            </a:r>
            <a:r>
              <a:rPr lang="uk-UA" dirty="0" err="1"/>
              <a:t>тис.грн</a:t>
            </a:r>
            <a:r>
              <a:rPr lang="uk-UA" dirty="0"/>
              <a:t>;</a:t>
            </a:r>
          </a:p>
          <a:p>
            <a:pPr>
              <a:buFontTx/>
              <a:buChar char="-"/>
              <a:tabLst>
                <a:tab pos="442913" algn="l"/>
              </a:tabLst>
            </a:pPr>
            <a:r>
              <a:rPr lang="uk-UA" dirty="0"/>
              <a:t>- загальновиробничі  та </a:t>
            </a:r>
          </a:p>
          <a:p>
            <a:pPr>
              <a:buFontTx/>
              <a:buChar char="-"/>
              <a:tabLst>
                <a:tab pos="442913" algn="l"/>
              </a:tabLst>
            </a:pPr>
            <a:r>
              <a:rPr lang="uk-UA" dirty="0"/>
              <a:t>загальногосподарські витрати               41278 </a:t>
            </a:r>
            <a:r>
              <a:rPr lang="uk-UA" dirty="0" err="1"/>
              <a:t>тис.грн</a:t>
            </a:r>
            <a:r>
              <a:rPr lang="uk-UA" dirty="0"/>
              <a:t>.</a:t>
            </a:r>
          </a:p>
          <a:p>
            <a:pPr marL="0" indent="265113">
              <a:buNone/>
              <a:tabLst>
                <a:tab pos="442913" algn="l"/>
              </a:tabLst>
            </a:pPr>
            <a:r>
              <a:rPr lang="uk-UA" dirty="0"/>
              <a:t>-	обсяг реалізації води                           201836 т.м</a:t>
            </a:r>
            <a:r>
              <a:rPr lang="uk-UA" baseline="30000" dirty="0"/>
              <a:t>3</a:t>
            </a:r>
            <a:r>
              <a:rPr lang="uk-UA" dirty="0"/>
              <a:t>. </a:t>
            </a:r>
          </a:p>
          <a:p>
            <a:pPr marL="0" indent="0">
              <a:buNone/>
              <a:tabLst>
                <a:tab pos="442913" algn="l"/>
              </a:tabLst>
            </a:pPr>
            <a:r>
              <a:rPr lang="uk-UA" dirty="0"/>
              <a:t>Визначити собівартість 1 м</a:t>
            </a:r>
            <a:r>
              <a:rPr lang="uk-UA" baseline="30000" dirty="0"/>
              <a:t>3</a:t>
            </a:r>
            <a:r>
              <a:rPr lang="uk-UA" dirty="0"/>
              <a:t>. води,  що реалізується.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7544" y="5301208"/>
            <a:ext cx="8208912" cy="864096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FE8637"/>
              </a:buClr>
              <a:buFont typeface="Wingdings"/>
              <a:buNone/>
            </a:pPr>
            <a:r>
              <a:rPr lang="uk-UA" dirty="0" err="1">
                <a:solidFill>
                  <a:prstClr val="black"/>
                </a:solidFill>
              </a:rPr>
              <a:t>ТС</a:t>
            </a:r>
            <a:r>
              <a:rPr lang="uk-UA" dirty="0">
                <a:solidFill>
                  <a:prstClr val="black"/>
                </a:solidFill>
              </a:rPr>
              <a:t> = 143887 </a:t>
            </a:r>
            <a:r>
              <a:rPr lang="uk-UA" dirty="0" err="1">
                <a:solidFill>
                  <a:prstClr val="black"/>
                </a:solidFill>
              </a:rPr>
              <a:t>тис.грн</a:t>
            </a:r>
            <a:r>
              <a:rPr lang="uk-UA" dirty="0">
                <a:solidFill>
                  <a:prstClr val="black"/>
                </a:solidFill>
              </a:rPr>
              <a:t>.</a:t>
            </a:r>
          </a:p>
          <a:p>
            <a:pPr marL="0" indent="0" algn="ctr">
              <a:buClr>
                <a:srgbClr val="FE8637"/>
              </a:buClr>
              <a:buFont typeface="Wingdings"/>
              <a:buNone/>
            </a:pPr>
            <a:r>
              <a:rPr lang="uk-UA" dirty="0" err="1">
                <a:solidFill>
                  <a:prstClr val="black"/>
                </a:solidFill>
              </a:rPr>
              <a:t>Сс</a:t>
            </a:r>
            <a:r>
              <a:rPr lang="uk-UA" dirty="0">
                <a:solidFill>
                  <a:prstClr val="black"/>
                </a:solidFill>
              </a:rPr>
              <a:t> = 201836/143887= 1,4 грн.м</a:t>
            </a:r>
            <a:r>
              <a:rPr lang="uk-UA" baseline="30000" dirty="0">
                <a:solidFill>
                  <a:prstClr val="black"/>
                </a:solidFill>
              </a:rPr>
              <a:t>3</a:t>
            </a:r>
            <a:r>
              <a:rPr lang="uk-UA" dirty="0">
                <a:solidFill>
                  <a:prstClr val="black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0234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20880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b="1" dirty="0" err="1">
                <a:solidFill>
                  <a:schemeClr val="tx1"/>
                </a:solidFill>
              </a:rPr>
              <a:t>ВИТРАТИ</a:t>
            </a:r>
            <a:r>
              <a:rPr lang="ru-RU" sz="2000" b="1" dirty="0">
                <a:solidFill>
                  <a:schemeClr val="tx1"/>
                </a:solidFill>
              </a:rPr>
              <a:t> НА ОПЛАТУ </a:t>
            </a:r>
            <a:r>
              <a:rPr lang="ru-RU" sz="2000" b="1" dirty="0" err="1">
                <a:solidFill>
                  <a:schemeClr val="tx1"/>
                </a:solidFill>
              </a:rPr>
              <a:t>ПРАЦІ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cap="none" dirty="0" err="1">
                <a:solidFill>
                  <a:schemeClr val="tx1"/>
                </a:solidFill>
              </a:rPr>
              <a:t>нарахована</a:t>
            </a:r>
            <a:r>
              <a:rPr lang="ru-RU" sz="2000" cap="none" dirty="0">
                <a:solidFill>
                  <a:schemeClr val="tx1"/>
                </a:solidFill>
              </a:rPr>
              <a:t> </a:t>
            </a:r>
            <a:r>
              <a:rPr lang="ru-RU" sz="2000" cap="none" dirty="0" err="1">
                <a:solidFill>
                  <a:schemeClr val="tx1"/>
                </a:solidFill>
              </a:rPr>
              <a:t>основна</a:t>
            </a:r>
            <a:r>
              <a:rPr lang="ru-RU" sz="2000" cap="none" dirty="0">
                <a:solidFill>
                  <a:schemeClr val="tx1"/>
                </a:solidFill>
              </a:rPr>
              <a:t>, </a:t>
            </a:r>
            <a:r>
              <a:rPr lang="ru-RU" sz="2000" cap="none" dirty="0" err="1">
                <a:solidFill>
                  <a:schemeClr val="tx1"/>
                </a:solidFill>
              </a:rPr>
              <a:t>додаткова</a:t>
            </a:r>
            <a:r>
              <a:rPr lang="ru-RU" sz="2000" cap="none" dirty="0">
                <a:solidFill>
                  <a:schemeClr val="tx1"/>
                </a:solidFill>
              </a:rPr>
              <a:t> </a:t>
            </a:r>
            <a:r>
              <a:rPr lang="ru-RU" sz="2000" cap="none" dirty="0" err="1">
                <a:solidFill>
                  <a:schemeClr val="tx1"/>
                </a:solidFill>
              </a:rPr>
              <a:t>заробітна</a:t>
            </a:r>
            <a:r>
              <a:rPr lang="ru-RU" sz="2000" cap="none" dirty="0">
                <a:solidFill>
                  <a:schemeClr val="tx1"/>
                </a:solidFill>
              </a:rPr>
              <a:t> плата та </a:t>
            </a:r>
            <a:r>
              <a:rPr lang="ru-RU" sz="2000" cap="none" dirty="0" err="1">
                <a:solidFill>
                  <a:schemeClr val="tx1"/>
                </a:solidFill>
              </a:rPr>
              <a:t>інші</a:t>
            </a:r>
            <a:r>
              <a:rPr lang="ru-RU" sz="2000" cap="none" dirty="0">
                <a:solidFill>
                  <a:schemeClr val="tx1"/>
                </a:solidFill>
              </a:rPr>
              <a:t> </a:t>
            </a:r>
            <a:r>
              <a:rPr lang="ru-RU" sz="2000" cap="none" dirty="0" err="1">
                <a:solidFill>
                  <a:schemeClr val="tx1"/>
                </a:solidFill>
              </a:rPr>
              <a:t>заохочувальні</a:t>
            </a:r>
            <a:r>
              <a:rPr lang="ru-RU" sz="2000" cap="none" dirty="0">
                <a:solidFill>
                  <a:schemeClr val="tx1"/>
                </a:solidFill>
              </a:rPr>
              <a:t> та </a:t>
            </a:r>
            <a:r>
              <a:rPr lang="ru-RU" sz="2000" cap="none" dirty="0" err="1">
                <a:solidFill>
                  <a:schemeClr val="tx1"/>
                </a:solidFill>
              </a:rPr>
              <a:t>компенсаційні</a:t>
            </a:r>
            <a:r>
              <a:rPr lang="ru-RU" sz="2000" cap="none" dirty="0">
                <a:solidFill>
                  <a:schemeClr val="tx1"/>
                </a:solidFill>
              </a:rPr>
              <a:t> </a:t>
            </a:r>
            <a:r>
              <a:rPr lang="ru-RU" sz="2000" cap="none" dirty="0" err="1">
                <a:solidFill>
                  <a:schemeClr val="tx1"/>
                </a:solidFill>
              </a:rPr>
              <a:t>виплати</a:t>
            </a:r>
            <a:endParaRPr lang="uk-UA" sz="2000" cap="none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424936" cy="2880320"/>
          </a:xfrm>
        </p:spPr>
        <p:txBody>
          <a:bodyPr>
            <a:noAutofit/>
          </a:bodyPr>
          <a:lstStyle/>
          <a:p>
            <a:r>
              <a:rPr lang="uk-UA" sz="2000" dirty="0"/>
              <a:t>1) витрати на виплату основної і додаткової заробітної плати;</a:t>
            </a:r>
          </a:p>
          <a:p>
            <a:r>
              <a:rPr lang="uk-UA" sz="2000" dirty="0"/>
              <a:t>2) доплати, передбачені законодавством про працю, за невідпрацьований на виробництві (неявочний) час;</a:t>
            </a:r>
          </a:p>
          <a:p>
            <a:r>
              <a:rPr lang="uk-UA" sz="2000" dirty="0"/>
              <a:t>3) витрати, пов'язані з підготовкою (навчанням) і перепідготовкою кадрів;</a:t>
            </a:r>
          </a:p>
          <a:p>
            <a:r>
              <a:rPr lang="uk-UA" sz="2000" dirty="0"/>
              <a:t>4) виплати громадянам за виконання робіт, послуг, згідно з договорами цивільно-правового характеру;</a:t>
            </a:r>
          </a:p>
          <a:p>
            <a:r>
              <a:rPr lang="uk-UA" sz="2000" dirty="0"/>
              <a:t>5) виплата звільненим працівникам вихідної допомоги і середнього заробітку.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86079" y="4365104"/>
            <a:ext cx="7686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u="sng" dirty="0"/>
              <a:t>В </a:t>
            </a:r>
            <a:r>
              <a:rPr lang="ru-RU" sz="1600" u="sng" dirty="0" err="1"/>
              <a:t>окремих</a:t>
            </a:r>
            <a:r>
              <a:rPr lang="ru-RU" sz="1600" u="sng" dirty="0"/>
              <a:t> </a:t>
            </a:r>
            <a:r>
              <a:rPr lang="ru-RU" sz="1600" u="sng" dirty="0" err="1"/>
              <a:t>галузях</a:t>
            </a:r>
            <a:r>
              <a:rPr lang="ru-RU" sz="1600" u="sng" dirty="0"/>
              <a:t> народного </a:t>
            </a:r>
            <a:r>
              <a:rPr lang="ru-RU" sz="1600" u="sng" dirty="0" err="1"/>
              <a:t>господарства</a:t>
            </a:r>
            <a:r>
              <a:rPr lang="ru-RU" sz="1600" u="sng" dirty="0"/>
              <a:t> до </a:t>
            </a:r>
            <a:r>
              <a:rPr lang="ru-RU" sz="1600" u="sng" dirty="0" err="1"/>
              <a:t>витрат</a:t>
            </a:r>
            <a:r>
              <a:rPr lang="ru-RU" sz="1600" u="sng" dirty="0"/>
              <a:t> на оплату </a:t>
            </a:r>
            <a:r>
              <a:rPr lang="ru-RU" sz="1600" u="sng" dirty="0" err="1"/>
              <a:t>праці</a:t>
            </a:r>
            <a:r>
              <a:rPr lang="ru-RU" sz="1600" u="sng" dirty="0"/>
              <a:t> (</a:t>
            </a:r>
            <a:r>
              <a:rPr lang="ru-RU" sz="1600" u="sng" dirty="0" err="1"/>
              <a:t>відповідно</a:t>
            </a:r>
            <a:r>
              <a:rPr lang="ru-RU" sz="1600" u="sng" dirty="0"/>
              <a:t> до </a:t>
            </a:r>
            <a:r>
              <a:rPr lang="ru-RU" sz="1600" u="sng" dirty="0" err="1"/>
              <a:t>законодавства</a:t>
            </a:r>
            <a:r>
              <a:rPr lang="ru-RU" sz="1600" u="sng" dirty="0"/>
              <a:t>) належать:</a:t>
            </a:r>
          </a:p>
          <a:p>
            <a:pPr algn="ctr"/>
            <a:endParaRPr lang="ru-RU" sz="1600" u="sng" dirty="0"/>
          </a:p>
          <a:p>
            <a:r>
              <a:rPr lang="ru-RU" sz="1600" dirty="0"/>
              <a:t>• </a:t>
            </a:r>
            <a:r>
              <a:rPr lang="ru-RU" sz="1600" dirty="0" err="1"/>
              <a:t>вартість</a:t>
            </a:r>
            <a:r>
              <a:rPr lang="ru-RU" sz="1600" dirty="0"/>
              <a:t> </a:t>
            </a:r>
            <a:r>
              <a:rPr lang="ru-RU" sz="1600" dirty="0" err="1"/>
              <a:t>безкоштовно</a:t>
            </a:r>
            <a:r>
              <a:rPr lang="ru-RU" sz="1600" dirty="0"/>
              <a:t> </a:t>
            </a:r>
            <a:r>
              <a:rPr lang="ru-RU" sz="1600" dirty="0" err="1"/>
              <a:t>наданих</a:t>
            </a:r>
            <a:r>
              <a:rPr lang="ru-RU" sz="1600" dirty="0"/>
              <a:t> </a:t>
            </a:r>
            <a:r>
              <a:rPr lang="ru-RU" sz="1600" dirty="0" err="1"/>
              <a:t>працівникам</a:t>
            </a:r>
            <a:r>
              <a:rPr lang="ru-RU" sz="1600" dirty="0"/>
              <a:t> </a:t>
            </a:r>
            <a:r>
              <a:rPr lang="ru-RU" sz="1600" dirty="0" err="1"/>
              <a:t>комунальних</a:t>
            </a:r>
            <a:r>
              <a:rPr lang="ru-RU" sz="1600" dirty="0"/>
              <a:t> </a:t>
            </a:r>
            <a:r>
              <a:rPr lang="ru-RU" sz="1600" dirty="0" err="1"/>
              <a:t>послуг</a:t>
            </a:r>
            <a:r>
              <a:rPr lang="ru-RU" sz="1600" dirty="0"/>
              <a:t>, </a:t>
            </a:r>
            <a:r>
              <a:rPr lang="ru-RU" sz="1600" dirty="0" err="1"/>
              <a:t>продуктів</a:t>
            </a:r>
            <a:r>
              <a:rPr lang="ru-RU" sz="1600" dirty="0"/>
              <a:t> </a:t>
            </a:r>
            <a:r>
              <a:rPr lang="ru-RU" sz="1600" dirty="0" err="1"/>
              <a:t>харчування</a:t>
            </a:r>
            <a:r>
              <a:rPr lang="ru-RU" sz="1600" dirty="0"/>
              <a:t>, </a:t>
            </a:r>
            <a:r>
              <a:rPr lang="ru-RU" sz="1600" dirty="0" err="1"/>
              <a:t>витрати</a:t>
            </a:r>
            <a:r>
              <a:rPr lang="ru-RU" sz="1600" dirty="0"/>
              <a:t> на оплату </a:t>
            </a:r>
            <a:r>
              <a:rPr lang="ru-RU" sz="1600" dirty="0" err="1"/>
              <a:t>безкоштовно</a:t>
            </a:r>
            <a:r>
              <a:rPr lang="ru-RU" sz="1600" dirty="0"/>
              <a:t> </a:t>
            </a:r>
            <a:r>
              <a:rPr lang="ru-RU" sz="1600" dirty="0" err="1"/>
              <a:t>наданого</a:t>
            </a:r>
            <a:r>
              <a:rPr lang="ru-RU" sz="1600" dirty="0"/>
              <a:t> </a:t>
            </a:r>
            <a:r>
              <a:rPr lang="ru-RU" sz="1600" dirty="0" err="1"/>
              <a:t>працівникам</a:t>
            </a:r>
            <a:r>
              <a:rPr lang="ru-RU" sz="1600" dirty="0"/>
              <a:t> </a:t>
            </a:r>
            <a:r>
              <a:rPr lang="ru-RU" sz="1600" dirty="0" err="1"/>
              <a:t>підприємства</a:t>
            </a:r>
            <a:r>
              <a:rPr lang="ru-RU" sz="1600" dirty="0"/>
              <a:t> </a:t>
            </a:r>
            <a:r>
              <a:rPr lang="ru-RU" sz="1600" dirty="0" err="1"/>
              <a:t>житла</a:t>
            </a:r>
            <a:r>
              <a:rPr lang="ru-RU" sz="1600" dirty="0"/>
              <a:t>;</a:t>
            </a:r>
          </a:p>
          <a:p>
            <a:r>
              <a:rPr lang="ru-RU" sz="1600" dirty="0"/>
              <a:t>• </a:t>
            </a:r>
            <a:r>
              <a:rPr lang="ru-RU" sz="1600" dirty="0" err="1"/>
              <a:t>вартість</a:t>
            </a:r>
            <a:r>
              <a:rPr lang="ru-RU" sz="1600" dirty="0"/>
              <a:t> </a:t>
            </a:r>
            <a:r>
              <a:rPr lang="ru-RU" sz="1600" dirty="0" err="1"/>
              <a:t>безкоштовно</a:t>
            </a:r>
            <a:r>
              <a:rPr lang="ru-RU" sz="1600" dirty="0"/>
              <a:t> </a:t>
            </a:r>
            <a:r>
              <a:rPr lang="ru-RU" sz="1600" dirty="0" err="1"/>
              <a:t>наданих</a:t>
            </a:r>
            <a:r>
              <a:rPr lang="ru-RU" sz="1600" dirty="0"/>
              <a:t> </a:t>
            </a:r>
            <a:r>
              <a:rPr lang="ru-RU" sz="1600" dirty="0" err="1"/>
              <a:t>предметів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залишаються</a:t>
            </a:r>
            <a:r>
              <a:rPr lang="ru-RU" sz="1600" dirty="0"/>
              <a:t> в </a:t>
            </a:r>
            <a:r>
              <a:rPr lang="ru-RU" sz="1600" dirty="0" err="1"/>
              <a:t>особистому</a:t>
            </a:r>
            <a:r>
              <a:rPr lang="ru-RU" sz="1600" dirty="0"/>
              <a:t> </a:t>
            </a:r>
            <a:r>
              <a:rPr lang="ru-RU" sz="1600" dirty="0" err="1"/>
              <a:t>постійному</a:t>
            </a:r>
            <a:r>
              <a:rPr lang="ru-RU" sz="1600" dirty="0"/>
              <a:t> </a:t>
            </a:r>
            <a:r>
              <a:rPr lang="ru-RU" sz="1600" dirty="0" err="1"/>
              <a:t>користуванні</a:t>
            </a:r>
            <a:r>
              <a:rPr lang="ru-RU" sz="1600" dirty="0"/>
              <a:t>, </a:t>
            </a:r>
            <a:r>
              <a:rPr lang="ru-RU" sz="1600" dirty="0" err="1"/>
              <a:t>або</a:t>
            </a:r>
            <a:r>
              <a:rPr lang="ru-RU" sz="1600" dirty="0"/>
              <a:t> сума </a:t>
            </a:r>
            <a:r>
              <a:rPr lang="ru-RU" sz="1600" dirty="0" err="1"/>
              <a:t>пільг</a:t>
            </a:r>
            <a:r>
              <a:rPr lang="ru-RU" sz="1600" dirty="0"/>
              <a:t> у </a:t>
            </a:r>
            <a:r>
              <a:rPr lang="ru-RU" sz="1600" dirty="0" err="1"/>
              <a:t>зв'язку</a:t>
            </a:r>
            <a:r>
              <a:rPr lang="ru-RU" sz="1600" dirty="0"/>
              <a:t> з </a:t>
            </a:r>
            <a:r>
              <a:rPr lang="ru-RU" sz="1600" dirty="0" err="1"/>
              <a:t>продажем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за </a:t>
            </a:r>
            <a:r>
              <a:rPr lang="ru-RU" sz="1600" dirty="0" err="1"/>
              <a:t>зниженими</a:t>
            </a:r>
            <a:r>
              <a:rPr lang="ru-RU" sz="1600" dirty="0"/>
              <a:t> </a:t>
            </a:r>
            <a:r>
              <a:rPr lang="ru-RU" sz="1600" dirty="0" err="1"/>
              <a:t>цінами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706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Як правильно оформити працівника | Управління Держпраці у Черкаській област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128792" cy="368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986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Мінімальну зарплату планують підвищити до 7700 грн вже у 2022-му – міністр  фінансів – Новинар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048" y="-387424"/>
            <a:ext cx="9433048" cy="666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67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768" y="0"/>
            <a:ext cx="7467600" cy="1143000"/>
          </a:xfrm>
        </p:spPr>
        <p:txBody>
          <a:bodyPr/>
          <a:lstStyle/>
          <a:p>
            <a:pPr algn="ctr"/>
            <a:r>
              <a:rPr lang="uk-UA" dirty="0" err="1"/>
              <a:t>Штрфи</a:t>
            </a:r>
            <a:r>
              <a:rPr lang="uk-UA" dirty="0"/>
              <a:t> за порушення трудового законодавства 2021</a:t>
            </a:r>
          </a:p>
        </p:txBody>
      </p:sp>
      <p:pic>
        <p:nvPicPr>
          <p:cNvPr id="7170" name="Picture 2" descr="Штрафы Гоструда 2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72543"/>
            <a:ext cx="7920880" cy="581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711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848872" cy="2957190"/>
          </a:xfrm>
        </p:spPr>
        <p:txBody>
          <a:bodyPr>
            <a:normAutofit/>
          </a:bodyPr>
          <a:lstStyle/>
          <a:p>
            <a:pPr algn="ctr" fontAlgn="base"/>
            <a:r>
              <a:rPr lang="uk-UA" b="1" dirty="0">
                <a:solidFill>
                  <a:schemeClr val="tx1"/>
                </a:solidFill>
              </a:rPr>
              <a:t>Приклад 1.</a:t>
            </a:r>
            <a:r>
              <a:rPr lang="uk-UA" dirty="0">
                <a:solidFill>
                  <a:schemeClr val="tx1"/>
                </a:solidFill>
              </a:rPr>
              <a:t> </a:t>
            </a:r>
            <a:br>
              <a:rPr lang="uk-UA" dirty="0">
                <a:solidFill>
                  <a:schemeClr val="tx1"/>
                </a:solidFill>
              </a:rPr>
            </a:br>
            <a:r>
              <a:rPr lang="uk-UA" cap="none" dirty="0">
                <a:solidFill>
                  <a:schemeClr val="tx1"/>
                </a:solidFill>
              </a:rPr>
              <a:t>Харченко </a:t>
            </a:r>
            <a:r>
              <a:rPr lang="uk-UA" cap="none" dirty="0" err="1">
                <a:solidFill>
                  <a:schemeClr val="tx1"/>
                </a:solidFill>
              </a:rPr>
              <a:t>Т.П</a:t>
            </a:r>
            <a:r>
              <a:rPr lang="uk-UA" cap="none" dirty="0">
                <a:solidFill>
                  <a:schemeClr val="tx1"/>
                </a:solidFill>
              </a:rPr>
              <a:t>. встановлено посадовий оклад 6000 грн. та 40 годинний робочий тиждень. В січні 2021 року працівниця 2 дні перебувала у відпустці без збереження заробітної плати. </a:t>
            </a:r>
          </a:p>
        </p:txBody>
      </p:sp>
    </p:spTree>
    <p:extLst>
      <p:ext uri="{BB962C8B-B14F-4D97-AF65-F5344CB8AC3E}">
        <p14:creationId xmlns:p14="http://schemas.microsoft.com/office/powerpoint/2010/main" val="148787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 descr="Календар робочого часу — 2021. Податки &amp;amp; бухоблік, № 72, Вересень, 2020 |  Fa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60"/>
            <a:ext cx="9254966" cy="66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666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908720"/>
            <a:ext cx="7467600" cy="4464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 err="1"/>
              <a:t>РОЗВ</a:t>
            </a:r>
            <a:r>
              <a:rPr lang="en-US" b="1" dirty="0"/>
              <a:t>’</a:t>
            </a:r>
            <a:r>
              <a:rPr lang="uk-UA" b="1" dirty="0" err="1"/>
              <a:t>ЯЗОК</a:t>
            </a:r>
            <a:endParaRPr lang="uk-UA" b="1" dirty="0"/>
          </a:p>
          <a:p>
            <a:pPr marL="0" indent="0" algn="ctr">
              <a:buNone/>
            </a:pPr>
            <a:r>
              <a:rPr lang="uk-UA" dirty="0"/>
              <a:t>Середньоденна заробітна плата становить:</a:t>
            </a:r>
            <a:br>
              <a:rPr lang="uk-UA" dirty="0"/>
            </a:br>
            <a:r>
              <a:rPr lang="uk-UA" dirty="0"/>
              <a:t>6000 грн. : 19 днів = 315,79 грн.,</a:t>
            </a:r>
            <a:br>
              <a:rPr lang="uk-UA" dirty="0"/>
            </a:br>
            <a:endParaRPr lang="uk-UA" dirty="0"/>
          </a:p>
          <a:p>
            <a:pPr marL="0" indent="0" algn="ctr">
              <a:buNone/>
            </a:pPr>
            <a:endParaRPr lang="uk-UA" dirty="0"/>
          </a:p>
          <a:p>
            <a:pPr marL="0" indent="0" algn="ctr">
              <a:buNone/>
            </a:pPr>
            <a:endParaRPr lang="uk-UA" dirty="0"/>
          </a:p>
          <a:p>
            <a:pPr marL="0" indent="0" algn="ctr">
              <a:buNone/>
            </a:pPr>
            <a:r>
              <a:rPr lang="uk-UA" dirty="0"/>
              <a:t>За січень заробітна плата складе:</a:t>
            </a:r>
            <a:br>
              <a:rPr lang="uk-UA" dirty="0"/>
            </a:br>
            <a:r>
              <a:rPr lang="uk-UA" dirty="0"/>
              <a:t>315,79 * 17 днів = 5368,42 грн.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5627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920880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b="1" dirty="0" err="1">
                <a:solidFill>
                  <a:schemeClr val="tx1"/>
                </a:solidFill>
              </a:rPr>
              <a:t>ВІДРАХУВАННЯ</a:t>
            </a:r>
            <a:r>
              <a:rPr lang="ru-RU" sz="2000" b="1" dirty="0">
                <a:solidFill>
                  <a:schemeClr val="tx1"/>
                </a:solidFill>
              </a:rPr>
              <a:t> НА </a:t>
            </a:r>
            <a:r>
              <a:rPr lang="ru-RU" sz="2000" b="1" dirty="0" err="1">
                <a:solidFill>
                  <a:schemeClr val="tx1"/>
                </a:solidFill>
              </a:rPr>
              <a:t>СОЦІАЛЬНІ</a:t>
            </a:r>
            <a:r>
              <a:rPr lang="ru-RU" sz="2000" b="1" dirty="0">
                <a:solidFill>
                  <a:schemeClr val="tx1"/>
                </a:solidFill>
              </a:rPr>
              <a:t> ЗАХОДИ 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cap="none" dirty="0" err="1">
                <a:solidFill>
                  <a:schemeClr val="tx1"/>
                </a:solidFill>
              </a:rPr>
              <a:t>нарахування</a:t>
            </a:r>
            <a:r>
              <a:rPr lang="ru-RU" sz="2000" cap="none" dirty="0">
                <a:solidFill>
                  <a:schemeClr val="tx1"/>
                </a:solidFill>
              </a:rPr>
              <a:t> на фонд оплати </a:t>
            </a:r>
            <a:r>
              <a:rPr lang="ru-RU" sz="2000" cap="none" dirty="0" err="1">
                <a:solidFill>
                  <a:schemeClr val="tx1"/>
                </a:solidFill>
              </a:rPr>
              <a:t>праці</a:t>
            </a:r>
            <a:r>
              <a:rPr lang="ru-RU" sz="2000" cap="none" dirty="0">
                <a:solidFill>
                  <a:schemeClr val="tx1"/>
                </a:solidFill>
              </a:rPr>
              <a:t> до </a:t>
            </a:r>
            <a:r>
              <a:rPr lang="ru-RU" sz="2000" cap="none" dirty="0" err="1">
                <a:solidFill>
                  <a:schemeClr val="tx1"/>
                </a:solidFill>
              </a:rPr>
              <a:t>спеціальних</a:t>
            </a:r>
            <a:r>
              <a:rPr lang="ru-RU" sz="2000" cap="none" dirty="0">
                <a:solidFill>
                  <a:schemeClr val="tx1"/>
                </a:solidFill>
              </a:rPr>
              <a:t> </a:t>
            </a:r>
            <a:r>
              <a:rPr lang="ru-RU" sz="2000" cap="none" dirty="0" err="1">
                <a:solidFill>
                  <a:schemeClr val="tx1"/>
                </a:solidFill>
              </a:rPr>
              <a:t>фондів</a:t>
            </a:r>
            <a:endParaRPr lang="uk-UA" sz="2000" cap="none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075240" cy="2376264"/>
          </a:xfrm>
        </p:spPr>
        <p:txBody>
          <a:bodyPr>
            <a:noAutofit/>
          </a:bodyPr>
          <a:lstStyle/>
          <a:p>
            <a:r>
              <a:rPr lang="uk-UA" sz="1800" dirty="0"/>
              <a:t>податок на доходи фізичних осіб – 18%</a:t>
            </a:r>
          </a:p>
          <a:p>
            <a:r>
              <a:rPr lang="uk-UA" sz="1800" dirty="0"/>
              <a:t>Військовий збір – 1,5%</a:t>
            </a:r>
          </a:p>
          <a:p>
            <a:r>
              <a:rPr lang="uk-UA" sz="1800" dirty="0"/>
              <a:t>Відрахування у спеціальні фонди (профспілки тощо)</a:t>
            </a:r>
          </a:p>
          <a:p>
            <a:r>
              <a:rPr lang="uk-UA" sz="1800" dirty="0"/>
              <a:t>Інші витрати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924944"/>
            <a:ext cx="8363272" cy="58092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err="1"/>
              <a:t>Нарахування</a:t>
            </a:r>
            <a:r>
              <a:rPr lang="ru-RU" dirty="0"/>
              <a:t> на </a:t>
            </a:r>
            <a:r>
              <a:rPr lang="ru-RU" dirty="0" err="1"/>
              <a:t>заробітну</a:t>
            </a:r>
            <a:r>
              <a:rPr lang="ru-RU" dirty="0"/>
              <a:t> плату</a:t>
            </a:r>
            <a:endParaRPr lang="uk-UA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01216" y="4029164"/>
            <a:ext cx="5256584" cy="5760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Font typeface="Wingdings"/>
              <a:buNone/>
            </a:pPr>
            <a:r>
              <a:rPr lang="uk-UA" b="1" dirty="0"/>
              <a:t>Єдиний соціальний </a:t>
            </a:r>
            <a:r>
              <a:rPr lang="uk-UA" b="1" dirty="0" err="1"/>
              <a:t>внесо</a:t>
            </a:r>
            <a:r>
              <a:rPr lang="ru-RU" b="1" dirty="0"/>
              <a:t>к</a:t>
            </a:r>
            <a:endParaRPr lang="uk-UA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3784" y="4086364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22%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4605228"/>
            <a:ext cx="58581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!!!!! </a:t>
            </a:r>
          </a:p>
          <a:p>
            <a:pPr algn="ctr"/>
            <a:r>
              <a:rPr lang="ru-RU" dirty="0" err="1"/>
              <a:t>якщо</a:t>
            </a:r>
            <a:r>
              <a:rPr lang="ru-RU" dirty="0"/>
              <a:t> з </a:t>
            </a:r>
            <a:r>
              <a:rPr lang="ru-RU" dirty="0" err="1"/>
              <a:t>якихось</a:t>
            </a:r>
            <a:r>
              <a:rPr lang="ru-RU" dirty="0"/>
              <a:t> причин </a:t>
            </a:r>
            <a:r>
              <a:rPr lang="ru-RU" dirty="0" err="1"/>
              <a:t>працівнику</a:t>
            </a:r>
            <a:r>
              <a:rPr lang="ru-RU" dirty="0"/>
              <a:t> </a:t>
            </a:r>
            <a:r>
              <a:rPr lang="ru-RU" dirty="0" err="1"/>
              <a:t>нараховано</a:t>
            </a:r>
            <a:r>
              <a:rPr lang="ru-RU" dirty="0"/>
              <a:t> </a:t>
            </a:r>
            <a:r>
              <a:rPr lang="ru-RU" dirty="0" err="1"/>
              <a:t>заробітну</a:t>
            </a:r>
            <a:r>
              <a:rPr lang="ru-RU" dirty="0"/>
              <a:t> плату в </a:t>
            </a:r>
            <a:r>
              <a:rPr lang="ru-RU" dirty="0" err="1"/>
              <a:t>розмірі</a:t>
            </a:r>
            <a:r>
              <a:rPr lang="ru-RU" dirty="0"/>
              <a:t> </a:t>
            </a:r>
            <a:r>
              <a:rPr lang="ru-RU" dirty="0" err="1"/>
              <a:t>нижче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мінімальний</a:t>
            </a:r>
            <a:r>
              <a:rPr lang="ru-RU" dirty="0"/>
              <a:t>, </a:t>
            </a:r>
            <a:r>
              <a:rPr lang="ru-RU" dirty="0" err="1"/>
              <a:t>роботодавець</a:t>
            </a:r>
            <a:r>
              <a:rPr lang="ru-RU" dirty="0"/>
              <a:t> повинен </a:t>
            </a:r>
            <a:r>
              <a:rPr lang="ru-RU" dirty="0" err="1"/>
              <a:t>обов’язково</a:t>
            </a:r>
            <a:r>
              <a:rPr lang="ru-RU" dirty="0"/>
              <a:t> </a:t>
            </a:r>
            <a:r>
              <a:rPr lang="ru-RU" dirty="0" err="1"/>
              <a:t>сплатити</a:t>
            </a:r>
            <a:r>
              <a:rPr lang="ru-RU" dirty="0"/>
              <a:t> </a:t>
            </a:r>
            <a:r>
              <a:rPr lang="ru-RU" dirty="0" err="1"/>
              <a:t>ЄСВ</a:t>
            </a:r>
            <a:r>
              <a:rPr lang="ru-RU" dirty="0"/>
              <a:t> в</a:t>
            </a:r>
            <a:r>
              <a:rPr lang="uk-UA" dirty="0"/>
              <a:t>ід </a:t>
            </a:r>
            <a:r>
              <a:rPr lang="uk-UA" dirty="0" err="1"/>
              <a:t>МЗП</a:t>
            </a:r>
            <a:r>
              <a:rPr lang="uk-UA" dirty="0"/>
              <a:t> на даний період</a:t>
            </a:r>
          </a:p>
        </p:txBody>
      </p:sp>
    </p:spTree>
    <p:extLst>
      <p:ext uri="{BB962C8B-B14F-4D97-AF65-F5344CB8AC3E}">
        <p14:creationId xmlns:p14="http://schemas.microsoft.com/office/powerpoint/2010/main" val="219409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16632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/>
              <a:t>Приклад </a:t>
            </a:r>
            <a:r>
              <a:rPr lang="ru-RU" b="1" dirty="0" err="1"/>
              <a:t>розрахунку</a:t>
            </a:r>
            <a:r>
              <a:rPr lang="ru-RU" b="1" dirty="0"/>
              <a:t> </a:t>
            </a:r>
            <a:r>
              <a:rPr lang="ru-RU" b="1" dirty="0" err="1"/>
              <a:t>утримань</a:t>
            </a:r>
            <a:r>
              <a:rPr lang="ru-RU" b="1" dirty="0"/>
              <a:t> та </a:t>
            </a:r>
            <a:r>
              <a:rPr lang="ru-RU" b="1" dirty="0" err="1"/>
              <a:t>нарахувань</a:t>
            </a:r>
            <a:r>
              <a:rPr lang="ru-RU" b="1" dirty="0"/>
              <a:t> з </a:t>
            </a:r>
            <a:r>
              <a:rPr lang="ru-RU" b="1" dirty="0" err="1"/>
              <a:t>заробітної</a:t>
            </a:r>
            <a:r>
              <a:rPr lang="ru-RU" b="1" dirty="0"/>
              <a:t> плати</a:t>
            </a:r>
            <a:endParaRPr lang="uk-UA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66727" y="1281754"/>
            <a:ext cx="7931224" cy="394744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Wingdings"/>
              <a:buNone/>
            </a:pPr>
            <a:r>
              <a:rPr lang="uk-UA" sz="2000" dirty="0"/>
              <a:t>Кравченко </a:t>
            </a:r>
            <a:r>
              <a:rPr lang="uk-UA" sz="2000" dirty="0" err="1"/>
              <a:t>П.П</a:t>
            </a:r>
            <a:r>
              <a:rPr lang="uk-UA" sz="2000" dirty="0"/>
              <a:t>. за січень було нараховано 6000 грн.</a:t>
            </a:r>
          </a:p>
          <a:p>
            <a:pPr marL="0" indent="0" fontAlgn="base">
              <a:buFont typeface="Wingdings"/>
              <a:buNone/>
            </a:pPr>
            <a:r>
              <a:rPr lang="uk-UA" sz="2000" dirty="0"/>
              <a:t>З заробітної плати працівниці потрібно утримати:</a:t>
            </a:r>
          </a:p>
          <a:p>
            <a:pPr marL="0" indent="0" fontAlgn="base">
              <a:buFont typeface="Wingdings"/>
              <a:buNone/>
            </a:pPr>
            <a:r>
              <a:rPr lang="uk-UA" sz="2000" dirty="0"/>
              <a:t>Розрахувати обсяги відрахувань та нарахувань з заробітної плати</a:t>
            </a:r>
          </a:p>
          <a:p>
            <a:pPr marL="0" indent="0" fontAlgn="base">
              <a:buFont typeface="Wingdings"/>
              <a:buNone/>
            </a:pPr>
            <a:r>
              <a:rPr lang="uk-UA" sz="2000" dirty="0"/>
              <a:t>1) Військовий податок:</a:t>
            </a:r>
          </a:p>
          <a:p>
            <a:pPr marL="0" indent="0" algn="ctr" fontAlgn="base">
              <a:buFont typeface="Wingdings"/>
              <a:buNone/>
            </a:pPr>
            <a:r>
              <a:rPr lang="uk-UA" sz="2000" dirty="0"/>
              <a:t>000 грн. * 1,5% = 90,00 грн.</a:t>
            </a:r>
          </a:p>
          <a:p>
            <a:pPr marL="0" indent="0" fontAlgn="base">
              <a:buFont typeface="Wingdings"/>
              <a:buNone/>
            </a:pPr>
            <a:r>
              <a:rPr lang="uk-UA" sz="2000" dirty="0"/>
              <a:t>2) Податок на доходи фізичних осіб:</a:t>
            </a:r>
          </a:p>
          <a:p>
            <a:pPr marL="0" indent="0" algn="ctr" fontAlgn="base">
              <a:buFont typeface="Wingdings"/>
              <a:buNone/>
            </a:pPr>
            <a:r>
              <a:rPr lang="uk-UA" sz="2000" dirty="0"/>
              <a:t>6000 грн. * 18% = 1080,00 грн.</a:t>
            </a:r>
          </a:p>
          <a:p>
            <a:pPr marL="0" indent="0" fontAlgn="base">
              <a:buFont typeface="Wingdings"/>
              <a:buNone/>
            </a:pPr>
            <a:r>
              <a:rPr lang="uk-UA" sz="2000" dirty="0"/>
              <a:t>3) Тобто на руки працівниця повинна отримати:</a:t>
            </a:r>
          </a:p>
          <a:p>
            <a:pPr marL="0" indent="0" algn="ctr" fontAlgn="base">
              <a:buFont typeface="Wingdings"/>
              <a:buNone/>
            </a:pPr>
            <a:r>
              <a:rPr lang="uk-UA" sz="2000" dirty="0"/>
              <a:t>6000 грн. – 90,00 грн. – 1080,00 грн. = 4830,00 грн.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1052" y="5229200"/>
            <a:ext cx="7931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sz="2400" dirty="0"/>
              <a:t>4) На заробітну плату потрібно нарахувати єдиний соціальний внесок (</a:t>
            </a:r>
            <a:r>
              <a:rPr lang="uk-UA" sz="2400" dirty="0" err="1"/>
              <a:t>ЄСВ</a:t>
            </a:r>
            <a:r>
              <a:rPr lang="uk-UA" sz="2400" dirty="0"/>
              <a:t>):</a:t>
            </a:r>
          </a:p>
          <a:p>
            <a:pPr algn="ctr" fontAlgn="base"/>
            <a:r>
              <a:rPr lang="uk-UA" sz="2400" dirty="0"/>
              <a:t>6000 грн. *22% = 1320,00 грн.</a:t>
            </a:r>
          </a:p>
        </p:txBody>
      </p:sp>
    </p:spTree>
    <p:extLst>
      <p:ext uri="{BB962C8B-B14F-4D97-AF65-F5344CB8AC3E}">
        <p14:creationId xmlns:p14="http://schemas.microsoft.com/office/powerpoint/2010/main" val="202720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 txBox="1">
            <a:spLocks/>
          </p:cNvSpPr>
          <p:nvPr/>
        </p:nvSpPr>
        <p:spPr>
          <a:xfrm>
            <a:off x="457200" y="1481329"/>
            <a:ext cx="8229600" cy="10835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Wingdings"/>
              <a:buNone/>
            </a:pPr>
            <a:r>
              <a:rPr lang="uk-UA"/>
              <a:t>сума, на яку доходи перевищують пов</a:t>
            </a:r>
            <a:r>
              <a:rPr lang="en-US"/>
              <a:t>’</a:t>
            </a:r>
            <a:r>
              <a:rPr lang="uk-UA"/>
              <a:t>язані з ними витрати</a:t>
            </a:r>
            <a:endParaRPr lang="uk-UA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/>
              <a:t>Прибуток</a:t>
            </a:r>
            <a:endParaRPr lang="uk-UA" dirty="0"/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457200" y="4653136"/>
            <a:ext cx="8229600" cy="12996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r>
              <a:rPr lang="uk-UA" dirty="0"/>
              <a:t>це та частина виручки, яка залишається після відшкодування всіх витрат на виробничу і комерційну діяльність підприємства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2348880"/>
            <a:ext cx="3749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</a:t>
            </a:r>
            <a:r>
              <a:rPr lang="en-US" sz="5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=</a:t>
            </a:r>
            <a:r>
              <a:rPr lang="en-US" sz="54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tr-tc</a:t>
            </a:r>
            <a:endParaRPr lang="ru-RU" sz="54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66996" y="3429000"/>
            <a:ext cx="3727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nPR</a:t>
            </a:r>
            <a:r>
              <a:rPr lang="en-US" sz="5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=</a:t>
            </a:r>
            <a:r>
              <a:rPr lang="en-US" sz="54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pr</a:t>
            </a:r>
            <a:r>
              <a:rPr lang="en-US" sz="5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-t</a:t>
            </a:r>
            <a:endParaRPr lang="ru-RU" sz="54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534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На руки працівнику з мінімал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3725803"/>
            <a:ext cx="9577064" cy="293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4" t="27203" r="11502"/>
          <a:stretch/>
        </p:blipFill>
        <p:spPr bwMode="auto">
          <a:xfrm>
            <a:off x="251520" y="1312605"/>
            <a:ext cx="7638867" cy="2374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7" b="71470"/>
          <a:stretch/>
        </p:blipFill>
        <p:spPr bwMode="auto">
          <a:xfrm>
            <a:off x="827584" y="382179"/>
            <a:ext cx="6606042" cy="91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3197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582" y="188640"/>
            <a:ext cx="7467600" cy="652934"/>
          </a:xfrm>
        </p:spPr>
        <p:txBody>
          <a:bodyPr/>
          <a:lstStyle/>
          <a:p>
            <a:pPr algn="ctr"/>
            <a:r>
              <a:rPr lang="uk-UA" b="1" dirty="0"/>
              <a:t>Податкова соціальна пільга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908720"/>
            <a:ext cx="8712968" cy="17281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err="1"/>
              <a:t>застосовується</a:t>
            </a:r>
            <a:r>
              <a:rPr lang="ru-RU" sz="1800" dirty="0"/>
              <a:t> до доходу, </a:t>
            </a:r>
            <a:r>
              <a:rPr lang="ru-RU" sz="1800" dirty="0" err="1"/>
              <a:t>якщо</a:t>
            </a:r>
            <a:r>
              <a:rPr lang="ru-RU" sz="1800" dirty="0"/>
              <a:t> </a:t>
            </a:r>
            <a:r>
              <a:rPr lang="ru-RU" sz="1800" dirty="0" err="1"/>
              <a:t>його</a:t>
            </a:r>
            <a:r>
              <a:rPr lang="ru-RU" sz="1800" dirty="0"/>
              <a:t> </a:t>
            </a:r>
            <a:r>
              <a:rPr lang="ru-RU" sz="1800" dirty="0" err="1"/>
              <a:t>розмір</a:t>
            </a:r>
            <a:r>
              <a:rPr lang="ru-RU" sz="1800" dirty="0"/>
              <a:t> не </a:t>
            </a:r>
            <a:r>
              <a:rPr lang="ru-RU" sz="1800" dirty="0" err="1"/>
              <a:t>перевищує</a:t>
            </a:r>
            <a:r>
              <a:rPr lang="ru-RU" sz="1800" dirty="0"/>
              <a:t> </a:t>
            </a:r>
            <a:r>
              <a:rPr lang="ru-RU" sz="1800" dirty="0" err="1"/>
              <a:t>суми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дорівнює</a:t>
            </a:r>
            <a:r>
              <a:rPr lang="ru-RU" sz="1800" dirty="0"/>
              <a:t> </a:t>
            </a:r>
            <a:r>
              <a:rPr lang="ru-RU" sz="1800" dirty="0" err="1"/>
              <a:t>розміру</a:t>
            </a:r>
            <a:r>
              <a:rPr lang="ru-RU" sz="1800" dirty="0"/>
              <a:t> </a:t>
            </a:r>
            <a:r>
              <a:rPr lang="ru-RU" sz="1800" dirty="0" err="1"/>
              <a:t>місячного</a:t>
            </a:r>
            <a:r>
              <a:rPr lang="ru-RU" sz="1800" dirty="0"/>
              <a:t> </a:t>
            </a:r>
            <a:r>
              <a:rPr lang="ru-RU" sz="1800" dirty="0" err="1"/>
              <a:t>прожиткового</a:t>
            </a:r>
            <a:r>
              <a:rPr lang="ru-RU" sz="1800" dirty="0"/>
              <a:t> </a:t>
            </a:r>
            <a:r>
              <a:rPr lang="ru-RU" sz="1800" dirty="0" err="1"/>
              <a:t>мінімуму</a:t>
            </a:r>
            <a:r>
              <a:rPr lang="ru-RU" sz="1800" dirty="0"/>
              <a:t> (в 2021 – 2270 </a:t>
            </a:r>
            <a:r>
              <a:rPr lang="ru-RU" sz="1800" dirty="0" err="1"/>
              <a:t>грн</a:t>
            </a:r>
            <a:r>
              <a:rPr lang="ru-RU" sz="1800" dirty="0"/>
              <a:t>) для </a:t>
            </a:r>
            <a:r>
              <a:rPr lang="ru-RU" sz="1800" dirty="0" err="1"/>
              <a:t>працездатних</a:t>
            </a:r>
            <a:r>
              <a:rPr lang="ru-RU" sz="1800" dirty="0"/>
              <a:t> </a:t>
            </a:r>
            <a:r>
              <a:rPr lang="ru-RU" sz="1800" dirty="0" err="1"/>
              <a:t>осіб</a:t>
            </a:r>
            <a:r>
              <a:rPr lang="ru-RU" sz="1800" dirty="0"/>
              <a:t>, </a:t>
            </a:r>
            <a:r>
              <a:rPr lang="ru-RU" sz="1800" dirty="0" err="1"/>
              <a:t>діючого</a:t>
            </a:r>
            <a:r>
              <a:rPr lang="ru-RU" sz="1800" dirty="0"/>
              <a:t> на 1 </a:t>
            </a:r>
            <a:r>
              <a:rPr lang="ru-RU" sz="1800" dirty="0" err="1"/>
              <a:t>січня</a:t>
            </a:r>
            <a:r>
              <a:rPr lang="ru-RU" sz="1800" dirty="0"/>
              <a:t> </a:t>
            </a:r>
            <a:r>
              <a:rPr lang="ru-RU" sz="1800" dirty="0" err="1"/>
              <a:t>звітного</a:t>
            </a:r>
            <a:r>
              <a:rPr lang="ru-RU" sz="1800" dirty="0"/>
              <a:t> </a:t>
            </a:r>
            <a:r>
              <a:rPr lang="ru-RU" sz="1800" dirty="0" err="1"/>
              <a:t>податкового</a:t>
            </a:r>
            <a:r>
              <a:rPr lang="ru-RU" sz="1800" dirty="0"/>
              <a:t> року, </a:t>
            </a:r>
            <a:r>
              <a:rPr lang="ru-RU" sz="1800" dirty="0" err="1"/>
              <a:t>помноженого</a:t>
            </a:r>
            <a:r>
              <a:rPr lang="ru-RU" sz="1800" dirty="0"/>
              <a:t> на 1,4 та </a:t>
            </a:r>
            <a:r>
              <a:rPr lang="ru-RU" sz="1800" dirty="0" err="1"/>
              <a:t>округленого</a:t>
            </a:r>
            <a:r>
              <a:rPr lang="ru-RU" sz="1800" dirty="0"/>
              <a:t> до </a:t>
            </a:r>
            <a:r>
              <a:rPr lang="ru-RU" sz="1800" dirty="0" err="1"/>
              <a:t>найближчих</a:t>
            </a:r>
            <a:r>
              <a:rPr lang="ru-RU" sz="1800" dirty="0"/>
              <a:t> 10 </a:t>
            </a:r>
            <a:r>
              <a:rPr lang="ru-RU" sz="1800" dirty="0" err="1"/>
              <a:t>гривень</a:t>
            </a:r>
            <a:endParaRPr lang="ru-RU" sz="1800" dirty="0"/>
          </a:p>
          <a:p>
            <a:pPr marL="0" indent="0" algn="ctr">
              <a:buNone/>
            </a:pPr>
            <a:r>
              <a:rPr lang="ru-RU" sz="1800" dirty="0"/>
              <a:t>2270 * 1,4 ≈ 3180</a:t>
            </a:r>
            <a:r>
              <a:rPr lang="ru-RU" sz="1800" b="1" dirty="0"/>
              <a:t> грн.</a:t>
            </a:r>
            <a:endParaRPr lang="ru-RU" sz="1800" dirty="0"/>
          </a:p>
          <a:p>
            <a:pPr marL="0" indent="0" algn="ctr">
              <a:buNone/>
            </a:pPr>
            <a:endParaRPr lang="ru-RU" sz="1800" dirty="0"/>
          </a:p>
          <a:p>
            <a:endParaRPr lang="uk-UA" sz="1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4"/>
          <a:stretch/>
        </p:blipFill>
        <p:spPr bwMode="auto">
          <a:xfrm>
            <a:off x="827584" y="2580968"/>
            <a:ext cx="7488832" cy="384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073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548680"/>
            <a:ext cx="8352928" cy="487375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dirty="0"/>
              <a:t>Кожен працівник, розмір доходів якого не перевищує 3180 гривень, має право на застосування загальної податкової соціальної пільги (далі – </a:t>
            </a:r>
            <a:r>
              <a:rPr lang="uk-UA" dirty="0" err="1"/>
              <a:t>ПСП</a:t>
            </a:r>
            <a:r>
              <a:rPr lang="uk-UA" dirty="0"/>
              <a:t>), розмір якої становить 50% розміру прожиткового мінімуму для працездатної особи.</a:t>
            </a:r>
          </a:p>
          <a:p>
            <a:pPr marL="0" indent="0" algn="ctr">
              <a:buNone/>
            </a:pPr>
            <a:endParaRPr lang="uk-UA" dirty="0"/>
          </a:p>
          <a:p>
            <a:pPr marL="0" indent="0" algn="ctr">
              <a:buNone/>
            </a:pPr>
            <a:endParaRPr lang="uk-UA" dirty="0"/>
          </a:p>
          <a:p>
            <a:pPr marL="0" indent="0" algn="ctr">
              <a:buNone/>
            </a:pPr>
            <a:r>
              <a:rPr lang="uk-UA" dirty="0"/>
              <a:t>В 2021 році пільга становить: </a:t>
            </a:r>
          </a:p>
          <a:p>
            <a:pPr marL="0" indent="0" algn="ctr">
              <a:buNone/>
            </a:pPr>
            <a:r>
              <a:rPr lang="uk-UA" dirty="0"/>
              <a:t>2270 грн х 50% = </a:t>
            </a:r>
            <a:r>
              <a:rPr lang="uk-UA" b="1" dirty="0"/>
              <a:t>1135 грн.</a:t>
            </a:r>
            <a:r>
              <a:rPr lang="uk-UA" dirty="0"/>
              <a:t> </a:t>
            </a:r>
          </a:p>
          <a:p>
            <a:pPr marL="0" indent="0" algn="ctr">
              <a:buNone/>
            </a:pPr>
            <a:r>
              <a:rPr lang="uk-UA" dirty="0"/>
              <a:t>Тобто, </a:t>
            </a:r>
          </a:p>
          <a:p>
            <a:pPr marL="0" indent="0" algn="ctr">
              <a:buNone/>
            </a:pPr>
            <a:r>
              <a:rPr lang="uk-UA" dirty="0"/>
              <a:t>3180 грн. (заробітна плата) – 1135 грн. (</a:t>
            </a:r>
            <a:r>
              <a:rPr lang="uk-UA" dirty="0" err="1"/>
              <a:t>ПСП</a:t>
            </a:r>
            <a:r>
              <a:rPr lang="uk-UA" dirty="0"/>
              <a:t>) = 2045 грн. – </a:t>
            </a:r>
          </a:p>
          <a:p>
            <a:pPr marL="0" indent="0" algn="ctr">
              <a:buNone/>
            </a:pPr>
            <a:r>
              <a:rPr lang="uk-UA" dirty="0"/>
              <a:t>саме з цієї суми буде відраховуватись </a:t>
            </a:r>
            <a:r>
              <a:rPr lang="uk-UA" dirty="0" err="1"/>
              <a:t>ПДФО</a:t>
            </a:r>
            <a:r>
              <a:rPr lang="uk-UA" dirty="0"/>
              <a:t>.</a:t>
            </a:r>
          </a:p>
          <a:p>
            <a:pPr marL="0" indent="0" algn="ctr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99808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Приклад </a:t>
            </a:r>
            <a:r>
              <a:rPr lang="ru-RU" b="1" dirty="0" err="1"/>
              <a:t>утримань</a:t>
            </a:r>
            <a:r>
              <a:rPr lang="ru-RU" b="1" dirty="0"/>
              <a:t> з </a:t>
            </a:r>
            <a:r>
              <a:rPr lang="ru-RU" b="1" dirty="0" err="1"/>
              <a:t>заробітної</a:t>
            </a:r>
            <a:r>
              <a:rPr lang="ru-RU" b="1" dirty="0"/>
              <a:t> плати з </a:t>
            </a:r>
            <a:r>
              <a:rPr lang="ru-RU" b="1" dirty="0" err="1"/>
              <a:t>застосуванням</a:t>
            </a:r>
            <a:r>
              <a:rPr lang="ru-RU" b="1" dirty="0"/>
              <a:t> </a:t>
            </a:r>
            <a:r>
              <a:rPr lang="ru-RU" b="1" dirty="0" err="1"/>
              <a:t>податкової</a:t>
            </a:r>
            <a:r>
              <a:rPr lang="ru-RU" b="1" dirty="0"/>
              <a:t> </a:t>
            </a:r>
            <a:r>
              <a:rPr lang="ru-RU" b="1" dirty="0" err="1"/>
              <a:t>соціальної</a:t>
            </a:r>
            <a:r>
              <a:rPr lang="ru-RU" b="1" dirty="0"/>
              <a:t> </a:t>
            </a:r>
            <a:r>
              <a:rPr lang="ru-RU" b="1" dirty="0" err="1"/>
              <a:t>пільги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496944" cy="5257800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uk-UA" sz="1600" dirty="0" err="1"/>
              <a:t>Макеєвій</a:t>
            </a:r>
            <a:r>
              <a:rPr lang="uk-UA" sz="1600" dirty="0"/>
              <a:t> </a:t>
            </a:r>
            <a:r>
              <a:rPr lang="uk-UA" sz="1600" dirty="0" err="1"/>
              <a:t>О.П</a:t>
            </a:r>
            <a:r>
              <a:rPr lang="uk-UA" sz="1600" dirty="0"/>
              <a:t>. в січні 2021 року нараховано 6000 грн. Жінка має двох дітей до 18 років та подала до бухгалтерії заяву на застосування </a:t>
            </a:r>
            <a:r>
              <a:rPr lang="uk-UA" sz="1600" dirty="0" err="1"/>
              <a:t>ПСП</a:t>
            </a:r>
            <a:r>
              <a:rPr lang="uk-UA" sz="1600" dirty="0"/>
              <a:t>. </a:t>
            </a:r>
          </a:p>
          <a:p>
            <a:pPr marL="0" indent="0" algn="ctr" fontAlgn="base">
              <a:buNone/>
            </a:pPr>
            <a:r>
              <a:rPr lang="uk-UA" sz="1600" dirty="0"/>
              <a:t>Граничний доход, який дає право на застосування пільги становить:</a:t>
            </a:r>
          </a:p>
          <a:p>
            <a:pPr marL="0" indent="0" algn="ctr" fontAlgn="base">
              <a:buNone/>
            </a:pPr>
            <a:r>
              <a:rPr lang="uk-UA" sz="1600" dirty="0"/>
              <a:t>3180 грн. * 2 (кількість дітей) = 6360 грн.</a:t>
            </a:r>
          </a:p>
          <a:p>
            <a:pPr marL="0" indent="0" algn="ctr" fontAlgn="base">
              <a:buNone/>
            </a:pPr>
            <a:r>
              <a:rPr lang="uk-UA" sz="1600" dirty="0"/>
              <a:t>6000 грн </a:t>
            </a:r>
            <a:r>
              <a:rPr lang="en-US" sz="1600" dirty="0"/>
              <a:t>&lt; </a:t>
            </a:r>
            <a:r>
              <a:rPr lang="uk-UA" sz="1600" dirty="0"/>
              <a:t>6360</a:t>
            </a:r>
            <a:r>
              <a:rPr lang="en-US" sz="1600" dirty="0"/>
              <a:t> </a:t>
            </a:r>
            <a:r>
              <a:rPr lang="uk-UA" sz="1600" dirty="0"/>
              <a:t>грн</a:t>
            </a:r>
          </a:p>
          <a:p>
            <a:pPr marL="0" indent="0" algn="ctr" fontAlgn="base">
              <a:buNone/>
            </a:pPr>
            <a:r>
              <a:rPr lang="uk-UA" sz="1600" dirty="0"/>
              <a:t>Отже в січні жінка має право на пільгу в розмірі  2270 грн. (1135 * кількість дітей).</a:t>
            </a:r>
          </a:p>
          <a:p>
            <a:pPr marL="0" indent="0" algn="ctr" fontAlgn="base">
              <a:buNone/>
            </a:pPr>
            <a:r>
              <a:rPr lang="uk-UA" sz="1600" dirty="0"/>
              <a:t>Таким чином, податок на доходи фізичних осіб становить:</a:t>
            </a:r>
          </a:p>
          <a:p>
            <a:pPr marL="0" indent="0" algn="ctr" fontAlgn="base">
              <a:buNone/>
            </a:pPr>
            <a:r>
              <a:rPr lang="uk-UA" sz="1600" dirty="0"/>
              <a:t>(6000 грн. –  2270 грн.)*18% = 3730*18%=671,40 грн.</a:t>
            </a:r>
          </a:p>
          <a:p>
            <a:pPr marL="0" indent="0" fontAlgn="base">
              <a:buNone/>
            </a:pPr>
            <a:r>
              <a:rPr lang="uk-UA" sz="1600" dirty="0"/>
              <a:t>Військовий збір:</a:t>
            </a:r>
          </a:p>
          <a:p>
            <a:pPr marL="0" indent="0" algn="ctr" fontAlgn="base">
              <a:buNone/>
            </a:pPr>
            <a:r>
              <a:rPr lang="uk-UA" sz="1600" dirty="0"/>
              <a:t>6000 грн. * 1,5% = 90 грн.</a:t>
            </a:r>
          </a:p>
          <a:p>
            <a:pPr marL="0" indent="0" algn="ctr" fontAlgn="base">
              <a:buNone/>
            </a:pPr>
            <a:r>
              <a:rPr lang="uk-UA" sz="1600" dirty="0"/>
              <a:t>Заробітна плата, що отримує працівниця</a:t>
            </a:r>
          </a:p>
          <a:p>
            <a:pPr marL="0" indent="0" algn="ctr" fontAlgn="base">
              <a:buNone/>
            </a:pPr>
            <a:r>
              <a:rPr lang="uk-UA" sz="1600" dirty="0"/>
              <a:t>6000 – 671,4 – 90 = 5239 грн</a:t>
            </a:r>
          </a:p>
          <a:p>
            <a:pPr marL="0" indent="0" algn="ctr" fontAlgn="base">
              <a:buNone/>
            </a:pPr>
            <a:r>
              <a:rPr lang="uk-UA" sz="1600" dirty="0"/>
              <a:t>За умов відсутності </a:t>
            </a:r>
            <a:r>
              <a:rPr lang="uk-UA" sz="1600" dirty="0" err="1"/>
              <a:t>ПСП</a:t>
            </a:r>
            <a:endParaRPr lang="uk-UA" sz="1600" dirty="0"/>
          </a:p>
          <a:p>
            <a:pPr marL="0" indent="0" algn="ctr" fontAlgn="base">
              <a:buNone/>
            </a:pPr>
            <a:r>
              <a:rPr lang="uk-UA" sz="1600" dirty="0"/>
              <a:t>6000 грн. – 90,00 грн. – 1080,00 грн. = 4830,00 грн.</a:t>
            </a:r>
          </a:p>
          <a:p>
            <a:pPr marL="0" indent="0" algn="ctr" fontAlgn="base">
              <a:buNone/>
            </a:pPr>
            <a:endParaRPr lang="uk-UA" sz="1600" dirty="0"/>
          </a:p>
          <a:p>
            <a:pPr marL="0" indent="0" algn="ctr" fontAlgn="base">
              <a:buNone/>
            </a:pPr>
            <a:r>
              <a:rPr lang="uk-UA" sz="1600" dirty="0"/>
              <a:t>Різниця 409 грн</a:t>
            </a:r>
          </a:p>
        </p:txBody>
      </p:sp>
    </p:spTree>
    <p:extLst>
      <p:ext uri="{BB962C8B-B14F-4D97-AF65-F5344CB8AC3E}">
        <p14:creationId xmlns:p14="http://schemas.microsoft.com/office/powerpoint/2010/main" val="76827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3789040"/>
            <a:ext cx="7467600" cy="2116832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>
                <a:solidFill>
                  <a:srgbClr val="7030A0"/>
                </a:solidFill>
              </a:rPr>
              <a:t>УПРАВЛІННЯ ВИТРАТАМИ</a:t>
            </a:r>
          </a:p>
          <a:p>
            <a:pPr marL="0" indent="0" algn="ctr">
              <a:buNone/>
            </a:pPr>
            <a:r>
              <a:rPr lang="uk-UA" dirty="0"/>
              <a:t>це процес цілеспрямованого формування витрат щодо їхніх видів, місць та носіїв за постійного контролю рівня витрат і стимулювання їхнього зниження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755576" y="692696"/>
            <a:ext cx="7467600" cy="27363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b="1" dirty="0">
                <a:solidFill>
                  <a:srgbClr val="7030A0"/>
                </a:solidFill>
              </a:rPr>
              <a:t>ВИТРАТИ</a:t>
            </a:r>
          </a:p>
          <a:p>
            <a:pPr marL="0" indent="0" algn="ctr">
              <a:buNone/>
            </a:pPr>
            <a:r>
              <a:rPr lang="uk-UA" dirty="0"/>
              <a:t>зменшення економічних вигід у вигляді вибуття активів або збільшення зобов'язань, що призводять до зменшення власного капіталу підприємства (за винятком зменшення капіталу за рахунок його вилучення або розподілу між власниками)</a:t>
            </a:r>
          </a:p>
        </p:txBody>
      </p:sp>
    </p:spTree>
    <p:extLst>
      <p:ext uri="{BB962C8B-B14F-4D97-AF65-F5344CB8AC3E}">
        <p14:creationId xmlns:p14="http://schemas.microsoft.com/office/powerpoint/2010/main" val="405636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 </a:t>
            </a:r>
            <a:r>
              <a:rPr lang="ru-RU" dirty="0" err="1"/>
              <a:t>ступенем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772816"/>
            <a:ext cx="7467600" cy="20882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dirty="0"/>
              <a:t>ЗМІННІ ВИТРАТИ</a:t>
            </a:r>
            <a:endParaRPr lang="uk-UA" sz="2000" dirty="0"/>
          </a:p>
          <a:p>
            <a:pPr marL="0" indent="0" algn="ctr">
              <a:buNone/>
            </a:pPr>
            <a:r>
              <a:rPr lang="uk-UA" sz="2000" dirty="0"/>
              <a:t>це витрати, абсолютна величина яких зростає зі збільшенням обсягу випуску продукції і зменшується з його зниженням (витрати на сировину, матеріали, технологічне паливо і енергію, на оплату праці виробничого персоналу з відрахуваннями на соціальні заходи тощо);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7544" y="4077072"/>
            <a:ext cx="7467600" cy="20882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000" b="1" dirty="0"/>
              <a:t>ПОСТІЙНІ ВИТРАТИ</a:t>
            </a:r>
            <a:endParaRPr lang="uk-UA" sz="2000" dirty="0"/>
          </a:p>
          <a:p>
            <a:pPr marL="0" indent="0" algn="ctr">
              <a:buNone/>
            </a:pPr>
            <a:r>
              <a:rPr lang="uk-UA" sz="2000" dirty="0"/>
              <a:t>це витрати, абсолютна величина яких зі збільшенням (зменшенням) обсягу випуску продукції істотно не змінюється (це витрати, пов'язані з обслуговуванням і управлінням виробництвом, а також витрати на забезпечення господарських потреб виробництва)</a:t>
            </a:r>
          </a:p>
        </p:txBody>
      </p:sp>
    </p:spTree>
    <p:extLst>
      <p:ext uri="{BB962C8B-B14F-4D97-AF65-F5344CB8AC3E}">
        <p14:creationId xmlns:p14="http://schemas.microsoft.com/office/powerpoint/2010/main" val="197558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95113636"/>
              </p:ext>
            </p:extLst>
          </p:nvPr>
        </p:nvGraphicFramePr>
        <p:xfrm>
          <a:off x="179512" y="1412776"/>
          <a:ext cx="8496943" cy="41917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2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1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8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43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649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№ з/п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Найменування витрат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Постійні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Змінні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28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Відсотки за користування кредитом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43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Амортизаційні відрахування верстата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24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Витрати на оплату праці економіста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83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Витрати на паливо для технологічних цілей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24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Вартість півфабрикатів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24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Премія основних робітників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24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Витрати на опалення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324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Витрати на телефонні послуги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324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Придбання сировини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3" name="Объект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92714743"/>
              </p:ext>
            </p:extLst>
          </p:nvPr>
        </p:nvGraphicFramePr>
        <p:xfrm>
          <a:off x="179512" y="1412776"/>
          <a:ext cx="8496943" cy="41917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2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1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8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43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649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№ з/п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Найменування витрат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Постійні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Змінні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28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Відсотки за користування кредитом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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43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Амортизаційні відрахування верстата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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24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Витрати на оплату праці економіста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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83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Витрати на паливо для технологічних цілей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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24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Вартість півфабрикатів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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24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Премія основних робітників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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24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Витрати на опалення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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324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Витрати на телефонні послуги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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324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Придбання сировини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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89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Групування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за </a:t>
            </a:r>
            <a:r>
              <a:rPr lang="ru-RU" dirty="0" err="1"/>
              <a:t>економічними</a:t>
            </a:r>
            <a:r>
              <a:rPr lang="ru-RU" dirty="0"/>
              <a:t> </a:t>
            </a:r>
            <a:r>
              <a:rPr lang="ru-RU" dirty="0" err="1"/>
              <a:t>елементами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Clr>
                <a:schemeClr val="tx1"/>
              </a:buClr>
              <a:buSzPct val="100000"/>
              <a:buAutoNum type="arabicPeriod"/>
            </a:pPr>
            <a:r>
              <a:rPr lang="uk-UA" dirty="0"/>
              <a:t>Матеріальні витрати</a:t>
            </a:r>
            <a:br>
              <a:rPr lang="uk-UA" dirty="0"/>
            </a:br>
            <a:endParaRPr lang="uk-UA" dirty="0"/>
          </a:p>
          <a:p>
            <a:pPr marL="457200" indent="-457200">
              <a:buClr>
                <a:schemeClr val="tx1"/>
              </a:buClr>
              <a:buSzPct val="100000"/>
              <a:buAutoNum type="arabicPeriod"/>
            </a:pPr>
            <a:r>
              <a:rPr lang="uk-UA" dirty="0"/>
              <a:t>Витрати на оплату праці</a:t>
            </a:r>
            <a:br>
              <a:rPr lang="uk-UA" dirty="0"/>
            </a:br>
            <a:endParaRPr lang="uk-UA" dirty="0"/>
          </a:p>
          <a:p>
            <a:pPr marL="457200" indent="-457200">
              <a:buClr>
                <a:schemeClr val="tx1"/>
              </a:buClr>
              <a:buSzPct val="100000"/>
              <a:buAutoNum type="arabicPeriod"/>
            </a:pPr>
            <a:r>
              <a:rPr lang="uk-UA" dirty="0"/>
              <a:t>Відрахування на соціальні заходи </a:t>
            </a:r>
          </a:p>
          <a:p>
            <a:pPr marL="457200" indent="-457200">
              <a:buClr>
                <a:schemeClr val="tx1"/>
              </a:buClr>
              <a:buSzPct val="100000"/>
              <a:buAutoNum type="arabicPeriod"/>
            </a:pPr>
            <a:endParaRPr lang="uk-UA" dirty="0"/>
          </a:p>
          <a:p>
            <a:pPr marL="457200" indent="-457200">
              <a:buClr>
                <a:schemeClr val="tx1"/>
              </a:buClr>
              <a:buSzPct val="100000"/>
              <a:buAutoNum type="arabicPeriod"/>
            </a:pPr>
            <a:r>
              <a:rPr lang="uk-UA" dirty="0"/>
              <a:t>Амортизація</a:t>
            </a:r>
          </a:p>
          <a:p>
            <a:pPr marL="457200" indent="-457200">
              <a:buClr>
                <a:schemeClr val="tx1"/>
              </a:buClr>
              <a:buSzPct val="100000"/>
              <a:buAutoNum type="arabicPeriod"/>
            </a:pPr>
            <a:endParaRPr lang="uk-UA" dirty="0"/>
          </a:p>
          <a:p>
            <a:pPr marL="457200" indent="-457200">
              <a:buClr>
                <a:schemeClr val="tx1"/>
              </a:buClr>
              <a:buSzPct val="100000"/>
              <a:buAutoNum type="arabicPeriod"/>
            </a:pPr>
            <a:r>
              <a:rPr lang="uk-UA" dirty="0"/>
              <a:t>Інші операційні витрати</a:t>
            </a:r>
          </a:p>
        </p:txBody>
      </p:sp>
    </p:spTree>
    <p:extLst>
      <p:ext uri="{BB962C8B-B14F-4D97-AF65-F5344CB8AC3E}">
        <p14:creationId xmlns:p14="http://schemas.microsoft.com/office/powerpoint/2010/main" val="17286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20880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uk-UA" sz="2000" b="1" dirty="0">
                <a:solidFill>
                  <a:schemeClr val="tx1"/>
                </a:solidFill>
              </a:rPr>
              <a:t>МАТЕРІАЛЬНІ ВИТРАТИ </a:t>
            </a:r>
            <a:br>
              <a:rPr lang="uk-UA" sz="2000" dirty="0">
                <a:solidFill>
                  <a:schemeClr val="tx1"/>
                </a:solidFill>
              </a:rPr>
            </a:br>
            <a:r>
              <a:rPr lang="uk-UA" sz="2000" cap="none" dirty="0" err="1">
                <a:solidFill>
                  <a:schemeClr val="tx1"/>
                </a:solidFill>
              </a:rPr>
              <a:t>витрати</a:t>
            </a:r>
            <a:r>
              <a:rPr lang="uk-UA" sz="2000" cap="none" dirty="0">
                <a:solidFill>
                  <a:schemeClr val="tx1"/>
                </a:solidFill>
              </a:rPr>
              <a:t> на сировину, матеріали, що використані в операційній діяльності підприємства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075240" cy="5328592"/>
          </a:xfrm>
        </p:spPr>
        <p:txBody>
          <a:bodyPr>
            <a:noAutofit/>
          </a:bodyPr>
          <a:lstStyle/>
          <a:p>
            <a:r>
              <a:rPr lang="uk-UA" sz="1800" dirty="0"/>
              <a:t>1) сировина та матеріали, що придбаються у сторонніх підприємств і організацій і входять до складу вироблюваної продукції, утворюючи її основу, або є необхідним компонентом для виготовлення продукції (робіт, послуг);</a:t>
            </a:r>
          </a:p>
          <a:p>
            <a:r>
              <a:rPr lang="uk-UA" sz="1800" dirty="0"/>
              <a:t>2) покупні матеріали, що використовуються в процесі виробництва технологічного процесу і упаковування продукції;</a:t>
            </a:r>
          </a:p>
          <a:p>
            <a:r>
              <a:rPr lang="uk-UA" sz="1800" dirty="0"/>
              <a:t>3) покупні комплектуючі вироби і напівфабрикати, що підлягають монтажу або додатковій обробці на даному підприємстві;</a:t>
            </a:r>
          </a:p>
          <a:p>
            <a:r>
              <a:rPr lang="uk-UA" sz="1800" dirty="0"/>
              <a:t>4) роботи і послуги виробничого характеру, які виконуються сторонніми підприємствами або структурними підрозділами підприємства, що не належать до основного виду його діяльності;</a:t>
            </a:r>
          </a:p>
          <a:p>
            <a:r>
              <a:rPr lang="uk-UA" sz="1800" dirty="0"/>
              <a:t>5) витрати, пов'язані з використанням природної сировини;</a:t>
            </a:r>
          </a:p>
          <a:p>
            <a:r>
              <a:rPr lang="uk-UA" sz="1800" dirty="0"/>
              <a:t>6) придбане у сторонніх підприємств і організацій будь-яке паливо, що витрачається з технологічною метою;</a:t>
            </a:r>
          </a:p>
          <a:p>
            <a:r>
              <a:rPr lang="uk-UA" sz="1800" dirty="0"/>
              <a:t>7) придбана енергія всіх видів, що витрачається на технологічні, енергетичні, рухові та інші виробничі потреби підприємства;</a:t>
            </a:r>
          </a:p>
          <a:p>
            <a:r>
              <a:rPr lang="uk-UA" sz="1800" dirty="0"/>
              <a:t>8) втрати внаслідок нестачі матеріальних цінностей у межах норм природного убутку</a:t>
            </a:r>
          </a:p>
        </p:txBody>
      </p:sp>
    </p:spTree>
    <p:extLst>
      <p:ext uri="{BB962C8B-B14F-4D97-AF65-F5344CB8AC3E}">
        <p14:creationId xmlns:p14="http://schemas.microsoft.com/office/powerpoint/2010/main" val="1875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96944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b="1" dirty="0" err="1"/>
              <a:t>АМОРТИЗАЦІЯ</a:t>
            </a:r>
            <a:br>
              <a:rPr lang="ru-RU" sz="2000" dirty="0"/>
            </a:br>
            <a:r>
              <a:rPr lang="ru-RU" sz="2000" cap="none" dirty="0" err="1"/>
              <a:t>включається</a:t>
            </a:r>
            <a:r>
              <a:rPr lang="ru-RU" sz="2000" cap="none" dirty="0"/>
              <a:t> сума </a:t>
            </a:r>
            <a:r>
              <a:rPr lang="ru-RU" sz="2000" cap="none" dirty="0" err="1"/>
              <a:t>нарахованої</a:t>
            </a:r>
            <a:r>
              <a:rPr lang="ru-RU" sz="2000" cap="none" dirty="0"/>
              <a:t> </a:t>
            </a:r>
            <a:r>
              <a:rPr lang="ru-RU" sz="2000" cap="none" dirty="0" err="1"/>
              <a:t>амортизації</a:t>
            </a:r>
            <a:r>
              <a:rPr lang="ru-RU" sz="2000" cap="none" dirty="0"/>
              <a:t> </a:t>
            </a:r>
            <a:r>
              <a:rPr lang="ru-RU" sz="2000" cap="none" dirty="0" err="1"/>
              <a:t>основних</a:t>
            </a:r>
            <a:r>
              <a:rPr lang="ru-RU" sz="2000" cap="none" dirty="0"/>
              <a:t> </a:t>
            </a:r>
            <a:r>
              <a:rPr lang="ru-RU" sz="2000" cap="none" dirty="0" err="1"/>
              <a:t>засобів</a:t>
            </a:r>
            <a:r>
              <a:rPr lang="ru-RU" sz="2000" cap="none" dirty="0"/>
              <a:t>, </a:t>
            </a:r>
            <a:r>
              <a:rPr lang="ru-RU" sz="2000" cap="none" dirty="0" err="1"/>
              <a:t>інших</a:t>
            </a:r>
            <a:r>
              <a:rPr lang="ru-RU" sz="2000" cap="none" dirty="0"/>
              <a:t> </a:t>
            </a:r>
            <a:r>
              <a:rPr lang="ru-RU" sz="2000" cap="none" dirty="0" err="1"/>
              <a:t>необоротних</a:t>
            </a:r>
            <a:r>
              <a:rPr lang="ru-RU" sz="2000" cap="none" dirty="0"/>
              <a:t> </a:t>
            </a:r>
            <a:r>
              <a:rPr lang="ru-RU" sz="2000" cap="none" dirty="0" err="1"/>
              <a:t>матеріальних</a:t>
            </a:r>
            <a:r>
              <a:rPr lang="ru-RU" sz="2000" cap="none" dirty="0"/>
              <a:t> </a:t>
            </a:r>
            <a:r>
              <a:rPr lang="ru-RU" sz="2000" cap="none" dirty="0" err="1"/>
              <a:t>активів</a:t>
            </a:r>
            <a:r>
              <a:rPr lang="ru-RU" sz="2000" cap="none" dirty="0"/>
              <a:t> та </a:t>
            </a:r>
            <a:r>
              <a:rPr lang="ru-RU" sz="2000" cap="none" dirty="0" err="1"/>
              <a:t>нематеріальних</a:t>
            </a:r>
            <a:r>
              <a:rPr lang="ru-RU" sz="2000" cap="none" dirty="0"/>
              <a:t> </a:t>
            </a:r>
            <a:r>
              <a:rPr lang="ru-RU" sz="2000" cap="none" dirty="0" err="1"/>
              <a:t>активів</a:t>
            </a:r>
            <a:endParaRPr lang="uk-UA" sz="2000" cap="none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8640960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1) </a:t>
            </a:r>
            <a:r>
              <a:rPr lang="ru-RU" sz="1800" dirty="0" err="1"/>
              <a:t>витрати</a:t>
            </a:r>
            <a:r>
              <a:rPr lang="ru-RU" sz="1800" dirty="0"/>
              <a:t> на </a:t>
            </a:r>
            <a:r>
              <a:rPr lang="ru-RU" sz="1800" dirty="0" err="1"/>
              <a:t>повне</a:t>
            </a:r>
            <a:r>
              <a:rPr lang="ru-RU" sz="1800" dirty="0"/>
              <a:t> </a:t>
            </a:r>
            <a:r>
              <a:rPr lang="ru-RU" sz="1800" dirty="0" err="1"/>
              <a:t>відновлення</a:t>
            </a:r>
            <a:r>
              <a:rPr lang="ru-RU" sz="1800" dirty="0"/>
              <a:t> </a:t>
            </a:r>
            <a:r>
              <a:rPr lang="ru-RU" sz="1800" dirty="0" err="1"/>
              <a:t>основних</a:t>
            </a:r>
            <a:r>
              <a:rPr lang="ru-RU" sz="1800" dirty="0"/>
              <a:t> </a:t>
            </a:r>
            <a:r>
              <a:rPr lang="ru-RU" sz="1800" dirty="0" err="1"/>
              <a:t>фондів</a:t>
            </a:r>
            <a:r>
              <a:rPr lang="ru-RU" sz="1800" dirty="0"/>
              <a:t> та </a:t>
            </a:r>
            <a:r>
              <a:rPr lang="ru-RU" sz="1800" dirty="0" err="1"/>
              <a:t>капітальний</a:t>
            </a:r>
            <a:r>
              <a:rPr lang="ru-RU" sz="1800" dirty="0"/>
              <a:t> ремонт </a:t>
            </a:r>
          </a:p>
          <a:p>
            <a:pPr marL="0" indent="0">
              <a:buNone/>
            </a:pPr>
            <a:r>
              <a:rPr lang="ru-RU" sz="1800" dirty="0"/>
              <a:t>2) </a:t>
            </a:r>
            <a:r>
              <a:rPr lang="ru-RU" sz="1800" dirty="0" err="1"/>
              <a:t>амортизаційні</a:t>
            </a:r>
            <a:r>
              <a:rPr lang="ru-RU" sz="1800" dirty="0"/>
              <a:t> </a:t>
            </a:r>
            <a:r>
              <a:rPr lang="ru-RU" sz="1800" dirty="0" err="1"/>
              <a:t>відрахування</a:t>
            </a:r>
            <a:r>
              <a:rPr lang="ru-RU" sz="1800" dirty="0"/>
              <a:t> на </a:t>
            </a:r>
            <a:r>
              <a:rPr lang="ru-RU" sz="1800" dirty="0" err="1"/>
              <a:t>надані</a:t>
            </a:r>
            <a:r>
              <a:rPr lang="ru-RU" sz="1800" dirty="0"/>
              <a:t> в </a:t>
            </a:r>
            <a:r>
              <a:rPr lang="ru-RU" sz="1800" dirty="0" err="1"/>
              <a:t>оперативну</a:t>
            </a:r>
            <a:r>
              <a:rPr lang="ru-RU" sz="1800" dirty="0"/>
              <a:t> </a:t>
            </a:r>
            <a:r>
              <a:rPr lang="ru-RU" sz="1800" dirty="0" err="1"/>
              <a:t>оренду</a:t>
            </a:r>
            <a:r>
              <a:rPr lang="ru-RU" sz="1800" dirty="0"/>
              <a:t> </a:t>
            </a:r>
            <a:r>
              <a:rPr lang="ru-RU" sz="1800" dirty="0" err="1"/>
              <a:t>основні</a:t>
            </a:r>
            <a:r>
              <a:rPr lang="ru-RU" sz="1800" dirty="0"/>
              <a:t> </a:t>
            </a:r>
            <a:r>
              <a:rPr lang="ru-RU" sz="1800" dirty="0" err="1"/>
              <a:t>фонди</a:t>
            </a:r>
            <a:r>
              <a:rPr lang="ru-RU" sz="1800" dirty="0"/>
              <a:t> (</a:t>
            </a:r>
            <a:r>
              <a:rPr lang="ru-RU" sz="1800" dirty="0" err="1"/>
              <a:t>крім</a:t>
            </a:r>
            <a:r>
              <a:rPr lang="ru-RU" sz="1800" dirty="0"/>
              <a:t> тих, </a:t>
            </a:r>
            <a:r>
              <a:rPr lang="ru-RU" sz="1800" dirty="0" err="1"/>
              <a:t>що</a:t>
            </a:r>
            <a:r>
              <a:rPr lang="ru-RU" sz="1800" dirty="0"/>
              <a:t> належать до </a:t>
            </a:r>
            <a:r>
              <a:rPr lang="ru-RU" sz="1800" dirty="0" err="1"/>
              <a:t>державної</a:t>
            </a:r>
            <a:r>
              <a:rPr lang="ru-RU" sz="1800" dirty="0"/>
              <a:t> </a:t>
            </a:r>
            <a:r>
              <a:rPr lang="ru-RU" sz="1800" dirty="0" err="1"/>
              <a:t>форми</a:t>
            </a:r>
            <a:r>
              <a:rPr lang="ru-RU" sz="1800" dirty="0"/>
              <a:t> </a:t>
            </a:r>
            <a:r>
              <a:rPr lang="ru-RU" sz="1800" dirty="0" err="1"/>
              <a:t>власності</a:t>
            </a:r>
            <a:r>
              <a:rPr lang="ru-RU" sz="1800" dirty="0"/>
              <a:t>) </a:t>
            </a:r>
          </a:p>
          <a:p>
            <a:pPr marL="0" indent="0">
              <a:buNone/>
            </a:pPr>
            <a:r>
              <a:rPr lang="ru-RU" sz="1800" dirty="0"/>
              <a:t>3) </a:t>
            </a:r>
            <a:r>
              <a:rPr lang="ru-RU" sz="1800" dirty="0" err="1"/>
              <a:t>амортизаційні</a:t>
            </a:r>
            <a:r>
              <a:rPr lang="ru-RU" sz="1800" dirty="0"/>
              <a:t> </a:t>
            </a:r>
            <a:r>
              <a:rPr lang="ru-RU" sz="1800" dirty="0" err="1"/>
              <a:t>відрахування</a:t>
            </a:r>
            <a:r>
              <a:rPr lang="ru-RU" sz="1800" dirty="0"/>
              <a:t> на </a:t>
            </a:r>
            <a:r>
              <a:rPr lang="ru-RU" sz="1800" dirty="0" err="1"/>
              <a:t>надані</a:t>
            </a:r>
            <a:r>
              <a:rPr lang="ru-RU" sz="1800" dirty="0"/>
              <a:t> у </a:t>
            </a:r>
            <a:r>
              <a:rPr lang="ru-RU" sz="1800" dirty="0" err="1"/>
              <a:t>фінансову</a:t>
            </a:r>
            <a:r>
              <a:rPr lang="ru-RU" sz="1800" dirty="0"/>
              <a:t> </a:t>
            </a:r>
            <a:r>
              <a:rPr lang="ru-RU" sz="1800" dirty="0" err="1"/>
              <a:t>оренду</a:t>
            </a:r>
            <a:r>
              <a:rPr lang="ru-RU" sz="1800" dirty="0"/>
              <a:t> </a:t>
            </a:r>
            <a:r>
              <a:rPr lang="ru-RU" sz="1800" dirty="0" err="1"/>
              <a:t>основні</a:t>
            </a:r>
            <a:r>
              <a:rPr lang="ru-RU" sz="1800" dirty="0"/>
              <a:t> </a:t>
            </a:r>
            <a:r>
              <a:rPr lang="ru-RU" sz="1800" dirty="0" err="1"/>
              <a:t>фонди</a:t>
            </a:r>
            <a:r>
              <a:rPr lang="ru-RU" sz="1800" dirty="0"/>
              <a:t>, а </a:t>
            </a:r>
            <a:r>
              <a:rPr lang="ru-RU" sz="1800" dirty="0" err="1"/>
              <a:t>також</a:t>
            </a:r>
            <a:r>
              <a:rPr lang="ru-RU" sz="1800" dirty="0"/>
              <a:t> на </a:t>
            </a:r>
            <a:r>
              <a:rPr lang="ru-RU" sz="1800" dirty="0" err="1"/>
              <a:t>надані</a:t>
            </a:r>
            <a:r>
              <a:rPr lang="ru-RU" sz="1800" dirty="0"/>
              <a:t> в </a:t>
            </a:r>
            <a:r>
              <a:rPr lang="ru-RU" sz="1800" dirty="0" err="1"/>
              <a:t>оперативну</a:t>
            </a:r>
            <a:r>
              <a:rPr lang="ru-RU" sz="1800" dirty="0"/>
              <a:t> </a:t>
            </a:r>
            <a:r>
              <a:rPr lang="ru-RU" sz="1800" dirty="0" err="1"/>
              <a:t>оренду</a:t>
            </a:r>
            <a:r>
              <a:rPr lang="ru-RU" sz="1800" dirty="0"/>
              <a:t> </a:t>
            </a:r>
            <a:r>
              <a:rPr lang="ru-RU" sz="1800" dirty="0" err="1"/>
              <a:t>основні</a:t>
            </a:r>
            <a:r>
              <a:rPr lang="ru-RU" sz="1800" dirty="0"/>
              <a:t> </a:t>
            </a:r>
            <a:r>
              <a:rPr lang="ru-RU" sz="1800" dirty="0" err="1"/>
              <a:t>фонди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4) </a:t>
            </a:r>
            <a:r>
              <a:rPr lang="ru-RU" sz="1800" dirty="0" err="1"/>
              <a:t>витрати</a:t>
            </a:r>
            <a:r>
              <a:rPr lang="ru-RU" sz="1800" dirty="0"/>
              <a:t> </a:t>
            </a:r>
            <a:r>
              <a:rPr lang="ru-RU" sz="1800" dirty="0" err="1"/>
              <a:t>орендаря</a:t>
            </a:r>
            <a:r>
              <a:rPr lang="ru-RU" sz="1800" dirty="0"/>
              <a:t> на </a:t>
            </a:r>
            <a:r>
              <a:rPr lang="ru-RU" sz="1800" dirty="0" err="1"/>
              <a:t>капітальний</a:t>
            </a:r>
            <a:r>
              <a:rPr lang="ru-RU" sz="1800" dirty="0"/>
              <a:t> ремонт </a:t>
            </a:r>
            <a:r>
              <a:rPr lang="ru-RU" sz="1800" dirty="0" err="1"/>
              <a:t>орендованих</a:t>
            </a:r>
            <a:r>
              <a:rPr lang="ru-RU" sz="1800" dirty="0"/>
              <a:t> </a:t>
            </a:r>
            <a:r>
              <a:rPr lang="ru-RU" sz="1800" dirty="0" err="1"/>
              <a:t>будівель</a:t>
            </a:r>
            <a:r>
              <a:rPr lang="ru-RU" sz="1800" dirty="0"/>
              <a:t> (</a:t>
            </a:r>
            <a:r>
              <a:rPr lang="ru-RU" sz="1800" dirty="0" err="1"/>
              <a:t>приміщень</a:t>
            </a:r>
            <a:r>
              <a:rPr lang="ru-RU" sz="1800" dirty="0"/>
              <a:t>) </a:t>
            </a:r>
            <a:r>
              <a:rPr lang="ru-RU" sz="1800" dirty="0" err="1"/>
              <a:t>нежитлового</a:t>
            </a:r>
            <a:r>
              <a:rPr lang="ru-RU" sz="1800" dirty="0"/>
              <a:t> </a:t>
            </a:r>
            <a:r>
              <a:rPr lang="ru-RU" sz="1800" dirty="0" err="1"/>
              <a:t>призначення</a:t>
            </a:r>
            <a:r>
              <a:rPr lang="ru-RU" sz="1800" dirty="0"/>
              <a:t> належать на </a:t>
            </a:r>
            <a:r>
              <a:rPr lang="ru-RU" sz="1800" dirty="0" err="1"/>
              <a:t>собівартість</a:t>
            </a:r>
            <a:r>
              <a:rPr lang="ru-RU" sz="1800" dirty="0"/>
              <a:t> </a:t>
            </a:r>
            <a:r>
              <a:rPr lang="ru-RU" sz="1800" dirty="0" err="1"/>
              <a:t>продукції</a:t>
            </a:r>
            <a:r>
              <a:rPr lang="ru-RU" sz="1800" dirty="0"/>
              <a:t> (</a:t>
            </a:r>
            <a:r>
              <a:rPr lang="ru-RU" sz="1800" dirty="0" err="1"/>
              <a:t>робіт</a:t>
            </a:r>
            <a:r>
              <a:rPr lang="ru-RU" sz="1800" dirty="0"/>
              <a:t>, </a:t>
            </a:r>
            <a:r>
              <a:rPr lang="ru-RU" sz="1800" dirty="0" err="1"/>
              <a:t>послуг</a:t>
            </a:r>
            <a:r>
              <a:rPr lang="ru-RU" sz="1800" dirty="0"/>
              <a:t>) </a:t>
            </a:r>
            <a:r>
              <a:rPr lang="ru-RU" sz="1800" dirty="0" err="1"/>
              <a:t>щомісяця</a:t>
            </a:r>
            <a:r>
              <a:rPr lang="ru-RU" sz="1800" dirty="0"/>
              <a:t> </a:t>
            </a:r>
            <a:r>
              <a:rPr lang="ru-RU" sz="1800" dirty="0" err="1"/>
              <a:t>рівними</a:t>
            </a:r>
            <a:r>
              <a:rPr lang="ru-RU" sz="1800" dirty="0"/>
              <a:t> </a:t>
            </a:r>
            <a:r>
              <a:rPr lang="ru-RU" sz="1800" dirty="0" err="1"/>
              <a:t>частками</a:t>
            </a:r>
            <a:r>
              <a:rPr lang="ru-RU" sz="1800" dirty="0"/>
              <a:t> </a:t>
            </a:r>
            <a:r>
              <a:rPr lang="ru-RU" sz="1800" dirty="0" err="1"/>
              <a:t>протягом</a:t>
            </a:r>
            <a:r>
              <a:rPr lang="ru-RU" sz="1800" dirty="0"/>
              <a:t> строку </a:t>
            </a:r>
            <a:r>
              <a:rPr lang="ru-RU" sz="1800" dirty="0" err="1"/>
              <a:t>дії</a:t>
            </a:r>
            <a:r>
              <a:rPr lang="ru-RU" sz="1800" dirty="0"/>
              <a:t> договору </a:t>
            </a:r>
            <a:r>
              <a:rPr lang="ru-RU" sz="1800" dirty="0" err="1"/>
              <a:t>оренди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5) </a:t>
            </a:r>
            <a:r>
              <a:rPr lang="ru-RU" sz="1800" dirty="0" err="1"/>
              <a:t>амортизаційні</a:t>
            </a:r>
            <a:r>
              <a:rPr lang="ru-RU" sz="1800" dirty="0"/>
              <a:t> </a:t>
            </a:r>
            <a:r>
              <a:rPr lang="ru-RU" sz="1800" dirty="0" err="1"/>
              <a:t>відрахування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вартості</a:t>
            </a:r>
            <a:r>
              <a:rPr lang="ru-RU" sz="1800" dirty="0"/>
              <a:t> </a:t>
            </a:r>
            <a:r>
              <a:rPr lang="ru-RU" sz="1800" dirty="0" err="1"/>
              <a:t>основних</a:t>
            </a:r>
            <a:r>
              <a:rPr lang="ru-RU" sz="1800" dirty="0"/>
              <a:t> </a:t>
            </a:r>
            <a:r>
              <a:rPr lang="ru-RU" sz="1800" dirty="0" err="1"/>
              <a:t>фондів</a:t>
            </a:r>
            <a:r>
              <a:rPr lang="ru-RU" sz="1800" dirty="0"/>
              <a:t> (</a:t>
            </a:r>
            <a:r>
              <a:rPr lang="ru-RU" sz="1800" dirty="0" err="1"/>
              <a:t>приміщень</a:t>
            </a:r>
            <a:r>
              <a:rPr lang="ru-RU" sz="1800" dirty="0"/>
              <a:t>),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надаються</a:t>
            </a:r>
            <a:r>
              <a:rPr lang="ru-RU" sz="1800" dirty="0"/>
              <a:t> </a:t>
            </a:r>
            <a:r>
              <a:rPr lang="ru-RU" sz="1800" dirty="0" err="1"/>
              <a:t>безоплатно</a:t>
            </a:r>
            <a:r>
              <a:rPr lang="ru-RU" sz="1800" dirty="0"/>
              <a:t> </a:t>
            </a:r>
            <a:r>
              <a:rPr lang="ru-RU" sz="1800" dirty="0" err="1"/>
              <a:t>підприємствам</a:t>
            </a:r>
            <a:r>
              <a:rPr lang="ru-RU" sz="1800" dirty="0"/>
              <a:t> </a:t>
            </a:r>
            <a:r>
              <a:rPr lang="ru-RU" sz="1800" dirty="0" err="1"/>
              <a:t>громадського</a:t>
            </a:r>
            <a:r>
              <a:rPr lang="ru-RU" sz="1800" dirty="0"/>
              <a:t> </a:t>
            </a:r>
            <a:r>
              <a:rPr lang="ru-RU" sz="1800" dirty="0" err="1"/>
              <a:t>харчування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використовуються</a:t>
            </a:r>
            <a:r>
              <a:rPr lang="ru-RU" sz="1800" dirty="0"/>
              <a:t> </a:t>
            </a:r>
            <a:r>
              <a:rPr lang="ru-RU" sz="1800" dirty="0" err="1"/>
              <a:t>підприємствами</a:t>
            </a:r>
            <a:r>
              <a:rPr lang="ru-RU" sz="1800" dirty="0"/>
              <a:t> </a:t>
            </a:r>
            <a:r>
              <a:rPr lang="ru-RU" sz="1800" dirty="0" err="1"/>
              <a:t>самостійно</a:t>
            </a:r>
            <a:r>
              <a:rPr lang="ru-RU" sz="1800" dirty="0"/>
              <a:t> для </a:t>
            </a:r>
            <a:r>
              <a:rPr lang="ru-RU" sz="1800" dirty="0" err="1"/>
              <a:t>обслуговування</a:t>
            </a:r>
            <a:r>
              <a:rPr lang="ru-RU" sz="1800" dirty="0"/>
              <a:t> </a:t>
            </a:r>
            <a:r>
              <a:rPr lang="ru-RU" sz="1800" dirty="0" err="1"/>
              <a:t>працівників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перебувають</a:t>
            </a:r>
            <a:r>
              <a:rPr lang="ru-RU" sz="1800" dirty="0"/>
              <a:t> з </a:t>
            </a:r>
            <a:r>
              <a:rPr lang="ru-RU" sz="1800" dirty="0" err="1"/>
              <a:t>підприємством</a:t>
            </a:r>
            <a:r>
              <a:rPr lang="ru-RU" sz="1800" dirty="0"/>
              <a:t> у </a:t>
            </a:r>
            <a:r>
              <a:rPr lang="ru-RU" sz="1800" dirty="0" err="1"/>
              <a:t>трудових</a:t>
            </a:r>
            <a:r>
              <a:rPr lang="ru-RU" sz="1800" dirty="0"/>
              <a:t> </a:t>
            </a:r>
            <a:r>
              <a:rPr lang="ru-RU" sz="1800" dirty="0" err="1"/>
              <a:t>відносинах</a:t>
            </a:r>
            <a:r>
              <a:rPr lang="ru-RU" sz="1800" dirty="0"/>
              <a:t>;</a:t>
            </a:r>
          </a:p>
          <a:p>
            <a:pPr marL="0" indent="0">
              <a:buNone/>
            </a:pPr>
            <a:r>
              <a:rPr lang="ru-RU" sz="1800" dirty="0"/>
              <a:t>6) </a:t>
            </a:r>
            <a:r>
              <a:rPr lang="ru-RU" sz="1800" dirty="0" err="1"/>
              <a:t>витрати</a:t>
            </a:r>
            <a:r>
              <a:rPr lang="ru-RU" sz="1800" dirty="0"/>
              <a:t>, </a:t>
            </a:r>
            <a:r>
              <a:rPr lang="ru-RU" sz="1800" dirty="0" err="1"/>
              <a:t>пов'язані</a:t>
            </a:r>
            <a:r>
              <a:rPr lang="ru-RU" sz="1800" dirty="0"/>
              <a:t>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зносом</a:t>
            </a:r>
            <a:r>
              <a:rPr lang="ru-RU" sz="1800" dirty="0"/>
              <a:t> </a:t>
            </a:r>
            <a:r>
              <a:rPr lang="ru-RU" sz="1800" dirty="0" err="1"/>
              <a:t>нематеріальних</a:t>
            </a:r>
            <a:r>
              <a:rPr lang="ru-RU" sz="1800" dirty="0"/>
              <a:t> </a:t>
            </a:r>
            <a:r>
              <a:rPr lang="ru-RU" sz="1800" dirty="0" err="1"/>
              <a:t>активів</a:t>
            </a:r>
            <a:r>
              <a:rPr lang="ru-RU" sz="1800" dirty="0"/>
              <a:t>, у </a:t>
            </a:r>
            <a:r>
              <a:rPr lang="ru-RU" sz="1800" dirty="0" err="1"/>
              <a:t>сумі</a:t>
            </a:r>
            <a:r>
              <a:rPr lang="ru-RU" sz="1800" dirty="0"/>
              <a:t> </a:t>
            </a:r>
            <a:r>
              <a:rPr lang="ru-RU" sz="1800" dirty="0" err="1"/>
              <a:t>амортизаційних</a:t>
            </a:r>
            <a:r>
              <a:rPr lang="ru-RU" sz="1800" dirty="0"/>
              <a:t> </a:t>
            </a:r>
            <a:r>
              <a:rPr lang="ru-RU" sz="1800" dirty="0" err="1"/>
              <a:t>відрахувань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визначаються</a:t>
            </a:r>
            <a:r>
              <a:rPr lang="ru-RU" sz="1800" dirty="0"/>
              <a:t> </a:t>
            </a:r>
            <a:r>
              <a:rPr lang="ru-RU" sz="1800" dirty="0" err="1"/>
              <a:t>щомісяця</a:t>
            </a:r>
            <a:r>
              <a:rPr lang="ru-RU" sz="1800" dirty="0"/>
              <a:t> за нормами, </a:t>
            </a:r>
            <a:r>
              <a:rPr lang="ru-RU" sz="1800" dirty="0" err="1"/>
              <a:t>розрахованими</a:t>
            </a:r>
            <a:r>
              <a:rPr lang="ru-RU" sz="1800" dirty="0"/>
              <a:t> </a:t>
            </a:r>
            <a:r>
              <a:rPr lang="ru-RU" sz="1800" dirty="0" err="1"/>
              <a:t>виходячи</a:t>
            </a:r>
            <a:r>
              <a:rPr lang="ru-RU" sz="1800" dirty="0"/>
              <a:t>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їх</a:t>
            </a:r>
            <a:r>
              <a:rPr lang="ru-RU" sz="1800" dirty="0"/>
              <a:t> </a:t>
            </a:r>
            <a:r>
              <a:rPr lang="ru-RU" sz="1800" dirty="0" err="1"/>
              <a:t>первинної</a:t>
            </a:r>
            <a:r>
              <a:rPr lang="ru-RU" sz="1800" dirty="0"/>
              <a:t> </a:t>
            </a:r>
            <a:r>
              <a:rPr lang="ru-RU" sz="1800" dirty="0" err="1"/>
              <a:t>вартості</a:t>
            </a:r>
            <a:r>
              <a:rPr lang="ru-RU" sz="1800" dirty="0"/>
              <a:t> та строку </a:t>
            </a:r>
            <a:r>
              <a:rPr lang="ru-RU" sz="1800" dirty="0" err="1"/>
              <a:t>корисного</a:t>
            </a:r>
            <a:r>
              <a:rPr lang="ru-RU" sz="1800" dirty="0"/>
              <a:t> </a:t>
            </a:r>
            <a:r>
              <a:rPr lang="ru-RU" sz="1800" dirty="0" err="1"/>
              <a:t>використання</a:t>
            </a:r>
            <a:r>
              <a:rPr lang="ru-RU" sz="1800" dirty="0"/>
              <a:t>, але не </a:t>
            </a:r>
            <a:r>
              <a:rPr lang="ru-RU" sz="1800" dirty="0" err="1"/>
              <a:t>більше</a:t>
            </a:r>
            <a:r>
              <a:rPr lang="ru-RU" sz="1800" dirty="0"/>
              <a:t> десяти </a:t>
            </a:r>
            <a:r>
              <a:rPr lang="ru-RU" sz="1800" dirty="0" err="1"/>
              <a:t>років</a:t>
            </a:r>
            <a:r>
              <a:rPr lang="ru-RU" sz="1800" dirty="0"/>
              <a:t> </a:t>
            </a:r>
            <a:r>
              <a:rPr lang="ru-RU" sz="1800" dirty="0" err="1"/>
              <a:t>безперервної</a:t>
            </a:r>
            <a:r>
              <a:rPr lang="ru-RU" sz="1800" dirty="0"/>
              <a:t> </a:t>
            </a:r>
            <a:r>
              <a:rPr lang="ru-RU" sz="1800" dirty="0" err="1"/>
              <a:t>експлуатації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строку </a:t>
            </a:r>
            <a:r>
              <a:rPr lang="ru-RU" sz="1800" dirty="0" err="1"/>
              <a:t>діяльності</a:t>
            </a:r>
            <a:r>
              <a:rPr lang="ru-RU" sz="1800" dirty="0"/>
              <a:t> </a:t>
            </a:r>
            <a:r>
              <a:rPr lang="ru-RU" sz="1800" dirty="0" err="1"/>
              <a:t>підприємства</a:t>
            </a:r>
            <a:r>
              <a:rPr lang="ru-RU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342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408"/>
            <a:ext cx="8496944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b="1" dirty="0" err="1"/>
              <a:t>ІНШІ</a:t>
            </a:r>
            <a:r>
              <a:rPr lang="ru-RU" sz="2000" b="1" dirty="0"/>
              <a:t> </a:t>
            </a:r>
            <a:r>
              <a:rPr lang="ru-RU" sz="2000" b="1" dirty="0" err="1"/>
              <a:t>ВИТРАТИ</a:t>
            </a:r>
            <a:br>
              <a:rPr lang="ru-RU" sz="2000" dirty="0"/>
            </a:br>
            <a:r>
              <a:rPr lang="ru-RU" sz="2000" cap="none" dirty="0" err="1"/>
              <a:t>включається</a:t>
            </a:r>
            <a:r>
              <a:rPr lang="ru-RU" sz="2000" cap="none" dirty="0"/>
              <a:t> сума </a:t>
            </a:r>
            <a:r>
              <a:rPr lang="ru-RU" sz="2000" cap="none" dirty="0" err="1"/>
              <a:t>нарахованої</a:t>
            </a:r>
            <a:r>
              <a:rPr lang="ru-RU" sz="2000" cap="none" dirty="0"/>
              <a:t> </a:t>
            </a:r>
            <a:r>
              <a:rPr lang="ru-RU" sz="2000" cap="none" dirty="0" err="1"/>
              <a:t>амортизації</a:t>
            </a:r>
            <a:r>
              <a:rPr lang="ru-RU" sz="2000" cap="none" dirty="0"/>
              <a:t> </a:t>
            </a:r>
            <a:r>
              <a:rPr lang="ru-RU" sz="2000" cap="none" dirty="0" err="1"/>
              <a:t>основних</a:t>
            </a:r>
            <a:r>
              <a:rPr lang="ru-RU" sz="2000" cap="none" dirty="0"/>
              <a:t> </a:t>
            </a:r>
            <a:r>
              <a:rPr lang="ru-RU" sz="2000" cap="none" dirty="0" err="1"/>
              <a:t>засобів</a:t>
            </a:r>
            <a:r>
              <a:rPr lang="ru-RU" sz="2000" cap="none" dirty="0"/>
              <a:t>, </a:t>
            </a:r>
            <a:r>
              <a:rPr lang="ru-RU" sz="2000" cap="none" dirty="0" err="1"/>
              <a:t>інших</a:t>
            </a:r>
            <a:r>
              <a:rPr lang="ru-RU" sz="2000" cap="none" dirty="0"/>
              <a:t> </a:t>
            </a:r>
            <a:r>
              <a:rPr lang="ru-RU" sz="2000" cap="none" dirty="0" err="1"/>
              <a:t>необоротних</a:t>
            </a:r>
            <a:r>
              <a:rPr lang="ru-RU" sz="2000" cap="none" dirty="0"/>
              <a:t> </a:t>
            </a:r>
            <a:r>
              <a:rPr lang="ru-RU" sz="2000" cap="none" dirty="0" err="1"/>
              <a:t>матеріальних</a:t>
            </a:r>
            <a:r>
              <a:rPr lang="ru-RU" sz="2000" cap="none" dirty="0"/>
              <a:t> </a:t>
            </a:r>
            <a:r>
              <a:rPr lang="ru-RU" sz="2000" cap="none" dirty="0" err="1"/>
              <a:t>активів</a:t>
            </a:r>
            <a:r>
              <a:rPr lang="ru-RU" sz="2000" cap="none" dirty="0"/>
              <a:t> та </a:t>
            </a:r>
            <a:r>
              <a:rPr lang="ru-RU" sz="2000" cap="none" dirty="0" err="1"/>
              <a:t>нематеріальних</a:t>
            </a:r>
            <a:r>
              <a:rPr lang="ru-RU" sz="2000" cap="none" dirty="0"/>
              <a:t> </a:t>
            </a:r>
            <a:r>
              <a:rPr lang="ru-RU" sz="2000" cap="none" dirty="0" err="1"/>
              <a:t>активів</a:t>
            </a:r>
            <a:endParaRPr lang="uk-UA" sz="2000" cap="none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162" y="1052736"/>
            <a:ext cx="9138838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700" dirty="0"/>
              <a:t>1) витрати, пов'язані з управлінням виробництвом, службові відрядження, консультаційні та інформаційні послуги, аудиторські перевірки, сертифікація продукції;</a:t>
            </a:r>
          </a:p>
          <a:p>
            <a:pPr marL="0" indent="0">
              <a:buNone/>
            </a:pPr>
            <a:r>
              <a:rPr lang="uk-UA" sz="1700" dirty="0"/>
              <a:t>2) витрати на перевезення працівників до місця роботи і назад у напрямках, що не обслуговуються пасажирським транспортом загального користування;</a:t>
            </a:r>
          </a:p>
          <a:p>
            <a:pPr marL="0" indent="0">
              <a:buNone/>
            </a:pPr>
            <a:r>
              <a:rPr lang="uk-UA" sz="1700" dirty="0"/>
              <a:t>3) додаткові витрати, пов'язані з виконанням робіт вахтовим методом;</a:t>
            </a:r>
          </a:p>
          <a:p>
            <a:pPr marL="0" indent="0">
              <a:buNone/>
            </a:pPr>
            <a:r>
              <a:rPr lang="uk-UA" sz="1700" dirty="0"/>
              <a:t>4) платежі з обов'язкового страхування майна, окремих категорій працівників;</a:t>
            </a:r>
          </a:p>
          <a:p>
            <a:pPr marL="0" indent="0">
              <a:buNone/>
            </a:pPr>
            <a:r>
              <a:rPr lang="uk-UA" sz="1700" dirty="0"/>
              <a:t>5) витрати, пов'язані з оплатою послуг кредитно-фінансових установ;</a:t>
            </a:r>
          </a:p>
          <a:p>
            <a:pPr marL="0" indent="0">
              <a:buNone/>
            </a:pPr>
            <a:r>
              <a:rPr lang="uk-UA" sz="1700" dirty="0"/>
              <a:t>6) витрати на виготовлення і придбання бланків цінних паперів, їх емісію;</a:t>
            </a:r>
          </a:p>
          <a:p>
            <a:pPr marL="0" indent="0">
              <a:buNone/>
            </a:pPr>
            <a:r>
              <a:rPr lang="uk-UA" sz="1700" dirty="0"/>
              <a:t>7) витрати на гарантійний ремонт і обслуговування виробленої продукції – 2%;</a:t>
            </a:r>
          </a:p>
          <a:p>
            <a:pPr marL="0" indent="0">
              <a:buNone/>
            </a:pPr>
            <a:r>
              <a:rPr lang="uk-UA" sz="1700" dirty="0"/>
              <a:t>8) витрати на реалізацію продукції: склад, транспорт, митні збори, реклама;</a:t>
            </a:r>
          </a:p>
          <a:p>
            <a:pPr marL="0" indent="0">
              <a:buNone/>
            </a:pPr>
            <a:r>
              <a:rPr lang="ru-RU" sz="1700" dirty="0"/>
              <a:t>9) </a:t>
            </a:r>
            <a:r>
              <a:rPr lang="ru-RU" sz="1700" dirty="0" err="1"/>
              <a:t>нарахування</a:t>
            </a:r>
            <a:r>
              <a:rPr lang="ru-RU" sz="1700" dirty="0"/>
              <a:t> на </a:t>
            </a:r>
            <a:r>
              <a:rPr lang="ru-RU" sz="1700" dirty="0" err="1"/>
              <a:t>заробітну</a:t>
            </a:r>
            <a:r>
              <a:rPr lang="ru-RU" sz="1700" dirty="0"/>
              <a:t> плату і </a:t>
            </a:r>
            <a:r>
              <a:rPr lang="ru-RU" sz="1700" dirty="0" err="1"/>
              <a:t>авторські</a:t>
            </a:r>
            <a:r>
              <a:rPr lang="ru-RU" sz="1700" dirty="0"/>
              <a:t> </a:t>
            </a:r>
            <a:r>
              <a:rPr lang="ru-RU" sz="1700" dirty="0" err="1"/>
              <a:t>винагороди</a:t>
            </a:r>
            <a:r>
              <a:rPr lang="ru-RU" sz="1700" dirty="0"/>
              <a:t> </a:t>
            </a:r>
            <a:r>
              <a:rPr lang="ru-RU" sz="1700" dirty="0" err="1"/>
              <a:t>творчих</a:t>
            </a:r>
            <a:r>
              <a:rPr lang="ru-RU" sz="1700" dirty="0"/>
              <a:t> </a:t>
            </a:r>
            <a:r>
              <a:rPr lang="ru-RU" sz="1700" dirty="0" err="1"/>
              <a:t>працівників</a:t>
            </a:r>
            <a:r>
              <a:rPr lang="ru-RU" sz="1700" dirty="0"/>
              <a:t>;</a:t>
            </a:r>
          </a:p>
          <a:p>
            <a:pPr marL="0" indent="0">
              <a:buNone/>
            </a:pPr>
            <a:r>
              <a:rPr lang="uk-UA" sz="1700" dirty="0"/>
              <a:t>10) податки, збори та інші обов'язкові платежі;</a:t>
            </a:r>
          </a:p>
          <a:p>
            <a:pPr marL="0" indent="0">
              <a:buNone/>
            </a:pPr>
            <a:r>
              <a:rPr lang="ru-RU" sz="1700" dirty="0"/>
              <a:t>11) </a:t>
            </a:r>
            <a:r>
              <a:rPr lang="ru-RU" sz="1700" dirty="0" err="1"/>
              <a:t>втрати</a:t>
            </a:r>
            <a:r>
              <a:rPr lang="ru-RU" sz="1700" dirty="0"/>
              <a:t> </a:t>
            </a:r>
            <a:r>
              <a:rPr lang="ru-RU" sz="1700" dirty="0" err="1"/>
              <a:t>внаслідок</a:t>
            </a:r>
            <a:r>
              <a:rPr lang="ru-RU" sz="1700" dirty="0"/>
              <a:t> </a:t>
            </a:r>
            <a:r>
              <a:rPr lang="ru-RU" sz="1700" dirty="0" err="1"/>
              <a:t>технічного</a:t>
            </a:r>
            <a:r>
              <a:rPr lang="ru-RU" sz="1700" dirty="0"/>
              <a:t> </a:t>
            </a:r>
            <a:r>
              <a:rPr lang="ru-RU" sz="1700" dirty="0" err="1"/>
              <a:t>неминучого</a:t>
            </a:r>
            <a:r>
              <a:rPr lang="ru-RU" sz="1700" dirty="0"/>
              <a:t> браку, </a:t>
            </a:r>
            <a:r>
              <a:rPr lang="ru-RU" sz="1700" dirty="0" err="1"/>
              <a:t>витрати</a:t>
            </a:r>
            <a:r>
              <a:rPr lang="ru-RU" sz="1700" dirty="0"/>
              <a:t> на </a:t>
            </a:r>
            <a:r>
              <a:rPr lang="ru-RU" sz="1700" dirty="0" err="1"/>
              <a:t>операції</a:t>
            </a:r>
            <a:r>
              <a:rPr lang="ru-RU" sz="1700" dirty="0"/>
              <a:t> </a:t>
            </a:r>
            <a:r>
              <a:rPr lang="ru-RU" sz="1700" dirty="0" err="1"/>
              <a:t>із</a:t>
            </a:r>
            <a:r>
              <a:rPr lang="ru-RU" sz="1700" dirty="0"/>
              <a:t> </a:t>
            </a:r>
            <a:r>
              <a:rPr lang="ru-RU" sz="1700" dirty="0" err="1"/>
              <a:t>скляною</a:t>
            </a:r>
            <a:r>
              <a:rPr lang="ru-RU" sz="1700" dirty="0"/>
              <a:t> тарою, </a:t>
            </a:r>
            <a:r>
              <a:rPr lang="ru-RU" sz="1700" dirty="0" err="1"/>
              <a:t>виплати</a:t>
            </a:r>
            <a:r>
              <a:rPr lang="ru-RU" sz="1700" dirty="0"/>
              <a:t> на </a:t>
            </a:r>
            <a:r>
              <a:rPr lang="ru-RU" sz="1700" dirty="0" err="1"/>
              <a:t>відшкодування</a:t>
            </a:r>
            <a:r>
              <a:rPr lang="ru-RU" sz="1700" dirty="0"/>
              <a:t> </a:t>
            </a:r>
            <a:r>
              <a:rPr lang="ru-RU" sz="1700" dirty="0" err="1"/>
              <a:t>шкоди</a:t>
            </a:r>
            <a:r>
              <a:rPr lang="ru-RU" sz="1700" dirty="0"/>
              <a:t>, </a:t>
            </a:r>
            <a:r>
              <a:rPr lang="ru-RU" sz="1700" dirty="0" err="1"/>
              <a:t>заподіяної</a:t>
            </a:r>
            <a:r>
              <a:rPr lang="ru-RU" sz="1700" dirty="0"/>
              <a:t> </a:t>
            </a:r>
            <a:r>
              <a:rPr lang="ru-RU" sz="1700" dirty="0" err="1"/>
              <a:t>працівникові</a:t>
            </a:r>
            <a:r>
              <a:rPr lang="ru-RU" sz="1700" dirty="0"/>
              <a:t>;</a:t>
            </a:r>
          </a:p>
          <a:p>
            <a:pPr marL="0" indent="0">
              <a:buNone/>
            </a:pPr>
            <a:r>
              <a:rPr lang="ru-RU" sz="1700" dirty="0"/>
              <a:t>12) </a:t>
            </a:r>
            <a:r>
              <a:rPr lang="ru-RU" sz="1700" dirty="0" err="1"/>
              <a:t>сплата</a:t>
            </a:r>
            <a:r>
              <a:rPr lang="ru-RU" sz="1700" dirty="0"/>
              <a:t> </a:t>
            </a:r>
            <a:r>
              <a:rPr lang="ru-RU" sz="1700" dirty="0" err="1"/>
              <a:t>консеційних</a:t>
            </a:r>
            <a:r>
              <a:rPr lang="ru-RU" sz="1700" dirty="0"/>
              <a:t> </a:t>
            </a:r>
            <a:r>
              <a:rPr lang="ru-RU" sz="1700" dirty="0" err="1"/>
              <a:t>платежів</a:t>
            </a:r>
            <a:r>
              <a:rPr lang="ru-RU" sz="1700" dirty="0"/>
              <a:t> за </a:t>
            </a:r>
            <a:r>
              <a:rPr lang="ru-RU" sz="1700" dirty="0" err="1"/>
              <a:t>використання</a:t>
            </a:r>
            <a:r>
              <a:rPr lang="ru-RU" sz="1700" dirty="0"/>
              <a:t> </a:t>
            </a:r>
            <a:r>
              <a:rPr lang="ru-RU" sz="1700" dirty="0" err="1"/>
              <a:t>природних</a:t>
            </a:r>
            <a:r>
              <a:rPr lang="ru-RU" sz="1700" dirty="0"/>
              <a:t> </a:t>
            </a:r>
            <a:r>
              <a:rPr lang="ru-RU" sz="1700" dirty="0" err="1"/>
              <a:t>копалин</a:t>
            </a:r>
            <a:r>
              <a:rPr lang="ru-RU" sz="1700" dirty="0"/>
              <a:t>;</a:t>
            </a:r>
          </a:p>
          <a:p>
            <a:pPr marL="0" indent="0">
              <a:buNone/>
            </a:pPr>
            <a:r>
              <a:rPr lang="ru-RU" sz="1700" dirty="0"/>
              <a:t>13) </a:t>
            </a:r>
            <a:r>
              <a:rPr lang="ru-RU" sz="1700" dirty="0" err="1"/>
              <a:t>витрати</a:t>
            </a:r>
            <a:r>
              <a:rPr lang="ru-RU" sz="1700" dirty="0"/>
              <a:t> на </a:t>
            </a:r>
            <a:r>
              <a:rPr lang="ru-RU" sz="1700" dirty="0" err="1"/>
              <a:t>оприлюднення</a:t>
            </a:r>
            <a:r>
              <a:rPr lang="ru-RU" sz="1700" dirty="0"/>
              <a:t> </a:t>
            </a:r>
            <a:r>
              <a:rPr lang="ru-RU" sz="1700" dirty="0" err="1"/>
              <a:t>річного</a:t>
            </a:r>
            <a:r>
              <a:rPr lang="ru-RU" sz="1700" dirty="0"/>
              <a:t> </a:t>
            </a:r>
            <a:r>
              <a:rPr lang="ru-RU" sz="1700" dirty="0" err="1"/>
              <a:t>звіту</a:t>
            </a:r>
            <a:r>
              <a:rPr lang="ru-RU" sz="1700" dirty="0"/>
              <a:t>;</a:t>
            </a:r>
          </a:p>
          <a:p>
            <a:pPr marL="0" indent="0">
              <a:buNone/>
            </a:pPr>
            <a:r>
              <a:rPr lang="ru-RU" sz="1700" dirty="0"/>
              <a:t>14) </a:t>
            </a:r>
            <a:r>
              <a:rPr lang="ru-RU" sz="1700" dirty="0" err="1"/>
              <a:t>платежі</a:t>
            </a:r>
            <a:r>
              <a:rPr lang="ru-RU" sz="1700" dirty="0"/>
              <a:t> за </a:t>
            </a:r>
            <a:r>
              <a:rPr lang="ru-RU" sz="1700" dirty="0" err="1"/>
              <a:t>викиди</a:t>
            </a:r>
            <a:r>
              <a:rPr lang="ru-RU" sz="1700" dirty="0"/>
              <a:t> і </a:t>
            </a:r>
            <a:r>
              <a:rPr lang="ru-RU" sz="1700" dirty="0" err="1"/>
              <a:t>скиди</a:t>
            </a:r>
            <a:r>
              <a:rPr lang="ru-RU" sz="1700" dirty="0"/>
              <a:t> </a:t>
            </a:r>
            <a:r>
              <a:rPr lang="ru-RU" sz="1700" dirty="0" err="1"/>
              <a:t>забруднюючих</a:t>
            </a:r>
            <a:r>
              <a:rPr lang="ru-RU" sz="1700" dirty="0"/>
              <a:t> </a:t>
            </a:r>
            <a:r>
              <a:rPr lang="ru-RU" sz="1700" dirty="0" err="1"/>
              <a:t>речовин</a:t>
            </a:r>
            <a:r>
              <a:rPr lang="ru-RU" sz="1700" dirty="0"/>
              <a:t> у </a:t>
            </a:r>
            <a:r>
              <a:rPr lang="ru-RU" sz="1700" dirty="0" err="1"/>
              <a:t>навколишнє</a:t>
            </a:r>
            <a:r>
              <a:rPr lang="ru-RU" sz="1700" dirty="0"/>
              <a:t> </a:t>
            </a:r>
            <a:r>
              <a:rPr lang="ru-RU" sz="1700" dirty="0" err="1"/>
              <a:t>середовище</a:t>
            </a:r>
            <a:r>
              <a:rPr lang="ru-RU" sz="1700" dirty="0"/>
              <a:t>;</a:t>
            </a:r>
          </a:p>
          <a:p>
            <a:pPr marL="0" indent="0">
              <a:buNone/>
            </a:pPr>
            <a:r>
              <a:rPr lang="ru-RU" sz="1700" dirty="0"/>
              <a:t>15) </a:t>
            </a:r>
            <a:r>
              <a:rPr lang="ru-RU" sz="1700" dirty="0" err="1"/>
              <a:t>витрати</a:t>
            </a:r>
            <a:r>
              <a:rPr lang="ru-RU" sz="1700" dirty="0"/>
              <a:t>, </a:t>
            </a:r>
            <a:r>
              <a:rPr lang="ru-RU" sz="1700" dirty="0" err="1"/>
              <a:t>пов'язані</a:t>
            </a:r>
            <a:r>
              <a:rPr lang="ru-RU" sz="1700" dirty="0"/>
              <a:t> з набором </a:t>
            </a:r>
            <a:r>
              <a:rPr lang="ru-RU" sz="1700" dirty="0" err="1"/>
              <a:t>робочої</a:t>
            </a:r>
            <a:r>
              <a:rPr lang="ru-RU" sz="1700" dirty="0"/>
              <a:t> </a:t>
            </a:r>
            <a:r>
              <a:rPr lang="ru-RU" sz="1700" dirty="0" err="1"/>
              <a:t>сили</a:t>
            </a:r>
            <a:endParaRPr lang="ru-RU" sz="17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13224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772</TotalTime>
  <Words>1714</Words>
  <Application>Microsoft Office PowerPoint</Application>
  <PresentationFormat>Екран (4:3)</PresentationFormat>
  <Paragraphs>197</Paragraphs>
  <Slides>23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29" baseType="lpstr">
      <vt:lpstr>Century Schoolbook</vt:lpstr>
      <vt:lpstr>Times New Roman</vt:lpstr>
      <vt:lpstr>Wingdings</vt:lpstr>
      <vt:lpstr>Wingdings 2</vt:lpstr>
      <vt:lpstr>Wingdings 3</vt:lpstr>
      <vt:lpstr>Эркер</vt:lpstr>
      <vt:lpstr>Тема 4   Управління витратами підприємства</vt:lpstr>
      <vt:lpstr>Презентація PowerPoint</vt:lpstr>
      <vt:lpstr>Презентація PowerPoint</vt:lpstr>
      <vt:lpstr>За ступенем впливу обсягу виробництва</vt:lpstr>
      <vt:lpstr>Презентація PowerPoint</vt:lpstr>
      <vt:lpstr>Групування витрат за економічними елементами</vt:lpstr>
      <vt:lpstr>МАТЕРІАЛЬНІ ВИТРАТИ  витрати на сировину, матеріали, що використані в операційній діяльності підприємства</vt:lpstr>
      <vt:lpstr>АМОРТИЗАЦІЯ включається сума нарахованої амортизації основних засобів, інших необоротних матеріальних активів та нематеріальних активів</vt:lpstr>
      <vt:lpstr>ІНШІ ВИТРАТИ включається сума нарахованої амортизації основних засобів, інших необоротних матеріальних активів та нематеріальних активів</vt:lpstr>
      <vt:lpstr>Завдання </vt:lpstr>
      <vt:lpstr>ВИТРАТИ НА ОПЛАТУ ПРАЦІ нарахована основна, додаткова заробітна плата та інші заохочувальні та компенсаційні виплати</vt:lpstr>
      <vt:lpstr>Презентація PowerPoint</vt:lpstr>
      <vt:lpstr>Презентація PowerPoint</vt:lpstr>
      <vt:lpstr>Штрфи за порушення трудового законодавства 2021</vt:lpstr>
      <vt:lpstr>Приклад 1.  Харченко Т.П. встановлено посадовий оклад 6000 грн. та 40 годинний робочий тиждень. В січні 2021 року працівниця 2 дні перебувала у відпустці без збереження заробітної плати. </vt:lpstr>
      <vt:lpstr>Презентація PowerPoint</vt:lpstr>
      <vt:lpstr>Презентація PowerPoint</vt:lpstr>
      <vt:lpstr>ВІДРАХУВАННЯ НА СОЦІАЛЬНІ ЗАХОДИ  нарахування на фонд оплати праці до спеціальних фондів</vt:lpstr>
      <vt:lpstr>Презентація PowerPoint</vt:lpstr>
      <vt:lpstr>Презентація PowerPoint</vt:lpstr>
      <vt:lpstr>Податкова соціальна пільга </vt:lpstr>
      <vt:lpstr>Презентація PowerPoint</vt:lpstr>
      <vt:lpstr>Приклад утримань з заробітної плати з застосуванням податкової соціальної пільги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4   Управління витратами підприємства</dc:title>
  <dc:creator>Anna</dc:creator>
  <cp:lastModifiedBy>Svetlana</cp:lastModifiedBy>
  <cp:revision>48</cp:revision>
  <dcterms:created xsi:type="dcterms:W3CDTF">2016-10-03T06:25:43Z</dcterms:created>
  <dcterms:modified xsi:type="dcterms:W3CDTF">2023-11-14T19:55:33Z</dcterms:modified>
</cp:coreProperties>
</file>