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57" r:id="rId9"/>
    <p:sldId id="258" r:id="rId10"/>
    <p:sldId id="266" r:id="rId11"/>
    <p:sldId id="2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400" autoAdjust="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rmator.ua/ru/reyting-silneyshih-armiy-mira-2023-na-kakom-meste-ukraina-rossiya-i-ssh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books.google.pl/books/about/Happiness.html?id=WDbOfcnXp-AC&amp;redir_esc=y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ww.google.pl/search?hl=ru&amp;tbo=p&amp;tbm=bks&amp;q=inauthor:%22Darrin+M.+McMahon%2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daily-philosophy.com/authors/#KunalKashya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reathearts.institute/papers/the-history-of-happines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Лекція </a:t>
            </a:r>
            <a:r>
              <a:rPr lang="uk-UA" dirty="0" smtClean="0"/>
              <a:t>1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Вступ до дисципліни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5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3927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90919"/>
            <a:ext cx="8596668" cy="475044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 </a:t>
            </a:r>
            <a:r>
              <a:rPr lang="ru-RU" dirty="0" smtClean="0"/>
              <a:t>2024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найщасливішою</a:t>
            </a:r>
            <a:r>
              <a:rPr lang="ru-RU" dirty="0"/>
              <a:t> </a:t>
            </a:r>
            <a:r>
              <a:rPr lang="ru-RU" dirty="0" err="1"/>
              <a:t>країною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стала </a:t>
            </a:r>
            <a:r>
              <a:rPr lang="ru-RU" dirty="0" err="1"/>
              <a:t>Фінляндія</a:t>
            </a:r>
            <a:r>
              <a:rPr lang="ru-RU" dirty="0"/>
              <a:t>,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сьоме</a:t>
            </a:r>
            <a:r>
              <a:rPr lang="ru-RU" dirty="0" smtClean="0"/>
              <a:t> </a:t>
            </a:r>
            <a:r>
              <a:rPr lang="ru-RU" dirty="0" err="1" smtClean="0"/>
              <a:t>поспіль</a:t>
            </a:r>
            <a:r>
              <a:rPr lang="ru-RU" dirty="0"/>
              <a:t>. </a:t>
            </a:r>
            <a:r>
              <a:rPr lang="ru-RU" dirty="0" err="1"/>
              <a:t>Україна</a:t>
            </a:r>
            <a:r>
              <a:rPr lang="ru-RU" dirty="0"/>
              <a:t> ж </a:t>
            </a:r>
            <a:r>
              <a:rPr lang="ru-RU" dirty="0" err="1">
                <a:hlinkClick r:id="rId2"/>
              </a:rPr>
              <a:t>опинилася</a:t>
            </a:r>
            <a:r>
              <a:rPr lang="ru-RU" dirty="0">
                <a:hlinkClick r:id="rId2"/>
              </a:rPr>
              <a:t> в </a:t>
            </a:r>
            <a:r>
              <a:rPr lang="ru-RU" dirty="0" err="1">
                <a:hlinkClick r:id="rId2"/>
              </a:rPr>
              <a:t>кінці</a:t>
            </a:r>
            <a:r>
              <a:rPr lang="ru-RU" dirty="0">
                <a:hlinkClick r:id="rId2"/>
              </a:rPr>
              <a:t> списку - на </a:t>
            </a:r>
            <a:r>
              <a:rPr lang="ru-RU" dirty="0" smtClean="0">
                <a:hlinkClick r:id="rId2"/>
              </a:rPr>
              <a:t>105 </a:t>
            </a:r>
            <a:r>
              <a:rPr lang="ru-RU" dirty="0" err="1" smtClean="0">
                <a:hlinkClick r:id="rId2"/>
              </a:rPr>
              <a:t>місці</a:t>
            </a:r>
            <a:r>
              <a:rPr lang="ru-RU" dirty="0"/>
              <a:t> </a:t>
            </a:r>
            <a:r>
              <a:rPr lang="ru-RU" dirty="0" smtClean="0"/>
              <a:t>(в 2023 р. – 92 </a:t>
            </a:r>
            <a:r>
              <a:rPr lang="ru-RU" dirty="0" err="1" smtClean="0"/>
              <a:t>місце</a:t>
            </a:r>
            <a:r>
              <a:rPr lang="ru-RU" dirty="0" smtClean="0"/>
              <a:t>) </a:t>
            </a:r>
            <a:r>
              <a:rPr lang="ru-RU" dirty="0" err="1" smtClean="0"/>
              <a:t>із</a:t>
            </a:r>
            <a:r>
              <a:rPr lang="ru-RU" dirty="0" smtClean="0"/>
              <a:t> 143;</a:t>
            </a:r>
            <a:endParaRPr lang="en-US" dirty="0"/>
          </a:p>
          <a:p>
            <a:r>
              <a:rPr lang="ru-RU" dirty="0"/>
              <a:t>У</a:t>
            </a:r>
            <a:r>
              <a:rPr lang="ru-RU" dirty="0" smtClean="0"/>
              <a:t> </a:t>
            </a:r>
            <a:r>
              <a:rPr lang="ru-RU" dirty="0"/>
              <a:t>першу </a:t>
            </a:r>
            <a:r>
              <a:rPr lang="ru-RU" dirty="0" err="1"/>
              <a:t>пʼятірку</a:t>
            </a:r>
            <a:r>
              <a:rPr lang="ru-RU" dirty="0"/>
              <a:t> </a:t>
            </a:r>
            <a:r>
              <a:rPr lang="ru-RU" dirty="0" err="1"/>
              <a:t>ввійшли</a:t>
            </a:r>
            <a:r>
              <a:rPr lang="ru-RU" dirty="0"/>
              <a:t> </a:t>
            </a:r>
            <a:r>
              <a:rPr lang="ru-RU" dirty="0" err="1"/>
              <a:t>Фінляндія</a:t>
            </a:r>
            <a:r>
              <a:rPr lang="ru-RU" dirty="0"/>
              <a:t>, </a:t>
            </a:r>
            <a:r>
              <a:rPr lang="ru-RU" dirty="0" err="1"/>
              <a:t>Данія</a:t>
            </a:r>
            <a:r>
              <a:rPr lang="ru-RU" dirty="0"/>
              <a:t>, </a:t>
            </a:r>
            <a:r>
              <a:rPr lang="ru-RU" dirty="0" err="1"/>
              <a:t>Ісландія</a:t>
            </a:r>
            <a:r>
              <a:rPr lang="ru-RU" dirty="0"/>
              <a:t>, </a:t>
            </a:r>
            <a:r>
              <a:rPr lang="ru-RU" dirty="0" err="1" smtClean="0"/>
              <a:t>Швеція</a:t>
            </a:r>
            <a:r>
              <a:rPr lang="ru-RU" dirty="0" smtClean="0"/>
              <a:t> та </a:t>
            </a:r>
            <a:r>
              <a:rPr lang="ru-RU" dirty="0" err="1" smtClean="0"/>
              <a:t>Ізраїль</a:t>
            </a:r>
            <a:r>
              <a:rPr lang="ru-RU" dirty="0" smtClean="0"/>
              <a:t>. </a:t>
            </a: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/>
              <a:t>посіла</a:t>
            </a:r>
            <a:r>
              <a:rPr lang="ru-RU" dirty="0"/>
              <a:t> 92 </a:t>
            </a:r>
            <a:r>
              <a:rPr lang="ru-RU" dirty="0" err="1"/>
              <a:t>місце</a:t>
            </a:r>
            <a:r>
              <a:rPr lang="ru-RU" dirty="0"/>
              <a:t> в рейтингу, а </a:t>
            </a:r>
            <a:r>
              <a:rPr lang="ru-RU" dirty="0" err="1"/>
              <a:t>росія</a:t>
            </a:r>
            <a:r>
              <a:rPr lang="ru-RU" dirty="0"/>
              <a:t> - 70. У </a:t>
            </a:r>
            <a:r>
              <a:rPr lang="ru-RU" dirty="0" err="1"/>
              <a:t>кінці</a:t>
            </a:r>
            <a:r>
              <a:rPr lang="ru-RU" dirty="0"/>
              <a:t> списку </a:t>
            </a:r>
            <a:r>
              <a:rPr lang="ru-RU" dirty="0" err="1"/>
              <a:t>опинилися</a:t>
            </a:r>
            <a:r>
              <a:rPr lang="ru-RU" dirty="0"/>
              <a:t> </a:t>
            </a:r>
            <a:r>
              <a:rPr lang="ru-RU" dirty="0" err="1" smtClean="0"/>
              <a:t>Афганістан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За </a:t>
            </a:r>
            <a:r>
              <a:rPr lang="ru-RU" b="1" dirty="0" err="1"/>
              <a:t>якими</a:t>
            </a:r>
            <a:r>
              <a:rPr lang="ru-RU" b="1" dirty="0"/>
              <a:t> </a:t>
            </a:r>
            <a:r>
              <a:rPr lang="ru-RU" b="1" dirty="0" err="1"/>
              <a:t>критеріями</a:t>
            </a:r>
            <a:r>
              <a:rPr lang="ru-RU" b="1" dirty="0"/>
              <a:t> </a:t>
            </a:r>
            <a:r>
              <a:rPr lang="ru-RU" b="1" dirty="0" err="1"/>
              <a:t>вимірюють</a:t>
            </a:r>
            <a:r>
              <a:rPr lang="ru-RU" b="1" dirty="0"/>
              <a:t> </a:t>
            </a:r>
            <a:r>
              <a:rPr lang="ru-RU" b="1" dirty="0" err="1"/>
              <a:t>рівень</a:t>
            </a:r>
            <a:r>
              <a:rPr lang="ru-RU" b="1" dirty="0"/>
              <a:t> </a:t>
            </a:r>
            <a:r>
              <a:rPr lang="ru-RU" b="1" dirty="0" err="1"/>
              <a:t>щастя</a:t>
            </a:r>
            <a:r>
              <a:rPr lang="ru-RU" b="1" dirty="0"/>
              <a:t> </a:t>
            </a:r>
            <a:r>
              <a:rPr lang="ru-RU" b="1" dirty="0" err="1"/>
              <a:t>країн</a:t>
            </a:r>
            <a:endParaRPr lang="ru-RU" b="1" dirty="0"/>
          </a:p>
          <a:p>
            <a:pPr marL="0" indent="0">
              <a:buNone/>
            </a:pPr>
            <a:r>
              <a:rPr lang="ru-RU" dirty="0" err="1"/>
              <a:t>Звіт</a:t>
            </a:r>
            <a:r>
              <a:rPr lang="ru-RU" dirty="0"/>
              <a:t> створили на </a:t>
            </a:r>
            <a:r>
              <a:rPr lang="ru-RU" dirty="0" err="1"/>
              <a:t>основі</a:t>
            </a:r>
            <a:r>
              <a:rPr lang="ru-RU" dirty="0"/>
              <a:t> глобального </a:t>
            </a:r>
            <a:r>
              <a:rPr lang="ru-RU" dirty="0" err="1"/>
              <a:t>опитування</a:t>
            </a:r>
            <a:r>
              <a:rPr lang="ru-RU" dirty="0"/>
              <a:t> у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r>
              <a:rPr lang="ru-RU" dirty="0" err="1"/>
              <a:t>Дослідники</a:t>
            </a:r>
            <a:r>
              <a:rPr lang="ru-RU" dirty="0"/>
              <a:t> </a:t>
            </a:r>
            <a:r>
              <a:rPr lang="ru-RU" dirty="0" err="1"/>
              <a:t>врахували</a:t>
            </a:r>
            <a:r>
              <a:rPr lang="ru-RU" dirty="0"/>
              <a:t> </a:t>
            </a:r>
            <a:r>
              <a:rPr lang="ru-RU" dirty="0" err="1"/>
              <a:t>очікувану</a:t>
            </a:r>
            <a:r>
              <a:rPr lang="ru-RU" dirty="0"/>
              <a:t>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ВВП </a:t>
            </a:r>
            <a:r>
              <a:rPr lang="ru-RU" dirty="0"/>
              <a:t>на душу </a:t>
            </a:r>
            <a:r>
              <a:rPr lang="ru-RU" dirty="0" err="1"/>
              <a:t>населення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корупції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щедрості</a:t>
            </a:r>
            <a:r>
              <a:rPr lang="ru-RU" dirty="0"/>
              <a:t> в </a:t>
            </a:r>
            <a:r>
              <a:rPr lang="ru-RU" dirty="0" err="1"/>
              <a:t>суспільстві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вільно</a:t>
            </a:r>
            <a:r>
              <a:rPr lang="ru-RU" dirty="0"/>
              <a:t> </a:t>
            </a:r>
            <a:r>
              <a:rPr lang="ru-RU" dirty="0" err="1"/>
              <a:t>ухвалювати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життєві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. </a:t>
            </a:r>
            <a:r>
              <a:rPr lang="ru-RU" dirty="0" err="1"/>
              <a:t>Звіт</a:t>
            </a:r>
            <a:r>
              <a:rPr lang="ru-RU" dirty="0"/>
              <a:t> </a:t>
            </a:r>
            <a:r>
              <a:rPr lang="ru-RU" dirty="0" err="1"/>
              <a:t>базується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на </a:t>
            </a:r>
            <a:r>
              <a:rPr lang="ru-RU" dirty="0" err="1"/>
              <a:t>оцінках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отриманих</a:t>
            </a:r>
            <a:r>
              <a:rPr lang="ru-RU" dirty="0"/>
              <a:t> у </a:t>
            </a:r>
            <a:r>
              <a:rPr lang="ru-RU" dirty="0" err="1"/>
              <a:t>Всесвітньому</a:t>
            </a:r>
            <a:r>
              <a:rPr lang="ru-RU" dirty="0"/>
              <a:t> </a:t>
            </a:r>
            <a:r>
              <a:rPr lang="ru-RU" dirty="0" err="1"/>
              <a:t>опитуванні</a:t>
            </a:r>
            <a:r>
              <a:rPr lang="ru-RU" dirty="0"/>
              <a:t> </a:t>
            </a:r>
            <a:r>
              <a:rPr lang="en-US" dirty="0"/>
              <a:t>Gallup.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671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131313"/>
                </a:solidFill>
              </a:rPr>
              <a:t>Тал Бен-</a:t>
            </a:r>
            <a:r>
              <a:rPr lang="ru-RU" dirty="0" err="1">
                <a:solidFill>
                  <a:srgbClr val="131313"/>
                </a:solidFill>
              </a:rPr>
              <a:t>Шахар</a:t>
            </a:r>
            <a:r>
              <a:rPr lang="ru-RU" dirty="0">
                <a:solidFill>
                  <a:srgbClr val="131313"/>
                </a:solidFill>
              </a:rPr>
              <a:t> (</a:t>
            </a:r>
            <a:r>
              <a:rPr lang="en-US" dirty="0">
                <a:solidFill>
                  <a:srgbClr val="131313"/>
                </a:solidFill>
              </a:rPr>
              <a:t>Tal Ben-</a:t>
            </a:r>
            <a:r>
              <a:rPr lang="en-US" dirty="0" err="1">
                <a:solidFill>
                  <a:srgbClr val="131313"/>
                </a:solidFill>
              </a:rPr>
              <a:t>Shahar</a:t>
            </a:r>
            <a:r>
              <a:rPr lang="en-US" dirty="0">
                <a:solidFill>
                  <a:srgbClr val="131313"/>
                </a:solidFill>
              </a:rPr>
              <a:t>) – </a:t>
            </a:r>
            <a:r>
              <a:rPr lang="ru-RU" dirty="0" err="1">
                <a:solidFill>
                  <a:srgbClr val="131313"/>
                </a:solidFill>
              </a:rPr>
              <a:t>викладач</a:t>
            </a:r>
            <a:r>
              <a:rPr lang="ru-RU" dirty="0">
                <a:solidFill>
                  <a:srgbClr val="131313"/>
                </a:solidFill>
              </a:rPr>
              <a:t>, </a:t>
            </a:r>
            <a:r>
              <a:rPr lang="ru-RU" dirty="0" err="1">
                <a:solidFill>
                  <a:srgbClr val="131313"/>
                </a:solidFill>
              </a:rPr>
              <a:t>спікер</a:t>
            </a:r>
            <a:r>
              <a:rPr lang="ru-RU" dirty="0">
                <a:solidFill>
                  <a:srgbClr val="131313"/>
                </a:solidFill>
              </a:rPr>
              <a:t>, автор, </a:t>
            </a:r>
            <a:r>
              <a:rPr lang="ru-RU" dirty="0" err="1">
                <a:solidFill>
                  <a:srgbClr val="131313"/>
                </a:solidFill>
              </a:rPr>
              <a:t>що</a:t>
            </a:r>
            <a:r>
              <a:rPr lang="ru-RU" dirty="0">
                <a:solidFill>
                  <a:srgbClr val="131313"/>
                </a:solidFill>
              </a:rPr>
              <a:t> написав </a:t>
            </a:r>
            <a:r>
              <a:rPr lang="ru-RU" dirty="0" err="1">
                <a:solidFill>
                  <a:srgbClr val="131313"/>
                </a:solidFill>
              </a:rPr>
              <a:t>відомі</a:t>
            </a:r>
            <a:r>
              <a:rPr lang="ru-RU" dirty="0">
                <a:solidFill>
                  <a:srgbClr val="131313"/>
                </a:solidFill>
              </a:rPr>
              <a:t> книги про </a:t>
            </a:r>
            <a:r>
              <a:rPr lang="ru-RU" dirty="0" err="1">
                <a:solidFill>
                  <a:srgbClr val="131313"/>
                </a:solidFill>
              </a:rPr>
              <a:t>щастя</a:t>
            </a:r>
            <a:r>
              <a:rPr lang="ru-RU" dirty="0">
                <a:solidFill>
                  <a:srgbClr val="131313"/>
                </a:solidFill>
              </a:rPr>
              <a:t>, </a:t>
            </a:r>
            <a:r>
              <a:rPr lang="ru-RU" dirty="0" err="1">
                <a:solidFill>
                  <a:srgbClr val="131313"/>
                </a:solidFill>
              </a:rPr>
              <a:t>саморозвиток</a:t>
            </a:r>
            <a:r>
              <a:rPr lang="ru-RU" dirty="0">
                <a:solidFill>
                  <a:srgbClr val="131313"/>
                </a:solidFill>
              </a:rPr>
              <a:t> та </a:t>
            </a:r>
            <a:r>
              <a:rPr lang="ru-RU" dirty="0" err="1">
                <a:solidFill>
                  <a:srgbClr val="131313"/>
                </a:solidFill>
              </a:rPr>
              <a:t>лідерство</a:t>
            </a:r>
            <a:r>
              <a:rPr lang="ru-RU" dirty="0">
                <a:solidFill>
                  <a:srgbClr val="131313"/>
                </a:solidFill>
              </a:rPr>
              <a:t>; автор </a:t>
            </a:r>
            <a:r>
              <a:rPr lang="ru-RU" dirty="0" err="1">
                <a:solidFill>
                  <a:srgbClr val="131313"/>
                </a:solidFill>
              </a:rPr>
              <a:t>найпопулярнішого</a:t>
            </a:r>
            <a:r>
              <a:rPr lang="ru-RU" dirty="0">
                <a:solidFill>
                  <a:srgbClr val="131313"/>
                </a:solidFill>
              </a:rPr>
              <a:t> курсу в </a:t>
            </a:r>
            <a:r>
              <a:rPr lang="ru-RU" dirty="0" err="1">
                <a:solidFill>
                  <a:srgbClr val="131313"/>
                </a:solidFill>
              </a:rPr>
              <a:t>історії</a:t>
            </a:r>
            <a:r>
              <a:rPr lang="ru-RU" dirty="0">
                <a:solidFill>
                  <a:srgbClr val="131313"/>
                </a:solidFill>
              </a:rPr>
              <a:t> Гарварду. Тал Бен-</a:t>
            </a:r>
            <a:r>
              <a:rPr lang="ru-RU" dirty="0" err="1">
                <a:solidFill>
                  <a:srgbClr val="131313"/>
                </a:solidFill>
              </a:rPr>
              <a:t>Шахар</a:t>
            </a:r>
            <a:r>
              <a:rPr lang="ru-RU" dirty="0">
                <a:solidFill>
                  <a:srgbClr val="131313"/>
                </a:solidFill>
              </a:rPr>
              <a:t> – один </a:t>
            </a:r>
            <a:r>
              <a:rPr lang="ru-RU" dirty="0" err="1">
                <a:solidFill>
                  <a:srgbClr val="131313"/>
                </a:solidFill>
              </a:rPr>
              <a:t>із</a:t>
            </a:r>
            <a:r>
              <a:rPr lang="ru-RU" dirty="0">
                <a:solidFill>
                  <a:srgbClr val="131313"/>
                </a:solidFill>
              </a:rPr>
              <a:t> тих, </a:t>
            </a:r>
            <a:r>
              <a:rPr lang="ru-RU" dirty="0" err="1">
                <a:solidFill>
                  <a:srgbClr val="131313"/>
                </a:solidFill>
              </a:rPr>
              <a:t>хто</a:t>
            </a:r>
            <a:r>
              <a:rPr lang="ru-RU" dirty="0">
                <a:solidFill>
                  <a:srgbClr val="131313"/>
                </a:solidFill>
              </a:rPr>
              <a:t> </a:t>
            </a:r>
            <a:r>
              <a:rPr lang="ru-RU" dirty="0" err="1">
                <a:solidFill>
                  <a:srgbClr val="131313"/>
                </a:solidFill>
              </a:rPr>
              <a:t>професійно</a:t>
            </a:r>
            <a:r>
              <a:rPr lang="ru-RU" dirty="0">
                <a:solidFill>
                  <a:srgbClr val="131313"/>
                </a:solidFill>
              </a:rPr>
              <a:t> та </a:t>
            </a:r>
            <a:r>
              <a:rPr lang="ru-RU" dirty="0" err="1">
                <a:solidFill>
                  <a:srgbClr val="131313"/>
                </a:solidFill>
              </a:rPr>
              <a:t>обґрунтовано</a:t>
            </a:r>
            <a:r>
              <a:rPr lang="ru-RU" dirty="0">
                <a:solidFill>
                  <a:srgbClr val="131313"/>
                </a:solidFill>
              </a:rPr>
              <a:t> </a:t>
            </a:r>
            <a:r>
              <a:rPr lang="ru-RU" dirty="0" err="1">
                <a:solidFill>
                  <a:srgbClr val="131313"/>
                </a:solidFill>
              </a:rPr>
              <a:t>навчає</a:t>
            </a:r>
            <a:r>
              <a:rPr lang="ru-RU" dirty="0">
                <a:solidFill>
                  <a:srgbClr val="131313"/>
                </a:solidFill>
              </a:rPr>
              <a:t> тому, </a:t>
            </a:r>
            <a:r>
              <a:rPr lang="ru-RU" dirty="0" err="1">
                <a:solidFill>
                  <a:srgbClr val="131313"/>
                </a:solidFill>
              </a:rPr>
              <a:t>що</a:t>
            </a:r>
            <a:r>
              <a:rPr lang="ru-RU" dirty="0">
                <a:solidFill>
                  <a:srgbClr val="131313"/>
                </a:solidFill>
              </a:rPr>
              <a:t> </a:t>
            </a:r>
            <a:r>
              <a:rPr lang="ru-RU" dirty="0" err="1">
                <a:solidFill>
                  <a:srgbClr val="131313"/>
                </a:solidFill>
              </a:rPr>
              <a:t>таке</a:t>
            </a:r>
            <a:r>
              <a:rPr lang="ru-RU" dirty="0">
                <a:solidFill>
                  <a:srgbClr val="131313"/>
                </a:solidFill>
              </a:rPr>
              <a:t> </a:t>
            </a:r>
            <a:r>
              <a:rPr lang="ru-RU" dirty="0" err="1">
                <a:solidFill>
                  <a:srgbClr val="131313"/>
                </a:solidFill>
              </a:rPr>
              <a:t>щастя</a:t>
            </a:r>
            <a:r>
              <a:rPr lang="ru-RU" dirty="0">
                <a:solidFill>
                  <a:srgbClr val="131313"/>
                </a:solidFill>
              </a:rPr>
              <a:t> в </a:t>
            </a:r>
            <a:r>
              <a:rPr lang="ru-RU" dirty="0" err="1">
                <a:solidFill>
                  <a:srgbClr val="131313"/>
                </a:solidFill>
              </a:rPr>
              <a:t>житті</a:t>
            </a:r>
            <a:r>
              <a:rPr lang="ru-RU" dirty="0">
                <a:solidFill>
                  <a:srgbClr val="131313"/>
                </a:solidFill>
              </a:rPr>
              <a:t> </a:t>
            </a:r>
            <a:r>
              <a:rPr lang="ru-RU" dirty="0" err="1">
                <a:solidFill>
                  <a:srgbClr val="131313"/>
                </a:solidFill>
              </a:rPr>
              <a:t>людини</a:t>
            </a:r>
            <a:r>
              <a:rPr lang="ru-RU" dirty="0">
                <a:solidFill>
                  <a:srgbClr val="131313"/>
                </a:solidFill>
              </a:rPr>
              <a:t>, </a:t>
            </a:r>
            <a:r>
              <a:rPr lang="ru-RU" dirty="0" err="1">
                <a:solidFill>
                  <a:srgbClr val="131313"/>
                </a:solidFill>
              </a:rPr>
              <a:t>що</a:t>
            </a:r>
            <a:r>
              <a:rPr lang="ru-RU" dirty="0">
                <a:solidFill>
                  <a:srgbClr val="131313"/>
                </a:solidFill>
              </a:rPr>
              <a:t> </a:t>
            </a:r>
            <a:r>
              <a:rPr lang="ru-RU" dirty="0" err="1">
                <a:solidFill>
                  <a:srgbClr val="131313"/>
                </a:solidFill>
              </a:rPr>
              <a:t>таке</a:t>
            </a:r>
            <a:r>
              <a:rPr lang="ru-RU" dirty="0">
                <a:solidFill>
                  <a:srgbClr val="131313"/>
                </a:solidFill>
              </a:rPr>
              <a:t> </a:t>
            </a:r>
            <a:r>
              <a:rPr lang="ru-RU" dirty="0" err="1">
                <a:solidFill>
                  <a:srgbClr val="131313"/>
                </a:solidFill>
              </a:rPr>
              <a:t>позитивне</a:t>
            </a:r>
            <a:r>
              <a:rPr lang="ru-RU" dirty="0">
                <a:solidFill>
                  <a:srgbClr val="131313"/>
                </a:solidFill>
              </a:rPr>
              <a:t> </a:t>
            </a:r>
            <a:r>
              <a:rPr lang="ru-RU" dirty="0" err="1">
                <a:solidFill>
                  <a:srgbClr val="131313"/>
                </a:solidFill>
              </a:rPr>
              <a:t>мислення</a:t>
            </a:r>
            <a:r>
              <a:rPr lang="ru-RU" dirty="0">
                <a:solidFill>
                  <a:srgbClr val="131313"/>
                </a:solidFill>
              </a:rPr>
              <a:t> і як </a:t>
            </a:r>
            <a:r>
              <a:rPr lang="ru-RU" dirty="0" err="1">
                <a:solidFill>
                  <a:srgbClr val="131313"/>
                </a:solidFill>
              </a:rPr>
              <a:t>насправді</a:t>
            </a:r>
            <a:r>
              <a:rPr lang="ru-RU" dirty="0">
                <a:solidFill>
                  <a:srgbClr val="131313"/>
                </a:solidFill>
              </a:rPr>
              <a:t> ми </a:t>
            </a:r>
            <a:r>
              <a:rPr lang="ru-RU" dirty="0" err="1">
                <a:solidFill>
                  <a:srgbClr val="131313"/>
                </a:solidFill>
              </a:rPr>
              <a:t>можемо</a:t>
            </a:r>
            <a:r>
              <a:rPr lang="ru-RU" dirty="0">
                <a:solidFill>
                  <a:srgbClr val="131313"/>
                </a:solidFill>
              </a:rPr>
              <a:t> стати </a:t>
            </a:r>
            <a:r>
              <a:rPr lang="ru-RU" dirty="0" err="1">
                <a:solidFill>
                  <a:srgbClr val="131313"/>
                </a:solidFill>
              </a:rPr>
              <a:t>щасливими</a:t>
            </a:r>
            <a:r>
              <a:rPr lang="ru-RU" dirty="0">
                <a:solidFill>
                  <a:srgbClr val="131313"/>
                </a:solidFill>
              </a:rPr>
              <a:t>. </a:t>
            </a:r>
            <a:r>
              <a:rPr lang="ru-RU" dirty="0" err="1">
                <a:solidFill>
                  <a:srgbClr val="131313"/>
                </a:solidFill>
              </a:rPr>
              <a:t>Його</a:t>
            </a:r>
            <a:r>
              <a:rPr lang="ru-RU" dirty="0">
                <a:solidFill>
                  <a:srgbClr val="131313"/>
                </a:solidFill>
              </a:rPr>
              <a:t> </a:t>
            </a:r>
            <a:r>
              <a:rPr lang="ru-RU" dirty="0" err="1">
                <a:solidFill>
                  <a:srgbClr val="131313"/>
                </a:solidFill>
              </a:rPr>
              <a:t>напрям</a:t>
            </a:r>
            <a:r>
              <a:rPr lang="ru-RU" dirty="0">
                <a:solidFill>
                  <a:srgbClr val="131313"/>
                </a:solidFill>
              </a:rPr>
              <a:t> </a:t>
            </a:r>
            <a:r>
              <a:rPr lang="ru-RU" dirty="0" err="1">
                <a:solidFill>
                  <a:srgbClr val="131313"/>
                </a:solidFill>
              </a:rPr>
              <a:t>досліджень</a:t>
            </a:r>
            <a:r>
              <a:rPr lang="ru-RU" dirty="0">
                <a:solidFill>
                  <a:srgbClr val="131313"/>
                </a:solidFill>
              </a:rPr>
              <a:t> – позитивна </a:t>
            </a:r>
            <a:r>
              <a:rPr lang="ru-RU" dirty="0" err="1">
                <a:solidFill>
                  <a:srgbClr val="131313"/>
                </a:solidFill>
              </a:rPr>
              <a:t>психологія</a:t>
            </a:r>
            <a:r>
              <a:rPr lang="ru-RU" dirty="0">
                <a:solidFill>
                  <a:srgbClr val="131313"/>
                </a:solidFill>
              </a:rPr>
              <a:t>. </a:t>
            </a:r>
            <a:r>
              <a:rPr lang="ru-RU" dirty="0" err="1">
                <a:solidFill>
                  <a:srgbClr val="131313"/>
                </a:solidFill>
              </a:rPr>
              <a:t>Саме</a:t>
            </a:r>
            <a:r>
              <a:rPr lang="ru-RU" dirty="0">
                <a:solidFill>
                  <a:srgbClr val="131313"/>
                </a:solidFill>
              </a:rPr>
              <a:t> </a:t>
            </a:r>
            <a:r>
              <a:rPr lang="ru-RU" dirty="0" err="1">
                <a:solidFill>
                  <a:srgbClr val="131313"/>
                </a:solidFill>
              </a:rPr>
              <a:t>завдяки</a:t>
            </a:r>
            <a:r>
              <a:rPr lang="ru-RU" dirty="0">
                <a:solidFill>
                  <a:srgbClr val="131313"/>
                </a:solidFill>
              </a:rPr>
              <a:t> </a:t>
            </a:r>
            <a:r>
              <a:rPr lang="ru-RU" dirty="0" err="1">
                <a:solidFill>
                  <a:srgbClr val="131313"/>
                </a:solidFill>
              </a:rPr>
              <a:t>йому</a:t>
            </a:r>
            <a:r>
              <a:rPr lang="ru-RU" dirty="0">
                <a:solidFill>
                  <a:srgbClr val="131313"/>
                </a:solidFill>
              </a:rPr>
              <a:t> у </a:t>
            </a:r>
            <a:r>
              <a:rPr lang="ru-RU" dirty="0" err="1">
                <a:solidFill>
                  <a:srgbClr val="131313"/>
                </a:solidFill>
              </a:rPr>
              <a:t>світі</a:t>
            </a:r>
            <a:r>
              <a:rPr lang="ru-RU" dirty="0">
                <a:solidFill>
                  <a:srgbClr val="131313"/>
                </a:solidFill>
              </a:rPr>
              <a:t> </a:t>
            </a:r>
            <a:r>
              <a:rPr lang="ru-RU" dirty="0" err="1">
                <a:solidFill>
                  <a:srgbClr val="131313"/>
                </a:solidFill>
              </a:rPr>
              <a:t>вперше</a:t>
            </a:r>
            <a:r>
              <a:rPr lang="ru-RU" dirty="0">
                <a:solidFill>
                  <a:srgbClr val="131313"/>
                </a:solidFill>
              </a:rPr>
              <a:t> </a:t>
            </a:r>
            <a:r>
              <a:rPr lang="ru-RU" dirty="0" err="1">
                <a:solidFill>
                  <a:srgbClr val="131313"/>
                </a:solidFill>
              </a:rPr>
              <a:t>з'явилася</a:t>
            </a:r>
            <a:r>
              <a:rPr lang="ru-RU" dirty="0">
                <a:solidFill>
                  <a:srgbClr val="131313"/>
                </a:solidFill>
              </a:rPr>
              <a:t> </a:t>
            </a:r>
            <a:r>
              <a:rPr lang="ru-RU" dirty="0" err="1">
                <a:solidFill>
                  <a:srgbClr val="131313"/>
                </a:solidFill>
              </a:rPr>
              <a:t>офіційна</a:t>
            </a:r>
            <a:r>
              <a:rPr lang="ru-RU" dirty="0">
                <a:solidFill>
                  <a:srgbClr val="131313"/>
                </a:solidFill>
              </a:rPr>
              <a:t> </a:t>
            </a:r>
            <a:r>
              <a:rPr lang="ru-RU" dirty="0" err="1">
                <a:solidFill>
                  <a:srgbClr val="131313"/>
                </a:solidFill>
              </a:rPr>
              <a:t>Магістерська</a:t>
            </a:r>
            <a:r>
              <a:rPr lang="ru-RU" dirty="0">
                <a:solidFill>
                  <a:srgbClr val="131313"/>
                </a:solidFill>
              </a:rPr>
              <a:t> </a:t>
            </a:r>
            <a:r>
              <a:rPr lang="ru-RU" dirty="0" err="1">
                <a:solidFill>
                  <a:srgbClr val="131313"/>
                </a:solidFill>
              </a:rPr>
              <a:t>програма</a:t>
            </a:r>
            <a:r>
              <a:rPr lang="ru-RU" dirty="0">
                <a:solidFill>
                  <a:srgbClr val="131313"/>
                </a:solidFill>
              </a:rPr>
              <a:t> </a:t>
            </a:r>
            <a:r>
              <a:rPr lang="ru-RU" dirty="0" err="1">
                <a:solidFill>
                  <a:srgbClr val="131313"/>
                </a:solidFill>
              </a:rPr>
              <a:t>зі</a:t>
            </a:r>
            <a:r>
              <a:rPr lang="ru-RU" dirty="0">
                <a:solidFill>
                  <a:srgbClr val="131313"/>
                </a:solidFill>
              </a:rPr>
              <a:t> </a:t>
            </a:r>
            <a:r>
              <a:rPr lang="ru-RU" dirty="0" err="1" smtClean="0">
                <a:solidFill>
                  <a:srgbClr val="131313"/>
                </a:solidFill>
              </a:rPr>
              <a:t>щастя</a:t>
            </a:r>
            <a:r>
              <a:rPr lang="ru-RU" dirty="0" smtClean="0">
                <a:solidFill>
                  <a:srgbClr val="131313"/>
                </a:solidFill>
              </a:rPr>
              <a:t> (США). </a:t>
            </a:r>
          </a:p>
          <a:p>
            <a:r>
              <a:rPr lang="ru-RU" dirty="0"/>
              <a:t>Тал Бен </a:t>
            </a:r>
            <a:r>
              <a:rPr lang="ru-RU" dirty="0" err="1"/>
              <a:t>Шахар</a:t>
            </a:r>
            <a:r>
              <a:rPr lang="ru-RU" dirty="0"/>
              <a:t>: у </a:t>
            </a:r>
            <a:r>
              <a:rPr lang="ru-RU" dirty="0" err="1"/>
              <a:t>чому</a:t>
            </a:r>
            <a:r>
              <a:rPr lang="ru-RU" dirty="0"/>
              <a:t> секрет </a:t>
            </a:r>
            <a:r>
              <a:rPr lang="ru-RU" dirty="0" err="1"/>
              <a:t>щастя</a:t>
            </a:r>
            <a:r>
              <a:rPr lang="ru-RU" dirty="0"/>
              <a:t> та </a:t>
            </a:r>
            <a:r>
              <a:rPr lang="ru-RU" dirty="0" err="1" smtClean="0"/>
              <a:t>впевненості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b="1" u="sng" dirty="0" err="1" smtClean="0"/>
              <a:t>Щастя</a:t>
            </a:r>
            <a:r>
              <a:rPr lang="ru-RU" b="1" u="sng" dirty="0" smtClean="0"/>
              <a:t> – </a:t>
            </a:r>
            <a:r>
              <a:rPr lang="ru-RU" b="1" u="sng" dirty="0" err="1" smtClean="0"/>
              <a:t>благополуччя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цілісної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особистості</a:t>
            </a:r>
            <a:r>
              <a:rPr lang="ru-RU" b="1" u="sng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URL</a:t>
            </a:r>
            <a:r>
              <a:rPr lang="uk-UA" dirty="0" smtClean="0"/>
              <a:t>: </a:t>
            </a:r>
            <a:r>
              <a:rPr lang="en-US" dirty="0"/>
              <a:t>https://www.youtube.com/watch?v=rDLCLXHkbrw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19978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457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uk-UA" sz="2400" dirty="0" smtClean="0"/>
              <a:t>Цілі дисципліни.</a:t>
            </a:r>
            <a:endParaRPr lang="en-US" sz="2400" dirty="0" smtClean="0"/>
          </a:p>
          <a:p>
            <a:pPr>
              <a:buAutoNum type="arabicPeriod"/>
            </a:pPr>
            <a:r>
              <a:rPr lang="uk-UA" sz="2400" dirty="0" smtClean="0"/>
              <a:t>Поняття щастя: </a:t>
            </a:r>
            <a:r>
              <a:rPr lang="uk-UA" sz="2400" dirty="0" err="1" smtClean="0"/>
              <a:t>суб</a:t>
            </a:r>
            <a:r>
              <a:rPr lang="en-US" sz="2400" dirty="0" smtClean="0"/>
              <a:t>’</a:t>
            </a:r>
            <a:r>
              <a:rPr lang="uk-UA" sz="2400" dirty="0" err="1" smtClean="0"/>
              <a:t>єктивний</a:t>
            </a:r>
            <a:r>
              <a:rPr lang="uk-UA" sz="2400" dirty="0" smtClean="0"/>
              <a:t> та об</a:t>
            </a:r>
            <a:r>
              <a:rPr lang="en-US" sz="2400" dirty="0" smtClean="0"/>
              <a:t>’</a:t>
            </a:r>
            <a:r>
              <a:rPr lang="uk-UA" sz="2400" dirty="0" err="1" smtClean="0"/>
              <a:t>єктивний</a:t>
            </a:r>
            <a:r>
              <a:rPr lang="uk-UA" sz="2400" dirty="0" smtClean="0"/>
              <a:t> виміри. </a:t>
            </a:r>
          </a:p>
          <a:p>
            <a:pPr marL="0" indent="0">
              <a:buNone/>
            </a:pPr>
            <a:r>
              <a:rPr lang="uk-UA" sz="2400" dirty="0" smtClean="0"/>
              <a:t> </a:t>
            </a:r>
            <a:endParaRPr lang="en-US" sz="2400" dirty="0" smtClean="0"/>
          </a:p>
          <a:p>
            <a:pPr>
              <a:buAutoNum type="arabicPeriod"/>
            </a:pPr>
            <a:endParaRPr lang="uk-UA" dirty="0" smtClean="0"/>
          </a:p>
          <a:p>
            <a:pPr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44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782" y="552091"/>
            <a:ext cx="8968057" cy="5848709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92D050"/>
                </a:solidFill>
              </a:rPr>
              <a:t>Рекомендована література:</a:t>
            </a:r>
            <a:r>
              <a:rPr lang="en-US" sz="2400" dirty="0" smtClean="0">
                <a:solidFill>
                  <a:srgbClr val="92D050"/>
                </a:solidFill>
              </a:rPr>
              <a:t/>
            </a:r>
            <a:br>
              <a:rPr lang="en-US" sz="2400" dirty="0" smtClean="0">
                <a:solidFill>
                  <a:srgbClr val="92D050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Tal </a:t>
            </a:r>
            <a:r>
              <a:rPr lang="en-US" sz="1400" dirty="0" smtClean="0">
                <a:solidFill>
                  <a:schemeClr val="tx1"/>
                </a:solidFill>
              </a:rPr>
              <a:t>Ben-</a:t>
            </a:r>
            <a:r>
              <a:rPr lang="en-US" sz="1400" dirty="0" err="1" smtClean="0">
                <a:solidFill>
                  <a:schemeClr val="tx1"/>
                </a:solidFill>
              </a:rPr>
              <a:t>Shahar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r>
              <a:rPr lang="en-US" sz="1400" b="1" dirty="0" smtClean="0">
                <a:solidFill>
                  <a:schemeClr val="tx1"/>
                </a:solidFill>
              </a:rPr>
              <a:t>Happier</a:t>
            </a:r>
            <a:r>
              <a:rPr lang="en-US" sz="1400" b="1" dirty="0">
                <a:solidFill>
                  <a:schemeClr val="tx1"/>
                </a:solidFill>
              </a:rPr>
              <a:t>: Learn the Secrets to Daily Joy and Lasting </a:t>
            </a:r>
            <a:r>
              <a:rPr lang="en-US" sz="1400" b="1" dirty="0" smtClean="0">
                <a:solidFill>
                  <a:schemeClr val="tx1"/>
                </a:solidFill>
              </a:rPr>
              <a:t>Fulfillment</a:t>
            </a:r>
            <a:r>
              <a:rPr lang="uk-UA" sz="1400" b="1" dirty="0" smtClean="0">
                <a:solidFill>
                  <a:schemeClr val="tx1"/>
                </a:solidFill>
              </a:rPr>
              <a:t>. 2007. 192 </a:t>
            </a:r>
            <a:r>
              <a:rPr lang="en-US" sz="1400" b="1" dirty="0" smtClean="0">
                <a:solidFill>
                  <a:schemeClr val="tx1"/>
                </a:solidFill>
              </a:rPr>
              <a:t>p</a:t>
            </a:r>
            <a:r>
              <a:rPr lang="uk-UA" sz="1400" b="1" dirty="0" smtClean="0">
                <a:solidFill>
                  <a:schemeClr val="tx1"/>
                </a:solidFill>
              </a:rPr>
              <a:t>. </a:t>
            </a:r>
            <a:r>
              <a:rPr lang="en-US" sz="1400" b="1" dirty="0">
                <a:solidFill>
                  <a:schemeClr val="tx1"/>
                </a:solidFill>
              </a:rPr>
              <a:t/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sz="1400" b="1" dirty="0">
                <a:solidFill>
                  <a:schemeClr val="tx1"/>
                </a:solidFill>
              </a:rPr>
              <a:t>Peter Nathaniel </a:t>
            </a:r>
            <a:r>
              <a:rPr lang="en-US" sz="1400" b="1" dirty="0" smtClean="0">
                <a:solidFill>
                  <a:schemeClr val="tx1"/>
                </a:solidFill>
              </a:rPr>
              <a:t>Stearns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r>
              <a:rPr lang="en-US" sz="1400" dirty="0">
                <a:solidFill>
                  <a:schemeClr val="tx1"/>
                </a:solidFill>
              </a:rPr>
              <a:t>Happiness in </a:t>
            </a:r>
            <a:r>
              <a:rPr lang="uk-UA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World History</a:t>
            </a:r>
            <a:r>
              <a:rPr lang="uk-UA" sz="1400" dirty="0" smtClean="0">
                <a:solidFill>
                  <a:schemeClr val="tx1"/>
                </a:solidFill>
              </a:rPr>
              <a:t>. </a:t>
            </a:r>
            <a:r>
              <a:rPr lang="en-US" sz="1400" dirty="0" smtClean="0">
                <a:solidFill>
                  <a:schemeClr val="tx1"/>
                </a:solidFill>
              </a:rPr>
              <a:t>New Yo</a:t>
            </a:r>
            <a:r>
              <a:rPr lang="en-US" sz="1400" dirty="0">
                <a:solidFill>
                  <a:schemeClr val="tx1"/>
                </a:solidFill>
              </a:rPr>
              <a:t>r</a:t>
            </a:r>
            <a:r>
              <a:rPr lang="en-US" sz="1400" dirty="0" smtClean="0">
                <a:solidFill>
                  <a:schemeClr val="tx1"/>
                </a:solidFill>
              </a:rPr>
              <a:t>k</a:t>
            </a:r>
            <a:r>
              <a:rPr lang="uk-UA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smtClean="0">
                <a:solidFill>
                  <a:schemeClr val="tx1"/>
                </a:solidFill>
              </a:rPr>
              <a:t>2021</a:t>
            </a:r>
            <a:r>
              <a:rPr lang="uk-UA" sz="1400" dirty="0" smtClean="0">
                <a:solidFill>
                  <a:schemeClr val="tx1"/>
                </a:solidFill>
              </a:rPr>
              <a:t>. </a:t>
            </a:r>
            <a:r>
              <a:rPr lang="en-US" sz="1400" dirty="0" smtClean="0">
                <a:solidFill>
                  <a:schemeClr val="tx1"/>
                </a:solidFill>
              </a:rPr>
              <a:t>228</a:t>
            </a:r>
            <a:r>
              <a:rPr lang="uk-UA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p</a:t>
            </a:r>
            <a:r>
              <a:rPr lang="uk-UA" sz="1400" dirty="0" smtClean="0">
                <a:solidFill>
                  <a:schemeClr val="tx1"/>
                </a:solidFill>
              </a:rPr>
              <a:t>.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McMahon </a:t>
            </a:r>
            <a:r>
              <a:rPr lang="en-US" sz="1400" dirty="0">
                <a:solidFill>
                  <a:schemeClr val="tx1"/>
                </a:solidFill>
                <a:hlinkClick r:id="rId2"/>
              </a:rPr>
              <a:t>Darrin M</a:t>
            </a:r>
            <a:r>
              <a:rPr lang="uk-UA" sz="1400" dirty="0">
                <a:solidFill>
                  <a:schemeClr val="tx1"/>
                </a:solidFill>
                <a:hlinkClick r:id="rId2"/>
              </a:rPr>
              <a:t>. </a:t>
            </a:r>
            <a:r>
              <a:rPr lang="en-US" sz="1400" dirty="0">
                <a:solidFill>
                  <a:schemeClr val="tx1"/>
                </a:solidFill>
              </a:rPr>
              <a:t>Happiness: A History</a:t>
            </a:r>
            <a:r>
              <a:rPr lang="uk-UA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Grove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Press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smtClean="0">
                <a:solidFill>
                  <a:schemeClr val="tx1"/>
                </a:solidFill>
              </a:rPr>
              <a:t>2006. 544 </a:t>
            </a:r>
            <a:r>
              <a:rPr lang="en-US" sz="1400" dirty="0" smtClean="0">
                <a:solidFill>
                  <a:schemeClr val="tx1"/>
                </a:solidFill>
              </a:rPr>
              <a:t>p. URL</a:t>
            </a:r>
            <a:r>
              <a:rPr lang="uk-UA" sz="1400" dirty="0">
                <a:solidFill>
                  <a:schemeClr val="tx1"/>
                </a:solidFill>
              </a:rPr>
              <a:t>: </a:t>
            </a:r>
            <a:r>
              <a:rPr lang="uk-UA" sz="1400" u="sng" dirty="0">
                <a:solidFill>
                  <a:schemeClr val="tx1"/>
                </a:solidFill>
                <a:hlinkClick r:id="rId3"/>
              </a:rPr>
              <a:t>https://books.google.pl/books/about/Happiness.html?id=WDbOfcnXp-AC&amp;redir_esc=y</a:t>
            </a:r>
            <a:r>
              <a:rPr lang="uk-UA" sz="1400" dirty="0" smtClean="0">
                <a:solidFill>
                  <a:schemeClr val="tx1"/>
                </a:solidFill>
              </a:rPr>
              <a:t/>
            </a:r>
            <a:br>
              <a:rPr lang="uk-UA" sz="1400" dirty="0" smtClean="0">
                <a:solidFill>
                  <a:schemeClr val="tx1"/>
                </a:solidFill>
              </a:rPr>
            </a:br>
            <a:r>
              <a:rPr lang="en-US" sz="1400" b="1" dirty="0" err="1" smtClean="0">
                <a:solidFill>
                  <a:schemeClr val="tx1"/>
                </a:solidFill>
                <a:hlinkClick r:id="rId4"/>
              </a:rPr>
              <a:t>Kashyap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hlinkClick r:id="rId4"/>
              </a:rPr>
              <a:t>Kunal</a:t>
            </a:r>
            <a:r>
              <a:rPr lang="uk-UA" sz="1400" b="1" dirty="0" smtClean="0">
                <a:solidFill>
                  <a:schemeClr val="tx1"/>
                </a:solidFill>
              </a:rPr>
              <a:t>. </a:t>
            </a:r>
            <a:r>
              <a:rPr lang="en-US" sz="1400" b="1" dirty="0">
                <a:solidFill>
                  <a:schemeClr val="tx1"/>
                </a:solidFill>
              </a:rPr>
              <a:t>A Short History of </a:t>
            </a:r>
            <a:r>
              <a:rPr lang="en-US" sz="1400" b="1" dirty="0" smtClean="0">
                <a:solidFill>
                  <a:schemeClr val="tx1"/>
                </a:solidFill>
              </a:rPr>
              <a:t>Happiness</a:t>
            </a:r>
            <a:r>
              <a:rPr lang="uk-UA" sz="1400" b="1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From </a:t>
            </a:r>
            <a:r>
              <a:rPr lang="en-US" sz="1400" dirty="0">
                <a:solidFill>
                  <a:schemeClr val="tx1"/>
                </a:solidFill>
              </a:rPr>
              <a:t>Eudaimonia to Gross National </a:t>
            </a:r>
            <a:r>
              <a:rPr lang="en-US" sz="1400" dirty="0" smtClean="0">
                <a:solidFill>
                  <a:schemeClr val="tx1"/>
                </a:solidFill>
              </a:rPr>
              <a:t>Happiness</a:t>
            </a:r>
            <a:r>
              <a:rPr lang="uk-UA" sz="1400" dirty="0" smtClean="0">
                <a:solidFill>
                  <a:schemeClr val="tx1"/>
                </a:solidFill>
              </a:rPr>
              <a:t>. </a:t>
            </a:r>
            <a:r>
              <a:rPr lang="en-US" sz="1400" dirty="0" smtClean="0">
                <a:solidFill>
                  <a:schemeClr val="tx1"/>
                </a:solidFill>
              </a:rPr>
              <a:t>URL</a:t>
            </a:r>
            <a:r>
              <a:rPr lang="uk-UA" sz="1400" dirty="0" smtClean="0">
                <a:solidFill>
                  <a:schemeClr val="tx1"/>
                </a:solidFill>
              </a:rPr>
              <a:t>: </a:t>
            </a:r>
            <a:r>
              <a:rPr lang="en-US" sz="1400" dirty="0">
                <a:solidFill>
                  <a:schemeClr val="tx1"/>
                </a:solidFill>
              </a:rPr>
              <a:t>https://daily-philosophy.com/kashyap-short-history-of-happiness</a:t>
            </a:r>
            <a:r>
              <a:rPr lang="en-US" sz="1400" dirty="0" smtClean="0">
                <a:solidFill>
                  <a:schemeClr val="tx1"/>
                </a:solidFill>
              </a:rPr>
              <a:t>/</a:t>
            </a:r>
            <a:r>
              <a:rPr lang="uk-UA" sz="1400" dirty="0" smtClean="0">
                <a:solidFill>
                  <a:schemeClr val="tx1"/>
                </a:solidFill>
              </a:rPr>
              <a:t/>
            </a:r>
            <a:br>
              <a:rPr lang="uk-UA" sz="1400" dirty="0" smtClean="0">
                <a:solidFill>
                  <a:schemeClr val="tx1"/>
                </a:solidFill>
              </a:rPr>
            </a:br>
            <a:r>
              <a:rPr lang="uk-UA" sz="1400" dirty="0" smtClean="0">
                <a:solidFill>
                  <a:schemeClr val="accent2">
                    <a:lumMod val="75000"/>
                  </a:schemeClr>
                </a:solidFill>
              </a:rPr>
              <a:t>Малахов В.</a:t>
            </a:r>
            <a:r>
              <a:rPr lang="uk-UA" sz="1400" dirty="0" smtClean="0">
                <a:solidFill>
                  <a:schemeClr val="tx1"/>
                </a:solidFill>
              </a:rPr>
              <a:t> Щастя як категорія моральної свідомості. </a:t>
            </a:r>
            <a:r>
              <a:rPr lang="uk-UA" sz="1400" dirty="0"/>
              <a:t>Етика: Курс лекцій. </a:t>
            </a:r>
            <a:r>
              <a:rPr lang="uk-UA" sz="1400" dirty="0" err="1"/>
              <a:t>Навч</a:t>
            </a:r>
            <a:r>
              <a:rPr lang="uk-UA" sz="1400" dirty="0"/>
              <a:t>. посібник. – 4-те вид. – К.: Либідь, 2002. </a:t>
            </a:r>
            <a:r>
              <a:rPr lang="uk-UA" sz="1400" dirty="0" smtClean="0"/>
              <a:t>384 с. </a:t>
            </a: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err="1" smtClean="0"/>
              <a:t>Волдінгер</a:t>
            </a:r>
            <a:r>
              <a:rPr lang="uk-UA" sz="1400" dirty="0" smtClean="0"/>
              <a:t> Р., Шульц М. </a:t>
            </a:r>
            <a:r>
              <a:rPr lang="uk-UA" sz="1400" dirty="0" smtClean="0"/>
              <a:t>Щасливе життя: </a:t>
            </a:r>
            <a:r>
              <a:rPr lang="uk-UA" sz="1400" dirty="0" err="1" smtClean="0"/>
              <a:t>Уроки</a:t>
            </a:r>
            <a:r>
              <a:rPr lang="uk-UA" sz="1400" dirty="0" smtClean="0"/>
              <a:t> найдовшого у світі дослідження щастя. </a:t>
            </a:r>
            <a:r>
              <a:rPr lang="en-US" sz="1400" dirty="0">
                <a:solidFill>
                  <a:schemeClr val="tx1"/>
                </a:solidFill>
              </a:rPr>
              <a:t>New </a:t>
            </a:r>
            <a:r>
              <a:rPr lang="en-US" sz="1400" dirty="0" smtClean="0">
                <a:solidFill>
                  <a:schemeClr val="tx1"/>
                </a:solidFill>
              </a:rPr>
              <a:t>York</a:t>
            </a:r>
            <a:r>
              <a:rPr lang="uk-UA" sz="1400" dirty="0" smtClean="0">
                <a:solidFill>
                  <a:schemeClr val="tx1"/>
                </a:solidFill>
              </a:rPr>
              <a:t>; Київ : </a:t>
            </a:r>
            <a:r>
              <a:rPr lang="uk-UA" sz="1400" dirty="0" err="1" smtClean="0">
                <a:solidFill>
                  <a:schemeClr val="tx1"/>
                </a:solidFill>
              </a:rPr>
              <a:t>Лабораторя</a:t>
            </a:r>
            <a:r>
              <a:rPr lang="uk-UA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smtClean="0">
                <a:solidFill>
                  <a:schemeClr val="tx1"/>
                </a:solidFill>
              </a:rPr>
              <a:t>202</a:t>
            </a:r>
            <a:r>
              <a:rPr lang="uk-UA" sz="1400" dirty="0" smtClean="0">
                <a:solidFill>
                  <a:schemeClr val="tx1"/>
                </a:solidFill>
              </a:rPr>
              <a:t>3. 393 </a:t>
            </a:r>
            <a:r>
              <a:rPr lang="en-US" sz="1400" dirty="0">
                <a:solidFill>
                  <a:schemeClr val="tx1"/>
                </a:solidFill>
              </a:rPr>
              <a:t>p</a:t>
            </a:r>
            <a:r>
              <a:rPr lang="uk-UA" sz="1400" dirty="0" smtClean="0">
                <a:solidFill>
                  <a:schemeClr val="tx1"/>
                </a:solidFill>
              </a:rPr>
              <a:t>.</a:t>
            </a:r>
            <a:br>
              <a:rPr lang="uk-UA" sz="1400" dirty="0" smtClean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uk-UA" sz="1400" dirty="0" smtClean="0">
                <a:solidFill>
                  <a:schemeClr val="tx1"/>
                </a:solidFill>
              </a:rPr>
              <a:t/>
            </a:r>
            <a:br>
              <a:rPr lang="uk-UA" sz="1400" dirty="0" smtClean="0">
                <a:solidFill>
                  <a:schemeClr val="tx1"/>
                </a:solidFill>
              </a:rPr>
            </a:br>
            <a:r>
              <a:rPr lang="uk-UA" sz="1400" dirty="0" smtClean="0">
                <a:solidFill>
                  <a:schemeClr val="tx1"/>
                </a:solidFill>
              </a:rPr>
              <a:t/>
            </a:r>
            <a:br>
              <a:rPr lang="uk-UA" sz="1400" dirty="0" smtClean="0">
                <a:solidFill>
                  <a:schemeClr val="tx1"/>
                </a:solidFill>
              </a:rPr>
            </a:br>
            <a:r>
              <a:rPr lang="uk-UA" sz="1400" dirty="0" smtClean="0">
                <a:solidFill>
                  <a:schemeClr val="tx1"/>
                </a:solidFill>
              </a:rPr>
              <a:t/>
            </a:r>
            <a:br>
              <a:rPr lang="uk-UA" sz="1400" dirty="0" smtClean="0">
                <a:solidFill>
                  <a:schemeClr val="tx1"/>
                </a:solidFill>
              </a:rPr>
            </a:br>
            <a:r>
              <a:rPr lang="uk-UA" sz="1400" dirty="0" smtClean="0">
                <a:solidFill>
                  <a:schemeClr val="tx1"/>
                </a:solidFill>
              </a:rPr>
              <a:t/>
            </a:r>
            <a:br>
              <a:rPr lang="uk-UA" sz="1400" dirty="0" smtClean="0">
                <a:solidFill>
                  <a:schemeClr val="tx1"/>
                </a:solidFill>
              </a:rPr>
            </a:br>
            <a:r>
              <a:rPr lang="uk-UA" sz="1400" dirty="0">
                <a:solidFill>
                  <a:schemeClr val="tx1"/>
                </a:solidFill>
              </a:rPr>
              <a:t/>
            </a:r>
            <a:br>
              <a:rPr lang="uk-UA" sz="1400" dirty="0">
                <a:solidFill>
                  <a:schemeClr val="tx1"/>
                </a:solidFill>
              </a:rPr>
            </a:br>
            <a:r>
              <a:rPr lang="uk-UA" sz="1400" dirty="0" smtClean="0">
                <a:solidFill>
                  <a:schemeClr val="tx1"/>
                </a:solidFill>
              </a:rPr>
              <a:t/>
            </a:r>
            <a:br>
              <a:rPr lang="uk-UA" sz="1400" dirty="0" smtClean="0">
                <a:solidFill>
                  <a:schemeClr val="tx1"/>
                </a:solidFill>
              </a:rPr>
            </a:br>
            <a:r>
              <a:rPr lang="uk-UA" sz="1400" dirty="0">
                <a:solidFill>
                  <a:schemeClr val="tx1"/>
                </a:solidFill>
              </a:rPr>
              <a:t/>
            </a:r>
            <a:br>
              <a:rPr lang="uk-UA" sz="1400" dirty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223085" y="2913925"/>
            <a:ext cx="2111754" cy="29807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8101" y="2913925"/>
            <a:ext cx="1905000" cy="2771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6954" y="2907155"/>
            <a:ext cx="2296364" cy="33401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497" y="3141960"/>
            <a:ext cx="2248743" cy="342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8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1. Цілі дисципліни.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uk-UA" dirty="0" smtClean="0"/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uk-UA" altLang="ru-RU" sz="9600" spc="-100" dirty="0" smtClean="0">
                <a:solidFill>
                  <a:schemeClr val="tx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Простеження змін у визначенні «щастя» в контексті історичного розвитку та врахування світового історичного досвіду для вирішення власних потреб. </a:t>
            </a:r>
          </a:p>
          <a:p>
            <a:pPr marL="0" indent="0" algn="r">
              <a:buNone/>
              <a:defRPr/>
            </a:pPr>
            <a:r>
              <a:rPr lang="uk-UA" sz="6400" u="sng" dirty="0" smtClean="0"/>
              <a:t>«Розгляд </a:t>
            </a:r>
            <a:r>
              <a:rPr lang="uk-UA" sz="6400" u="sng" dirty="0"/>
              <a:t>історії щастя може допомогти нам зробити минуле важливим союзником у наших зусиллях зрозуміти себе та своє </a:t>
            </a:r>
            <a:r>
              <a:rPr lang="uk-UA" sz="6400" u="sng" dirty="0" smtClean="0"/>
              <a:t>сьогодення»</a:t>
            </a:r>
          </a:p>
          <a:p>
            <a:pPr marL="0" indent="0" algn="r">
              <a:buNone/>
              <a:defRPr/>
            </a:pPr>
            <a:r>
              <a:rPr lang="en-US" sz="6400" dirty="0"/>
              <a:t>Benjamin </a:t>
            </a:r>
            <a:r>
              <a:rPr lang="en-US" sz="6400" dirty="0" err="1"/>
              <a:t>Storey</a:t>
            </a:r>
            <a:r>
              <a:rPr lang="en-US" sz="6400" dirty="0"/>
              <a:t>, Ph.D. and Jenna Silber </a:t>
            </a:r>
            <a:r>
              <a:rPr lang="en-US" sz="6400" dirty="0" err="1"/>
              <a:t>Storey</a:t>
            </a:r>
            <a:r>
              <a:rPr lang="en-US" sz="6400" dirty="0"/>
              <a:t>, Ph.D. | August 10, 2020 </a:t>
            </a:r>
            <a:r>
              <a:rPr lang="uk-UA" sz="6400" dirty="0">
                <a:hlinkClick r:id="rId2"/>
              </a:rPr>
              <a:t>https://greathearts.institute/papers/the-history-of-happiness</a:t>
            </a:r>
            <a:r>
              <a:rPr lang="uk-UA" sz="6400" dirty="0" smtClean="0">
                <a:hlinkClick r:id="rId2"/>
              </a:rPr>
              <a:t>/</a:t>
            </a:r>
            <a:endParaRPr lang="uk-UA" sz="6400" dirty="0" smtClean="0"/>
          </a:p>
          <a:p>
            <a:pPr marL="0" indent="0" algn="just">
              <a:buNone/>
              <a:defRPr/>
            </a:pPr>
            <a:endParaRPr lang="uk-UA" sz="6400" dirty="0" smtClean="0"/>
          </a:p>
          <a:p>
            <a:pPr marL="0" indent="0" algn="r">
              <a:buNone/>
              <a:defRPr/>
            </a:pPr>
            <a:r>
              <a:rPr lang="uk-UA" sz="6400" u="sng" dirty="0" smtClean="0">
                <a:solidFill>
                  <a:schemeClr val="tx1"/>
                </a:solidFill>
              </a:rPr>
              <a:t>«</a:t>
            </a:r>
            <a:r>
              <a:rPr lang="uk-UA" sz="6400" u="sng" dirty="0" err="1" smtClean="0">
                <a:solidFill>
                  <a:schemeClr val="tx1"/>
                </a:solidFill>
              </a:rPr>
              <a:t>Арістотель</a:t>
            </a:r>
            <a:r>
              <a:rPr lang="uk-UA" sz="6400" u="sng" dirty="0" smtClean="0">
                <a:solidFill>
                  <a:schemeClr val="tx1"/>
                </a:solidFill>
              </a:rPr>
              <a:t>, Гелен </a:t>
            </a:r>
            <a:r>
              <a:rPr lang="uk-UA" sz="6400" u="sng" dirty="0" err="1" smtClean="0">
                <a:solidFill>
                  <a:schemeClr val="tx1"/>
                </a:solidFill>
              </a:rPr>
              <a:t>Керен</a:t>
            </a:r>
            <a:r>
              <a:rPr lang="uk-UA" sz="6400" u="sng" dirty="0" smtClean="0">
                <a:solidFill>
                  <a:schemeClr val="tx1"/>
                </a:solidFill>
              </a:rPr>
              <a:t>… Я можу навчитися у них. А це буде сприяти нашому успіху, нашому фізичному </a:t>
            </a:r>
            <a:r>
              <a:rPr lang="uk-UA" sz="6400" u="sng" dirty="0" err="1" smtClean="0">
                <a:solidFill>
                  <a:schemeClr val="tx1"/>
                </a:solidFill>
              </a:rPr>
              <a:t>здоров</a:t>
            </a:r>
            <a:r>
              <a:rPr lang="en-US" sz="6400" u="sng" dirty="0" smtClean="0">
                <a:solidFill>
                  <a:schemeClr val="tx1"/>
                </a:solidFill>
              </a:rPr>
              <a:t>’</a:t>
            </a:r>
            <a:r>
              <a:rPr lang="uk-UA" sz="6400" u="sng" dirty="0" smtClean="0">
                <a:solidFill>
                  <a:schemeClr val="tx1"/>
                </a:solidFill>
              </a:rPr>
              <a:t>ю».</a:t>
            </a:r>
          </a:p>
          <a:p>
            <a:pPr marL="0" indent="0" algn="r">
              <a:buNone/>
              <a:defRPr/>
            </a:pPr>
            <a:r>
              <a:rPr lang="en-US" sz="5600" dirty="0">
                <a:solidFill>
                  <a:schemeClr val="tx1"/>
                </a:solidFill>
              </a:rPr>
              <a:t>Tal Ben-</a:t>
            </a:r>
            <a:r>
              <a:rPr lang="en-US" sz="5600" dirty="0" err="1">
                <a:solidFill>
                  <a:schemeClr val="tx1"/>
                </a:solidFill>
              </a:rPr>
              <a:t>Shahar</a:t>
            </a:r>
            <a:r>
              <a:rPr lang="en-US" sz="5600" dirty="0">
                <a:solidFill>
                  <a:schemeClr val="tx1"/>
                </a:solidFill>
              </a:rPr>
              <a:t>.</a:t>
            </a:r>
            <a:endParaRPr lang="uk-UA" sz="5600" dirty="0">
              <a:solidFill>
                <a:schemeClr val="tx1"/>
              </a:solidFill>
            </a:endParaRPr>
          </a:p>
          <a:p>
            <a:pPr marL="0" indent="0" algn="r">
              <a:buNone/>
              <a:defRPr/>
            </a:pPr>
            <a:endParaRPr lang="uk-UA" sz="6400" u="sng" dirty="0" smtClean="0">
              <a:solidFill>
                <a:schemeClr val="tx1"/>
              </a:solidFill>
            </a:endParaRPr>
          </a:p>
          <a:p>
            <a:pPr marL="0" indent="0" algn="r">
              <a:buNone/>
              <a:defRPr/>
            </a:pPr>
            <a:endParaRPr lang="uk-UA" sz="6400" u="sng" dirty="0" smtClean="0">
              <a:solidFill>
                <a:schemeClr val="tx1"/>
              </a:solidFill>
            </a:endParaRPr>
          </a:p>
          <a:p>
            <a:pPr marL="0" indent="0" algn="r">
              <a:buNone/>
              <a:defRPr/>
            </a:pPr>
            <a:endParaRPr lang="uk-UA" dirty="0" smtClean="0"/>
          </a:p>
          <a:p>
            <a:pPr marL="0" indent="0" algn="r">
              <a:buNone/>
              <a:defRPr/>
            </a:pPr>
            <a:endParaRPr lang="uk-UA" altLang="ru-RU" spc="-100" dirty="0" smtClean="0">
              <a:solidFill>
                <a:schemeClr val="tx1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endParaRPr lang="uk-UA" altLang="ru-RU" spc="-100" dirty="0">
              <a:solidFill>
                <a:schemeClr val="tx1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9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1. Цілі дисципліни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Формування світоглядно-ціннісних орієнтирів на принципах толерантності, загальнолюдських цінностей;</a:t>
            </a:r>
          </a:p>
          <a:p>
            <a:pPr marL="0" indent="0">
              <a:buNone/>
            </a:pPr>
            <a:r>
              <a:rPr lang="uk-UA" altLang="ru-RU" spc="-100" dirty="0" smtClean="0">
                <a:solidFill>
                  <a:srgbClr val="10618E"/>
                </a:solidFill>
                <a:latin typeface="+mj-lt"/>
                <a:ea typeface="Segoe UI Black" panose="020B0A02040204020203" pitchFamily="34" charset="0"/>
              </a:rPr>
              <a:t>Як люди розуміють щастя, до чого вони прагнуть – ці осмислення допоможуть враховувати </a:t>
            </a:r>
            <a:r>
              <a:rPr lang="uk-UA" altLang="ru-RU" spc="-100" dirty="0">
                <a:solidFill>
                  <a:srgbClr val="10618E"/>
                </a:solidFill>
                <a:latin typeface="+mj-lt"/>
                <a:ea typeface="Segoe UI Black" panose="020B0A02040204020203" pitchFamily="34" charset="0"/>
              </a:rPr>
              <a:t>ціннісні установки людей та вміти мотивувати їх, рухатися до спільної </a:t>
            </a:r>
            <a:r>
              <a:rPr lang="uk-UA" altLang="ru-RU" spc="-100" dirty="0" smtClean="0">
                <a:solidFill>
                  <a:srgbClr val="10618E"/>
                </a:solidFill>
                <a:latin typeface="+mj-lt"/>
                <a:ea typeface="Segoe UI Black" panose="020B0A02040204020203" pitchFamily="34" charset="0"/>
              </a:rPr>
              <a:t>мети.</a:t>
            </a:r>
            <a:endParaRPr lang="uk-UA" dirty="0" smtClean="0">
              <a:latin typeface="+mj-lt"/>
              <a:cs typeface="Arial" panose="020B0604020202020204" pitchFamily="34" charset="0"/>
            </a:endParaRPr>
          </a:p>
          <a:p>
            <a:endParaRPr lang="uk-U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0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Цілі дисципліни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Вивчення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питання ставлення різних народів, націй до поняття «щастя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</a:p>
          <a:p>
            <a:pPr marL="0" indent="0" algn="just">
              <a:buNone/>
              <a:defRPr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Для того, щоб знати та врахувати ціннісні орієнтири людей різних країн у майбутній закордонній професійній діяльності. 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86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Цілі дисципліни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04683"/>
            <a:ext cx="8596668" cy="4436680"/>
          </a:xfrm>
        </p:spPr>
        <p:txBody>
          <a:bodyPr/>
          <a:lstStyle/>
          <a:p>
            <a:pPr marL="0" indent="0">
              <a:buNone/>
            </a:pPr>
            <a:endParaRPr lang="uk-UA" u="sng" dirty="0" smtClean="0"/>
          </a:p>
          <a:p>
            <a:pPr marL="0" indent="0" algn="r">
              <a:buNone/>
              <a:defRPr/>
            </a:pPr>
            <a:r>
              <a:rPr lang="uk-UA" u="sng" dirty="0">
                <a:solidFill>
                  <a:schemeClr val="tx1"/>
                </a:solidFill>
              </a:rPr>
              <a:t>«Наука про щастя ґрунтується на дослідженнях, але також вона ґрунтується на дослідженні себе»</a:t>
            </a:r>
          </a:p>
          <a:p>
            <a:pPr marL="0" indent="0" algn="r"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Tal Ben-</a:t>
            </a:r>
            <a:r>
              <a:rPr lang="en-US" dirty="0" err="1">
                <a:solidFill>
                  <a:schemeClr val="tx1"/>
                </a:solidFill>
              </a:rPr>
              <a:t>Shahar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u="sng" dirty="0"/>
          </a:p>
          <a:p>
            <a:pPr marL="0" indent="0">
              <a:buNone/>
            </a:pPr>
            <a:endParaRPr lang="uk-UA" u="sng" dirty="0" smtClean="0"/>
          </a:p>
          <a:p>
            <a:pPr marL="0" indent="0">
              <a:buNone/>
            </a:pPr>
            <a:r>
              <a:rPr lang="uk-UA" u="sng" dirty="0" smtClean="0"/>
              <a:t>«Адже в нещастя більше думають про щастя, ніж в щастя»</a:t>
            </a:r>
            <a:r>
              <a:rPr lang="uk-UA" dirty="0"/>
              <a:t> </a:t>
            </a:r>
            <a:r>
              <a:rPr lang="en-US" i="1" dirty="0" err="1"/>
              <a:t>Władysław</a:t>
            </a:r>
            <a:r>
              <a:rPr lang="en-US" i="1" dirty="0"/>
              <a:t> </a:t>
            </a:r>
            <a:r>
              <a:rPr lang="en-US" i="1" dirty="0" err="1"/>
              <a:t>Tatarkiewicz</a:t>
            </a:r>
            <a:r>
              <a:rPr lang="en-US" dirty="0" smtClean="0"/>
              <a:t> </a:t>
            </a:r>
            <a:r>
              <a:rPr lang="ru-RU" dirty="0" smtClean="0"/>
              <a:t>«</a:t>
            </a:r>
            <a:r>
              <a:rPr lang="en-US" dirty="0"/>
              <a:t>O </a:t>
            </a:r>
            <a:r>
              <a:rPr lang="en-US" dirty="0" err="1" smtClean="0"/>
              <a:t>szczęściu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В </a:t>
            </a:r>
            <a:r>
              <a:rPr lang="uk-UA" dirty="0"/>
              <a:t>умовах війни, в умовах дестабілізації особливо актуалізуються питання про щастя. </a:t>
            </a:r>
            <a:r>
              <a:rPr lang="uk-UA" dirty="0" smtClean="0"/>
              <a:t>І ми повинні особливо занурюватися в ці теми за для психологічної допомоги собі.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8815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6518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64567"/>
            <a:ext cx="8596668" cy="4876796"/>
          </a:xfrm>
        </p:spPr>
        <p:txBody>
          <a:bodyPr/>
          <a:lstStyle/>
          <a:p>
            <a:r>
              <a:rPr lang="uk-UA" dirty="0" smtClean="0"/>
              <a:t>«Мозковий штурм»: Що щастя для Вас? </a:t>
            </a:r>
          </a:p>
          <a:p>
            <a:r>
              <a:rPr lang="uk-UA" dirty="0" smtClean="0"/>
              <a:t>Опитування. Чи всі Ви шукаєте щастя?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9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Робота в групах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Щастя - це сфера приватного чи справа національної політики?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21088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852</TotalTime>
  <Words>487</Words>
  <Application>Microsoft Office PowerPoint</Application>
  <PresentationFormat>Широкоэкранный</PresentationFormat>
  <Paragraphs>49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Segoe UI Black</vt:lpstr>
      <vt:lpstr>Trebuchet MS</vt:lpstr>
      <vt:lpstr>Wingdings</vt:lpstr>
      <vt:lpstr>Wingdings 3</vt:lpstr>
      <vt:lpstr>Грань</vt:lpstr>
      <vt:lpstr>Лекція 1  Вступ до дисципліни</vt:lpstr>
      <vt:lpstr>План</vt:lpstr>
      <vt:lpstr>Рекомендована література: Tal Ben-Shahar. Happier: Learn the Secrets to Daily Joy and Lasting Fulfillment. 2007. 192 p.  Peter Nathaniel Stearns. Happiness in  World History. New York, 2021. 228 p. McMahon Darrin M. Happiness: A History. Grove Press, 2006. 544 p. URL: https://books.google.pl/books/about/Happiness.html?id=WDbOfcnXp-AC&amp;redir_esc=y Kashyap Kunal. A Short History of Happiness From Eudaimonia to Gross National Happiness. URL: https://daily-philosophy.com/kashyap-short-history-of-happiness/ Малахов В. Щастя як категорія моральної свідомості. Етика: Курс лекцій. Навч. посібник. – 4-те вид. – К.: Либідь, 2002. 384 с.  Волдінгер Р., Шульц М. Щасливе життя: Уроки найдовшого у світі дослідження щастя. New York; Київ : Лабораторя, 2023. 393 p.         </vt:lpstr>
      <vt:lpstr>1. Цілі дисципліни. </vt:lpstr>
      <vt:lpstr>1. Цілі дисципліни</vt:lpstr>
      <vt:lpstr>Цілі дисципліни</vt:lpstr>
      <vt:lpstr>Цілі дисципліни</vt:lpstr>
      <vt:lpstr>Презентация PowerPoint</vt:lpstr>
      <vt:lpstr>Робота в групах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tanya</cp:lastModifiedBy>
  <cp:revision>33</cp:revision>
  <dcterms:created xsi:type="dcterms:W3CDTF">2023-08-14T11:23:34Z</dcterms:created>
  <dcterms:modified xsi:type="dcterms:W3CDTF">2024-09-03T14:25:30Z</dcterms:modified>
</cp:coreProperties>
</file>