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69" r:id="rId6"/>
    <p:sldId id="270" r:id="rId7"/>
    <p:sldId id="257" r:id="rId8"/>
    <p:sldId id="271" r:id="rId9"/>
    <p:sldId id="272" r:id="rId10"/>
    <p:sldId id="273" r:id="rId11"/>
    <p:sldId id="275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0" r:id="rId29"/>
    <p:sldId id="292" r:id="rId30"/>
    <p:sldId id="293" r:id="rId31"/>
    <p:sldId id="266" r:id="rId3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6" autoAdjust="0"/>
    <p:restoredTop sz="94701" autoAdjust="0"/>
  </p:normalViewPr>
  <p:slideViewPr>
    <p:cSldViewPr snapToGrid="0" showGuides="1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8CBEF-6148-4FEC-851E-48ECE2CAC71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93FB6D-DF31-44D5-AC1F-A67E681D7A6D}">
      <dgm:prSet phldrT="[Текст]"/>
      <dgm:spPr/>
      <dgm:t>
        <a:bodyPr/>
        <a:lstStyle/>
        <a:p>
          <a:r>
            <a:rPr lang="uk-UA" dirty="0" smtClean="0"/>
            <a:t>Амортизаційна політика</a:t>
          </a:r>
          <a:endParaRPr lang="uk-UA" noProof="0" dirty="0"/>
        </a:p>
      </dgm:t>
    </dgm:pt>
    <dgm:pt modelId="{37CEEE9F-EFF6-4FC6-92C4-5DFBAE7707FF}" type="parTrans" cxnId="{98040DAE-7457-4EBA-BFF3-35D388272E1E}">
      <dgm:prSet/>
      <dgm:spPr/>
      <dgm:t>
        <a:bodyPr/>
        <a:lstStyle/>
        <a:p>
          <a:endParaRPr lang="ru-RU"/>
        </a:p>
      </dgm:t>
    </dgm:pt>
    <dgm:pt modelId="{E21F2F51-6970-44F2-A599-69F9E52893B0}" type="sibTrans" cxnId="{98040DAE-7457-4EBA-BFF3-35D388272E1E}">
      <dgm:prSet/>
      <dgm:spPr/>
      <dgm:t>
        <a:bodyPr/>
        <a:lstStyle/>
        <a:p>
          <a:endParaRPr lang="ru-RU"/>
        </a:p>
      </dgm:t>
    </dgm:pt>
    <dgm:pt modelId="{A5D7240A-0C4B-4094-B851-56995FD19AA1}">
      <dgm:prSet phldrT="[Текст]"/>
      <dgm:spPr/>
      <dgm:t>
        <a:bodyPr/>
        <a:lstStyle/>
        <a:p>
          <a:r>
            <a:rPr lang="uk-UA" noProof="0" dirty="0" smtClean="0"/>
            <a:t>Грошово-кредитна політика</a:t>
          </a:r>
          <a:endParaRPr lang="uk-UA" noProof="0" dirty="0"/>
        </a:p>
      </dgm:t>
    </dgm:pt>
    <dgm:pt modelId="{264C3EF7-D202-4F7C-AE2E-E57870D06A3A}" type="parTrans" cxnId="{1F32EA29-2FAD-483C-B94C-B4FBA8E52C4B}">
      <dgm:prSet/>
      <dgm:spPr/>
      <dgm:t>
        <a:bodyPr/>
        <a:lstStyle/>
        <a:p>
          <a:endParaRPr lang="ru-RU"/>
        </a:p>
      </dgm:t>
    </dgm:pt>
    <dgm:pt modelId="{6D772562-2C2B-4C6B-8722-182348E8E1C6}" type="sibTrans" cxnId="{1F32EA29-2FAD-483C-B94C-B4FBA8E52C4B}">
      <dgm:prSet/>
      <dgm:spPr/>
      <dgm:t>
        <a:bodyPr/>
        <a:lstStyle/>
        <a:p>
          <a:endParaRPr lang="ru-RU"/>
        </a:p>
      </dgm:t>
    </dgm:pt>
    <dgm:pt modelId="{3436291C-FF64-4AC4-B112-BA8D96A86D68}">
      <dgm:prSet phldrT="[Текст]"/>
      <dgm:spPr/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r>
            <a:rPr lang="uk-UA" noProof="0" dirty="0" smtClean="0"/>
            <a:t>Експертиза інвестиційних проектів</a:t>
          </a:r>
          <a:endParaRPr lang="ru-RU" dirty="0"/>
        </a:p>
      </dgm:t>
    </dgm:pt>
    <dgm:pt modelId="{DC8A6188-6245-4178-8BC7-56DC82E260A0}" type="parTrans" cxnId="{C0CB3C91-C464-4FAB-81DA-CACE81DD09FC}">
      <dgm:prSet/>
      <dgm:spPr/>
      <dgm:t>
        <a:bodyPr/>
        <a:lstStyle/>
        <a:p>
          <a:endParaRPr lang="ru-RU"/>
        </a:p>
      </dgm:t>
    </dgm:pt>
    <dgm:pt modelId="{6CE600EA-0B57-41E9-BA3F-2E17A3C4DE0A}" type="sibTrans" cxnId="{C0CB3C91-C464-4FAB-81DA-CACE81DD09FC}">
      <dgm:prSet/>
      <dgm:spPr/>
      <dgm:t>
        <a:bodyPr/>
        <a:lstStyle/>
        <a:p>
          <a:endParaRPr lang="ru-RU"/>
        </a:p>
      </dgm:t>
    </dgm:pt>
    <dgm:pt modelId="{2194B9C5-B55B-4052-B48A-265C050BCC33}">
      <dgm:prSet/>
      <dgm:spPr/>
      <dgm:t>
        <a:bodyPr/>
        <a:lstStyle/>
        <a:p>
          <a:r>
            <a:rPr lang="uk-UA" dirty="0" smtClean="0"/>
            <a:t>Податкове законодавство</a:t>
          </a:r>
          <a:endParaRPr lang="ru-RU" dirty="0"/>
        </a:p>
      </dgm:t>
    </dgm:pt>
    <dgm:pt modelId="{5E66C944-5744-438B-9AC1-02993F413381}" type="parTrans" cxnId="{130CDDE0-8D70-4612-9E61-374A5FA5A358}">
      <dgm:prSet/>
      <dgm:spPr/>
      <dgm:t>
        <a:bodyPr/>
        <a:lstStyle/>
        <a:p>
          <a:endParaRPr lang="ru-RU"/>
        </a:p>
      </dgm:t>
    </dgm:pt>
    <dgm:pt modelId="{7B8981B7-3636-49D1-819F-A83D4D0E71BD}" type="sibTrans" cxnId="{130CDDE0-8D70-4612-9E61-374A5FA5A358}">
      <dgm:prSet/>
      <dgm:spPr/>
      <dgm:t>
        <a:bodyPr/>
        <a:lstStyle/>
        <a:p>
          <a:endParaRPr lang="ru-RU"/>
        </a:p>
      </dgm:t>
    </dgm:pt>
    <dgm:pt modelId="{5042CDA3-3D11-432E-9489-1F45A81B23CA}">
      <dgm:prSet/>
      <dgm:spPr/>
      <dgm:t>
        <a:bodyPr/>
        <a:lstStyle/>
        <a:p>
          <a:r>
            <a:rPr lang="uk-UA" noProof="0" dirty="0" smtClean="0"/>
            <a:t>Регулювання об’єктів та сфер інвестування </a:t>
          </a:r>
          <a:endParaRPr lang="uk-UA" noProof="0" dirty="0"/>
        </a:p>
      </dgm:t>
    </dgm:pt>
    <dgm:pt modelId="{8122B32F-B423-4152-928B-06B67AE9787C}" type="parTrans" cxnId="{89123974-7348-474E-A0B6-228FF592C1F1}">
      <dgm:prSet/>
      <dgm:spPr/>
      <dgm:t>
        <a:bodyPr/>
        <a:lstStyle/>
        <a:p>
          <a:endParaRPr lang="ru-RU"/>
        </a:p>
      </dgm:t>
    </dgm:pt>
    <dgm:pt modelId="{86DA0969-EE1A-44C4-922C-3594795F9CA6}" type="sibTrans" cxnId="{89123974-7348-474E-A0B6-228FF592C1F1}">
      <dgm:prSet/>
      <dgm:spPr/>
      <dgm:t>
        <a:bodyPr/>
        <a:lstStyle/>
        <a:p>
          <a:endParaRPr lang="ru-RU"/>
        </a:p>
      </dgm:t>
    </dgm:pt>
    <dgm:pt modelId="{F607063E-02A6-45FC-8F28-288A0ADB68D5}">
      <dgm:prSet/>
      <dgm:spPr/>
      <dgm:t>
        <a:bodyPr/>
        <a:lstStyle/>
        <a:p>
          <a:r>
            <a:rPr lang="uk-UA" dirty="0" smtClean="0"/>
            <a:t>Законодавче забезпечення прав інвесторів та їх захист</a:t>
          </a:r>
          <a:endParaRPr lang="ru-RU" dirty="0"/>
        </a:p>
      </dgm:t>
    </dgm:pt>
    <dgm:pt modelId="{48C87FC3-90EA-49BF-93FC-EB1A6999671B}" type="parTrans" cxnId="{71A44F8A-CE12-4C89-B648-47E96E6AD1C0}">
      <dgm:prSet/>
      <dgm:spPr/>
      <dgm:t>
        <a:bodyPr/>
        <a:lstStyle/>
        <a:p>
          <a:endParaRPr lang="ru-RU"/>
        </a:p>
      </dgm:t>
    </dgm:pt>
    <dgm:pt modelId="{4F925E5E-987C-4DBA-AB10-E9AB0FF5FB25}" type="sibTrans" cxnId="{71A44F8A-CE12-4C89-B648-47E96E6AD1C0}">
      <dgm:prSet/>
      <dgm:spPr/>
      <dgm:t>
        <a:bodyPr/>
        <a:lstStyle/>
        <a:p>
          <a:endParaRPr lang="ru-RU"/>
        </a:p>
      </dgm:t>
    </dgm:pt>
    <dgm:pt modelId="{347161F6-9AE9-4AF4-8416-465DDE07D4E2}">
      <dgm:prSet/>
      <dgm:spPr/>
      <dgm:t>
        <a:bodyPr/>
        <a:lstStyle/>
        <a:p>
          <a:r>
            <a:rPr lang="uk-UA" dirty="0" smtClean="0"/>
            <a:t>Надання фінансової допомоги та пільгових кредитів</a:t>
          </a:r>
          <a:endParaRPr lang="ru-RU" dirty="0" smtClean="0"/>
        </a:p>
      </dgm:t>
    </dgm:pt>
    <dgm:pt modelId="{AA6A0FCF-26C6-4A36-AB83-271D66D4B292}" type="parTrans" cxnId="{25672B94-9860-43C9-B6A3-381C6EC3D632}">
      <dgm:prSet/>
      <dgm:spPr/>
      <dgm:t>
        <a:bodyPr/>
        <a:lstStyle/>
        <a:p>
          <a:endParaRPr lang="ru-RU"/>
        </a:p>
      </dgm:t>
    </dgm:pt>
    <dgm:pt modelId="{9644454F-8A9F-4FC6-AC56-142A6CEE1E1C}" type="sibTrans" cxnId="{25672B94-9860-43C9-B6A3-381C6EC3D632}">
      <dgm:prSet/>
      <dgm:spPr/>
      <dgm:t>
        <a:bodyPr/>
        <a:lstStyle/>
        <a:p>
          <a:endParaRPr lang="ru-RU"/>
        </a:p>
      </dgm:t>
    </dgm:pt>
    <dgm:pt modelId="{1E7A2962-8BB0-4E11-8540-596038590748}">
      <dgm:prSet/>
      <dgm:spPr/>
      <dgm:t>
        <a:bodyPr/>
        <a:lstStyle/>
        <a:p>
          <a:r>
            <a:rPr lang="uk-UA" dirty="0" smtClean="0"/>
            <a:t>Регулювання умов іноземного інвестування та інвестицій за кордоном</a:t>
          </a:r>
          <a:endParaRPr lang="ru-RU" dirty="0" smtClean="0"/>
        </a:p>
      </dgm:t>
    </dgm:pt>
    <dgm:pt modelId="{FC229F8A-B58C-4017-A6B4-EFEC779DC9BA}" type="parTrans" cxnId="{9E2A2E6A-F0EB-435C-A3A8-2055A27705C2}">
      <dgm:prSet/>
      <dgm:spPr/>
      <dgm:t>
        <a:bodyPr/>
        <a:lstStyle/>
        <a:p>
          <a:endParaRPr lang="ru-RU"/>
        </a:p>
      </dgm:t>
    </dgm:pt>
    <dgm:pt modelId="{91FD6F7F-0AA1-4456-A0FB-718B02AD7459}" type="sibTrans" cxnId="{9E2A2E6A-F0EB-435C-A3A8-2055A27705C2}">
      <dgm:prSet/>
      <dgm:spPr/>
      <dgm:t>
        <a:bodyPr/>
        <a:lstStyle/>
        <a:p>
          <a:endParaRPr lang="ru-RU"/>
        </a:p>
      </dgm:t>
    </dgm:pt>
    <dgm:pt modelId="{D12F35F0-B53E-443D-9BFD-78E4D610E76B}">
      <dgm:prSet/>
      <dgm:spPr/>
      <dgm:t>
        <a:bodyPr/>
        <a:lstStyle/>
        <a:p>
          <a:r>
            <a:rPr lang="uk-UA" dirty="0" smtClean="0"/>
            <a:t>Регулювання фондового ринку та фінансових інвестицій</a:t>
          </a:r>
          <a:endParaRPr lang="ru-RU" dirty="0" smtClean="0"/>
        </a:p>
      </dgm:t>
    </dgm:pt>
    <dgm:pt modelId="{F2A94F9C-93DB-401B-823A-4C61B354BCD2}" type="parTrans" cxnId="{5BDD62B4-2513-4907-ACFD-31776B4893BF}">
      <dgm:prSet/>
      <dgm:spPr/>
      <dgm:t>
        <a:bodyPr/>
        <a:lstStyle/>
        <a:p>
          <a:endParaRPr lang="ru-RU"/>
        </a:p>
      </dgm:t>
    </dgm:pt>
    <dgm:pt modelId="{4B4433A8-6ECD-468F-A86A-35AEF16BC32B}" type="sibTrans" cxnId="{5BDD62B4-2513-4907-ACFD-31776B4893BF}">
      <dgm:prSet/>
      <dgm:spPr/>
      <dgm:t>
        <a:bodyPr/>
        <a:lstStyle/>
        <a:p>
          <a:endParaRPr lang="ru-RU"/>
        </a:p>
      </dgm:t>
    </dgm:pt>
    <dgm:pt modelId="{D52323F2-DE72-40F8-BF4F-BB3885F5FA6C}" type="pres">
      <dgm:prSet presAssocID="{E2C8CBEF-6148-4FEC-851E-48ECE2CAC71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EED9AB0-E089-4779-BCC3-5FF93F02C5DB}" type="pres">
      <dgm:prSet presAssocID="{CD93FB6D-DF31-44D5-AC1F-A67E681D7A6D}" presName="compNode" presStyleCnt="0"/>
      <dgm:spPr/>
    </dgm:pt>
    <dgm:pt modelId="{7DA1C60F-BACE-4586-B221-FF97349266EE}" type="pres">
      <dgm:prSet presAssocID="{CD93FB6D-DF31-44D5-AC1F-A67E681D7A6D}" presName="dummyConnPt" presStyleCnt="0"/>
      <dgm:spPr/>
    </dgm:pt>
    <dgm:pt modelId="{A1E8850E-273B-4832-9AB5-C50AEFCC327C}" type="pres">
      <dgm:prSet presAssocID="{CD93FB6D-DF31-44D5-AC1F-A67E681D7A6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433B5-EFA8-459E-9625-73AA600693B2}" type="pres">
      <dgm:prSet presAssocID="{E21F2F51-6970-44F2-A599-69F9E52893B0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C1CD1640-C5B7-4692-BF4B-2BB70D514C31}" type="pres">
      <dgm:prSet presAssocID="{3436291C-FF64-4AC4-B112-BA8D96A86D68}" presName="compNode" presStyleCnt="0"/>
      <dgm:spPr/>
    </dgm:pt>
    <dgm:pt modelId="{416B3FC6-30C7-4001-983F-B9E4096383B2}" type="pres">
      <dgm:prSet presAssocID="{3436291C-FF64-4AC4-B112-BA8D96A86D68}" presName="dummyConnPt" presStyleCnt="0"/>
      <dgm:spPr/>
    </dgm:pt>
    <dgm:pt modelId="{4FF82375-1056-44B3-967A-F791D97EA122}" type="pres">
      <dgm:prSet presAssocID="{3436291C-FF64-4AC4-B112-BA8D96A86D6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23036-4EF4-4FFC-88F0-0BC90C004B17}" type="pres">
      <dgm:prSet presAssocID="{6CE600EA-0B57-41E9-BA3F-2E17A3C4DE0A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EED630DD-6DA9-4959-AFAB-0B81C1103210}" type="pres">
      <dgm:prSet presAssocID="{347161F6-9AE9-4AF4-8416-465DDE07D4E2}" presName="compNode" presStyleCnt="0"/>
      <dgm:spPr/>
    </dgm:pt>
    <dgm:pt modelId="{52B89835-79CE-41BA-9DDD-973609B5FC4F}" type="pres">
      <dgm:prSet presAssocID="{347161F6-9AE9-4AF4-8416-465DDE07D4E2}" presName="dummyConnPt" presStyleCnt="0"/>
      <dgm:spPr/>
    </dgm:pt>
    <dgm:pt modelId="{642F263F-D997-4615-8F13-59FF219DD933}" type="pres">
      <dgm:prSet presAssocID="{347161F6-9AE9-4AF4-8416-465DDE07D4E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A8CD6-53C9-4979-964E-0777A2BF04A5}" type="pres">
      <dgm:prSet presAssocID="{9644454F-8A9F-4FC6-AC56-142A6CEE1E1C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8D33CB6-1212-479C-896C-73F12BC9F363}" type="pres">
      <dgm:prSet presAssocID="{1E7A2962-8BB0-4E11-8540-596038590748}" presName="compNode" presStyleCnt="0"/>
      <dgm:spPr/>
    </dgm:pt>
    <dgm:pt modelId="{2FBE683A-5A1B-4E6D-A27D-D4D08E935177}" type="pres">
      <dgm:prSet presAssocID="{1E7A2962-8BB0-4E11-8540-596038590748}" presName="dummyConnPt" presStyleCnt="0"/>
      <dgm:spPr/>
    </dgm:pt>
    <dgm:pt modelId="{E8F6C980-37E9-4153-AD09-C934681E5AA5}" type="pres">
      <dgm:prSet presAssocID="{1E7A2962-8BB0-4E11-8540-59603859074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D3242-D225-4202-90C3-E8204861987F}" type="pres">
      <dgm:prSet presAssocID="{91FD6F7F-0AA1-4456-A0FB-718B02AD7459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D4D76204-C844-4EE5-BE18-F5BACF52587F}" type="pres">
      <dgm:prSet presAssocID="{D12F35F0-B53E-443D-9BFD-78E4D610E76B}" presName="compNode" presStyleCnt="0"/>
      <dgm:spPr/>
    </dgm:pt>
    <dgm:pt modelId="{5A4AEC61-4F97-4C2F-BAEF-E8C633E4FB35}" type="pres">
      <dgm:prSet presAssocID="{D12F35F0-B53E-443D-9BFD-78E4D610E76B}" presName="dummyConnPt" presStyleCnt="0"/>
      <dgm:spPr/>
    </dgm:pt>
    <dgm:pt modelId="{EEB96ACA-1BED-4977-A2CA-4261C17EAF94}" type="pres">
      <dgm:prSet presAssocID="{D12F35F0-B53E-443D-9BFD-78E4D610E76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C4A20-32AA-4D03-A0E7-73E1AFA219F7}" type="pres">
      <dgm:prSet presAssocID="{4B4433A8-6ECD-468F-A86A-35AEF16BC32B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F97F35EA-190F-4F6D-A51A-BC7065B94E8F}" type="pres">
      <dgm:prSet presAssocID="{A5D7240A-0C4B-4094-B851-56995FD19AA1}" presName="compNode" presStyleCnt="0"/>
      <dgm:spPr/>
    </dgm:pt>
    <dgm:pt modelId="{FDD5AE82-B1CD-491D-A883-65B2EEB85D96}" type="pres">
      <dgm:prSet presAssocID="{A5D7240A-0C4B-4094-B851-56995FD19AA1}" presName="dummyConnPt" presStyleCnt="0"/>
      <dgm:spPr/>
    </dgm:pt>
    <dgm:pt modelId="{E1C46F50-9FF4-43EE-9497-9353C3F6A9A1}" type="pres">
      <dgm:prSet presAssocID="{A5D7240A-0C4B-4094-B851-56995FD19AA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CD4AE-78BF-46C7-AA66-29ED3F39E8C8}" type="pres">
      <dgm:prSet presAssocID="{6D772562-2C2B-4C6B-8722-182348E8E1C6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4C7565D2-FABB-409A-8244-F327DD2B11EA}" type="pres">
      <dgm:prSet presAssocID="{2194B9C5-B55B-4052-B48A-265C050BCC33}" presName="compNode" presStyleCnt="0"/>
      <dgm:spPr/>
    </dgm:pt>
    <dgm:pt modelId="{999E144E-E340-44E9-84D4-43E176F6E55E}" type="pres">
      <dgm:prSet presAssocID="{2194B9C5-B55B-4052-B48A-265C050BCC33}" presName="dummyConnPt" presStyleCnt="0"/>
      <dgm:spPr/>
    </dgm:pt>
    <dgm:pt modelId="{F0BFF99F-D751-4762-92BB-C5621E58A882}" type="pres">
      <dgm:prSet presAssocID="{2194B9C5-B55B-4052-B48A-265C050BCC3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9C0D9-F48A-4F35-A3B8-3016DBE0776E}" type="pres">
      <dgm:prSet presAssocID="{7B8981B7-3636-49D1-819F-A83D4D0E71BD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EB1B58BA-2BBA-4549-A340-7506FD8815A6}" type="pres">
      <dgm:prSet presAssocID="{5042CDA3-3D11-432E-9489-1F45A81B23CA}" presName="compNode" presStyleCnt="0"/>
      <dgm:spPr/>
    </dgm:pt>
    <dgm:pt modelId="{42AE1006-5244-42A9-AAFA-7F5557328FE2}" type="pres">
      <dgm:prSet presAssocID="{5042CDA3-3D11-432E-9489-1F45A81B23CA}" presName="dummyConnPt" presStyleCnt="0"/>
      <dgm:spPr/>
    </dgm:pt>
    <dgm:pt modelId="{D7DB1289-8703-45EA-91E1-AF6FBAD32A90}" type="pres">
      <dgm:prSet presAssocID="{5042CDA3-3D11-432E-9489-1F45A81B23C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8D376-22D5-4AAE-BCB4-F20C60BDEB9D}" type="pres">
      <dgm:prSet presAssocID="{86DA0969-EE1A-44C4-922C-3594795F9CA6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40C37ECC-A4C7-40D6-A567-D765CD286AA4}" type="pres">
      <dgm:prSet presAssocID="{F607063E-02A6-45FC-8F28-288A0ADB68D5}" presName="compNode" presStyleCnt="0"/>
      <dgm:spPr/>
    </dgm:pt>
    <dgm:pt modelId="{37B7C22F-0005-4FA1-8F70-1BE3290B4BC3}" type="pres">
      <dgm:prSet presAssocID="{F607063E-02A6-45FC-8F28-288A0ADB68D5}" presName="dummyConnPt" presStyleCnt="0"/>
      <dgm:spPr/>
    </dgm:pt>
    <dgm:pt modelId="{857A456F-C448-439F-846B-CDCEE5DD03DC}" type="pres">
      <dgm:prSet presAssocID="{F607063E-02A6-45FC-8F28-288A0ADB68D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8253B-D84E-4370-BF18-25882C187208}" type="presOf" srcId="{E21F2F51-6970-44F2-A599-69F9E52893B0}" destId="{4EE433B5-EFA8-459E-9625-73AA600693B2}" srcOrd="0" destOrd="0" presId="urn:microsoft.com/office/officeart/2005/8/layout/bProcess4"/>
    <dgm:cxn modelId="{E8B27183-2D27-46EC-A317-1266F2E41E6F}" type="presOf" srcId="{1E7A2962-8BB0-4E11-8540-596038590748}" destId="{E8F6C980-37E9-4153-AD09-C934681E5AA5}" srcOrd="0" destOrd="0" presId="urn:microsoft.com/office/officeart/2005/8/layout/bProcess4"/>
    <dgm:cxn modelId="{0A009B80-50DC-45BC-96E6-A6D33CC42C22}" type="presOf" srcId="{9644454F-8A9F-4FC6-AC56-142A6CEE1E1C}" destId="{489A8CD6-53C9-4979-964E-0777A2BF04A5}" srcOrd="0" destOrd="0" presId="urn:microsoft.com/office/officeart/2005/8/layout/bProcess4"/>
    <dgm:cxn modelId="{71A44F8A-CE12-4C89-B648-47E96E6AD1C0}" srcId="{E2C8CBEF-6148-4FEC-851E-48ECE2CAC71F}" destId="{F607063E-02A6-45FC-8F28-288A0ADB68D5}" srcOrd="8" destOrd="0" parTransId="{48C87FC3-90EA-49BF-93FC-EB1A6999671B}" sibTransId="{4F925E5E-987C-4DBA-AB10-E9AB0FF5FB25}"/>
    <dgm:cxn modelId="{89123974-7348-474E-A0B6-228FF592C1F1}" srcId="{E2C8CBEF-6148-4FEC-851E-48ECE2CAC71F}" destId="{5042CDA3-3D11-432E-9489-1F45A81B23CA}" srcOrd="7" destOrd="0" parTransId="{8122B32F-B423-4152-928B-06B67AE9787C}" sibTransId="{86DA0969-EE1A-44C4-922C-3594795F9CA6}"/>
    <dgm:cxn modelId="{94FA465B-1BEC-4333-9B8A-5BD4C658A45C}" type="presOf" srcId="{A5D7240A-0C4B-4094-B851-56995FD19AA1}" destId="{E1C46F50-9FF4-43EE-9497-9353C3F6A9A1}" srcOrd="0" destOrd="0" presId="urn:microsoft.com/office/officeart/2005/8/layout/bProcess4"/>
    <dgm:cxn modelId="{E72D8304-139C-41FC-A3D3-07BB2ADCE708}" type="presOf" srcId="{3436291C-FF64-4AC4-B112-BA8D96A86D68}" destId="{4FF82375-1056-44B3-967A-F791D97EA122}" srcOrd="0" destOrd="0" presId="urn:microsoft.com/office/officeart/2005/8/layout/bProcess4"/>
    <dgm:cxn modelId="{9E2A2E6A-F0EB-435C-A3A8-2055A27705C2}" srcId="{E2C8CBEF-6148-4FEC-851E-48ECE2CAC71F}" destId="{1E7A2962-8BB0-4E11-8540-596038590748}" srcOrd="3" destOrd="0" parTransId="{FC229F8A-B58C-4017-A6B4-EFEC779DC9BA}" sibTransId="{91FD6F7F-0AA1-4456-A0FB-718B02AD7459}"/>
    <dgm:cxn modelId="{25672B94-9860-43C9-B6A3-381C6EC3D632}" srcId="{E2C8CBEF-6148-4FEC-851E-48ECE2CAC71F}" destId="{347161F6-9AE9-4AF4-8416-465DDE07D4E2}" srcOrd="2" destOrd="0" parTransId="{AA6A0FCF-26C6-4A36-AB83-271D66D4B292}" sibTransId="{9644454F-8A9F-4FC6-AC56-142A6CEE1E1C}"/>
    <dgm:cxn modelId="{7AC49214-1FC1-4A87-90F4-5E585E19ECE3}" type="presOf" srcId="{6CE600EA-0B57-41E9-BA3F-2E17A3C4DE0A}" destId="{89D23036-4EF4-4FFC-88F0-0BC90C004B17}" srcOrd="0" destOrd="0" presId="urn:microsoft.com/office/officeart/2005/8/layout/bProcess4"/>
    <dgm:cxn modelId="{3DAE2A4E-13BA-4113-9C94-1B53EDACD6AA}" type="presOf" srcId="{2194B9C5-B55B-4052-B48A-265C050BCC33}" destId="{F0BFF99F-D751-4762-92BB-C5621E58A882}" srcOrd="0" destOrd="0" presId="urn:microsoft.com/office/officeart/2005/8/layout/bProcess4"/>
    <dgm:cxn modelId="{130CDDE0-8D70-4612-9E61-374A5FA5A358}" srcId="{E2C8CBEF-6148-4FEC-851E-48ECE2CAC71F}" destId="{2194B9C5-B55B-4052-B48A-265C050BCC33}" srcOrd="6" destOrd="0" parTransId="{5E66C944-5744-438B-9AC1-02993F413381}" sibTransId="{7B8981B7-3636-49D1-819F-A83D4D0E71BD}"/>
    <dgm:cxn modelId="{0E7F1FF9-F693-4857-B3AB-030E23060785}" type="presOf" srcId="{D12F35F0-B53E-443D-9BFD-78E4D610E76B}" destId="{EEB96ACA-1BED-4977-A2CA-4261C17EAF94}" srcOrd="0" destOrd="0" presId="urn:microsoft.com/office/officeart/2005/8/layout/bProcess4"/>
    <dgm:cxn modelId="{EE61ADDD-29B4-4B20-B992-82E606CC3FBF}" type="presOf" srcId="{91FD6F7F-0AA1-4456-A0FB-718B02AD7459}" destId="{CF7D3242-D225-4202-90C3-E8204861987F}" srcOrd="0" destOrd="0" presId="urn:microsoft.com/office/officeart/2005/8/layout/bProcess4"/>
    <dgm:cxn modelId="{967C00C0-5AE4-4E3C-850D-01BFB8DFD9D0}" type="presOf" srcId="{86DA0969-EE1A-44C4-922C-3594795F9CA6}" destId="{9C58D376-22D5-4AAE-BCB4-F20C60BDEB9D}" srcOrd="0" destOrd="0" presId="urn:microsoft.com/office/officeart/2005/8/layout/bProcess4"/>
    <dgm:cxn modelId="{EC272E53-A0D4-4283-ABAA-A1F67FE57F1E}" type="presOf" srcId="{5042CDA3-3D11-432E-9489-1F45A81B23CA}" destId="{D7DB1289-8703-45EA-91E1-AF6FBAD32A90}" srcOrd="0" destOrd="0" presId="urn:microsoft.com/office/officeart/2005/8/layout/bProcess4"/>
    <dgm:cxn modelId="{33E31B3D-18F0-42A3-9BE5-6B4A46954BA2}" type="presOf" srcId="{CD93FB6D-DF31-44D5-AC1F-A67E681D7A6D}" destId="{A1E8850E-273B-4832-9AB5-C50AEFCC327C}" srcOrd="0" destOrd="0" presId="urn:microsoft.com/office/officeart/2005/8/layout/bProcess4"/>
    <dgm:cxn modelId="{D1E5E28D-9FB1-4145-9DE6-DE28AFFB4C01}" type="presOf" srcId="{E2C8CBEF-6148-4FEC-851E-48ECE2CAC71F}" destId="{D52323F2-DE72-40F8-BF4F-BB3885F5FA6C}" srcOrd="0" destOrd="0" presId="urn:microsoft.com/office/officeart/2005/8/layout/bProcess4"/>
    <dgm:cxn modelId="{52C27925-5915-47BF-979A-1C066D3F3B94}" type="presOf" srcId="{F607063E-02A6-45FC-8F28-288A0ADB68D5}" destId="{857A456F-C448-439F-846B-CDCEE5DD03DC}" srcOrd="0" destOrd="0" presId="urn:microsoft.com/office/officeart/2005/8/layout/bProcess4"/>
    <dgm:cxn modelId="{5BDD62B4-2513-4907-ACFD-31776B4893BF}" srcId="{E2C8CBEF-6148-4FEC-851E-48ECE2CAC71F}" destId="{D12F35F0-B53E-443D-9BFD-78E4D610E76B}" srcOrd="4" destOrd="0" parTransId="{F2A94F9C-93DB-401B-823A-4C61B354BCD2}" sibTransId="{4B4433A8-6ECD-468F-A86A-35AEF16BC32B}"/>
    <dgm:cxn modelId="{98040DAE-7457-4EBA-BFF3-35D388272E1E}" srcId="{E2C8CBEF-6148-4FEC-851E-48ECE2CAC71F}" destId="{CD93FB6D-DF31-44D5-AC1F-A67E681D7A6D}" srcOrd="0" destOrd="0" parTransId="{37CEEE9F-EFF6-4FC6-92C4-5DFBAE7707FF}" sibTransId="{E21F2F51-6970-44F2-A599-69F9E52893B0}"/>
    <dgm:cxn modelId="{1C524397-6804-4870-96AF-C625AF12A03A}" type="presOf" srcId="{6D772562-2C2B-4C6B-8722-182348E8E1C6}" destId="{1A6CD4AE-78BF-46C7-AA66-29ED3F39E8C8}" srcOrd="0" destOrd="0" presId="urn:microsoft.com/office/officeart/2005/8/layout/bProcess4"/>
    <dgm:cxn modelId="{1F32EA29-2FAD-483C-B94C-B4FBA8E52C4B}" srcId="{E2C8CBEF-6148-4FEC-851E-48ECE2CAC71F}" destId="{A5D7240A-0C4B-4094-B851-56995FD19AA1}" srcOrd="5" destOrd="0" parTransId="{264C3EF7-D202-4F7C-AE2E-E57870D06A3A}" sibTransId="{6D772562-2C2B-4C6B-8722-182348E8E1C6}"/>
    <dgm:cxn modelId="{F805CE1D-EB6F-4749-831C-8B7BFB8C1808}" type="presOf" srcId="{347161F6-9AE9-4AF4-8416-465DDE07D4E2}" destId="{642F263F-D997-4615-8F13-59FF219DD933}" srcOrd="0" destOrd="0" presId="urn:microsoft.com/office/officeart/2005/8/layout/bProcess4"/>
    <dgm:cxn modelId="{AF4B549B-A91A-426A-8DCC-09FE8F7F7ED2}" type="presOf" srcId="{7B8981B7-3636-49D1-819F-A83D4D0E71BD}" destId="{2E49C0D9-F48A-4F35-A3B8-3016DBE0776E}" srcOrd="0" destOrd="0" presId="urn:microsoft.com/office/officeart/2005/8/layout/bProcess4"/>
    <dgm:cxn modelId="{C0CB3C91-C464-4FAB-81DA-CACE81DD09FC}" srcId="{E2C8CBEF-6148-4FEC-851E-48ECE2CAC71F}" destId="{3436291C-FF64-4AC4-B112-BA8D96A86D68}" srcOrd="1" destOrd="0" parTransId="{DC8A6188-6245-4178-8BC7-56DC82E260A0}" sibTransId="{6CE600EA-0B57-41E9-BA3F-2E17A3C4DE0A}"/>
    <dgm:cxn modelId="{14A36CD6-67E9-4C90-96FF-68EE55F0B4F4}" type="presOf" srcId="{4B4433A8-6ECD-468F-A86A-35AEF16BC32B}" destId="{DE4C4A20-32AA-4D03-A0E7-73E1AFA219F7}" srcOrd="0" destOrd="0" presId="urn:microsoft.com/office/officeart/2005/8/layout/bProcess4"/>
    <dgm:cxn modelId="{01E72C53-2ECA-40B1-A973-8E8233BACACE}" type="presParOf" srcId="{D52323F2-DE72-40F8-BF4F-BB3885F5FA6C}" destId="{AEED9AB0-E089-4779-BCC3-5FF93F02C5DB}" srcOrd="0" destOrd="0" presId="urn:microsoft.com/office/officeart/2005/8/layout/bProcess4"/>
    <dgm:cxn modelId="{3D7F967A-6D40-4853-9A62-F961874924B4}" type="presParOf" srcId="{AEED9AB0-E089-4779-BCC3-5FF93F02C5DB}" destId="{7DA1C60F-BACE-4586-B221-FF97349266EE}" srcOrd="0" destOrd="0" presId="urn:microsoft.com/office/officeart/2005/8/layout/bProcess4"/>
    <dgm:cxn modelId="{95B3B89A-21A9-4FA6-86DC-08D8AD3C392E}" type="presParOf" srcId="{AEED9AB0-E089-4779-BCC3-5FF93F02C5DB}" destId="{A1E8850E-273B-4832-9AB5-C50AEFCC327C}" srcOrd="1" destOrd="0" presId="urn:microsoft.com/office/officeart/2005/8/layout/bProcess4"/>
    <dgm:cxn modelId="{A4A05E98-16A3-4769-AD95-4948FF9853D0}" type="presParOf" srcId="{D52323F2-DE72-40F8-BF4F-BB3885F5FA6C}" destId="{4EE433B5-EFA8-459E-9625-73AA600693B2}" srcOrd="1" destOrd="0" presId="urn:microsoft.com/office/officeart/2005/8/layout/bProcess4"/>
    <dgm:cxn modelId="{9D820D3E-FDD4-426F-9AED-399A754AA74D}" type="presParOf" srcId="{D52323F2-DE72-40F8-BF4F-BB3885F5FA6C}" destId="{C1CD1640-C5B7-4692-BF4B-2BB70D514C31}" srcOrd="2" destOrd="0" presId="urn:microsoft.com/office/officeart/2005/8/layout/bProcess4"/>
    <dgm:cxn modelId="{532AC698-816F-4479-B24B-97469215DC5C}" type="presParOf" srcId="{C1CD1640-C5B7-4692-BF4B-2BB70D514C31}" destId="{416B3FC6-30C7-4001-983F-B9E4096383B2}" srcOrd="0" destOrd="0" presId="urn:microsoft.com/office/officeart/2005/8/layout/bProcess4"/>
    <dgm:cxn modelId="{C274EF16-9D0E-4F6B-964A-85D1EF58D187}" type="presParOf" srcId="{C1CD1640-C5B7-4692-BF4B-2BB70D514C31}" destId="{4FF82375-1056-44B3-967A-F791D97EA122}" srcOrd="1" destOrd="0" presId="urn:microsoft.com/office/officeart/2005/8/layout/bProcess4"/>
    <dgm:cxn modelId="{953BC616-ECDB-40CF-84BF-FB6868AE2AAD}" type="presParOf" srcId="{D52323F2-DE72-40F8-BF4F-BB3885F5FA6C}" destId="{89D23036-4EF4-4FFC-88F0-0BC90C004B17}" srcOrd="3" destOrd="0" presId="urn:microsoft.com/office/officeart/2005/8/layout/bProcess4"/>
    <dgm:cxn modelId="{A770AE43-EF93-4B5A-8BD8-37EEAA57E1CA}" type="presParOf" srcId="{D52323F2-DE72-40F8-BF4F-BB3885F5FA6C}" destId="{EED630DD-6DA9-4959-AFAB-0B81C1103210}" srcOrd="4" destOrd="0" presId="urn:microsoft.com/office/officeart/2005/8/layout/bProcess4"/>
    <dgm:cxn modelId="{D7A73E06-BBB5-4B70-A719-D5CD07DB8FBE}" type="presParOf" srcId="{EED630DD-6DA9-4959-AFAB-0B81C1103210}" destId="{52B89835-79CE-41BA-9DDD-973609B5FC4F}" srcOrd="0" destOrd="0" presId="urn:microsoft.com/office/officeart/2005/8/layout/bProcess4"/>
    <dgm:cxn modelId="{4763C6BC-7E94-4242-9CE4-DDA7A646C0BD}" type="presParOf" srcId="{EED630DD-6DA9-4959-AFAB-0B81C1103210}" destId="{642F263F-D997-4615-8F13-59FF219DD933}" srcOrd="1" destOrd="0" presId="urn:microsoft.com/office/officeart/2005/8/layout/bProcess4"/>
    <dgm:cxn modelId="{6D221F65-F603-44EA-8623-6F6DD8D3A68F}" type="presParOf" srcId="{D52323F2-DE72-40F8-BF4F-BB3885F5FA6C}" destId="{489A8CD6-53C9-4979-964E-0777A2BF04A5}" srcOrd="5" destOrd="0" presId="urn:microsoft.com/office/officeart/2005/8/layout/bProcess4"/>
    <dgm:cxn modelId="{6B16F327-93E2-4BDB-B6E8-6B84A2262508}" type="presParOf" srcId="{D52323F2-DE72-40F8-BF4F-BB3885F5FA6C}" destId="{88D33CB6-1212-479C-896C-73F12BC9F363}" srcOrd="6" destOrd="0" presId="urn:microsoft.com/office/officeart/2005/8/layout/bProcess4"/>
    <dgm:cxn modelId="{6AEBC85F-8835-4029-8FC3-4B190F74FBBB}" type="presParOf" srcId="{88D33CB6-1212-479C-896C-73F12BC9F363}" destId="{2FBE683A-5A1B-4E6D-A27D-D4D08E935177}" srcOrd="0" destOrd="0" presId="urn:microsoft.com/office/officeart/2005/8/layout/bProcess4"/>
    <dgm:cxn modelId="{DC0089B4-9177-44D4-8A11-6AA7A74C1F16}" type="presParOf" srcId="{88D33CB6-1212-479C-896C-73F12BC9F363}" destId="{E8F6C980-37E9-4153-AD09-C934681E5AA5}" srcOrd="1" destOrd="0" presId="urn:microsoft.com/office/officeart/2005/8/layout/bProcess4"/>
    <dgm:cxn modelId="{68A1DCA2-9658-4718-A0BF-F8390EC5E9A3}" type="presParOf" srcId="{D52323F2-DE72-40F8-BF4F-BB3885F5FA6C}" destId="{CF7D3242-D225-4202-90C3-E8204861987F}" srcOrd="7" destOrd="0" presId="urn:microsoft.com/office/officeart/2005/8/layout/bProcess4"/>
    <dgm:cxn modelId="{7718F9F2-201F-4C41-82D8-CD9D916A09DC}" type="presParOf" srcId="{D52323F2-DE72-40F8-BF4F-BB3885F5FA6C}" destId="{D4D76204-C844-4EE5-BE18-F5BACF52587F}" srcOrd="8" destOrd="0" presId="urn:microsoft.com/office/officeart/2005/8/layout/bProcess4"/>
    <dgm:cxn modelId="{1A093662-4DE1-4286-8FA6-9F2A69537301}" type="presParOf" srcId="{D4D76204-C844-4EE5-BE18-F5BACF52587F}" destId="{5A4AEC61-4F97-4C2F-BAEF-E8C633E4FB35}" srcOrd="0" destOrd="0" presId="urn:microsoft.com/office/officeart/2005/8/layout/bProcess4"/>
    <dgm:cxn modelId="{4C08FA06-F5CE-4DBA-A11D-3C05A92C935B}" type="presParOf" srcId="{D4D76204-C844-4EE5-BE18-F5BACF52587F}" destId="{EEB96ACA-1BED-4977-A2CA-4261C17EAF94}" srcOrd="1" destOrd="0" presId="urn:microsoft.com/office/officeart/2005/8/layout/bProcess4"/>
    <dgm:cxn modelId="{6C541D4B-9154-41B4-9D24-8F533C883BAA}" type="presParOf" srcId="{D52323F2-DE72-40F8-BF4F-BB3885F5FA6C}" destId="{DE4C4A20-32AA-4D03-A0E7-73E1AFA219F7}" srcOrd="9" destOrd="0" presId="urn:microsoft.com/office/officeart/2005/8/layout/bProcess4"/>
    <dgm:cxn modelId="{A6DD9586-11E0-4D5D-B475-49491B07CAD2}" type="presParOf" srcId="{D52323F2-DE72-40F8-BF4F-BB3885F5FA6C}" destId="{F97F35EA-190F-4F6D-A51A-BC7065B94E8F}" srcOrd="10" destOrd="0" presId="urn:microsoft.com/office/officeart/2005/8/layout/bProcess4"/>
    <dgm:cxn modelId="{1CC643BC-F86A-459E-9134-2EE5F1824DB4}" type="presParOf" srcId="{F97F35EA-190F-4F6D-A51A-BC7065B94E8F}" destId="{FDD5AE82-B1CD-491D-A883-65B2EEB85D96}" srcOrd="0" destOrd="0" presId="urn:microsoft.com/office/officeart/2005/8/layout/bProcess4"/>
    <dgm:cxn modelId="{4404009B-FE7E-4AE1-9171-5DB72915E77E}" type="presParOf" srcId="{F97F35EA-190F-4F6D-A51A-BC7065B94E8F}" destId="{E1C46F50-9FF4-43EE-9497-9353C3F6A9A1}" srcOrd="1" destOrd="0" presId="urn:microsoft.com/office/officeart/2005/8/layout/bProcess4"/>
    <dgm:cxn modelId="{B9FB5BEE-5793-4EDE-9943-1E8826BA09C9}" type="presParOf" srcId="{D52323F2-DE72-40F8-BF4F-BB3885F5FA6C}" destId="{1A6CD4AE-78BF-46C7-AA66-29ED3F39E8C8}" srcOrd="11" destOrd="0" presId="urn:microsoft.com/office/officeart/2005/8/layout/bProcess4"/>
    <dgm:cxn modelId="{1D2E2798-60BC-43C3-B305-211C4A12BDDA}" type="presParOf" srcId="{D52323F2-DE72-40F8-BF4F-BB3885F5FA6C}" destId="{4C7565D2-FABB-409A-8244-F327DD2B11EA}" srcOrd="12" destOrd="0" presId="urn:microsoft.com/office/officeart/2005/8/layout/bProcess4"/>
    <dgm:cxn modelId="{2ADBF43C-2205-4090-B98C-A7D33FFC54E0}" type="presParOf" srcId="{4C7565D2-FABB-409A-8244-F327DD2B11EA}" destId="{999E144E-E340-44E9-84D4-43E176F6E55E}" srcOrd="0" destOrd="0" presId="urn:microsoft.com/office/officeart/2005/8/layout/bProcess4"/>
    <dgm:cxn modelId="{F9D338D4-C344-4DA3-AE83-A1833CABCAF4}" type="presParOf" srcId="{4C7565D2-FABB-409A-8244-F327DD2B11EA}" destId="{F0BFF99F-D751-4762-92BB-C5621E58A882}" srcOrd="1" destOrd="0" presId="urn:microsoft.com/office/officeart/2005/8/layout/bProcess4"/>
    <dgm:cxn modelId="{D5B155E3-423E-45D3-B7D3-0C7E778ED8E6}" type="presParOf" srcId="{D52323F2-DE72-40F8-BF4F-BB3885F5FA6C}" destId="{2E49C0D9-F48A-4F35-A3B8-3016DBE0776E}" srcOrd="13" destOrd="0" presId="urn:microsoft.com/office/officeart/2005/8/layout/bProcess4"/>
    <dgm:cxn modelId="{B2007622-71DE-4469-94C0-F30D105B0055}" type="presParOf" srcId="{D52323F2-DE72-40F8-BF4F-BB3885F5FA6C}" destId="{EB1B58BA-2BBA-4549-A340-7506FD8815A6}" srcOrd="14" destOrd="0" presId="urn:microsoft.com/office/officeart/2005/8/layout/bProcess4"/>
    <dgm:cxn modelId="{AD93FFCB-A8A3-44E5-9CFB-568B008D9C0B}" type="presParOf" srcId="{EB1B58BA-2BBA-4549-A340-7506FD8815A6}" destId="{42AE1006-5244-42A9-AAFA-7F5557328FE2}" srcOrd="0" destOrd="0" presId="urn:microsoft.com/office/officeart/2005/8/layout/bProcess4"/>
    <dgm:cxn modelId="{2EEF1CC4-5AD9-4433-9C0D-8827BB1A85DA}" type="presParOf" srcId="{EB1B58BA-2BBA-4549-A340-7506FD8815A6}" destId="{D7DB1289-8703-45EA-91E1-AF6FBAD32A90}" srcOrd="1" destOrd="0" presId="urn:microsoft.com/office/officeart/2005/8/layout/bProcess4"/>
    <dgm:cxn modelId="{551FF3DE-D081-4336-81C1-18018F625E11}" type="presParOf" srcId="{D52323F2-DE72-40F8-BF4F-BB3885F5FA6C}" destId="{9C58D376-22D5-4AAE-BCB4-F20C60BDEB9D}" srcOrd="15" destOrd="0" presId="urn:microsoft.com/office/officeart/2005/8/layout/bProcess4"/>
    <dgm:cxn modelId="{11199B81-A39D-4096-B382-E18353114A87}" type="presParOf" srcId="{D52323F2-DE72-40F8-BF4F-BB3885F5FA6C}" destId="{40C37ECC-A4C7-40D6-A567-D765CD286AA4}" srcOrd="16" destOrd="0" presId="urn:microsoft.com/office/officeart/2005/8/layout/bProcess4"/>
    <dgm:cxn modelId="{2580B69E-E2CA-4EF7-9C2F-BF55F27C0000}" type="presParOf" srcId="{40C37ECC-A4C7-40D6-A567-D765CD286AA4}" destId="{37B7C22F-0005-4FA1-8F70-1BE3290B4BC3}" srcOrd="0" destOrd="0" presId="urn:microsoft.com/office/officeart/2005/8/layout/bProcess4"/>
    <dgm:cxn modelId="{42734D49-7C29-492D-A488-E1A95C414A55}" type="presParOf" srcId="{40C37ECC-A4C7-40D6-A567-D765CD286AA4}" destId="{857A456F-C448-439F-846B-CDCEE5DD03D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433B5-EFA8-459E-9625-73AA600693B2}">
      <dsp:nvSpPr>
        <dsp:cNvPr id="0" name=""/>
        <dsp:cNvSpPr/>
      </dsp:nvSpPr>
      <dsp:spPr>
        <a:xfrm rot="5400000">
          <a:off x="530544" y="1205544"/>
          <a:ext cx="1887722" cy="22750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8850E-273B-4832-9AB5-C50AEFCC327C}">
      <dsp:nvSpPr>
        <dsp:cNvPr id="0" name=""/>
        <dsp:cNvSpPr/>
      </dsp:nvSpPr>
      <dsp:spPr>
        <a:xfrm>
          <a:off x="964773" y="762"/>
          <a:ext cx="2527814" cy="1516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Амортизаційна політика</a:t>
          </a:r>
          <a:endParaRPr lang="uk-UA" sz="1900" kern="1200" noProof="0" dirty="0"/>
        </a:p>
      </dsp:txBody>
      <dsp:txXfrm>
        <a:off x="1009195" y="45184"/>
        <a:ext cx="2438970" cy="1427844"/>
      </dsp:txXfrm>
    </dsp:sp>
    <dsp:sp modelId="{89D23036-4EF4-4FFC-88F0-0BC90C004B17}">
      <dsp:nvSpPr>
        <dsp:cNvPr id="0" name=""/>
        <dsp:cNvSpPr/>
      </dsp:nvSpPr>
      <dsp:spPr>
        <a:xfrm rot="5400000">
          <a:off x="530544" y="3101404"/>
          <a:ext cx="1887722" cy="22750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82375-1056-44B3-967A-F791D97EA122}">
      <dsp:nvSpPr>
        <dsp:cNvPr id="0" name=""/>
        <dsp:cNvSpPr/>
      </dsp:nvSpPr>
      <dsp:spPr>
        <a:xfrm>
          <a:off x="964773" y="1896623"/>
          <a:ext cx="2527814" cy="1516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/>
          </a:r>
          <a:br>
            <a:rPr lang="ru-RU" sz="1900" kern="1200" dirty="0" smtClean="0"/>
          </a:br>
          <a:r>
            <a:rPr lang="uk-UA" sz="1900" kern="1200" noProof="0" dirty="0" smtClean="0"/>
            <a:t>Експертиза інвестиційних проектів</a:t>
          </a:r>
          <a:endParaRPr lang="ru-RU" sz="1900" kern="1200" dirty="0"/>
        </a:p>
      </dsp:txBody>
      <dsp:txXfrm>
        <a:off x="1009195" y="1941045"/>
        <a:ext cx="2438970" cy="1427844"/>
      </dsp:txXfrm>
    </dsp:sp>
    <dsp:sp modelId="{489A8CD6-53C9-4979-964E-0777A2BF04A5}">
      <dsp:nvSpPr>
        <dsp:cNvPr id="0" name=""/>
        <dsp:cNvSpPr/>
      </dsp:nvSpPr>
      <dsp:spPr>
        <a:xfrm>
          <a:off x="1478474" y="4049335"/>
          <a:ext cx="3353854" cy="22750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F263F-D997-4615-8F13-59FF219DD933}">
      <dsp:nvSpPr>
        <dsp:cNvPr id="0" name=""/>
        <dsp:cNvSpPr/>
      </dsp:nvSpPr>
      <dsp:spPr>
        <a:xfrm>
          <a:off x="964773" y="3792484"/>
          <a:ext cx="2527814" cy="1516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Надання фінансової допомоги та пільгових кредитів</a:t>
          </a:r>
          <a:endParaRPr lang="ru-RU" sz="1900" kern="1200" dirty="0" smtClean="0"/>
        </a:p>
      </dsp:txBody>
      <dsp:txXfrm>
        <a:off x="1009195" y="3836906"/>
        <a:ext cx="2438970" cy="1427844"/>
      </dsp:txXfrm>
    </dsp:sp>
    <dsp:sp modelId="{CF7D3242-D225-4202-90C3-E8204861987F}">
      <dsp:nvSpPr>
        <dsp:cNvPr id="0" name=""/>
        <dsp:cNvSpPr/>
      </dsp:nvSpPr>
      <dsp:spPr>
        <a:xfrm rot="16200000">
          <a:off x="3892537" y="3101404"/>
          <a:ext cx="1887722" cy="22750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6C980-37E9-4153-AD09-C934681E5AA5}">
      <dsp:nvSpPr>
        <dsp:cNvPr id="0" name=""/>
        <dsp:cNvSpPr/>
      </dsp:nvSpPr>
      <dsp:spPr>
        <a:xfrm>
          <a:off x="4326766" y="3792484"/>
          <a:ext cx="2527814" cy="1516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Регулювання умов іноземного інвестування та інвестицій за кордоном</a:t>
          </a:r>
          <a:endParaRPr lang="ru-RU" sz="1900" kern="1200" dirty="0" smtClean="0"/>
        </a:p>
      </dsp:txBody>
      <dsp:txXfrm>
        <a:off x="4371188" y="3836906"/>
        <a:ext cx="2438970" cy="1427844"/>
      </dsp:txXfrm>
    </dsp:sp>
    <dsp:sp modelId="{DE4C4A20-32AA-4D03-A0E7-73E1AFA219F7}">
      <dsp:nvSpPr>
        <dsp:cNvPr id="0" name=""/>
        <dsp:cNvSpPr/>
      </dsp:nvSpPr>
      <dsp:spPr>
        <a:xfrm rot="16200000">
          <a:off x="3892537" y="1205544"/>
          <a:ext cx="1887722" cy="22750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96ACA-1BED-4977-A2CA-4261C17EAF94}">
      <dsp:nvSpPr>
        <dsp:cNvPr id="0" name=""/>
        <dsp:cNvSpPr/>
      </dsp:nvSpPr>
      <dsp:spPr>
        <a:xfrm>
          <a:off x="4326766" y="1896623"/>
          <a:ext cx="2527814" cy="1516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Регулювання фондового ринку та фінансових інвестицій</a:t>
          </a:r>
          <a:endParaRPr lang="ru-RU" sz="1900" kern="1200" dirty="0" smtClean="0"/>
        </a:p>
      </dsp:txBody>
      <dsp:txXfrm>
        <a:off x="4371188" y="1941045"/>
        <a:ext cx="2438970" cy="1427844"/>
      </dsp:txXfrm>
    </dsp:sp>
    <dsp:sp modelId="{1A6CD4AE-78BF-46C7-AA66-29ED3F39E8C8}">
      <dsp:nvSpPr>
        <dsp:cNvPr id="0" name=""/>
        <dsp:cNvSpPr/>
      </dsp:nvSpPr>
      <dsp:spPr>
        <a:xfrm>
          <a:off x="4840467" y="257613"/>
          <a:ext cx="3353854" cy="22750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46F50-9FF4-43EE-9497-9353C3F6A9A1}">
      <dsp:nvSpPr>
        <dsp:cNvPr id="0" name=""/>
        <dsp:cNvSpPr/>
      </dsp:nvSpPr>
      <dsp:spPr>
        <a:xfrm>
          <a:off x="4326766" y="762"/>
          <a:ext cx="2527814" cy="1516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Грошово-кредитна політика</a:t>
          </a:r>
          <a:endParaRPr lang="uk-UA" sz="1900" kern="1200" noProof="0" dirty="0"/>
        </a:p>
      </dsp:txBody>
      <dsp:txXfrm>
        <a:off x="4371188" y="45184"/>
        <a:ext cx="2438970" cy="1427844"/>
      </dsp:txXfrm>
    </dsp:sp>
    <dsp:sp modelId="{2E49C0D9-F48A-4F35-A3B8-3016DBE0776E}">
      <dsp:nvSpPr>
        <dsp:cNvPr id="0" name=""/>
        <dsp:cNvSpPr/>
      </dsp:nvSpPr>
      <dsp:spPr>
        <a:xfrm rot="5400000">
          <a:off x="7254530" y="1205544"/>
          <a:ext cx="1887722" cy="22750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FF99F-D751-4762-92BB-C5621E58A882}">
      <dsp:nvSpPr>
        <dsp:cNvPr id="0" name=""/>
        <dsp:cNvSpPr/>
      </dsp:nvSpPr>
      <dsp:spPr>
        <a:xfrm>
          <a:off x="7688759" y="762"/>
          <a:ext cx="2527814" cy="1516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Податкове законодавство</a:t>
          </a:r>
          <a:endParaRPr lang="ru-RU" sz="1900" kern="1200" dirty="0"/>
        </a:p>
      </dsp:txBody>
      <dsp:txXfrm>
        <a:off x="7733181" y="45184"/>
        <a:ext cx="2438970" cy="1427844"/>
      </dsp:txXfrm>
    </dsp:sp>
    <dsp:sp modelId="{9C58D376-22D5-4AAE-BCB4-F20C60BDEB9D}">
      <dsp:nvSpPr>
        <dsp:cNvPr id="0" name=""/>
        <dsp:cNvSpPr/>
      </dsp:nvSpPr>
      <dsp:spPr>
        <a:xfrm rot="5400000">
          <a:off x="7254530" y="3101404"/>
          <a:ext cx="1887722" cy="22750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B1289-8703-45EA-91E1-AF6FBAD32A90}">
      <dsp:nvSpPr>
        <dsp:cNvPr id="0" name=""/>
        <dsp:cNvSpPr/>
      </dsp:nvSpPr>
      <dsp:spPr>
        <a:xfrm>
          <a:off x="7688759" y="1896623"/>
          <a:ext cx="2527814" cy="1516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Регулювання об’єктів та сфер інвестування </a:t>
          </a:r>
          <a:endParaRPr lang="uk-UA" sz="1900" kern="1200" noProof="0" dirty="0"/>
        </a:p>
      </dsp:txBody>
      <dsp:txXfrm>
        <a:off x="7733181" y="1941045"/>
        <a:ext cx="2438970" cy="1427844"/>
      </dsp:txXfrm>
    </dsp:sp>
    <dsp:sp modelId="{857A456F-C448-439F-846B-CDCEE5DD03DC}">
      <dsp:nvSpPr>
        <dsp:cNvPr id="0" name=""/>
        <dsp:cNvSpPr/>
      </dsp:nvSpPr>
      <dsp:spPr>
        <a:xfrm>
          <a:off x="7688759" y="3792484"/>
          <a:ext cx="2527814" cy="1516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Законодавче забезпечення прав інвесторів та їх захист</a:t>
          </a:r>
          <a:endParaRPr lang="ru-RU" sz="1900" kern="1200" dirty="0"/>
        </a:p>
      </dsp:txBody>
      <dsp:txXfrm>
        <a:off x="7733181" y="3836906"/>
        <a:ext cx="2438970" cy="1427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11.03.2023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>
            <a:normAutofit fontScale="90000"/>
          </a:bodyPr>
          <a:lstStyle/>
          <a:p>
            <a:r>
              <a:rPr lang="uk-UA" b="1" dirty="0" smtClean="0"/>
              <a:t>Регулювання і стимулювання міжнародних інвестицій</a:t>
            </a:r>
            <a:endParaRPr lang="uk-UA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r="8712"/>
          <a:stretch>
            <a:fillRect/>
          </a:stretch>
        </p:blipFill>
        <p:spPr>
          <a:xfrm>
            <a:off x="6532605" y="1297637"/>
            <a:ext cx="5210937" cy="4208604"/>
          </a:xfr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899" y="2292094"/>
            <a:ext cx="10317079" cy="2953674"/>
          </a:xfrm>
        </p:spPr>
        <p:txBody>
          <a:bodyPr rtlCol="0">
            <a:noAutofit/>
          </a:bodyPr>
          <a:lstStyle/>
          <a:p>
            <a:r>
              <a:rPr lang="uk-UA" sz="2400" cap="none" dirty="0" smtClean="0"/>
              <a:t>Інвестиційна політика здійснюється в межах національної</a:t>
            </a:r>
            <a:br>
              <a:rPr lang="uk-UA" sz="2400" cap="none" dirty="0" smtClean="0"/>
            </a:br>
            <a:r>
              <a:rPr lang="uk-UA" sz="2400" cap="none" dirty="0" smtClean="0"/>
              <a:t>зовнішньоекономічної стратегії. </a:t>
            </a:r>
            <a:br>
              <a:rPr lang="uk-UA" sz="2400" cap="none" dirty="0" smtClean="0"/>
            </a:br>
            <a:r>
              <a:rPr lang="uk-UA" sz="2400" cap="none" dirty="0" smtClean="0"/>
              <a:t>Її специфіка залежить як від змісту і</a:t>
            </a:r>
            <a:br>
              <a:rPr lang="uk-UA" sz="2400" cap="none" dirty="0" smtClean="0"/>
            </a:br>
            <a:r>
              <a:rPr lang="uk-UA" sz="2400" cap="none" dirty="0" smtClean="0"/>
              <a:t>цілей переважного напрямку зовнішньоторговельної політики –</a:t>
            </a:r>
            <a:br>
              <a:rPr lang="uk-UA" sz="2400" cap="none" dirty="0" smtClean="0"/>
            </a:br>
            <a:r>
              <a:rPr lang="uk-UA" sz="2400" cap="none" dirty="0" smtClean="0"/>
              <a:t>імпортної чи експортної, так і від співвідношення між тенденціями</a:t>
            </a:r>
            <a:br>
              <a:rPr lang="uk-UA" sz="2400" cap="none" dirty="0" smtClean="0"/>
            </a:br>
            <a:r>
              <a:rPr lang="uk-UA" sz="2400" cap="none" dirty="0" smtClean="0"/>
              <a:t>зовнішньоторговельної політики – між протекціонізмом і</a:t>
            </a:r>
            <a:br>
              <a:rPr lang="uk-UA" sz="2400" cap="none" dirty="0" smtClean="0"/>
            </a:br>
            <a:r>
              <a:rPr lang="uk-UA" sz="2400" cap="none" dirty="0" smtClean="0"/>
              <a:t>лібералізацією.</a:t>
            </a:r>
            <a:endParaRPr lang="uk-UA" sz="2400" cap="none" dirty="0"/>
          </a:p>
        </p:txBody>
      </p:sp>
    </p:spTree>
    <p:extLst>
      <p:ext uri="{BB962C8B-B14F-4D97-AF65-F5344CB8AC3E}">
        <p14:creationId xmlns:p14="http://schemas.microsoft.com/office/powerpoint/2010/main" val="13281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Зміст зовнішньоторговельної політики відбивається на: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пакеті державних обмежень щодо прямих іноземних інвестицій (частка закордонної власності, вільний доступ на ринок приймаючої країни, вимога експорту частини виробленої продукції, встановлення квоти використання місцевої робочої сили й ін.); </a:t>
            </a:r>
          </a:p>
          <a:p>
            <a:r>
              <a:rPr lang="uk-UA" sz="2400" dirty="0" smtClean="0"/>
              <a:t>на формах стимулювання експорту продукції, виробленої на підприємствах з іноземним капіталом, і одержанні переваг для національних факторів виробництва</a:t>
            </a:r>
          </a:p>
        </p:txBody>
      </p:sp>
    </p:spTree>
    <p:extLst>
      <p:ext uri="{BB962C8B-B14F-4D97-AF65-F5344CB8AC3E}">
        <p14:creationId xmlns:p14="http://schemas.microsoft.com/office/powerpoint/2010/main" val="7814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737" y="1652337"/>
            <a:ext cx="10411326" cy="4074695"/>
          </a:xfrm>
        </p:spPr>
        <p:txBody>
          <a:bodyPr rtlCol="0">
            <a:noAutofit/>
          </a:bodyPr>
          <a:lstStyle/>
          <a:p>
            <a:r>
              <a:rPr lang="uk-UA" sz="2000" cap="none" dirty="0" smtClean="0"/>
              <a:t>У межах політики імпортозаміщення основний акцент робиться на захист нових чи слаборозвинених галузей промисловості. ТНК сприяють реалізації цієї політики на основі надання місцевим фірмам нової технології, ноу-хау, управлінського досвіду. Одночасно в зовнішньоторговельній сфері держава застосовує високі митні бар’єри, здійснює твердий контроль і вводить обмеження на допуск ПІІ. </a:t>
            </a:r>
            <a:br>
              <a:rPr lang="uk-UA" sz="2000" cap="none" dirty="0" smtClean="0"/>
            </a:br>
            <a:r>
              <a:rPr lang="uk-UA" sz="2000" cap="none" dirty="0" smtClean="0"/>
              <a:t>Державний контроль включає ліцензування допуску іноземних інвестицій із метою обмеження кількості закордонних фірм у національній економіці і зменшення числа інвестиційних проектів із закордонною участю, включаючи передачу технології, необхідної приймаючій країні. </a:t>
            </a:r>
            <a:endParaRPr lang="uk-UA" sz="2000" cap="none" dirty="0"/>
          </a:p>
        </p:txBody>
      </p:sp>
    </p:spTree>
    <p:extLst>
      <p:ext uri="{BB962C8B-B14F-4D97-AF65-F5344CB8AC3E}">
        <p14:creationId xmlns:p14="http://schemas.microsoft.com/office/powerpoint/2010/main" val="34164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4821" y="461210"/>
            <a:ext cx="9897979" cy="61962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400" dirty="0" smtClean="0"/>
              <a:t>Як показала міжнародна практика останніх трьох десятиліть, інвестиційний режим в умовах політики стимулювання експорту є більш успішним у порівнянні з імпортозаміщенням.</a:t>
            </a:r>
          </a:p>
          <a:p>
            <a:pPr marL="0" indent="0">
              <a:buNone/>
            </a:pPr>
            <a:r>
              <a:rPr lang="uk-UA" sz="2400" dirty="0" smtClean="0"/>
              <a:t>Державна політика регулювання іноземних інвестицій проводиться щодо закордонної власності, у податковій і </a:t>
            </a:r>
            <a:r>
              <a:rPr lang="uk-UA" sz="2400" dirty="0" err="1" smtClean="0"/>
              <a:t>митнотарифній</a:t>
            </a:r>
            <a:r>
              <a:rPr lang="uk-UA" sz="2400" dirty="0" smtClean="0"/>
              <a:t> сферах, у валютній і ціновій областях і т. ін. На практиці вона реалізується за допомогою різного роду заходів. Однією з загальноприйнятих класифікацій заходів державної політики є класифікація, розроблена Організацією економічного співробітництва (ОЕСР), що включає в себе п’ять груп заходів, а саме: </a:t>
            </a:r>
          </a:p>
          <a:p>
            <a:pPr marL="0" indent="0">
              <a:buNone/>
            </a:pPr>
            <a:r>
              <a:rPr lang="uk-UA" sz="2400" dirty="0" smtClean="0"/>
              <a:t>– заходи торговельної політики;</a:t>
            </a:r>
          </a:p>
          <a:p>
            <a:pPr marL="0" indent="0">
              <a:buNone/>
            </a:pPr>
            <a:r>
              <a:rPr lang="uk-UA" sz="2400" dirty="0" smtClean="0"/>
              <a:t>– заходи стимулювання прямих іноземних інвестицій; </a:t>
            </a:r>
          </a:p>
          <a:p>
            <a:pPr marL="0" indent="0">
              <a:buNone/>
            </a:pPr>
            <a:r>
              <a:rPr lang="uk-UA" sz="2400" dirty="0" smtClean="0"/>
              <a:t>– обмежувальні заходи стосовно прямих іноземних інвестицій; </a:t>
            </a:r>
          </a:p>
          <a:p>
            <a:pPr marL="0" indent="0">
              <a:buNone/>
            </a:pPr>
            <a:r>
              <a:rPr lang="uk-UA" sz="2400" dirty="0" smtClean="0"/>
              <a:t>– заходи стосовно компаній, що здійснюють обмежувальну ділову практику;</a:t>
            </a:r>
          </a:p>
          <a:p>
            <a:pPr marL="0" indent="0">
              <a:buNone/>
            </a:pPr>
            <a:r>
              <a:rPr lang="uk-UA" sz="2400" dirty="0" smtClean="0"/>
              <a:t> – обмежувальні і стимулюючі заходи, прийняті країнами базування ТНК (чи країнами-експортерами капіталу).</a:t>
            </a:r>
          </a:p>
        </p:txBody>
      </p:sp>
    </p:spTree>
    <p:extLst>
      <p:ext uri="{BB962C8B-B14F-4D97-AF65-F5344CB8AC3E}">
        <p14:creationId xmlns:p14="http://schemas.microsoft.com/office/powerpoint/2010/main" val="156405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2641" t="26739" r="23750" b="18304"/>
          <a:stretch/>
        </p:blipFill>
        <p:spPr>
          <a:xfrm>
            <a:off x="1052568" y="557063"/>
            <a:ext cx="9864573" cy="56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682" t="27722" r="22731" b="18806"/>
          <a:stretch/>
        </p:blipFill>
        <p:spPr>
          <a:xfrm>
            <a:off x="802996" y="659931"/>
            <a:ext cx="10638932" cy="57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077" t="37193" r="23208" b="9470"/>
          <a:stretch/>
        </p:blipFill>
        <p:spPr>
          <a:xfrm>
            <a:off x="930301" y="776350"/>
            <a:ext cx="10257185" cy="562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державних гарантій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uk-UA" dirty="0" smtClean="0"/>
              <a:t>надання недискримінаційного, як правило, національного, режиму закордонним інвесторам;</a:t>
            </a:r>
          </a:p>
          <a:p>
            <a:pPr marL="0" indent="0">
              <a:buNone/>
            </a:pPr>
            <a:r>
              <a:rPr lang="uk-UA" dirty="0" smtClean="0"/>
              <a:t>– захист від можливої експропріації, націоналізації чи іншої форми втрати іноземної власності;</a:t>
            </a:r>
          </a:p>
          <a:p>
            <a:pPr marL="0" indent="0">
              <a:buNone/>
            </a:pPr>
            <a:r>
              <a:rPr lang="uk-UA" dirty="0" smtClean="0"/>
              <a:t>– як правило, безперешкодне переведення прибутку й інших видів доходів за рубіж;</a:t>
            </a:r>
          </a:p>
          <a:p>
            <a:pPr marL="0" indent="0">
              <a:buNone/>
            </a:pPr>
            <a:r>
              <a:rPr lang="uk-UA" dirty="0" smtClean="0"/>
              <a:t>– уведення «дідусевого застереження» для захисту інвестора під час прийняття в майбутньому законодавчих актів, що погіршують його положення (для цього протягом регламентованого  законодавством терміну діють колишні нормативні акти, що мали силу на момент вкладення інвестицій);</a:t>
            </a:r>
          </a:p>
          <a:p>
            <a:pPr marL="0" indent="0">
              <a:buNone/>
            </a:pPr>
            <a:r>
              <a:rPr lang="uk-UA" dirty="0" smtClean="0"/>
              <a:t>– визначення порядку вирішення інвестиційних суперечок.</a:t>
            </a:r>
          </a:p>
          <a:p>
            <a:r>
              <a:rPr lang="uk-UA" dirty="0" smtClean="0"/>
              <a:t>Для національного режиму – центральне питання надання гарантій. Він відштовхується від однакових умов діяльності для закордонних і національних інвесторів і складає основу інвестиційного регулювання більшості країн світу.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044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Іноземний інвестор має право на захист своїх прав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Гарантій, захищаються:</a:t>
            </a:r>
          </a:p>
          <a:p>
            <a:pPr marL="0" indent="0">
              <a:buNone/>
            </a:pPr>
            <a:r>
              <a:rPr lang="uk-UA" dirty="0" smtClean="0"/>
              <a:t>– права кредиторів зажадати реорганізації фірми, що не платить відсотки або не виконує боргові зобов’язання;</a:t>
            </a:r>
          </a:p>
          <a:p>
            <a:pPr marL="0" indent="0">
              <a:buNone/>
            </a:pPr>
            <a:r>
              <a:rPr lang="uk-UA" dirty="0" smtClean="0"/>
              <a:t>– права акціонерів на голосування за основними питаннями діяльності компанії, обрання членів ради чи директорів, звертання до суду;</a:t>
            </a:r>
          </a:p>
          <a:p>
            <a:pPr marL="0" indent="0">
              <a:buNone/>
            </a:pPr>
            <a:r>
              <a:rPr lang="uk-UA" dirty="0" smtClean="0"/>
              <a:t>– права всіх інвесторів на одержання відповідної інформації про результати діяльності компанії. </a:t>
            </a:r>
          </a:p>
          <a:p>
            <a:r>
              <a:rPr lang="uk-UA" dirty="0" smtClean="0"/>
              <a:t>Так, багато прав інвесторів реалізуються тільки за умови володіння ними відповідною інформацією про діяльність компанії. Наприклад, не маючи бухгалтерських даних, кредитор не може знати, порушені його права чи ні.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86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737" y="1652337"/>
            <a:ext cx="10411326" cy="4668252"/>
          </a:xfrm>
        </p:spPr>
        <p:txBody>
          <a:bodyPr rtlCol="0">
            <a:noAutofit/>
          </a:bodyPr>
          <a:lstStyle/>
          <a:p>
            <a:r>
              <a:rPr lang="uk-UA" sz="2000" cap="none" dirty="0" smtClean="0"/>
              <a:t> </a:t>
            </a:r>
            <a:r>
              <a:rPr lang="ru-RU" sz="2000" cap="none" dirty="0" smtClean="0"/>
              <a:t>Головна мета </a:t>
            </a:r>
            <a:r>
              <a:rPr lang="uk-UA" sz="2000" cap="none" dirty="0" smtClean="0"/>
              <a:t>політики стимулювання інвестицій – впливати на напрямок, величину і характер інвестиційних потоків. В основі стимулювання залучення закордонного капіталу лежать програми приватизації – проведені раніше й ті, що проводяться нині в різних групах країн. </a:t>
            </a:r>
            <a:br>
              <a:rPr lang="uk-UA" sz="2000" cap="none" dirty="0" smtClean="0"/>
            </a:br>
            <a:r>
              <a:rPr lang="uk-UA" sz="2000" cap="none" dirty="0" smtClean="0"/>
              <a:t>Між приватизацією і припливом ПІІ існує взаємозв’язок: </a:t>
            </a:r>
            <a:br>
              <a:rPr lang="uk-UA" sz="2000" cap="none" dirty="0" smtClean="0"/>
            </a:br>
            <a:r>
              <a:rPr lang="uk-UA" sz="2000" cap="none" dirty="0" smtClean="0"/>
              <a:t>– приватизація може бути використана закордонним інвестором як засіб розширення ринків збуту, тоді як державна власність зберігає монопольне право на збут для державних компаній</a:t>
            </a:r>
            <a:r>
              <a:rPr lang="ru-RU" sz="2000" cap="none" dirty="0" smtClean="0"/>
              <a:t>; </a:t>
            </a:r>
            <a:br>
              <a:rPr lang="ru-RU" sz="2000" cap="none" dirty="0" smtClean="0"/>
            </a:br>
            <a:r>
              <a:rPr lang="ru-RU" sz="2000" cap="none" dirty="0" smtClean="0"/>
              <a:t>– для закордонного </a:t>
            </a:r>
            <a:r>
              <a:rPr lang="uk-UA" sz="2000" cap="none" dirty="0" smtClean="0"/>
              <a:t>інвестора і для національного підприємця приватизація </a:t>
            </a:r>
            <a:r>
              <a:rPr lang="ru-RU" sz="2000" cap="none" dirty="0" smtClean="0"/>
              <a:t>– один з </a:t>
            </a:r>
            <a:r>
              <a:rPr lang="uk-UA" sz="2000" cap="none" dirty="0" smtClean="0"/>
              <a:t>макроекономічних факторів, що складають </a:t>
            </a:r>
            <a:r>
              <a:rPr lang="ru-RU" sz="2000" cap="none" dirty="0" smtClean="0"/>
              <a:t>основу </a:t>
            </a:r>
            <a:r>
              <a:rPr lang="uk-UA" sz="2000" cap="none" dirty="0" smtClean="0"/>
              <a:t>сприятливого інвестиційного клімату. </a:t>
            </a:r>
            <a:endParaRPr lang="uk-UA" sz="2000" cap="none" dirty="0"/>
          </a:p>
        </p:txBody>
      </p:sp>
    </p:spTree>
    <p:extLst>
      <p:ext uri="{BB962C8B-B14F-4D97-AF65-F5344CB8AC3E}">
        <p14:creationId xmlns:p14="http://schemas.microsoft.com/office/powerpoint/2010/main" val="9517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04950" y="2299063"/>
            <a:ext cx="11665130" cy="3069771"/>
          </a:xfrm>
        </p:spPr>
        <p:txBody>
          <a:bodyPr>
            <a:noAutofit/>
          </a:bodyPr>
          <a:lstStyle/>
          <a:p>
            <a:r>
              <a:rPr lang="uk-UA" sz="2000" cap="none" dirty="0" smtClean="0"/>
              <a:t>Державна інвестиційна політика є складовою економічної політики щодо забезпечення довготермінового розвитку економіки і становить систему заходів, спрямовану на формування централізованих та децентралізованих фондів фінансових ресурсів, у результаті цільового використання яких забезпечується ефективність процесів розширеного відтворення економіки.</a:t>
            </a:r>
            <a:br>
              <a:rPr lang="uk-UA" sz="2000" cap="none" dirty="0" smtClean="0"/>
            </a:br>
            <a:r>
              <a:rPr lang="uk-UA" sz="2000" cap="none" dirty="0" smtClean="0"/>
              <a:t/>
            </a:r>
            <a:br>
              <a:rPr lang="uk-UA" sz="2000" cap="none" dirty="0" smtClean="0"/>
            </a:br>
            <a:r>
              <a:rPr lang="uk-UA" sz="2000" b="1" cap="none" dirty="0" smtClean="0"/>
              <a:t>Державне регулювання інвестиційної діяльності</a:t>
            </a:r>
            <a:r>
              <a:rPr lang="uk-UA" sz="2000" cap="none" dirty="0" smtClean="0"/>
              <a:t> – це комплекс правових, адміністративних та економічних заходів держави, спрямованих на поширення та активізацію інвестиційних процесів.</a:t>
            </a:r>
            <a:br>
              <a:rPr lang="uk-UA" sz="2000" cap="none" dirty="0" smtClean="0"/>
            </a:br>
            <a:r>
              <a:rPr lang="uk-UA" sz="2000" cap="none" dirty="0" smtClean="0"/>
              <a:t/>
            </a:r>
            <a:br>
              <a:rPr lang="uk-UA" sz="2000" cap="none" dirty="0" smtClean="0"/>
            </a:br>
            <a:endParaRPr lang="uk-UA" sz="1800" cap="none" dirty="0"/>
          </a:p>
        </p:txBody>
      </p:sp>
    </p:spTree>
    <p:extLst>
      <p:ext uri="{BB962C8B-B14F-4D97-AF65-F5344CB8AC3E}">
        <p14:creationId xmlns:p14="http://schemas.microsoft.com/office/powerpoint/2010/main" val="28770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925" t="15787" r="32999" b="9656"/>
          <a:stretch/>
        </p:blipFill>
        <p:spPr>
          <a:xfrm>
            <a:off x="3077155" y="382194"/>
            <a:ext cx="6480313" cy="62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1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Основним напрямком стимулювання припливу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силу </a:t>
            </a:r>
            <a:r>
              <a:rPr lang="uk-UA" dirty="0" smtClean="0"/>
              <a:t>національного режиму закордонний і національний інвестори мають однакові права на одержання стимулів. При цьому пільги надаються підприємцям під час виконання наступних умов:</a:t>
            </a:r>
          </a:p>
          <a:p>
            <a:r>
              <a:rPr lang="uk-UA" dirty="0" smtClean="0"/>
              <a:t>– сприяння росту зайнятості населення;</a:t>
            </a:r>
          </a:p>
          <a:p>
            <a:r>
              <a:rPr lang="uk-UA" dirty="0" smtClean="0"/>
              <a:t>– сприяння дрібному і середньому підприємництву;</a:t>
            </a:r>
          </a:p>
          <a:p>
            <a:r>
              <a:rPr lang="uk-UA" dirty="0" smtClean="0"/>
              <a:t>– проведення НДДКР у приймаючій країні;</a:t>
            </a:r>
          </a:p>
          <a:p>
            <a:r>
              <a:rPr lang="uk-UA" dirty="0" smtClean="0"/>
              <a:t>– сприяння проведенню регіональної політики;</a:t>
            </a:r>
          </a:p>
          <a:p>
            <a:r>
              <a:rPr lang="uk-UA" dirty="0" smtClean="0"/>
              <a:t>– сприяння розширенню експорту.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913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971" y="711200"/>
            <a:ext cx="5706406" cy="5522303"/>
          </a:xfrm>
        </p:spPr>
        <p:txBody>
          <a:bodyPr rtlCol="0">
            <a:noAutofit/>
          </a:bodyPr>
          <a:lstStyle/>
          <a:p>
            <a:r>
              <a:rPr lang="uk-UA" sz="2000" cap="none" dirty="0" smtClean="0"/>
              <a:t>Спеціальні (вільні) економічні зони (ВЕЗ) – зони з особливим юридичним і економічним статусом, що створює сприятливі умови для залучення закордонних інвестицій на основі надання низки пільг</a:t>
            </a:r>
            <a:r>
              <a:rPr lang="ru-RU" sz="2000" cap="none" dirty="0" smtClean="0"/>
              <a:t>. </a:t>
            </a:r>
            <a:endParaRPr lang="uk-UA" sz="2000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124" y="1436914"/>
            <a:ext cx="5645390" cy="37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господарської 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зони вільної торгівлі – зони, виведені за межі національної митної території, у </a:t>
            </a:r>
            <a:r>
              <a:rPr lang="uk-UA" dirty="0" err="1" smtClean="0"/>
              <a:t>середені</a:t>
            </a:r>
            <a:r>
              <a:rPr lang="uk-UA" dirty="0" smtClean="0"/>
              <a:t> якої здійснюються операції зі складування й адаптації товарів, завезених з інших країн, до умов ринку збуту (такі операції, як пакування, маркування, контроль за якістю та ін.). </a:t>
            </a:r>
          </a:p>
          <a:p>
            <a:r>
              <a:rPr lang="uk-UA" dirty="0" smtClean="0"/>
              <a:t>промислово-виробничі зони – зони зі спеціальним митним режимом, у яких промислові компанії вробляють експортну чи </a:t>
            </a:r>
            <a:r>
              <a:rPr lang="uk-UA" dirty="0" err="1" smtClean="0"/>
              <a:t>імпортозаміщуючу</a:t>
            </a:r>
            <a:r>
              <a:rPr lang="uk-UA" dirty="0" smtClean="0"/>
              <a:t> продукцію, використовуючи систему стимулів. </a:t>
            </a:r>
          </a:p>
          <a:p>
            <a:r>
              <a:rPr lang="uk-UA" dirty="0" smtClean="0"/>
              <a:t>техніко-впроваджувальні зони – зони, в яких знаходяться національні і закордонні дослідницькі, проектні і </a:t>
            </a:r>
            <a:r>
              <a:rPr lang="uk-UA" dirty="0" err="1" smtClean="0"/>
              <a:t>наукововиробничі</a:t>
            </a:r>
            <a:r>
              <a:rPr lang="uk-UA" dirty="0" smtClean="0"/>
              <a:t> компанії, що користуються діючою системою пільг. </a:t>
            </a:r>
          </a:p>
          <a:p>
            <a:r>
              <a:rPr lang="uk-UA" dirty="0" smtClean="0"/>
              <a:t>сервісні зони – території з пільговим режимом для підприємницької діяльності фірм та інститутів, які надають різні види фінансових і нефінансових послуг. </a:t>
            </a:r>
          </a:p>
          <a:p>
            <a:r>
              <a:rPr lang="uk-UA" dirty="0" smtClean="0"/>
              <a:t>комплексні зони – зони з пільговим режимом господарської діяльності на території окремого адміністративного району.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18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uk-UA" sz="2000" dirty="0" smtClean="0"/>
              <a:t>Політика та характерні риси вільної економічної зони</a:t>
            </a:r>
            <a:endParaRPr lang="uk-UA" sz="2000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78608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 У країнах, що розвиваються, в умовах проведення політики імпорто-заміщення вільної економічної зони організовувалися як анклави для залучення іноземних інвестицій, технологій, управлінського досвіду на основі надання пільгового режиму. Тобто вільні економічні зони створювалися як експортно-виробничі зони. </a:t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>У промислово розвинених державах, коли ставилася мета підвищити рівень економічного розвитку депресивних районів на основі залучення капіталу, насамперед іноземного, перші вільні економічні зони були організовані у формі комплексних зон. </a:t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>Можна виділити наступні характерні риси ВЕЗ: </a:t>
            </a:r>
          </a:p>
          <a:p>
            <a:pPr marL="0" indent="0">
              <a:buNone/>
            </a:pPr>
            <a:r>
              <a:rPr lang="uk-UA" dirty="0" smtClean="0"/>
              <a:t>1) відособлена система керування з правом самостійного прийняття рішень; </a:t>
            </a:r>
          </a:p>
          <a:p>
            <a:pPr marL="0" indent="0">
              <a:buNone/>
            </a:pPr>
            <a:r>
              <a:rPr lang="uk-UA" dirty="0" smtClean="0"/>
              <a:t>2) підтримка центральної влади; </a:t>
            </a:r>
          </a:p>
          <a:p>
            <a:pPr marL="0" indent="0">
              <a:buNone/>
            </a:pPr>
            <a:r>
              <a:rPr lang="uk-UA" dirty="0" smtClean="0"/>
              <a:t>3) надання базових і особливих пільг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611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Базові пільги щодо інфраструктури, банківських послуг, дрібного і середнього бізнесу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зовнішньоторговельні пільги – безмитний ввіз і вивіз товарів на 284 територію ВЕЗ; </a:t>
            </a:r>
          </a:p>
          <a:p>
            <a:r>
              <a:rPr lang="uk-UA" dirty="0" smtClean="0"/>
              <a:t>податкові пільги – податкові канікули на термін 5–20 років; повне чи часткове звільнення від податків прибутків, що реінвестуються, на термін до 5 років; знижки з податку на прибуток. Іноземні інвестори звільняються від сплати податків на власність, від податку з обороту; </a:t>
            </a:r>
          </a:p>
          <a:p>
            <a:r>
              <a:rPr lang="uk-UA" dirty="0" smtClean="0"/>
              <a:t>фінансові пільги – інвестиційні субсидії новим вкладникам капіталу, пільгові державні кредити, знижені ставки на оплату комунальних послуг, орендної плати за користування виробничими приміщеннями, землею та ін.; </a:t>
            </a:r>
          </a:p>
          <a:p>
            <a:r>
              <a:rPr lang="uk-UA" dirty="0" smtClean="0"/>
              <a:t>адміністративні пільги – спрощений порядок реєстрації компаній, спрощений порядок режиму в’їзду-виїзду іноземних громадян та ін.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305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Вільні економічні зони покликані виконувати наступні функції: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– служити засобом розширення припливу іноземного капіталу;</a:t>
            </a:r>
          </a:p>
          <a:p>
            <a:pPr marL="0" indent="0">
              <a:buNone/>
            </a:pPr>
            <a:r>
              <a:rPr lang="uk-UA" dirty="0" smtClean="0"/>
              <a:t>– служити засобом зміцнення експортного потенціалу національної економіки і </a:t>
            </a:r>
          </a:p>
          <a:p>
            <a:pPr marL="0" indent="0">
              <a:buNone/>
            </a:pPr>
            <a:r>
              <a:rPr lang="uk-UA" dirty="0" smtClean="0"/>
              <a:t>збільшення ступеня її інтеграції у світову економіку;</a:t>
            </a:r>
          </a:p>
          <a:p>
            <a:pPr marL="0" indent="0">
              <a:buNone/>
            </a:pPr>
            <a:r>
              <a:rPr lang="uk-UA" dirty="0" smtClean="0"/>
              <a:t>– утворювати центр економічного зростання чи економічного розвитку на основі </a:t>
            </a:r>
          </a:p>
          <a:p>
            <a:pPr marL="0" indent="0">
              <a:buNone/>
            </a:pPr>
            <a:r>
              <a:rPr lang="uk-UA" dirty="0" smtClean="0"/>
              <a:t>цілеспрямованої концентрації інвестицій у певних галузях і використання</a:t>
            </a:r>
          </a:p>
          <a:p>
            <a:pPr marL="0" indent="0">
              <a:buNone/>
            </a:pPr>
            <a:r>
              <a:rPr lang="uk-UA" dirty="0" smtClean="0"/>
              <a:t>технологічних, виробничих, соціально-економічних та інших інновацій.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32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04899" y="2292094"/>
            <a:ext cx="10332357" cy="2947563"/>
          </a:xfrm>
        </p:spPr>
        <p:txBody>
          <a:bodyPr>
            <a:normAutofit/>
          </a:bodyPr>
          <a:lstStyle/>
          <a:p>
            <a:r>
              <a:rPr lang="uk-UA" sz="2400" cap="none" dirty="0" smtClean="0"/>
              <a:t>Зона вільної торгівлі (ЗВТ) – це обмежена і закрита територія з особливим режимом, на якій не проживає населення, наявні засоби для навантаження/розвантаження вантажів, постачань нафти, стоянки судів, складування товарів та їхнього подальшого перевезення сухопутним і водним транспортом. Це територія, на якій товари вивантажуються, складуються, сортуються, маркуються, перепаковуються, а також піддаються обробці без стягування мита і втручання митних чиновників.</a:t>
            </a:r>
            <a:endParaRPr lang="uk-UA" sz="2400" cap="none" dirty="0"/>
          </a:p>
        </p:txBody>
      </p:sp>
    </p:spTree>
    <p:extLst>
      <p:ext uri="{BB962C8B-B14F-4D97-AF65-F5344CB8AC3E}">
        <p14:creationId xmlns:p14="http://schemas.microsoft.com/office/powerpoint/2010/main" val="1983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3771" y="1173162"/>
            <a:ext cx="4064000" cy="2557009"/>
          </a:xfrm>
        </p:spPr>
        <p:txBody>
          <a:bodyPr rtlCol="0"/>
          <a:lstStyle/>
          <a:p>
            <a:pPr algn="ctr" rtl="0"/>
            <a:r>
              <a:rPr lang="uk-UA" dirty="0" smtClean="0"/>
              <a:t>Дякую за увагу</a:t>
            </a:r>
            <a:endParaRPr lang="ru-RU" dirty="0"/>
          </a:p>
        </p:txBody>
      </p:sp>
      <p:pic>
        <p:nvPicPr>
          <p:cNvPr id="5" name="Рисунок 4" descr="Книги на полках крупным планом и размытые книги на переднем и заднем планах" title="Образец рисунка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5151438" y="1173163"/>
            <a:ext cx="6430962" cy="4572000"/>
          </a:xfr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79266" y="1260128"/>
            <a:ext cx="10685418" cy="4291585"/>
          </a:xfrm>
        </p:spPr>
        <p:txBody>
          <a:bodyPr>
            <a:noAutofit/>
          </a:bodyPr>
          <a:lstStyle/>
          <a:p>
            <a:r>
              <a:rPr lang="uk-UA" sz="2000" cap="none" dirty="0" smtClean="0"/>
              <a:t/>
            </a:r>
            <a:br>
              <a:rPr lang="uk-UA" sz="2000" cap="none" dirty="0" smtClean="0"/>
            </a:br>
            <a:r>
              <a:rPr lang="uk-UA" sz="2000" b="1" cap="none" dirty="0" smtClean="0"/>
              <a:t/>
            </a:r>
            <a:br>
              <a:rPr lang="uk-UA" sz="2000" b="1" cap="none" dirty="0" smtClean="0"/>
            </a:br>
            <a:r>
              <a:rPr lang="uk-UA" sz="1800" b="1" cap="none" dirty="0" smtClean="0"/>
              <a:t>Державне регулювання інвестиційної діяльності </a:t>
            </a:r>
            <a:r>
              <a:rPr lang="uk-UA" sz="1800" cap="none" dirty="0" smtClean="0"/>
              <a:t>здійснюється з метою реалізації економічної, науково-технічної і соціальної політики. Стійка тенденція до збільшення інвестицій засвідчує інтерес до України з боку іноземних інвесторів, тому найважливішим завданням держави на даному етапі є забезпечення сприятливих умов залучення в економіку країни інвестиційних ресурсів через удосконалення правової бази, створення ефективних механізмів стимулювання інвесторів та усунення адміністративних перешкод у їхній діяльності завдяки поліпшенню інвестиційного клімату. Для цього створюються пільгові умови інвесторам, що здійснюють інвестиційну діяльність у найбільш важливих для задоволення суспільних потреб напрямах, насамперед соціальній сфері, технічному і технологічному вдосконаленні виробництва, створенні нових робочих місць для громадян, які потребують соціального захисту, впровадженні відкритті і винаходів, в агропромисловому комплексі, в реалізації програм  ліквідації наслідків чорнобильської аварії, у виробництві будівельних матеріалів, в галузі освіти, культури, охорони навколишнього середовища і здоров'я</a:t>
            </a:r>
            <a:endParaRPr lang="uk-UA" sz="1800" cap="none" dirty="0"/>
          </a:p>
        </p:txBody>
      </p:sp>
    </p:spTree>
    <p:extLst>
      <p:ext uri="{BB962C8B-B14F-4D97-AF65-F5344CB8AC3E}">
        <p14:creationId xmlns:p14="http://schemas.microsoft.com/office/powerpoint/2010/main" val="10822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 smtClean="0"/>
              <a:t>Державне регулювання інвестиційної діяльності включає:</a:t>
            </a:r>
            <a:endParaRPr lang="uk-UA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uk-UA" dirty="0" smtClean="0"/>
              <a:t>управління державними інвестиціями </a:t>
            </a:r>
          </a:p>
          <a:p>
            <a:r>
              <a:rPr lang="uk-UA" dirty="0" smtClean="0"/>
              <a:t>регулювання умов інвестиційної діяльності;</a:t>
            </a:r>
          </a:p>
          <a:p>
            <a:r>
              <a:rPr lang="uk-UA" dirty="0" smtClean="0"/>
              <a:t>контроль за здійсненням інвестиційної діяльності інвесторами і учасниками.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Стратегічними цілями державного регулювання інвестиційної діяльності  є: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створення сприятливого інвестиційного клімату і стимулювання припливу капітальних вкладень у виробництво;</a:t>
            </a:r>
          </a:p>
          <a:p>
            <a:r>
              <a:rPr lang="uk-UA" dirty="0" smtClean="0"/>
              <a:t>інвестиційне забезпечення структурної перебудови економіки;</a:t>
            </a:r>
          </a:p>
          <a:p>
            <a:r>
              <a:rPr lang="uk-UA" dirty="0" smtClean="0"/>
              <a:t>мобілізація всіх джерел інвестиційних ресурсів та їх ефективне використання;</a:t>
            </a:r>
          </a:p>
          <a:p>
            <a:r>
              <a:rPr lang="uk-UA" dirty="0" smtClean="0"/>
              <a:t>стимулювання розвитку промислової сфери економіки;</a:t>
            </a:r>
          </a:p>
          <a:p>
            <a:r>
              <a:rPr lang="uk-UA" dirty="0" smtClean="0"/>
              <a:t>забезпечення зростання валового внутрішнього продукту і створення умов для нарощування внутрішніх інвестиційних ресурсів.</a:t>
            </a:r>
          </a:p>
          <a:p>
            <a:pPr marL="0" indent="0">
              <a:buNone/>
            </a:pPr>
            <a:r>
              <a:rPr lang="uk-UA" dirty="0" smtClean="0"/>
              <a:t>Управління державними інвестиціями здійснюється державними та місцевими органами державної влади й управління та включає планування, визначення умов і виконання конкретних дій з інвестування бюджетних і позабюджетних коштів.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2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Регулювання умов інвестиційної діяльності здійснюється шляхом: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надання фінансової допомоги у вигляді дотацій, субсидій, субвенцій, бюджетних позик на розвиток окремих регіонів, галузей, виробництв;</a:t>
            </a:r>
          </a:p>
          <a:p>
            <a:r>
              <a:rPr lang="uk-UA" dirty="0" smtClean="0"/>
              <a:t>державних норм та стандартів;</a:t>
            </a:r>
          </a:p>
          <a:p>
            <a:r>
              <a:rPr lang="uk-UA" dirty="0" smtClean="0"/>
              <a:t>заходів щодо розвитку та захисту економічної конкуренції;</a:t>
            </a:r>
          </a:p>
          <a:p>
            <a:r>
              <a:rPr lang="uk-UA" dirty="0" smtClean="0"/>
              <a:t>роздержавлення і приватизації власності;</a:t>
            </a:r>
          </a:p>
          <a:p>
            <a:r>
              <a:rPr lang="uk-UA" dirty="0" smtClean="0"/>
              <a:t>визначення умов користування землею, водою та іншими природними ресурсами;</a:t>
            </a:r>
          </a:p>
          <a:p>
            <a:r>
              <a:rPr lang="uk-UA" dirty="0" smtClean="0"/>
              <a:t>політики ціноутворення;</a:t>
            </a:r>
          </a:p>
          <a:p>
            <a:r>
              <a:rPr lang="uk-UA" dirty="0" smtClean="0"/>
              <a:t>проведення державної експертизи інвестиційних програм та проектів будівництва та інших заходів.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67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Державне управління інвестиційною діяльністю здійснюється на основі таких принципів: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принцип взаємної відповідальності інвесторів і держави;</a:t>
            </a:r>
          </a:p>
          <a:p>
            <a:r>
              <a:rPr lang="uk-UA" dirty="0" smtClean="0"/>
              <a:t>принцип дотримання основних прав і свобод інвесторів;</a:t>
            </a:r>
          </a:p>
          <a:p>
            <a:r>
              <a:rPr lang="uk-UA" dirty="0" smtClean="0"/>
              <a:t>принцип юридичної відповідальності інвесторів за порушення вимог законодавства України або міжнародних договорів;</a:t>
            </a:r>
          </a:p>
          <a:p>
            <a:r>
              <a:rPr lang="uk-UA" dirty="0" smtClean="0"/>
              <a:t>принцип децентралізації інвестиційного процесу;</a:t>
            </a:r>
          </a:p>
          <a:p>
            <a:r>
              <a:rPr lang="uk-UA" dirty="0" smtClean="0"/>
              <a:t>принцип залучення іноземних інвестицій переважно для реалізації державних пріоритетних програм (проектів), спрямованих на здійснення структурної перебудови економіки та надання переваги завершенню раніше розпочатих будов, технічному переоснащенню та реконструкції діючих підприємств;</a:t>
            </a:r>
          </a:p>
          <a:p>
            <a:r>
              <a:rPr lang="uk-UA" dirty="0" smtClean="0"/>
              <a:t>принцип удосконалення нормативної та правової бази з метою збільшення обсягів залучення інвестицій.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018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8011" y="1636295"/>
            <a:ext cx="11456126" cy="4006859"/>
          </a:xfrm>
        </p:spPr>
        <p:txBody>
          <a:bodyPr rtlCol="0">
            <a:normAutofit/>
          </a:bodyPr>
          <a:lstStyle/>
          <a:p>
            <a:r>
              <a:rPr lang="uk-UA" sz="2400" cap="none" dirty="0" smtClean="0"/>
              <a:t>Для здійснення регулювання інвестиційної діяльності держава наділена важелями прямої дії у вигляді централізованих державних капітальних вкладень в об'єкти загальнодержавного значення, розвиток державного сектору економіки, та засобами непрямого регулювання інвестиційного середовища за допомогою бюджетної та грошово-кредитної політики. Основними економічними системами управління інвестиційною діяльністю є система оподаткування, фінансово-кредитна система, система платежів за виробничі та природні ресурси, система економічних стимулів та санк­цій, цінова система.</a:t>
            </a:r>
            <a:endParaRPr lang="uk-UA" sz="2400" cap="none" dirty="0"/>
          </a:p>
        </p:txBody>
      </p:sp>
    </p:spTree>
    <p:extLst>
      <p:ext uri="{BB962C8B-B14F-4D97-AF65-F5344CB8AC3E}">
        <p14:creationId xmlns:p14="http://schemas.microsoft.com/office/powerpoint/2010/main" val="29474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Організаційно-економічні форми державного регулювання інвестиційної діяльності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725626"/>
              </p:ext>
            </p:extLst>
          </p:nvPr>
        </p:nvGraphicFramePr>
        <p:xfrm>
          <a:off x="465221" y="1379622"/>
          <a:ext cx="11181347" cy="530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82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1476</Words>
  <Application>Microsoft Office PowerPoint</Application>
  <PresentationFormat>Широкоэкранный</PresentationFormat>
  <Paragraphs>101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Euphemia</vt:lpstr>
      <vt:lpstr>Plantagenet Cherokee</vt:lpstr>
      <vt:lpstr>Wingdings</vt:lpstr>
      <vt:lpstr>Научная литература 16 х 9</vt:lpstr>
      <vt:lpstr>Регулювання і стимулювання міжнародних інвестицій</vt:lpstr>
      <vt:lpstr>Державна інвестиційна політика є складовою економічної політики щодо забезпечення довготермінового розвитку економіки і становить систему заходів, спрямовану на формування централізованих та децентралізованих фондів фінансових ресурсів, у результаті цільового використання яких забезпечується ефективність процесів розширеного відтворення економіки.  Державне регулювання інвестиційної діяльності – це комплекс правових, адміністративних та економічних заходів держави, спрямованих на поширення та активізацію інвестиційних процесів.  </vt:lpstr>
      <vt:lpstr>  Державне регулювання інвестиційної діяльності здійснюється з метою реалізації економічної, науково-технічної і соціальної політики. Стійка тенденція до збільшення інвестицій засвідчує інтерес до України з боку іноземних інвесторів, тому найважливішим завданням держави на даному етапі є забезпечення сприятливих умов залучення в економіку країни інвестиційних ресурсів через удосконалення правової бази, створення ефективних механізмів стимулювання інвесторів та усунення адміністративних перешкод у їхній діяльності завдяки поліпшенню інвестиційного клімату. Для цього створюються пільгові умови інвесторам, що здійснюють інвестиційну діяльність у найбільш важливих для задоволення суспільних потреб напрямах, насамперед соціальній сфері, технічному і технологічному вдосконаленні виробництва, створенні нових робочих місць для громадян, які потребують соціального захисту, впровадженні відкритті і винаходів, в агропромисловому комплексі, в реалізації програм  ліквідації наслідків чорнобильської аварії, у виробництві будівельних матеріалів, в галузі освіти, культури, охорони навколишнього середовища і здоров'я</vt:lpstr>
      <vt:lpstr>Державне регулювання інвестиційної діяльності включає:</vt:lpstr>
      <vt:lpstr>Стратегічними цілями державного регулювання інвестиційної діяльності  є:</vt:lpstr>
      <vt:lpstr>Регулювання умов інвестиційної діяльності здійснюється шляхом: </vt:lpstr>
      <vt:lpstr>Державне управління інвестиційною діяльністю здійснюється на основі таких принципів: </vt:lpstr>
      <vt:lpstr>Для здійснення регулювання інвестиційної діяльності держава наділена важелями прямої дії у вигляді централізованих державних капітальних вкладень в об'єкти загальнодержавного значення, розвиток державного сектору економіки, та засобами непрямого регулювання інвестиційного середовища за допомогою бюджетної та грошово-кредитної політики. Основними економічними системами управління інвестиційною діяльністю є система оподаткування, фінансово-кредитна система, система платежів за виробничі та природні ресурси, система економічних стимулів та санк­цій, цінова система.</vt:lpstr>
      <vt:lpstr>Організаційно-економічні форми державного регулювання інвестиційної діяльності </vt:lpstr>
      <vt:lpstr>Інвестиційна політика здійснюється в межах національної зовнішньоекономічної стратегії.  Її специфіка залежить як від змісту і цілей переважного напрямку зовнішньоторговельної політики – імпортної чи експортної, так і від співвідношення між тенденціями зовнішньоторговельної політики – між протекціонізмом і лібералізацією.</vt:lpstr>
      <vt:lpstr>Зміст зовнішньоторговельної політики відбивається на: </vt:lpstr>
      <vt:lpstr>У межах політики імпортозаміщення основний акцент робиться на захист нових чи слаборозвинених галузей промисловості. ТНК сприяють реалізації цієї політики на основі надання місцевим фірмам нової технології, ноу-хау, управлінського досвіду. Одночасно в зовнішньоторговельній сфері держава застосовує високі митні бар’єри, здійснює твердий контроль і вводить обмеження на допуск ПІІ.  Державний контроль включає ліцензування допуску іноземних інвестицій із метою обмеження кількості закордонних фірм у національній економіці і зменшення числа інвестиційних проектів із закордонною участю, включаючи передачу технології, необхідної приймаючій країні.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 державних гарантій </vt:lpstr>
      <vt:lpstr>Іноземний інвестор має право на захист своїх прав</vt:lpstr>
      <vt:lpstr> Головна мета політики стимулювання інвестицій – впливати на напрямок, величину і характер інвестиційних потоків. В основі стимулювання залучення закордонного капіталу лежать програми приватизації – проведені раніше й ті, що проводяться нині в різних групах країн.  Між приватизацією і припливом ПІІ існує взаємозв’язок:  – приватизація може бути використана закордонним інвестором як засіб розширення ринків збуту, тоді як державна власність зберігає монопольне право на збут для державних компаній;  – для закордонного інвестора і для національного підприємця приватизація – один з макроекономічних факторів, що складають основу сприятливого інвестиційного клімату. </vt:lpstr>
      <vt:lpstr>Презентация PowerPoint</vt:lpstr>
      <vt:lpstr>Основним напрямком стимулювання припливу</vt:lpstr>
      <vt:lpstr>Спеціальні (вільні) економічні зони (ВЕЗ) – зони з особливим юридичним і економічним статусом, що створює сприятливі умови для залучення закордонних інвестицій на основі надання низки пільг. </vt:lpstr>
      <vt:lpstr>Види господарської діяльності</vt:lpstr>
      <vt:lpstr>Політика та характерні риси вільної економічної зони</vt:lpstr>
      <vt:lpstr>Базові пільги щодо інфраструктури, банківських послуг, дрібного і середнього бізнесу</vt:lpstr>
      <vt:lpstr>Вільні економічні зони покликані виконувати наступні функції: </vt:lpstr>
      <vt:lpstr>Зона вільної торгівлі (ЗВТ) – це обмежена і закрита територія з особливим режимом, на якій не проживає населення, наявні засоби для навантаження/розвантаження вантажів, постачань нафти, стоянки судів, складування товарів та їхнього подальшого перевезення сухопутним і водним транспортом. Це територія, на якій товари вивантажуються, складуються, сортуються, маркуються, перепаковуються, а також піддаються обробці без стягування мита і втручання митних чиновників.</vt:lpstr>
      <vt:lpstr>Дякую за увагу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2023-03-07T21:08:40Z</dcterms:created>
  <dcterms:modified xsi:type="dcterms:W3CDTF">2023-03-11T09:32:37Z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