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2"/>
  </p:notesMasterIdLst>
  <p:sldIdLst>
    <p:sldId id="461" r:id="rId2"/>
    <p:sldId id="462" r:id="rId3"/>
    <p:sldId id="463" r:id="rId4"/>
    <p:sldId id="464" r:id="rId5"/>
    <p:sldId id="465" r:id="rId6"/>
    <p:sldId id="466" r:id="rId7"/>
    <p:sldId id="467" r:id="rId8"/>
    <p:sldId id="468" r:id="rId9"/>
    <p:sldId id="469" r:id="rId10"/>
    <p:sldId id="470" r:id="rId11"/>
    <p:sldId id="471" r:id="rId12"/>
    <p:sldId id="472" r:id="rId13"/>
    <p:sldId id="473" r:id="rId14"/>
    <p:sldId id="474" r:id="rId15"/>
    <p:sldId id="475" r:id="rId16"/>
    <p:sldId id="256" r:id="rId17"/>
    <p:sldId id="283" r:id="rId18"/>
    <p:sldId id="477" r:id="rId19"/>
    <p:sldId id="476" r:id="rId20"/>
    <p:sldId id="478" r:id="rId21"/>
    <p:sldId id="479" r:id="rId22"/>
    <p:sldId id="480" r:id="rId23"/>
    <p:sldId id="482" r:id="rId24"/>
    <p:sldId id="483" r:id="rId25"/>
    <p:sldId id="484" r:id="rId26"/>
    <p:sldId id="524" r:id="rId27"/>
    <p:sldId id="525" r:id="rId28"/>
    <p:sldId id="526" r:id="rId29"/>
    <p:sldId id="527" r:id="rId30"/>
    <p:sldId id="528" r:id="rId31"/>
    <p:sldId id="529" r:id="rId32"/>
    <p:sldId id="530" r:id="rId33"/>
    <p:sldId id="531" r:id="rId34"/>
    <p:sldId id="532" r:id="rId35"/>
    <p:sldId id="533" r:id="rId36"/>
    <p:sldId id="534" r:id="rId37"/>
    <p:sldId id="535" r:id="rId38"/>
    <p:sldId id="485" r:id="rId39"/>
    <p:sldId id="486" r:id="rId40"/>
    <p:sldId id="487" r:id="rId41"/>
    <p:sldId id="488" r:id="rId42"/>
    <p:sldId id="489" r:id="rId43"/>
    <p:sldId id="490" r:id="rId44"/>
    <p:sldId id="491" r:id="rId45"/>
    <p:sldId id="492" r:id="rId46"/>
    <p:sldId id="493" r:id="rId47"/>
    <p:sldId id="494" r:id="rId48"/>
    <p:sldId id="495" r:id="rId49"/>
    <p:sldId id="496" r:id="rId50"/>
    <p:sldId id="497" r:id="rId51"/>
    <p:sldId id="498" r:id="rId52"/>
    <p:sldId id="499" r:id="rId53"/>
    <p:sldId id="500" r:id="rId54"/>
    <p:sldId id="501" r:id="rId55"/>
    <p:sldId id="502" r:id="rId56"/>
    <p:sldId id="503" r:id="rId57"/>
    <p:sldId id="504" r:id="rId58"/>
    <p:sldId id="505" r:id="rId59"/>
    <p:sldId id="506" r:id="rId60"/>
    <p:sldId id="507" r:id="rId61"/>
    <p:sldId id="508" r:id="rId62"/>
    <p:sldId id="509" r:id="rId63"/>
    <p:sldId id="510" r:id="rId64"/>
    <p:sldId id="550" r:id="rId65"/>
    <p:sldId id="511" r:id="rId66"/>
    <p:sldId id="512" r:id="rId67"/>
    <p:sldId id="513" r:id="rId68"/>
    <p:sldId id="514" r:id="rId69"/>
    <p:sldId id="515" r:id="rId70"/>
    <p:sldId id="516" r:id="rId71"/>
    <p:sldId id="517" r:id="rId72"/>
    <p:sldId id="518" r:id="rId73"/>
    <p:sldId id="519" r:id="rId74"/>
    <p:sldId id="520" r:id="rId75"/>
    <p:sldId id="521" r:id="rId76"/>
    <p:sldId id="522" r:id="rId77"/>
    <p:sldId id="523" r:id="rId78"/>
    <p:sldId id="536" r:id="rId79"/>
    <p:sldId id="542" r:id="rId80"/>
    <p:sldId id="543" r:id="rId81"/>
    <p:sldId id="544" r:id="rId82"/>
    <p:sldId id="545" r:id="rId83"/>
    <p:sldId id="538" r:id="rId84"/>
    <p:sldId id="539" r:id="rId85"/>
    <p:sldId id="540" r:id="rId86"/>
    <p:sldId id="546" r:id="rId87"/>
    <p:sldId id="541" r:id="rId88"/>
    <p:sldId id="547" r:id="rId89"/>
    <p:sldId id="548" r:id="rId90"/>
    <p:sldId id="549" r:id="rId9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94660"/>
  </p:normalViewPr>
  <p:slideViewPr>
    <p:cSldViewPr>
      <p:cViewPr varScale="1">
        <p:scale>
          <a:sx n="80" d="100"/>
          <a:sy n="80" d="100"/>
        </p:scale>
        <p:origin x="1411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EC85C-B106-4246-A8E0-89DD92003F24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20F8E-1F85-481C-99A9-A43B6ADC1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77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20F8E-1F85-481C-99A9-A43B6ADC1A10}" type="slidenum">
              <a:rPr lang="en-US" smtClean="0"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66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20F8E-1F85-481C-99A9-A43B6ADC1A10}" type="slidenum">
              <a:rPr lang="en-US" smtClean="0"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85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АДПО як </a:t>
            </a:r>
            <a:r>
              <a:rPr lang="ru-RU" dirty="0" err="1" smtClean="0"/>
              <a:t>навчальна</a:t>
            </a:r>
            <a:r>
              <a:rPr lang="ru-RU" dirty="0" smtClean="0"/>
              <a:t> </a:t>
            </a:r>
            <a:r>
              <a:rPr lang="ru-RU" dirty="0" err="1" smtClean="0"/>
              <a:t>дисципліна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Формування системи сучасних науково-теоретичних і практичних знань про організацію та здійснення правоохоронними органами покладених на них завдань щодо правової охорони і захисту національної безпеки, прав і свобод, законних інтересів громадян, попередження й припинення правопорушень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326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Основні функції та завдання ПО</a:t>
            </a:r>
          </a:p>
          <a:p>
            <a:pPr>
              <a:buFont typeface="Wingdings" panose="05000000000000000000" pitchFamily="2" charset="2"/>
              <a:buChar char="q"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До основних функцій ПО належать:</a:t>
            </a:r>
          </a:p>
          <a:p>
            <a:pPr>
              <a:buFontTx/>
              <a:buChar char="-"/>
            </a:pPr>
            <a:r>
              <a:rPr lang="uk-UA" dirty="0" smtClean="0"/>
              <a:t>Адміністративна</a:t>
            </a:r>
          </a:p>
          <a:p>
            <a:pPr>
              <a:buFontTx/>
              <a:buChar char="-"/>
            </a:pPr>
            <a:r>
              <a:rPr lang="uk-UA" dirty="0" smtClean="0"/>
              <a:t>Превентивна</a:t>
            </a:r>
          </a:p>
          <a:p>
            <a:pPr>
              <a:buFontTx/>
              <a:buChar char="-"/>
            </a:pPr>
            <a:r>
              <a:rPr lang="uk-UA" dirty="0" smtClean="0"/>
              <a:t>Оперативно-розшукова</a:t>
            </a:r>
          </a:p>
          <a:p>
            <a:pPr>
              <a:buFontTx/>
              <a:buChar char="-"/>
            </a:pPr>
            <a:r>
              <a:rPr lang="uk-UA" dirty="0" smtClean="0"/>
              <a:t>Виконавча </a:t>
            </a:r>
          </a:p>
          <a:p>
            <a:pPr>
              <a:buFontTx/>
              <a:buChar char="-"/>
            </a:pPr>
            <a:r>
              <a:rPr lang="uk-UA" dirty="0" smtClean="0"/>
              <a:t>Охоронна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715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Основні функції та завдання ПО</a:t>
            </a:r>
          </a:p>
          <a:p>
            <a:pPr>
              <a:buFont typeface="Wingdings" panose="05000000000000000000" pitchFamily="2" charset="2"/>
              <a:buChar char="q"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До основних завдань ПО належать:</a:t>
            </a:r>
          </a:p>
          <a:p>
            <a:pPr>
              <a:buFontTx/>
              <a:buChar char="-"/>
            </a:pPr>
            <a:r>
              <a:rPr lang="uk-UA" dirty="0" smtClean="0"/>
              <a:t>Забезпечення охорони; протидія злочинності; підтримка безпеки…</a:t>
            </a:r>
          </a:p>
          <a:p>
            <a:pPr>
              <a:buFontTx/>
              <a:buChar char="-"/>
            </a:pPr>
            <a:r>
              <a:rPr lang="uk-UA" dirty="0" smtClean="0"/>
              <a:t>Захист життя, прав, свобод і законних інтересів..</a:t>
            </a:r>
          </a:p>
          <a:p>
            <a:pPr>
              <a:buFontTx/>
              <a:buChar char="-"/>
            </a:pPr>
            <a:r>
              <a:rPr lang="uk-UA" dirty="0" smtClean="0"/>
              <a:t>Забезпечення державної безпеки..</a:t>
            </a:r>
          </a:p>
          <a:p>
            <a:pPr>
              <a:buFontTx/>
              <a:buChar char="-"/>
            </a:pPr>
            <a:r>
              <a:rPr lang="uk-UA" dirty="0" smtClean="0"/>
              <a:t>Виявлення передумов, причин, обставин..</a:t>
            </a:r>
          </a:p>
          <a:p>
            <a:pPr>
              <a:buFontTx/>
              <a:buChar char="-"/>
            </a:pPr>
            <a:r>
              <a:rPr lang="uk-UA" dirty="0" smtClean="0"/>
              <a:t>Створення сприятливих умов..</a:t>
            </a:r>
          </a:p>
          <a:p>
            <a:pPr>
              <a:buFontTx/>
              <a:buChar char="-"/>
            </a:pPr>
            <a:r>
              <a:rPr lang="uk-UA" dirty="0" smtClean="0"/>
              <a:t>Протидія правопорушенням..</a:t>
            </a:r>
          </a:p>
          <a:p>
            <a:pPr>
              <a:buFontTx/>
              <a:buChar char="-"/>
            </a:pPr>
            <a:endParaRPr lang="uk-UA" dirty="0" smtClean="0"/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063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Сутність АДПО</a:t>
            </a:r>
            <a:br>
              <a:rPr lang="uk-UA" dirty="0" smtClean="0"/>
            </a:br>
            <a:r>
              <a:rPr lang="uk-UA" dirty="0" smtClean="0"/>
              <a:t>План: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1. Поняття та нормативна основа адміністративної діяльності правоохоронних органів.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2. Напрямки та види адміністративної діяльності ПО.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3. Форми АДПО</a:t>
            </a:r>
          </a:p>
          <a:p>
            <a:pPr>
              <a:buFontTx/>
              <a:buChar char="-"/>
            </a:pPr>
            <a:endParaRPr lang="uk-UA" dirty="0" smtClean="0"/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460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Поняття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АДПО – врегульована нормами адміністративного права  специфічна, </a:t>
            </a:r>
            <a:r>
              <a:rPr lang="uk-UA" dirty="0" err="1" smtClean="0"/>
              <a:t>виконавчо</a:t>
            </a:r>
            <a:r>
              <a:rPr lang="uk-UA" dirty="0" smtClean="0"/>
              <a:t>-розпорядча, підзаконна, державно-владна діяльність щодо організаційного забезпечення виконання правоохоронними органами функцій і завдань, покладених на них чинним законодавством, здійснення захисту національної безпеки, охорони прав і свобод громадян, попередження та припинення правопорушень.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885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За змістом:</a:t>
            </a:r>
          </a:p>
          <a:p>
            <a:pPr marL="0" indent="0">
              <a:buNone/>
            </a:pPr>
            <a:r>
              <a:rPr lang="uk-UA" dirty="0" smtClean="0"/>
              <a:t>А) організаційно-управлінська</a:t>
            </a:r>
          </a:p>
          <a:p>
            <a:pPr marL="0" indent="0">
              <a:buNone/>
            </a:pPr>
            <a:r>
              <a:rPr lang="uk-UA" dirty="0" smtClean="0"/>
              <a:t>Б) Юрисдикційна</a:t>
            </a:r>
          </a:p>
          <a:p>
            <a:pPr marL="0" indent="0">
              <a:buNone/>
            </a:pPr>
            <a:r>
              <a:rPr lang="uk-UA" dirty="0"/>
              <a:t>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За напрямками впливу:</a:t>
            </a:r>
          </a:p>
          <a:p>
            <a:pPr marL="0" indent="0">
              <a:buNone/>
            </a:pPr>
            <a:r>
              <a:rPr lang="uk-UA" dirty="0" smtClean="0"/>
              <a:t>А) Внутрішня</a:t>
            </a:r>
          </a:p>
          <a:p>
            <a:pPr marL="0" indent="0">
              <a:buNone/>
            </a:pPr>
            <a:r>
              <a:rPr lang="uk-UA" dirty="0" smtClean="0"/>
              <a:t>Б) Зовнішня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339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Форми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uk-UA" dirty="0" smtClean="0"/>
              <a:t>Видання актів управління;</a:t>
            </a:r>
          </a:p>
          <a:p>
            <a:pPr>
              <a:buFontTx/>
              <a:buChar char="-"/>
            </a:pPr>
            <a:r>
              <a:rPr lang="uk-UA" dirty="0" smtClean="0"/>
              <a:t>Укладання адміністративних договорів</a:t>
            </a:r>
          </a:p>
          <a:p>
            <a:pPr>
              <a:buFontTx/>
              <a:buChar char="-"/>
            </a:pPr>
            <a:r>
              <a:rPr lang="uk-UA" dirty="0" smtClean="0"/>
              <a:t>Проведення організаційних заходів</a:t>
            </a:r>
          </a:p>
          <a:p>
            <a:pPr>
              <a:buFontTx/>
              <a:buChar char="-"/>
            </a:pPr>
            <a:r>
              <a:rPr lang="uk-UA" dirty="0" smtClean="0"/>
              <a:t>Здійснення матеріально-технічних операцій</a:t>
            </a:r>
          </a:p>
          <a:p>
            <a:pPr>
              <a:buFontTx/>
              <a:buChar char="-"/>
            </a:pPr>
            <a:r>
              <a:rPr lang="uk-UA" dirty="0" smtClean="0"/>
              <a:t>Здійснення інших юридично-значущих дій (складання протоколів, застосування табельної зброї, спеціальних засобів тощо)</a:t>
            </a:r>
          </a:p>
          <a:p>
            <a:pPr>
              <a:buFontTx/>
              <a:buChar char="-"/>
            </a:pPr>
            <a:r>
              <a:rPr lang="uk-UA" dirty="0" smtClean="0"/>
              <a:t>Здійснення інформаційно-аналітичної діяльності</a:t>
            </a:r>
          </a:p>
          <a:p>
            <a:pPr>
              <a:buFontTx/>
              <a:buChar char="-"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365418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63888" y="3284984"/>
            <a:ext cx="5398368" cy="1035546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</a:t>
            </a:r>
            <a:r>
              <a:rPr lang="ru-RU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 </a:t>
            </a:r>
            <a:r>
              <a:rPr lang="ru-RU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 ПРАВООХОРОННИХ ОРГАНІВ</a:t>
            </a:r>
            <a:endParaRPr lang="ru-RU" sz="2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71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12576" y="548680"/>
            <a:ext cx="8229600" cy="1143000"/>
          </a:xfrm>
        </p:spPr>
        <p:txBody>
          <a:bodyPr/>
          <a:lstStyle/>
          <a:p>
            <a:r>
              <a:rPr lang="uk-UA" dirty="0" smtClean="0"/>
              <a:t>План: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та види методів адміністративної діяльності правоохоронних органів</a:t>
            </a:r>
          </a:p>
          <a:p>
            <a:pPr marL="514350" indent="-514350" algn="just">
              <a:buAutoNum type="arabicPeriod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Адміністративно-запобіжні заходи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порядок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AutoNum type="arabicPeriod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адміністративного припинення. Підстави та порядок їх застосування.</a:t>
            </a:r>
          </a:p>
          <a:p>
            <a:pPr marL="514350" indent="-514350" algn="just">
              <a:buAutoNum type="arabicPeriod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накладення адміністративних стягнень правоохоронними органами.</a:t>
            </a:r>
          </a:p>
          <a:p>
            <a:pPr marL="514350" indent="-514350" algn="just">
              <a:buAutoNum type="arabicPeriod"/>
            </a:pPr>
            <a:endParaRPr lang="uk-UA" dirty="0" smtClean="0"/>
          </a:p>
          <a:p>
            <a:pPr marL="514350" indent="-514350" algn="just">
              <a:buAutoNum type="arabicPeriod"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12818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та види методів адміністративної діяльності правоохоронних органів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адміністративної діяльності правоохоронних органів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урегульовані нормами адміністративного права засоби, прийоми і способи, за допомогою яких правоохоронні органи в межах своєї компетенції реалізують завдання і функції правоохоронної діяльності та забезпечують досягнення мети їх функціонування.</a:t>
            </a:r>
          </a:p>
          <a:p>
            <a:pPr marL="0" indent="0" algn="just">
              <a:buNone/>
            </a:pPr>
            <a:r>
              <a:rPr lang="uk-UA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Універсальні методи:</a:t>
            </a:r>
          </a:p>
          <a:p>
            <a:pPr marL="514350" indent="-514350" algn="just">
              <a:buAutoNum type="arabicPeriod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Переконання  (ПРІОРИТЕТ!)</a:t>
            </a:r>
          </a:p>
          <a:p>
            <a:pPr marL="514350" indent="-514350" algn="just">
              <a:buAutoNum type="arabicPeriod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</a:t>
            </a:r>
          </a:p>
          <a:p>
            <a:pPr marL="0" indent="0" algn="just">
              <a:buNone/>
            </a:pPr>
            <a:r>
              <a:rPr lang="uk-UA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Спеціальні методи.</a:t>
            </a:r>
          </a:p>
          <a:p>
            <a:pPr marL="514350" indent="-514350" algn="just">
              <a:buAutoNum type="arabicPeriod"/>
            </a:pPr>
            <a:endParaRPr lang="uk-UA" dirty="0" smtClean="0"/>
          </a:p>
          <a:p>
            <a:pPr marL="514350" indent="-514350" algn="just">
              <a:buAutoNum type="arabicPeriod"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68478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та види методів адміністративної діяльності правоохоронних органів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algn="just">
              <a:buAutoNum type="arabicPeriod"/>
            </a:pPr>
            <a:r>
              <a:rPr lang="uk-UA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переконання: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заходів, спрямованих на вирішення конкретних завдань (облік, контроль, прийняття необхідних документів..)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Агітаційно-роз’яснювальна робота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Критика антигромадських проявів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 заходів заохочення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Інформування населення про стан забезпечення публічної безпеки і порядку і боротьби зі злочинністю.</a:t>
            </a:r>
          </a:p>
          <a:p>
            <a:pPr algn="just">
              <a:buFontTx/>
              <a:buChar char="-"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52699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err="1"/>
              <a:t>набуття</a:t>
            </a:r>
            <a:r>
              <a:rPr lang="ru-RU" dirty="0"/>
              <a:t> </a:t>
            </a:r>
            <a:r>
              <a:rPr lang="ru-RU" dirty="0" err="1"/>
              <a:t>здобувачами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теоретичних</a:t>
            </a:r>
            <a:r>
              <a:rPr lang="ru-RU" dirty="0"/>
              <a:t> та </a:t>
            </a:r>
            <a:r>
              <a:rPr lang="ru-RU" dirty="0" err="1"/>
              <a:t>практичних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та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порядку </a:t>
            </a:r>
            <a:r>
              <a:rPr lang="ru-RU" dirty="0" err="1"/>
              <a:t>реалізації</a:t>
            </a:r>
            <a:r>
              <a:rPr lang="ru-RU" dirty="0"/>
              <a:t> та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прав та </a:t>
            </a:r>
            <a:r>
              <a:rPr lang="ru-RU" dirty="0" err="1"/>
              <a:t>обов'язків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державного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адміністративної</a:t>
            </a:r>
            <a:r>
              <a:rPr lang="ru-RU" dirty="0"/>
              <a:t> </a:t>
            </a:r>
            <a:r>
              <a:rPr lang="ru-RU" dirty="0" err="1"/>
              <a:t>відповідальності</a:t>
            </a:r>
            <a:r>
              <a:rPr lang="ru-RU" dirty="0"/>
              <a:t> за </a:t>
            </a:r>
            <a:r>
              <a:rPr lang="ru-RU" dirty="0" err="1"/>
              <a:t>скоєння</a:t>
            </a:r>
            <a:r>
              <a:rPr lang="ru-RU" dirty="0"/>
              <a:t> </a:t>
            </a:r>
            <a:r>
              <a:rPr lang="ru-RU" dirty="0" err="1"/>
              <a:t>адміністративних</a:t>
            </a:r>
            <a:r>
              <a:rPr lang="ru-RU" dirty="0"/>
              <a:t> </a:t>
            </a:r>
            <a:r>
              <a:rPr lang="ru-RU" dirty="0" err="1"/>
              <a:t>правопорушень</a:t>
            </a:r>
            <a:r>
              <a:rPr lang="ru-RU" dirty="0"/>
              <a:t>; </a:t>
            </a:r>
            <a:endParaRPr lang="ru-R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 </a:t>
            </a:r>
            <a:r>
              <a:rPr lang="ru-RU" dirty="0" err="1"/>
              <a:t>засвоєння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правового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суспільних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та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; </a:t>
            </a:r>
            <a:endParaRPr lang="ru-R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з </a:t>
            </a:r>
            <a:r>
              <a:rPr lang="ru-RU" dirty="0" err="1"/>
              <a:t>нормативними</a:t>
            </a:r>
            <a:r>
              <a:rPr lang="ru-RU" dirty="0"/>
              <a:t> </a:t>
            </a:r>
            <a:r>
              <a:rPr lang="ru-RU" dirty="0" err="1"/>
              <a:t>матеріалами</a:t>
            </a:r>
            <a:r>
              <a:rPr lang="ru-RU" dirty="0"/>
              <a:t>; 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вміння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набуті</a:t>
            </a:r>
            <a:r>
              <a:rPr lang="ru-RU" dirty="0"/>
              <a:t> </a:t>
            </a:r>
            <a:r>
              <a:rPr lang="ru-RU" dirty="0" err="1"/>
              <a:t>теоретичні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при </a:t>
            </a:r>
            <a:r>
              <a:rPr lang="ru-RU" dirty="0" err="1"/>
              <a:t>вирішенні</a:t>
            </a:r>
            <a:r>
              <a:rPr lang="ru-RU" dirty="0"/>
              <a:t> </a:t>
            </a:r>
            <a:r>
              <a:rPr lang="ru-RU" dirty="0" err="1"/>
              <a:t>практичних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; </a:t>
            </a:r>
            <a:endParaRPr lang="ru-R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правової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 та </a:t>
            </a:r>
            <a:r>
              <a:rPr lang="ru-RU" dirty="0" err="1"/>
              <a:t>правової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здобувачів</a:t>
            </a:r>
            <a:r>
              <a:rPr lang="ru-RU" dirty="0"/>
              <a:t> другого (</a:t>
            </a:r>
            <a:r>
              <a:rPr lang="ru-RU" dirty="0" err="1"/>
              <a:t>магістерського</a:t>
            </a:r>
            <a:r>
              <a:rPr lang="ru-RU" dirty="0"/>
              <a:t>)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вищої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спеціальності</a:t>
            </a:r>
            <a:r>
              <a:rPr lang="ru-RU" dirty="0"/>
              <a:t> 262 </a:t>
            </a:r>
            <a:r>
              <a:rPr lang="ru-RU" dirty="0" err="1"/>
              <a:t>Правоохоронна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342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та види методів адміністративної діяльності правоохоронних органів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адміністративно-правових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найважливішими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заходи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примусу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порушень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норм,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притягнення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винних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шкідливих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304763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Юридичні властивості адміністративного примусу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і підстави застосування;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Особливий суб’єктний склад правовідносин;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Компетентності суб’єктів правоохоронної діяльності;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Характерне особливе призначення адміністративного примусу правоохоронній діяльності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 пов’язаності зі службовою підпорядкованістю;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Рівнозначність відповідному виду юридичної відповідальності 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 адміністративного примусу;</a:t>
            </a:r>
          </a:p>
          <a:p>
            <a:pPr algn="just">
              <a:buFontTx/>
              <a:buChar char="-"/>
            </a:pP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Різноваріативність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заходів адміністративного примусу;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Державно-владний характер.</a:t>
            </a:r>
          </a:p>
        </p:txBody>
      </p:sp>
    </p:spTree>
    <p:extLst>
      <p:ext uri="{BB962C8B-B14F-4D97-AF65-F5344CB8AC3E}">
        <p14:creationId xmlns:p14="http://schemas.microsoft.com/office/powerpoint/2010/main" val="25126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Юридичні властивості адміністративного примусу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 примус в діяльності правоохоронних органів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застосування уповноваженими суб’єктами правоохоронної діяльності до осіб, які не перебувають в їх підпорядкуванні, незалежно від волі та бажання останніх, передбачених адміністративно-правовими нормами заходів впливу морального, майнового, особистісного та іншого характеру з метою спонукання громадян або посадових осіб до припинення протиправних дій, притягнення порушників до відповідальності , забезпечення публічної безпеки в особливих умовах (стихійні лиха, загроза поширення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тощо), виховання шанобливого ставлення до вимог законів і правил співжиття.</a:t>
            </a:r>
          </a:p>
        </p:txBody>
      </p:sp>
    </p:spTree>
    <p:extLst>
      <p:ext uri="{BB962C8B-B14F-4D97-AF65-F5344CB8AC3E}">
        <p14:creationId xmlns:p14="http://schemas.microsoft.com/office/powerpoint/2010/main" val="57530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заходів адміністративного примусу правоохоронних органів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just">
              <a:buAutoNum type="arabicPeriod"/>
            </a:pPr>
            <a:r>
              <a:rPr lang="uk-UA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 і умови для застосування адміністративно-запобіжних заходів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 профілактичних обліків;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Поверхнева перевірка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Поліцейське піклування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 причин та умов, що сприяють вчиненню правопорушень дітьми;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 адміністративного нагляду і контролю</a:t>
            </a:r>
          </a:p>
          <a:p>
            <a:pPr algn="just">
              <a:buFontTx/>
              <a:buChar char="-"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01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заходів адміністративного примусу правоохоронних органів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Адміністративно-запобіжні заходи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що застосовуються правоохоронними органами , становлять комплекс заходів впливу морального, фізичного, організаційного та іншого характеру , які дозволяють виявляти і не допускати правопорушення, забезпечувати правопорядок і безпеку у різних сферах життєдіяльності суспільства і держави.</a:t>
            </a:r>
          </a:p>
          <a:p>
            <a:pPr algn="just">
              <a:buFontTx/>
              <a:buChar char="-"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1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заходів адміністративного примусу правоохоронних органів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uk-UA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Адміністративно-запобіжні заходи:</a:t>
            </a:r>
          </a:p>
          <a:p>
            <a:pPr marL="514350" indent="-514350" algn="just">
              <a:buAutoNum type="arabicPeriod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 документів;</a:t>
            </a:r>
          </a:p>
          <a:p>
            <a:pPr marL="514350" indent="-514350" algn="just">
              <a:buAutoNum type="arabicPeriod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 особи;</a:t>
            </a:r>
          </a:p>
          <a:p>
            <a:pPr marL="514350" indent="-514350" algn="just">
              <a:buAutoNum type="arabicPeriod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Поверхнева перевірка;</a:t>
            </a:r>
          </a:p>
          <a:p>
            <a:pPr marL="514350" indent="-514350" algn="just">
              <a:buAutoNum type="arabicPeriod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 дотримання обмежень, установлених законом стосовно осіб, які перебувають під адміністративним наглядом, та інших категорій осіб.</a:t>
            </a:r>
          </a:p>
          <a:p>
            <a:pPr marL="514350" indent="-514350" algn="just">
              <a:buAutoNum type="arabicPeriod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Вимога залишити місце і обмежити доступ до визначеної території;</a:t>
            </a:r>
          </a:p>
          <a:p>
            <a:pPr marL="514350" indent="-514350" algn="just">
              <a:buAutoNum type="arabicPeriod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Поліцейське піклування;</a:t>
            </a:r>
          </a:p>
          <a:p>
            <a:pPr marL="514350" indent="-514350" algn="just">
              <a:buAutoNum type="arabicPeriod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 технічних засобів, що мають функцію кіно-, фотозйомки, відеозапису, засобів фото- і кінозйомки, відеозапису;</a:t>
            </a:r>
          </a:p>
          <a:p>
            <a:pPr marL="514350" indent="-514350" algn="just">
              <a:buAutoNum type="arabicPeriod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технічних та спеціальних засобів, службових собак при проведенні митного контролю;</a:t>
            </a:r>
          </a:p>
          <a:p>
            <a:pPr marL="514350" indent="-514350" algn="just">
              <a:buAutoNum type="arabicPeriod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 засобів забезпечення ідентифікації…</a:t>
            </a:r>
          </a:p>
          <a:p>
            <a:pPr marL="514350" indent="-514350" algn="just">
              <a:buAutoNum type="arabicPeriod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входити на військові об’єкти та ділянки, що охороняються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вартами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інші.</a:t>
            </a:r>
          </a:p>
        </p:txBody>
      </p:sp>
    </p:spTree>
    <p:extLst>
      <p:ext uri="{BB962C8B-B14F-4D97-AF65-F5344CB8AC3E}">
        <p14:creationId xmlns:p14="http://schemas.microsoft.com/office/powerpoint/2010/main" val="410531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ст.32 Закону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поліції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перевірку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засвідчують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особу,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підозри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потерпілими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з метою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приналежності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4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/>
              <a:t>Наступний</a:t>
            </a:r>
            <a:r>
              <a:rPr lang="ru-RU" dirty="0"/>
              <a:t> </a:t>
            </a:r>
            <a:r>
              <a:rPr lang="ru-RU" dirty="0" err="1"/>
              <a:t>поліцейський</a:t>
            </a:r>
            <a:r>
              <a:rPr lang="ru-RU" dirty="0"/>
              <a:t> </a:t>
            </a:r>
            <a:r>
              <a:rPr lang="ru-RU" dirty="0" err="1"/>
              <a:t>захід</a:t>
            </a:r>
            <a:r>
              <a:rPr lang="ru-RU" dirty="0"/>
              <a:t>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Опитування</a:t>
            </a:r>
            <a:r>
              <a:rPr lang="ru-RU" dirty="0" smtClean="0"/>
              <a:t> особи</a:t>
            </a:r>
            <a:endParaRPr lang="ru-RU" dirty="0"/>
          </a:p>
          <a:p>
            <a:pPr>
              <a:buFontTx/>
              <a:buChar char="-"/>
            </a:pPr>
            <a:r>
              <a:rPr lang="ru-RU" dirty="0" smtClean="0"/>
              <a:t>ЗУ </a:t>
            </a:r>
            <a:r>
              <a:rPr lang="ru-RU" dirty="0"/>
              <a:t>«Про Нац. </a:t>
            </a:r>
            <a:r>
              <a:rPr lang="ru-RU" dirty="0" err="1"/>
              <a:t>поліцію</a:t>
            </a:r>
            <a:r>
              <a:rPr lang="ru-RU" dirty="0"/>
              <a:t>» </a:t>
            </a:r>
            <a:r>
              <a:rPr lang="ru-RU" dirty="0" err="1"/>
              <a:t>встановлює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поліцейський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опитати</a:t>
            </a:r>
            <a:r>
              <a:rPr lang="ru-RU" dirty="0"/>
              <a:t> особу,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підстав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володіє</a:t>
            </a:r>
            <a:r>
              <a:rPr lang="ru-RU" dirty="0"/>
              <a:t> </a:t>
            </a:r>
            <a:r>
              <a:rPr lang="ru-RU" dirty="0" err="1"/>
              <a:t>інформацією</a:t>
            </a:r>
            <a:r>
              <a:rPr lang="ru-RU" dirty="0"/>
              <a:t>, </a:t>
            </a:r>
            <a:r>
              <a:rPr lang="ru-RU" dirty="0" err="1"/>
              <a:t>необхідною</a:t>
            </a:r>
            <a:r>
              <a:rPr lang="ru-RU" dirty="0"/>
              <a:t> для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поліцейських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 err="1"/>
              <a:t>Законі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вказано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для </a:t>
            </a:r>
            <a:r>
              <a:rPr lang="ru-RU" dirty="0" err="1"/>
              <a:t>опитування</a:t>
            </a:r>
            <a:r>
              <a:rPr lang="ru-RU" dirty="0"/>
              <a:t> </a:t>
            </a:r>
            <a:r>
              <a:rPr lang="ru-RU" dirty="0" err="1"/>
              <a:t>поліцейський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запросити</a:t>
            </a:r>
            <a:r>
              <a:rPr lang="ru-RU" dirty="0"/>
              <a:t> особу до </a:t>
            </a:r>
            <a:r>
              <a:rPr lang="ru-RU" dirty="0" err="1"/>
              <a:t>поліцейського</a:t>
            </a:r>
            <a:r>
              <a:rPr lang="ru-RU" dirty="0"/>
              <a:t> </a:t>
            </a:r>
            <a:r>
              <a:rPr lang="ru-RU" dirty="0" err="1"/>
              <a:t>приміщення</a:t>
            </a:r>
            <a:r>
              <a:rPr lang="ru-RU" dirty="0"/>
              <a:t>. І для того </a:t>
            </a:r>
            <a:r>
              <a:rPr lang="ru-RU" dirty="0" err="1"/>
              <a:t>щоб</a:t>
            </a:r>
            <a:r>
              <a:rPr lang="ru-RU" dirty="0"/>
              <a:t> не </a:t>
            </a:r>
            <a:r>
              <a:rPr lang="ru-RU" dirty="0" err="1"/>
              <a:t>зловживати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повноваженнями</a:t>
            </a:r>
            <a:r>
              <a:rPr lang="ru-RU" dirty="0"/>
              <a:t> (не </a:t>
            </a:r>
            <a:r>
              <a:rPr lang="ru-RU" dirty="0" err="1"/>
              <a:t>підміняти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адміністративне</a:t>
            </a:r>
            <a:r>
              <a:rPr lang="ru-RU" dirty="0"/>
              <a:t> </a:t>
            </a:r>
            <a:r>
              <a:rPr lang="ru-RU" dirty="0" err="1"/>
              <a:t>затримання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запрошення</a:t>
            </a:r>
            <a:r>
              <a:rPr lang="ru-RU" dirty="0"/>
              <a:t> для </a:t>
            </a:r>
            <a:r>
              <a:rPr lang="ru-RU" dirty="0" err="1"/>
              <a:t>опитування</a:t>
            </a:r>
            <a:r>
              <a:rPr lang="ru-RU" dirty="0"/>
              <a:t>), ч. 2 ст. 33 </a:t>
            </a:r>
            <a:r>
              <a:rPr lang="ru-RU" dirty="0" err="1"/>
              <a:t>визначає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особою </a:t>
            </a:r>
            <a:r>
              <a:rPr lang="ru-RU" dirty="0" err="1"/>
              <a:t>інформації</a:t>
            </a:r>
            <a:r>
              <a:rPr lang="ru-RU" dirty="0"/>
              <a:t> є </a:t>
            </a:r>
            <a:r>
              <a:rPr lang="ru-RU" dirty="0" err="1"/>
              <a:t>добровільним</a:t>
            </a:r>
            <a:r>
              <a:rPr lang="ru-RU" dirty="0"/>
              <a:t>. Особа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відмовитися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850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Поверхнева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візуального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проведенням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вбрання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 рукою,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спеціальним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приладом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засобом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візуальним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оглядом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транспортного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поверхневої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зупиняти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достатньо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вважати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особа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річ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обіг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заборонено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яка становить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загрозу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життю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здоров’ю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такої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Поверхнева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поліцейським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невідкладних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поверхневу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приладу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599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1</a:t>
            </a:r>
            <a:r>
              <a:rPr lang="ru-RU" dirty="0">
                <a:solidFill>
                  <a:srgbClr val="FF0000"/>
                </a:solidFill>
              </a:rPr>
              <a:t>. </a:t>
            </a:r>
            <a:r>
              <a:rPr lang="ru-RU" dirty="0" err="1">
                <a:solidFill>
                  <a:srgbClr val="FF0000"/>
                </a:solidFill>
              </a:rPr>
              <a:t>Поліцейський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може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зупиняти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транспортні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засоби</a:t>
            </a:r>
            <a:r>
              <a:rPr lang="ru-RU" dirty="0">
                <a:solidFill>
                  <a:srgbClr val="FF0000"/>
                </a:solidFill>
              </a:rPr>
              <a:t> у </a:t>
            </a:r>
            <a:r>
              <a:rPr lang="ru-RU" dirty="0" err="1">
                <a:solidFill>
                  <a:srgbClr val="FF0000"/>
                </a:solidFill>
              </a:rPr>
              <a:t>разі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smtClean="0"/>
              <a:t>1</a:t>
            </a:r>
            <a:r>
              <a:rPr lang="ru-RU" dirty="0"/>
              <a:t>)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водій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порушив Правила </a:t>
            </a:r>
            <a:r>
              <a:rPr lang="ru-RU" dirty="0" err="1"/>
              <a:t>дорожнього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/>
              <a:t>якщо</a:t>
            </a:r>
            <a:r>
              <a:rPr lang="ru-RU" dirty="0"/>
              <a:t> є </a:t>
            </a:r>
            <a:r>
              <a:rPr lang="ru-RU" dirty="0" err="1"/>
              <a:t>очевидні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свідчать</a:t>
            </a:r>
            <a:r>
              <a:rPr lang="ru-RU" dirty="0"/>
              <a:t> про </a:t>
            </a:r>
            <a:r>
              <a:rPr lang="ru-RU" dirty="0" err="1">
                <a:solidFill>
                  <a:srgbClr val="FF0000"/>
                </a:solidFill>
              </a:rPr>
              <a:t>технічну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несправність</a:t>
            </a:r>
            <a:r>
              <a:rPr lang="ru-RU" dirty="0">
                <a:solidFill>
                  <a:srgbClr val="FF0000"/>
                </a:solidFill>
              </a:rPr>
              <a:t> транспортного </a:t>
            </a:r>
            <a:r>
              <a:rPr lang="ru-RU" dirty="0" err="1">
                <a:solidFill>
                  <a:srgbClr val="FF0000"/>
                </a:solidFill>
              </a:rPr>
              <a:t>засоб</a:t>
            </a:r>
            <a:r>
              <a:rPr lang="ru-RU" dirty="0" err="1"/>
              <a:t>у</a:t>
            </a:r>
            <a:r>
              <a:rPr lang="ru-RU" dirty="0" smtClean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якщо</a:t>
            </a:r>
            <a:r>
              <a:rPr lang="ru-RU" dirty="0"/>
              <a:t> є </a:t>
            </a:r>
            <a:r>
              <a:rPr lang="ru-RU" dirty="0" err="1"/>
              <a:t>інформація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свідчить</a:t>
            </a:r>
            <a:r>
              <a:rPr lang="ru-RU" dirty="0"/>
              <a:t> про </a:t>
            </a:r>
            <a:r>
              <a:rPr lang="ru-RU" dirty="0" err="1"/>
              <a:t>причетність</a:t>
            </a:r>
            <a:r>
              <a:rPr lang="ru-RU" dirty="0"/>
              <a:t> </a:t>
            </a:r>
            <a:r>
              <a:rPr lang="ru-RU" dirty="0" err="1"/>
              <a:t>водія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пасажирів</a:t>
            </a:r>
            <a:r>
              <a:rPr lang="ru-RU" dirty="0"/>
              <a:t> транспортного </a:t>
            </a:r>
            <a:r>
              <a:rPr lang="ru-RU" dirty="0" err="1"/>
              <a:t>засобу</a:t>
            </a:r>
            <a:r>
              <a:rPr lang="ru-RU" dirty="0"/>
              <a:t> до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дорожньо-транспортної</a:t>
            </a:r>
            <a:r>
              <a:rPr lang="ru-RU" dirty="0"/>
              <a:t> </a:t>
            </a:r>
            <a:r>
              <a:rPr lang="ru-RU" dirty="0" err="1"/>
              <a:t>пригоди</a:t>
            </a:r>
            <a:r>
              <a:rPr lang="ru-RU" dirty="0"/>
              <a:t>, </a:t>
            </a:r>
            <a:r>
              <a:rPr lang="ru-RU" dirty="0" err="1"/>
              <a:t>кримінального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адміністративного</a:t>
            </a:r>
            <a:r>
              <a:rPr lang="ru-RU" dirty="0"/>
              <a:t> </a:t>
            </a:r>
            <a:r>
              <a:rPr lang="ru-RU" dirty="0" err="1"/>
              <a:t>правопорушення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є </a:t>
            </a:r>
            <a:r>
              <a:rPr lang="ru-RU" dirty="0" err="1"/>
              <a:t>інформація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свідчить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транспортний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засіб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чи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вантаж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можуть</a:t>
            </a:r>
            <a:r>
              <a:rPr lang="ru-RU" dirty="0">
                <a:solidFill>
                  <a:srgbClr val="FF0000"/>
                </a:solidFill>
              </a:rPr>
              <a:t> бути </a:t>
            </a:r>
            <a:r>
              <a:rPr lang="ru-RU" dirty="0" err="1">
                <a:solidFill>
                  <a:srgbClr val="FF0000"/>
                </a:solidFill>
              </a:rPr>
              <a:t>об’єктом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чи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знаряддям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учинення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дорожньо-транспортної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пригоди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кримінального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чи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адміністративного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правопорушення</a:t>
            </a:r>
            <a:r>
              <a:rPr lang="ru-RU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73459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Загальна характеристика</a:t>
            </a:r>
            <a:r>
              <a:rPr lang="en-US" dirty="0"/>
              <a:t> </a:t>
            </a:r>
            <a:r>
              <a:rPr lang="uk-UA" dirty="0" smtClean="0"/>
              <a:t>системи правоохоронних органів</a:t>
            </a:r>
            <a:br>
              <a:rPr lang="uk-UA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936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перебуває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розшуку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здійснити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водія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пасажирів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дорожньо-транспортної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пригоди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могли бути;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залучити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водія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транспортного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засобу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дорожнього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руху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дорожньо-транспортних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пригод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заборону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руху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вантажу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транспортному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небезпеку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дорожнього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транспортному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світлових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звукових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пристроїв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143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/>
              <a:t>Вимога</a:t>
            </a:r>
            <a:r>
              <a:rPr lang="ru-RU" dirty="0"/>
              <a:t> </a:t>
            </a:r>
            <a:r>
              <a:rPr lang="ru-RU" dirty="0" err="1"/>
              <a:t>залишити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і </a:t>
            </a:r>
            <a:r>
              <a:rPr lang="ru-RU" dirty="0" err="1"/>
              <a:t>обмеження</a:t>
            </a:r>
            <a:r>
              <a:rPr lang="ru-RU" dirty="0"/>
              <a:t> доступу на </a:t>
            </a:r>
            <a:r>
              <a:rPr lang="ru-RU" dirty="0" err="1"/>
              <a:t>визначену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– </a:t>
            </a:r>
            <a:r>
              <a:rPr lang="ru-RU" dirty="0">
                <a:solidFill>
                  <a:srgbClr val="FF0000"/>
                </a:solidFill>
              </a:rPr>
              <a:t>законна </a:t>
            </a:r>
            <a:r>
              <a:rPr lang="ru-RU" dirty="0" err="1">
                <a:solidFill>
                  <a:srgbClr val="FF0000"/>
                </a:solidFill>
              </a:rPr>
              <a:t>вимога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необхідна</a:t>
            </a:r>
            <a:r>
              <a:rPr lang="ru-RU" dirty="0">
                <a:solidFill>
                  <a:srgbClr val="FF0000"/>
                </a:solidFill>
              </a:rPr>
              <a:t> для </a:t>
            </a:r>
            <a:r>
              <a:rPr lang="ru-RU" dirty="0" err="1">
                <a:solidFill>
                  <a:srgbClr val="FF0000"/>
                </a:solidFill>
              </a:rPr>
              <a:t>виконання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покладених</a:t>
            </a:r>
            <a:r>
              <a:rPr lang="ru-RU" dirty="0">
                <a:solidFill>
                  <a:srgbClr val="FF0000"/>
                </a:solidFill>
              </a:rPr>
              <a:t> на </a:t>
            </a:r>
            <a:r>
              <a:rPr lang="ru-RU" dirty="0" err="1">
                <a:solidFill>
                  <a:srgbClr val="FF0000"/>
                </a:solidFill>
              </a:rPr>
              <a:t>поліцейського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обов’язків</a:t>
            </a:r>
            <a:r>
              <a:rPr lang="ru-RU" dirty="0"/>
              <a:t>, яку </a:t>
            </a:r>
            <a:r>
              <a:rPr lang="ru-RU" dirty="0" err="1"/>
              <a:t>законодавець</a:t>
            </a:r>
            <a:r>
              <a:rPr lang="ru-RU" dirty="0"/>
              <a:t> </a:t>
            </a:r>
            <a:r>
              <a:rPr lang="ru-RU" dirty="0" err="1"/>
              <a:t>вирішив</a:t>
            </a:r>
            <a:r>
              <a:rPr lang="ru-RU" dirty="0"/>
              <a:t> </a:t>
            </a:r>
            <a:r>
              <a:rPr lang="ru-RU" dirty="0" err="1"/>
              <a:t>закріпити</a:t>
            </a:r>
            <a:r>
              <a:rPr lang="ru-RU" dirty="0"/>
              <a:t> в </a:t>
            </a:r>
            <a:r>
              <a:rPr lang="ru-RU" dirty="0" err="1"/>
              <a:t>нормі</a:t>
            </a:r>
            <a:r>
              <a:rPr lang="ru-RU" dirty="0"/>
              <a:t> Закону. </a:t>
            </a:r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Яка </a:t>
            </a:r>
            <a:r>
              <a:rPr lang="ru-RU" dirty="0" err="1">
                <a:solidFill>
                  <a:srgbClr val="FF0000"/>
                </a:solidFill>
              </a:rPr>
              <a:t>підстава</a:t>
            </a:r>
            <a:r>
              <a:rPr lang="ru-RU" dirty="0">
                <a:solidFill>
                  <a:srgbClr val="FF0000"/>
                </a:solidFill>
              </a:rPr>
              <a:t> для </a:t>
            </a:r>
            <a:r>
              <a:rPr lang="ru-RU" dirty="0" err="1">
                <a:solidFill>
                  <a:srgbClr val="FF0000"/>
                </a:solidFill>
              </a:rPr>
              <a:t>здійснення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даного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поліцейського</a:t>
            </a:r>
            <a:r>
              <a:rPr lang="ru-RU" dirty="0">
                <a:solidFill>
                  <a:srgbClr val="FF0000"/>
                </a:solidFill>
              </a:rPr>
              <a:t> заходу? </a:t>
            </a:r>
            <a:endParaRPr lang="ru-RU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ru-RU" dirty="0" err="1" smtClean="0"/>
              <a:t>Поліцейський</a:t>
            </a:r>
            <a:r>
              <a:rPr lang="ru-RU" dirty="0" smtClean="0"/>
              <a:t> </a:t>
            </a:r>
            <a:r>
              <a:rPr lang="ru-RU" dirty="0" err="1"/>
              <a:t>уповноважений</a:t>
            </a:r>
            <a:r>
              <a:rPr lang="ru-RU" dirty="0"/>
              <a:t>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особи (</a:t>
            </a:r>
            <a:r>
              <a:rPr lang="ru-RU" dirty="0" err="1"/>
              <a:t>осіб</a:t>
            </a:r>
            <a:r>
              <a:rPr lang="ru-RU" dirty="0"/>
              <a:t>) </a:t>
            </a:r>
            <a:r>
              <a:rPr lang="ru-RU" dirty="0" err="1"/>
              <a:t>залишити</a:t>
            </a:r>
            <a:r>
              <a:rPr lang="ru-RU" dirty="0"/>
              <a:t> </a:t>
            </a:r>
            <a:r>
              <a:rPr lang="ru-RU" dirty="0" err="1"/>
              <a:t>визначене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на </a:t>
            </a:r>
            <a:r>
              <a:rPr lang="ru-RU" dirty="0" err="1"/>
              <a:t>певний</a:t>
            </a:r>
            <a:r>
              <a:rPr lang="ru-RU" dirty="0"/>
              <a:t> строк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заборонити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обмежити</a:t>
            </a:r>
            <a:r>
              <a:rPr lang="ru-RU" dirty="0"/>
              <a:t> особам доступ до </a:t>
            </a:r>
            <a:r>
              <a:rPr lang="ru-RU" dirty="0" err="1"/>
              <a:t>визначеної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для </a:t>
            </a:r>
            <a:r>
              <a:rPr lang="ru-RU" dirty="0" err="1">
                <a:solidFill>
                  <a:srgbClr val="FF0000"/>
                </a:solidFill>
              </a:rPr>
              <a:t>забезпечення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публічної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безпеки</a:t>
            </a:r>
            <a:r>
              <a:rPr lang="ru-RU" dirty="0">
                <a:solidFill>
                  <a:srgbClr val="FF0000"/>
                </a:solidFill>
              </a:rPr>
              <a:t> і порядку</a:t>
            </a:r>
            <a:r>
              <a:rPr lang="ru-RU" dirty="0"/>
              <a:t>,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>
                <a:solidFill>
                  <a:srgbClr val="FF0000"/>
                </a:solidFill>
              </a:rPr>
              <a:t>Охорони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життя</a:t>
            </a:r>
            <a:r>
              <a:rPr lang="ru-RU" dirty="0">
                <a:solidFill>
                  <a:srgbClr val="FF0000"/>
                </a:solidFill>
              </a:rPr>
              <a:t> і </a:t>
            </a:r>
            <a:r>
              <a:rPr lang="ru-RU" dirty="0" err="1">
                <a:solidFill>
                  <a:srgbClr val="FF0000"/>
                </a:solidFill>
              </a:rPr>
              <a:t>здоров’я</a:t>
            </a:r>
            <a:r>
              <a:rPr lang="ru-RU" dirty="0">
                <a:solidFill>
                  <a:srgbClr val="FF0000"/>
                </a:solidFill>
              </a:rPr>
              <a:t> людей</a:t>
            </a:r>
            <a:r>
              <a:rPr lang="ru-RU" dirty="0"/>
              <a:t>,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3</a:t>
            </a:r>
            <a:r>
              <a:rPr lang="ru-RU" dirty="0"/>
              <a:t>. Для </a:t>
            </a:r>
            <a:r>
              <a:rPr lang="ru-RU" dirty="0" err="1">
                <a:solidFill>
                  <a:srgbClr val="FF0000"/>
                </a:solidFill>
              </a:rPr>
              <a:t>збереження</a:t>
            </a:r>
            <a:r>
              <a:rPr lang="ru-RU" dirty="0">
                <a:solidFill>
                  <a:srgbClr val="FF0000"/>
                </a:solidFill>
              </a:rPr>
              <a:t> та </a:t>
            </a:r>
            <a:r>
              <a:rPr lang="ru-RU" dirty="0" err="1">
                <a:solidFill>
                  <a:srgbClr val="FF0000"/>
                </a:solidFill>
              </a:rPr>
              <a:t>фіксації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слідів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правопорушення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220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фактичного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річчю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–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 за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річчю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вважати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річ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транспортний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засіб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 з метою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посягання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пошкодження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чужої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3697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Проникнення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проникнути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без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вмотивованого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невідкладних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рятуванням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людей та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цінного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майна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переслідуванням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підозрюваних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припиненням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загрожує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знаходяться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володінні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7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Стаття</a:t>
            </a:r>
            <a:r>
              <a:rPr lang="ru-RU" dirty="0"/>
              <a:t> 41. </a:t>
            </a:r>
            <a:r>
              <a:rPr lang="ru-RU" dirty="0" err="1"/>
              <a:t>Поліцейське</a:t>
            </a:r>
            <a:r>
              <a:rPr lang="ru-RU" dirty="0"/>
              <a:t> </a:t>
            </a:r>
            <a:r>
              <a:rPr lang="ru-RU" dirty="0" err="1"/>
              <a:t>піклування</a:t>
            </a:r>
            <a:r>
              <a:rPr lang="ru-RU" dirty="0"/>
              <a:t>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err="1" smtClean="0"/>
              <a:t>Поліцейське</a:t>
            </a:r>
            <a:r>
              <a:rPr lang="ru-RU" dirty="0" smtClean="0"/>
              <a:t> </a:t>
            </a:r>
            <a:r>
              <a:rPr lang="ru-RU" dirty="0" err="1"/>
              <a:t>піклування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здійснюватися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1)</a:t>
            </a:r>
            <a:r>
              <a:rPr lang="ru-RU" dirty="0" err="1" smtClean="0"/>
              <a:t>неповнолітньої</a:t>
            </a:r>
            <a:r>
              <a:rPr lang="ru-RU" dirty="0" smtClean="0"/>
              <a:t> </a:t>
            </a:r>
            <a:r>
              <a:rPr lang="ru-RU" dirty="0"/>
              <a:t>особи </a:t>
            </a:r>
            <a:r>
              <a:rPr lang="ru-RU" dirty="0" err="1"/>
              <a:t>віком</a:t>
            </a:r>
            <a:r>
              <a:rPr lang="ru-RU" dirty="0"/>
              <a:t> до 16 </a:t>
            </a:r>
            <a:r>
              <a:rPr lang="ru-RU" dirty="0" err="1"/>
              <a:t>років</a:t>
            </a:r>
            <a:r>
              <a:rPr lang="ru-RU" dirty="0"/>
              <a:t>, яка </a:t>
            </a:r>
            <a:r>
              <a:rPr lang="ru-RU" dirty="0" err="1"/>
              <a:t>залишилася</a:t>
            </a:r>
            <a:r>
              <a:rPr lang="ru-RU" dirty="0"/>
              <a:t> без догляду;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) особи, яка </a:t>
            </a:r>
            <a:r>
              <a:rPr lang="ru-RU" dirty="0" err="1"/>
              <a:t>підозрюється</a:t>
            </a:r>
            <a:r>
              <a:rPr lang="ru-RU" dirty="0"/>
              <a:t> у </a:t>
            </a:r>
            <a:r>
              <a:rPr lang="ru-RU" dirty="0" err="1"/>
              <a:t>втечі</a:t>
            </a:r>
            <a:r>
              <a:rPr lang="ru-RU" dirty="0"/>
              <a:t> з </a:t>
            </a:r>
            <a:r>
              <a:rPr lang="ru-RU" dirty="0" err="1"/>
              <a:t>психіатричного</a:t>
            </a:r>
            <a:r>
              <a:rPr lang="ru-RU" dirty="0"/>
              <a:t> закладу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спеціалізованого</a:t>
            </a:r>
            <a:r>
              <a:rPr lang="ru-RU" dirty="0"/>
              <a:t> </a:t>
            </a:r>
            <a:r>
              <a:rPr lang="ru-RU" dirty="0" err="1"/>
              <a:t>лікувального</a:t>
            </a:r>
            <a:r>
              <a:rPr lang="ru-RU" dirty="0"/>
              <a:t> закладу, де вона </a:t>
            </a:r>
            <a:r>
              <a:rPr lang="ru-RU" dirty="0" err="1"/>
              <a:t>утримувалася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судового </a:t>
            </a:r>
            <a:r>
              <a:rPr lang="ru-RU" dirty="0" err="1"/>
              <a:t>рішення</a:t>
            </a:r>
            <a:r>
              <a:rPr lang="ru-RU" dirty="0"/>
              <a:t>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) особи,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вираженого</a:t>
            </a:r>
            <a:r>
              <a:rPr lang="ru-RU" dirty="0"/>
              <a:t> </a:t>
            </a:r>
            <a:r>
              <a:rPr lang="ru-RU" dirty="0" err="1"/>
              <a:t>психічного</a:t>
            </a:r>
            <a:r>
              <a:rPr lang="ru-RU" dirty="0"/>
              <a:t> </a:t>
            </a:r>
            <a:r>
              <a:rPr lang="ru-RU" dirty="0" err="1"/>
              <a:t>розладу</a:t>
            </a:r>
            <a:r>
              <a:rPr lang="ru-RU" dirty="0"/>
              <a:t> і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реальну</a:t>
            </a:r>
            <a:r>
              <a:rPr lang="ru-RU" dirty="0"/>
              <a:t> </a:t>
            </a:r>
            <a:r>
              <a:rPr lang="ru-RU" dirty="0" err="1"/>
              <a:t>небезпеку</a:t>
            </a:r>
            <a:r>
              <a:rPr lang="ru-RU" dirty="0"/>
              <a:t> </a:t>
            </a:r>
            <a:r>
              <a:rPr lang="ru-RU" dirty="0" err="1"/>
              <a:t>оточуючим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) особи, яка </a:t>
            </a:r>
            <a:r>
              <a:rPr lang="ru-RU" dirty="0" err="1"/>
              <a:t>перебуває</a:t>
            </a:r>
            <a:r>
              <a:rPr lang="ru-RU" dirty="0"/>
              <a:t> у </a:t>
            </a:r>
            <a:r>
              <a:rPr lang="ru-RU" dirty="0" err="1"/>
              <a:t>публічному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 і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сп’яніння</a:t>
            </a:r>
            <a:r>
              <a:rPr lang="ru-RU" dirty="0"/>
              <a:t> </a:t>
            </a:r>
            <a:r>
              <a:rPr lang="ru-RU" dirty="0" err="1"/>
              <a:t>втратила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пересуватися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реальну</a:t>
            </a:r>
            <a:r>
              <a:rPr lang="ru-RU" dirty="0"/>
              <a:t> </a:t>
            </a:r>
            <a:r>
              <a:rPr lang="ru-RU" dirty="0" err="1"/>
              <a:t>небезпеку</a:t>
            </a:r>
            <a:r>
              <a:rPr lang="ru-RU" dirty="0"/>
              <a:t> </a:t>
            </a:r>
            <a:r>
              <a:rPr lang="ru-RU" dirty="0" err="1"/>
              <a:t>оточуючим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6309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піклування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наслідком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пункті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батькам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усиновителям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опікунам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піклувальникам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органам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опіки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піклування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пунктах 2, 3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відповідному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закладу;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пункті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лікувальний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317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188640"/>
            <a:ext cx="8229600" cy="1282154"/>
          </a:xfrm>
        </p:spPr>
        <p:txBody>
          <a:bodyPr>
            <a:normAutofit/>
          </a:bodyPr>
          <a:lstStyle/>
          <a:p>
            <a:r>
              <a:rPr lang="ru-RU" sz="3600" dirty="0"/>
              <a:t>ОСОБЛИВОСТІ ЗАСТОСУВАННЯ </a:t>
            </a:r>
            <a:r>
              <a:rPr lang="ru-RU" sz="3600" dirty="0" smtClean="0"/>
              <a:t>ПОЛІЦЕЙСЬКИМИ </a:t>
            </a:r>
            <a:r>
              <a:rPr lang="ru-RU" sz="3600" dirty="0"/>
              <a:t>ЗАХОДІВ ПРИМУСУ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/>
              <a:t>Фізичним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є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будь-</a:t>
            </a:r>
            <a:r>
              <a:rPr lang="ru-RU" dirty="0" err="1">
                <a:solidFill>
                  <a:srgbClr val="FF0000"/>
                </a:solidFill>
              </a:rPr>
              <a:t>якої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фізичної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сили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спеціальних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прийомів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боротьби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з метою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протиправних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правопорушників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Спеціальні</a:t>
            </a:r>
            <a:r>
              <a:rPr lang="ru-RU" dirty="0" smtClean="0"/>
              <a:t> </a:t>
            </a:r>
            <a:r>
              <a:rPr lang="ru-RU" dirty="0" err="1"/>
              <a:t>засоби</a:t>
            </a:r>
            <a:r>
              <a:rPr lang="ru-RU" dirty="0"/>
              <a:t> як </a:t>
            </a:r>
            <a:r>
              <a:rPr lang="ru-RU" dirty="0" err="1"/>
              <a:t>поліцейські</a:t>
            </a:r>
            <a:r>
              <a:rPr lang="ru-RU" dirty="0"/>
              <a:t> заходи примусу - </a:t>
            </a:r>
            <a:r>
              <a:rPr lang="ru-RU" dirty="0" err="1">
                <a:solidFill>
                  <a:srgbClr val="FF0000"/>
                </a:solidFill>
              </a:rPr>
              <a:t>це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сукупність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пристроїв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приладів</a:t>
            </a:r>
            <a:r>
              <a:rPr lang="ru-RU" dirty="0">
                <a:solidFill>
                  <a:srgbClr val="FF0000"/>
                </a:solidFill>
              </a:rPr>
              <a:t> і </a:t>
            </a:r>
            <a:r>
              <a:rPr lang="ru-RU" dirty="0" err="1">
                <a:solidFill>
                  <a:srgbClr val="FF0000"/>
                </a:solidFill>
              </a:rPr>
              <a:t>предметів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спеціально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виготовлених</a:t>
            </a:r>
            <a:r>
              <a:rPr lang="ru-RU" dirty="0">
                <a:solidFill>
                  <a:srgbClr val="FF0000"/>
                </a:solidFill>
              </a:rPr>
              <a:t>, конструктивно </a:t>
            </a:r>
            <a:r>
              <a:rPr lang="ru-RU" dirty="0" err="1">
                <a:solidFill>
                  <a:srgbClr val="FF0000"/>
                </a:solidFill>
              </a:rPr>
              <a:t>призначених</a:t>
            </a:r>
            <a:r>
              <a:rPr lang="ru-RU" dirty="0">
                <a:solidFill>
                  <a:srgbClr val="FF0000"/>
                </a:solidFill>
              </a:rPr>
              <a:t> і </a:t>
            </a:r>
            <a:r>
              <a:rPr lang="ru-RU" dirty="0" err="1">
                <a:solidFill>
                  <a:srgbClr val="FF0000"/>
                </a:solidFill>
              </a:rPr>
              <a:t>технічно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придатних</a:t>
            </a:r>
            <a:r>
              <a:rPr lang="ru-RU" dirty="0">
                <a:solidFill>
                  <a:srgbClr val="FF0000"/>
                </a:solidFill>
              </a:rPr>
              <a:t> для </a:t>
            </a:r>
            <a:r>
              <a:rPr lang="ru-RU" dirty="0" err="1">
                <a:solidFill>
                  <a:srgbClr val="FF0000"/>
                </a:solidFill>
              </a:rPr>
              <a:t>захисту</a:t>
            </a:r>
            <a:r>
              <a:rPr lang="ru-RU" dirty="0">
                <a:solidFill>
                  <a:srgbClr val="FF0000"/>
                </a:solidFill>
              </a:rPr>
              <a:t> людей </a:t>
            </a:r>
            <a:r>
              <a:rPr lang="ru-RU" dirty="0" err="1">
                <a:solidFill>
                  <a:srgbClr val="FF0000"/>
                </a:solidFill>
              </a:rPr>
              <a:t>від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ураження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різними</a:t>
            </a:r>
            <a:r>
              <a:rPr lang="ru-RU" dirty="0">
                <a:solidFill>
                  <a:srgbClr val="FF0000"/>
                </a:solidFill>
              </a:rPr>
              <a:t> предметами </a:t>
            </a:r>
            <a:r>
              <a:rPr lang="ru-RU" dirty="0"/>
              <a:t>(у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зброї</a:t>
            </a:r>
            <a:r>
              <a:rPr lang="ru-RU" dirty="0"/>
              <a:t>), </a:t>
            </a:r>
            <a:r>
              <a:rPr lang="ru-RU" dirty="0" err="1"/>
              <a:t>тимчасового</a:t>
            </a:r>
            <a:r>
              <a:rPr lang="ru-RU" dirty="0"/>
              <a:t> (</a:t>
            </a:r>
            <a:r>
              <a:rPr lang="ru-RU" dirty="0" err="1"/>
              <a:t>відворотного</a:t>
            </a:r>
            <a:r>
              <a:rPr lang="ru-RU" dirty="0"/>
              <a:t>) </a:t>
            </a:r>
            <a:r>
              <a:rPr lang="ru-RU" dirty="0" err="1">
                <a:solidFill>
                  <a:srgbClr val="FF0000"/>
                </a:solidFill>
              </a:rPr>
              <a:t>ураження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людини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(</a:t>
            </a:r>
            <a:r>
              <a:rPr lang="ru-RU" dirty="0" err="1"/>
              <a:t>правопорушника</a:t>
            </a:r>
            <a:r>
              <a:rPr lang="ru-RU" dirty="0"/>
              <a:t>, супротивника), </a:t>
            </a:r>
            <a:r>
              <a:rPr lang="ru-RU" dirty="0" err="1">
                <a:solidFill>
                  <a:srgbClr val="FF0000"/>
                </a:solidFill>
              </a:rPr>
              <a:t>пригнічення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чи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обмеження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волі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людини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(</a:t>
            </a:r>
            <a:r>
              <a:rPr lang="ru-RU" dirty="0" err="1"/>
              <a:t>психологічної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) ш</a:t>
            </a:r>
            <a:r>
              <a:rPr lang="ru-RU" dirty="0">
                <a:solidFill>
                  <a:srgbClr val="FF0000"/>
                </a:solidFill>
              </a:rPr>
              <a:t>ляхом </a:t>
            </a:r>
            <a:r>
              <a:rPr lang="ru-RU" dirty="0" err="1">
                <a:solidFill>
                  <a:srgbClr val="FF0000"/>
                </a:solidFill>
              </a:rPr>
              <a:t>здійснення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впливу</a:t>
            </a:r>
            <a:r>
              <a:rPr lang="ru-RU" dirty="0">
                <a:solidFill>
                  <a:srgbClr val="FF0000"/>
                </a:solidFill>
              </a:rPr>
              <a:t> на </a:t>
            </a:r>
            <a:r>
              <a:rPr lang="ru-RU" dirty="0" err="1">
                <a:solidFill>
                  <a:srgbClr val="FF0000"/>
                </a:solidFill>
              </a:rPr>
              <a:t>неї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чи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предмети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що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її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оточують</a:t>
            </a:r>
            <a:r>
              <a:rPr lang="ru-RU" dirty="0"/>
              <a:t>, з </a:t>
            </a:r>
            <a:r>
              <a:rPr lang="ru-RU" dirty="0" err="1"/>
              <a:t>чітким</a:t>
            </a:r>
            <a:r>
              <a:rPr lang="ru-RU" dirty="0"/>
              <a:t> </a:t>
            </a:r>
            <a:r>
              <a:rPr lang="ru-RU" dirty="0" err="1"/>
              <a:t>регулюванням</a:t>
            </a:r>
            <a:r>
              <a:rPr lang="ru-RU" dirty="0"/>
              <a:t> </a:t>
            </a:r>
            <a:r>
              <a:rPr lang="ru-RU" dirty="0" err="1"/>
              <a:t>підстав</a:t>
            </a:r>
            <a:r>
              <a:rPr lang="ru-RU" dirty="0"/>
              <a:t> і правил </a:t>
            </a:r>
            <a:r>
              <a:rPr lang="ru-RU" dirty="0" err="1"/>
              <a:t>застосування</a:t>
            </a:r>
            <a:r>
              <a:rPr lang="ru-RU" dirty="0"/>
              <a:t> таких </a:t>
            </a:r>
            <a:r>
              <a:rPr lang="ru-RU" dirty="0" err="1"/>
              <a:t>засобів</a:t>
            </a:r>
            <a:r>
              <a:rPr lang="ru-RU" dirty="0"/>
              <a:t> та </a:t>
            </a:r>
            <a:r>
              <a:rPr lang="ru-RU" dirty="0" err="1"/>
              <a:t>службових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175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Надано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поліцейські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повноважень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пластикові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кийки;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електрошокові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контактно-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дистанційної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рухомості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кайданки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сітки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споряджені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сльозогінної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дратівної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зупинки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транспорту;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маркувальні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фарбувальні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собаки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гранати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боєприпаси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світлозвукової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акустичного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мікрохвильового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гранати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боєприпаси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малогабаритні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руйнування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перешкод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відстрілу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патронів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споряджених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метальними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снарядами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несмертельної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споряджені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димоутворюючими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препаратами; 13)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водомети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бронемашини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26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заходів адміністративного примусу правоохоронних органів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адміністративного припинення-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передбачені законом засоби впливу, спрямовані на примусове переривання (припинення) діянь, які мають ознаки адміністративного правопорушення, а в окремих випадках – і кримінально-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 , недопущення шкідливих наслідків протиправної поведінки, забезпечення провадження у справі про адміністративне правопорушення і притягнення винного до адміністративної, а у виняткових випадках – до кримінальної відповідальності . </a:t>
            </a:r>
          </a:p>
        </p:txBody>
      </p:sp>
    </p:spTree>
    <p:extLst>
      <p:ext uri="{BB962C8B-B14F-4D97-AF65-F5344CB8AC3E}">
        <p14:creationId xmlns:p14="http://schemas.microsoft.com/office/powerpoint/2010/main" val="6930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заходів адміністративного примусу правоохоронних органів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uk-UA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адміністративного припинення:</a:t>
            </a:r>
          </a:p>
          <a:p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доставлення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зупинка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засобу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роникнення до житла або іншого володіння особи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 пересування особи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Особистий огляд та огляд речей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Вилучення речей і документів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Тимчасове вилучення посвідчення водія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Тимчасове затримання транспортного засобу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Відсторонення осіб від керування транспортних засобів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Привід осіб, які ухиляються від явки за викликом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Зупинення і припинення діяльності об’єктів дозвільної системи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 видворення іноземців 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 фізичного впливу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 спеціальних засобів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 вогнепальної зброї 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17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dirty="0"/>
              <a:t> </a:t>
            </a:r>
            <a:r>
              <a:rPr lang="uk-UA" dirty="0" smtClean="0"/>
              <a:t>Визначення правоохоронних органів у законодавстві України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Правовий статус правоохоронних органів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Основні функції та завдання ПО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576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заходів адміністративного примусу правоохоронних органів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9971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 від мети застосування заходи адміністративного припинення поділяють на:</a:t>
            </a:r>
          </a:p>
          <a:p>
            <a:pPr marL="0" indent="0" algn="just">
              <a:buNone/>
            </a:pPr>
            <a:endParaRPr lang="uk-UA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Самостійні</a:t>
            </a:r>
          </a:p>
          <a:p>
            <a:pPr algn="just">
              <a:buFontTx/>
              <a:buChar char="-"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Допоміжні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28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заходів адміністративного примусу правоохоронних органів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780928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забезпечення провадження у справах про адміністративні правопорушення.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98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7638"/>
            <a:ext cx="8265319" cy="369331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прямо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метою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вичерпано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протоколу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протоколу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своєчасного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правильного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 по справах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і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Порядок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статтею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1739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6" y="945357"/>
            <a:ext cx="7886700" cy="994172"/>
          </a:xfrm>
        </p:spPr>
        <p:txBody>
          <a:bodyPr>
            <a:normAutofit/>
          </a:bodyPr>
          <a:lstStyle/>
          <a:p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169" y="1985964"/>
            <a:ext cx="8265319" cy="369331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дата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посада,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ім'я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батькові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особу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час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Протокол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протоколу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негайно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повідомляються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родичі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прохання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 орган.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0431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6" y="945357"/>
            <a:ext cx="7886700" cy="994172"/>
          </a:xfrm>
        </p:spPr>
        <p:txBody>
          <a:bodyPr>
            <a:normAutofit/>
          </a:bodyPr>
          <a:lstStyle/>
          <a:p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Особистий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169" y="1985964"/>
            <a:ext cx="8265319" cy="369331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285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Особистий</a:t>
            </a:r>
            <a:r>
              <a:rPr lang="ru-RU" sz="28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провадитись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уповноваженими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посадовими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справ,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Військової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правопорядку у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Збройних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Силах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воєнізованої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цивільної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авіації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митних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прикордонної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у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прямо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законами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Особистий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провадитись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уповноваженою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 особою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статі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оглядуваним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в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присутності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понятих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тієї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статі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8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5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sz="28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провадитись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уповноваженими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посадовими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справ,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Військової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правопорядку у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Збройних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Силах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воєнізованої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цивільної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авіації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митних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прикордонної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природоохоронних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державними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інспекторами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інтелектуальної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лісоохорони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рибоохорони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додержанням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полювання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у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прямо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законами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вчиненні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порушень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охорону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тваринного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уповноважені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посадові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додержанням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полювання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рибоохорони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поліції</a:t>
            </a:r>
            <a:r>
              <a:rPr lang="ru-RU" sz="2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військовослужбовці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прикордонної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провадити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установленому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 </a:t>
            </a:r>
            <a:r>
              <a:rPr lang="ru-RU" sz="285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sz="28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транспортних</a:t>
            </a:r>
            <a:r>
              <a:rPr lang="ru-RU" sz="28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5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0077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6" y="945357"/>
            <a:ext cx="7886700" cy="994172"/>
          </a:xfrm>
        </p:spPr>
        <p:txBody>
          <a:bodyPr>
            <a:normAutofit/>
          </a:bodyPr>
          <a:lstStyle/>
          <a:p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і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169" y="1985964"/>
            <a:ext cx="8265319" cy="369331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знаряддям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вилучаються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234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234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244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262 і 264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результатів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конфіскують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володільцеві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знищують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при оплатному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орден, медаль,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нагрудний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знак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почесного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СРСР,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почесного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РСР,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Почесної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РСР,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почесного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відзнаки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Президента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поверненню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володільцеві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невідомий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надсилаються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Офісу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самогон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міцні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спиртні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апарати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знищенню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8036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169" y="1985964"/>
            <a:ext cx="8265319" cy="369331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Відсторонення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водіїв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транспортними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річковими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маломірними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суднами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стан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сп'яніння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судноводії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річковими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маломірними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суднами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сп'яніння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відстороненню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суднами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стан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сп'яніння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стан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сп'яніння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провадиться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порядку,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юстиції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заінтересованою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вищестоящий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вищестоящій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прокуророві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суду.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66115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заходів адміністративного примусу правоохоронних органів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адміністративного припинення спеціального призначення</a:t>
            </a:r>
          </a:p>
          <a:p>
            <a:pPr algn="just">
              <a:buFontTx/>
              <a:buChar char="-"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фізичного впливу</a:t>
            </a:r>
          </a:p>
          <a:p>
            <a:pPr marL="514350" indent="-514350" algn="just">
              <a:buAutoNum type="arabicPeriod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 засоби</a:t>
            </a:r>
          </a:p>
          <a:p>
            <a:pPr marL="514350" indent="-514350" algn="just">
              <a:buAutoNum type="arabicPeriod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Вогнепальна зброя</a:t>
            </a:r>
          </a:p>
          <a:p>
            <a:pPr marL="514350" indent="-514350" algn="just">
              <a:buAutoNum type="arabicPeriod"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8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заходів адміністративного примусу правоохоронних органів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996952"/>
            <a:ext cx="8229600" cy="103671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Особливості накладення адміністративних стягнень</a:t>
            </a:r>
          </a:p>
        </p:txBody>
      </p:sp>
    </p:spTree>
    <p:extLst>
      <p:ext uri="{BB962C8B-B14F-4D97-AF65-F5344CB8AC3E}">
        <p14:creationId xmlns:p14="http://schemas.microsoft.com/office/powerpoint/2010/main" val="196410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12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dirty="0"/>
              <a:t> </a:t>
            </a:r>
            <a:r>
              <a:rPr lang="uk-UA" dirty="0" smtClean="0"/>
              <a:t>Визначення правоохоронних органів у законодавстві України</a:t>
            </a:r>
          </a:p>
          <a:p>
            <a:pPr marL="0" indent="0">
              <a:buNone/>
            </a:pPr>
            <a:r>
              <a:rPr lang="uk-UA" dirty="0" smtClean="0"/>
              <a:t>                     </a:t>
            </a:r>
            <a:r>
              <a:rPr lang="uk-UA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 є термін?</a:t>
            </a:r>
          </a:p>
        </p:txBody>
      </p:sp>
    </p:spTree>
    <p:extLst>
      <p:ext uri="{BB962C8B-B14F-4D97-AF65-F5344CB8AC3E}">
        <p14:creationId xmlns:p14="http://schemas.microsoft.com/office/powerpoint/2010/main" val="41450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0680" y="1131094"/>
            <a:ext cx="6884670" cy="99417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472690"/>
            <a:ext cx="8263830" cy="301728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матеріалізований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неправомірної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яка вчинила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проступок і повинна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понести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покарання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несприятливих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морального,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46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4100" y="1131094"/>
            <a:ext cx="6191250" cy="99417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Адміністративні стягнення 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2385060" y="1954530"/>
            <a:ext cx="434340" cy="754380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accent6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6134100" y="1954530"/>
            <a:ext cx="434340" cy="754380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17320" y="2948702"/>
            <a:ext cx="2194560" cy="609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uk-UA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253990" y="2922746"/>
            <a:ext cx="2194560" cy="609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5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Додаткові</a:t>
            </a:r>
            <a:r>
              <a:rPr lang="uk-UA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48100" y="3746183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Система </a:t>
            </a:r>
            <a:r>
              <a:rPr lang="ru-RU" sz="135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5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себе </a:t>
            </a:r>
            <a:r>
              <a:rPr lang="ru-RU" sz="135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135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характером і </a:t>
            </a:r>
            <a:r>
              <a:rPr lang="ru-RU" sz="135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правовими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наслідками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санкції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5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диференційовано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5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135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135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суспільної</a:t>
            </a:r>
            <a:r>
              <a:rPr lang="ru-RU" sz="135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небезпеки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вчиненого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 та особи </a:t>
            </a:r>
            <a:r>
              <a:rPr lang="ru-RU" sz="135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правопорушника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35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санкції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співвіднесені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собою і </a:t>
            </a:r>
            <a:r>
              <a:rPr lang="ru-RU" sz="135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розташовані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35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залежності</a:t>
            </a:r>
            <a:r>
              <a:rPr lang="ru-RU" sz="135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35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наростання</a:t>
            </a:r>
            <a:r>
              <a:rPr lang="ru-RU" sz="135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значимості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35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легкого (</a:t>
            </a:r>
            <a:r>
              <a:rPr lang="ru-RU" sz="135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до самого </a:t>
            </a:r>
            <a:r>
              <a:rPr lang="ru-RU" sz="135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суворого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35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арешту</a:t>
            </a:r>
            <a:r>
              <a:rPr lang="ru-RU" sz="135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67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6880" y="1131094"/>
            <a:ext cx="6808470" cy="994172"/>
          </a:xfrm>
        </p:spPr>
        <p:txBody>
          <a:bodyPr/>
          <a:lstStyle/>
          <a:p>
            <a:r>
              <a:rPr lang="uk-UA" dirty="0" smtClean="0"/>
              <a:t>Зверніть увагу!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0680" y="2125267"/>
            <a:ext cx="6884670" cy="336470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стаття</a:t>
            </a:r>
            <a:r>
              <a:rPr lang="ru-RU" dirty="0"/>
              <a:t> </a:t>
            </a:r>
            <a:r>
              <a:rPr lang="ru-RU" dirty="0" err="1"/>
              <a:t>Особливої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КУпАП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b="1" i="1" dirty="0" err="1">
                <a:solidFill>
                  <a:srgbClr val="FF0000"/>
                </a:solidFill>
              </a:rPr>
              <a:t>чіткі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вказівки</a:t>
            </a:r>
            <a:r>
              <a:rPr lang="ru-RU" b="1" i="1" dirty="0">
                <a:solidFill>
                  <a:srgbClr val="FF0000"/>
                </a:solidFill>
              </a:rPr>
              <a:t> на вид </a:t>
            </a:r>
            <a:r>
              <a:rPr lang="ru-RU" b="1" i="1" dirty="0" err="1">
                <a:solidFill>
                  <a:srgbClr val="FF0000"/>
                </a:solidFill>
              </a:rPr>
              <a:t>стягнення</a:t>
            </a:r>
            <a:r>
              <a:rPr lang="ru-RU" dirty="0"/>
              <a:t>, яке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застосуванню</a:t>
            </a:r>
            <a:r>
              <a:rPr lang="ru-RU" dirty="0"/>
              <a:t> </a:t>
            </a:r>
            <a:r>
              <a:rPr lang="ru-RU" b="1" i="1" dirty="0">
                <a:solidFill>
                  <a:srgbClr val="FF0000"/>
                </a:solidFill>
              </a:rPr>
              <a:t>за </a:t>
            </a:r>
            <a:r>
              <a:rPr lang="ru-RU" b="1" i="1" dirty="0" err="1">
                <a:solidFill>
                  <a:srgbClr val="FF0000"/>
                </a:solidFill>
              </a:rPr>
              <a:t>вчинення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передбаченого</a:t>
            </a:r>
            <a:r>
              <a:rPr lang="ru-RU" b="1" i="1" dirty="0">
                <a:solidFill>
                  <a:srgbClr val="FF0000"/>
                </a:solidFill>
              </a:rPr>
              <a:t> нею проступку</a:t>
            </a:r>
            <a:r>
              <a:rPr lang="ru-RU" dirty="0"/>
              <a:t>, </a:t>
            </a:r>
            <a:r>
              <a:rPr lang="ru-RU" dirty="0" err="1"/>
              <a:t>остільки</a:t>
            </a:r>
            <a:r>
              <a:rPr lang="ru-RU" dirty="0"/>
              <a:t> орган,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розглядає</a:t>
            </a:r>
            <a:r>
              <a:rPr lang="ru-RU" dirty="0"/>
              <a:t> справу про </a:t>
            </a:r>
            <a:r>
              <a:rPr lang="ru-RU" dirty="0" err="1"/>
              <a:t>адміністративне</a:t>
            </a:r>
            <a:r>
              <a:rPr lang="ru-RU" dirty="0"/>
              <a:t> </a:t>
            </a:r>
            <a:r>
              <a:rPr lang="ru-RU" dirty="0" err="1"/>
              <a:t>правопорушення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призначити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те </a:t>
            </a:r>
            <a:r>
              <a:rPr lang="ru-RU" dirty="0" err="1"/>
              <a:t>адміністративне</a:t>
            </a:r>
            <a:r>
              <a:rPr lang="ru-RU" dirty="0"/>
              <a:t> </a:t>
            </a:r>
            <a:r>
              <a:rPr lang="ru-RU" dirty="0" err="1"/>
              <a:t>стягнення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визначено</a:t>
            </a:r>
            <a:r>
              <a:rPr lang="ru-RU" dirty="0"/>
              <a:t> в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пам'ятати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з </a:t>
            </a:r>
            <a:r>
              <a:rPr lang="ru-RU" dirty="0" err="1"/>
              <a:t>перерахованих</a:t>
            </a:r>
            <a:r>
              <a:rPr lang="ru-RU" dirty="0"/>
              <a:t> у ст.24 </a:t>
            </a:r>
            <a:r>
              <a:rPr lang="ru-RU" dirty="0" err="1"/>
              <a:t>стягнення</a:t>
            </a:r>
            <a:r>
              <a:rPr lang="ru-RU" dirty="0"/>
              <a:t> </a:t>
            </a:r>
            <a:r>
              <a:rPr lang="ru-RU" b="1" i="1" dirty="0" err="1">
                <a:solidFill>
                  <a:srgbClr val="FF0000"/>
                </a:solidFill>
              </a:rPr>
              <a:t>взагалі</a:t>
            </a:r>
            <a:r>
              <a:rPr lang="ru-RU" b="1" i="1" dirty="0">
                <a:solidFill>
                  <a:srgbClr val="FF0000"/>
                </a:solidFill>
              </a:rPr>
              <a:t> не </a:t>
            </a:r>
            <a:r>
              <a:rPr lang="ru-RU" b="1" i="1" dirty="0" err="1">
                <a:solidFill>
                  <a:srgbClr val="FF0000"/>
                </a:solidFill>
              </a:rPr>
              <a:t>можуть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застосовуватися</a:t>
            </a:r>
            <a:r>
              <a:rPr lang="ru-RU" b="1" i="1" dirty="0">
                <a:solidFill>
                  <a:srgbClr val="FF0000"/>
                </a:solidFill>
              </a:rPr>
              <a:t> до </a:t>
            </a:r>
            <a:r>
              <a:rPr lang="ru-RU" b="1" i="1" dirty="0" err="1">
                <a:solidFill>
                  <a:srgbClr val="FF0000"/>
                </a:solidFill>
              </a:rPr>
              <a:t>зазначених</a:t>
            </a:r>
            <a:r>
              <a:rPr lang="ru-RU" b="1" i="1" dirty="0">
                <a:solidFill>
                  <a:srgbClr val="FF0000"/>
                </a:solidFill>
              </a:rPr>
              <a:t>, точно </a:t>
            </a:r>
            <a:r>
              <a:rPr lang="ru-RU" b="1" i="1" dirty="0" err="1">
                <a:solidFill>
                  <a:srgbClr val="FF0000"/>
                </a:solidFill>
              </a:rPr>
              <a:t>визначеним</a:t>
            </a:r>
            <a:r>
              <a:rPr lang="ru-RU" b="1" i="1" dirty="0">
                <a:solidFill>
                  <a:srgbClr val="FF0000"/>
                </a:solidFill>
              </a:rPr>
              <a:t> у </a:t>
            </a:r>
            <a:r>
              <a:rPr lang="ru-RU" b="1" i="1" dirty="0" err="1">
                <a:solidFill>
                  <a:srgbClr val="FF0000"/>
                </a:solidFill>
              </a:rPr>
              <a:t>законі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категоріям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громадян</a:t>
            </a:r>
            <a:r>
              <a:rPr lang="ru-RU" b="1" i="1" dirty="0">
                <a:solidFill>
                  <a:srgbClr val="FF0000"/>
                </a:solidFill>
              </a:rPr>
              <a:t> і </a:t>
            </a:r>
            <a:r>
              <a:rPr lang="ru-RU" b="1" i="1" dirty="0" err="1">
                <a:solidFill>
                  <a:srgbClr val="FF0000"/>
                </a:solidFill>
              </a:rPr>
              <a:t>посадових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осіб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dirty="0"/>
              <a:t>(див., </a:t>
            </a:r>
            <a:r>
              <a:rPr lang="ru-RU" dirty="0" err="1"/>
              <a:t>зокрема</a:t>
            </a:r>
            <a:r>
              <a:rPr lang="ru-RU" dirty="0"/>
              <a:t>, ст.ст.15, 30, 32).</a:t>
            </a:r>
          </a:p>
        </p:txBody>
      </p:sp>
    </p:spTree>
    <p:extLst>
      <p:ext uri="{BB962C8B-B14F-4D97-AF65-F5344CB8AC3E}">
        <p14:creationId xmlns:p14="http://schemas.microsoft.com/office/powerpoint/2010/main" val="368727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106" y="980728"/>
            <a:ext cx="8839894" cy="994172"/>
          </a:xfrm>
        </p:spPr>
        <p:txBody>
          <a:bodyPr>
            <a:normAutofit fontScale="90000"/>
          </a:bodyPr>
          <a:lstStyle/>
          <a:p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276872"/>
            <a:ext cx="8407846" cy="3723878"/>
          </a:xfrm>
        </p:spPr>
        <p:txBody>
          <a:bodyPr>
            <a:normAutofit fontScale="62500" lnSpcReduction="20000"/>
          </a:bodyPr>
          <a:lstStyle/>
          <a:p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штраф;</a:t>
            </a:r>
          </a:p>
          <a:p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оплатне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вилучення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предмета,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знаряддям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безпосереднім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об'єктом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конфіскація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предмета,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знаряддям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безпосереднім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об'єктом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грошей,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одержаних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спеціального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права,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наданого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громадянинові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(права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транспортними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права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полювання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обіймати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посади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займатися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певною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діяльністю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175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виправні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175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корисні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арешт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арешт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утриманням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гауптвахті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Законами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Законами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передбачено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видворення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іноземців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громадянства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грубо </a:t>
            </a:r>
            <a:r>
              <a:rPr lang="ru-RU" sz="217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порушують</a:t>
            </a:r>
            <a:r>
              <a:rPr lang="ru-RU" sz="2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правопорядок.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895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820" y="628174"/>
            <a:ext cx="6884670" cy="994172"/>
          </a:xfrm>
        </p:spPr>
        <p:txBody>
          <a:bodyPr/>
          <a:lstStyle/>
          <a:p>
            <a:r>
              <a:rPr lang="uk-UA" dirty="0" smtClean="0"/>
              <a:t>Класифікація: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1489829" y="1352550"/>
          <a:ext cx="6632972" cy="44729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16486">
                  <a:extLst>
                    <a:ext uri="{9D8B030D-6E8A-4147-A177-3AD203B41FA5}">
                      <a16:colId xmlns:a16="http://schemas.microsoft.com/office/drawing/2014/main" val="2449663456"/>
                    </a:ext>
                  </a:extLst>
                </a:gridCol>
                <a:gridCol w="3316486">
                  <a:extLst>
                    <a:ext uri="{9D8B030D-6E8A-4147-A177-3AD203B41FA5}">
                      <a16:colId xmlns:a16="http://schemas.microsoft.com/office/drawing/2014/main" val="3365246105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73616251"/>
                  </a:ext>
                </a:extLst>
              </a:tr>
              <a:tr h="1920240">
                <a:tc>
                  <a:txBody>
                    <a:bodyPr/>
                    <a:lstStyle/>
                    <a:p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порядком </a:t>
                      </a:r>
                      <a:r>
                        <a:rPr lang="ru-RU" sz="14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застосування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можуть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застосовуватись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як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основні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 як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додаткові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оплатне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вилучення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конфіскація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предмета,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який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став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знаряддям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вчинення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безпосереднім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об’єктом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адміністративного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правопорушення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можуть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застосовуватися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лише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як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основні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всі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інші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види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адміністративних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стягнень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3494573"/>
                  </a:ext>
                </a:extLst>
              </a:tr>
              <a:tr h="2125980">
                <a:tc>
                  <a:txBody>
                    <a:bodyPr/>
                    <a:lstStyle/>
                    <a:p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характером </a:t>
                      </a:r>
                      <a:r>
                        <a:rPr lang="ru-RU" sz="14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впливу</a:t>
                      </a:r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особу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особисті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які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спрямовані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особу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правопорушника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попередження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адміністративний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арешт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громадські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роботи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майнові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які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спрямовані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майновий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стан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правопорушника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(штраф,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оплатне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вилучення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предмета,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конфіскація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предмета,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виправні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роботи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особисто-майнові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позбавлення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спеціального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права).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49628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692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795814"/>
            <a:ext cx="6884670" cy="994172"/>
          </a:xfrm>
        </p:spPr>
        <p:txBody>
          <a:bodyPr/>
          <a:lstStyle/>
          <a:p>
            <a:r>
              <a:rPr lang="uk-UA" dirty="0" smtClean="0"/>
              <a:t>Класифікація: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1489829" y="1543050"/>
          <a:ext cx="6632972" cy="355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16486">
                  <a:extLst>
                    <a:ext uri="{9D8B030D-6E8A-4147-A177-3AD203B41FA5}">
                      <a16:colId xmlns:a16="http://schemas.microsoft.com/office/drawing/2014/main" val="2449663456"/>
                    </a:ext>
                  </a:extLst>
                </a:gridCol>
                <a:gridCol w="3316486">
                  <a:extLst>
                    <a:ext uri="{9D8B030D-6E8A-4147-A177-3AD203B41FA5}">
                      <a16:colId xmlns:a16="http://schemas.microsoft.com/office/drawing/2014/main" val="336524610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73616251"/>
                  </a:ext>
                </a:extLst>
              </a:tr>
              <a:tr h="3154680">
                <a:tc>
                  <a:txBody>
                    <a:bodyPr/>
                    <a:lstStyle/>
                    <a:p>
                      <a:r>
                        <a:rPr lang="ru-RU" sz="14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Залежно</a:t>
                      </a:r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</a:t>
                      </a:r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суб’єкта</a:t>
                      </a:r>
                      <a:r>
                        <a:rPr lang="ru-RU" sz="14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застосування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застосовуються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лише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судами (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оплатне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вилучення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предмета,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конфіскація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предмета,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позбавлення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спеціального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права,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виправні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роботи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громадські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роботи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адміністративний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арешт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застосовуються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іншими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органами та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посадовими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особами (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попередження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штраф,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видворення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межі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України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</a:p>
                    <a:p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Стягнення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також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можуть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бути:</a:t>
                      </a:r>
                    </a:p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разовими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одномоментними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конфіскація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попередження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штраф);</a:t>
                      </a:r>
                    </a:p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—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тривалими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розтягнутими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часі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адміністративний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арешт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позбавлення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прав,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виправні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роботи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громадські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роботи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  <a:endParaRPr lang="ru-RU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3494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76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1660" y="1131094"/>
            <a:ext cx="6663690" cy="994172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(ст. 26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2348880"/>
            <a:ext cx="6659880" cy="344400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незначних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вперше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вчинили проступок і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характеристики.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осудженні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юрисдикції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правопорушника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неприпустимість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зачіпає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майнових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порушника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729201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83080" y="2061210"/>
            <a:ext cx="6697980" cy="326112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по­передження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запобіжного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заходу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поводження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запобіжного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заходу є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роз’яснення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поруш­нику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вимагання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усу­нення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допущених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застереження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су­воріших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держав­ним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органом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Водночас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942520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2140" y="1131094"/>
            <a:ext cx="6633210" cy="994172"/>
          </a:xfrm>
        </p:spPr>
        <p:txBody>
          <a:bodyPr/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 (ст. 27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4500" y="2183131"/>
            <a:ext cx="6629400" cy="330684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*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ви­падках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адміністративно-юрисдикційній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практиці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штраф є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домінуючим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видом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єдиний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26113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68140" y="1131094"/>
            <a:ext cx="4347210" cy="994172"/>
          </a:xfrm>
        </p:spPr>
        <p:txBody>
          <a:bodyPr/>
          <a:lstStyle/>
          <a:p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6880" y="2226469"/>
            <a:ext cx="6808470" cy="3690461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захід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майнове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становище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компенсація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матеріально­го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договірних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адміністративно-правова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санкція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штраф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примусом;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майнових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тих, до кого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разовим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830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 ознаки відрізняють правоохоронні органи від інших державних органів?</a:t>
            </a:r>
          </a:p>
        </p:txBody>
      </p:sp>
    </p:spTree>
    <p:extLst>
      <p:ext uri="{BB962C8B-B14F-4D97-AF65-F5344CB8AC3E}">
        <p14:creationId xmlns:p14="http://schemas.microsoft.com/office/powerpoint/2010/main" val="421334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3980" y="1131094"/>
            <a:ext cx="7151370" cy="994172"/>
          </a:xfrm>
        </p:spPr>
        <p:txBody>
          <a:bodyPr>
            <a:normAutofit fontScale="90000"/>
          </a:bodyPr>
          <a:lstStyle/>
          <a:p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Оплатне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(ст. 28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0220" y="2226469"/>
            <a:ext cx="6755130" cy="32635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*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виключно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рі­шенням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суду і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став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знаряддям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безпосереднім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примусовому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колишньому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вирученої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відрахуванням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йдеться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майна,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556485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2640" y="1131094"/>
            <a:ext cx="6442710" cy="994172"/>
          </a:xfrm>
        </p:spPr>
        <p:txBody>
          <a:bodyPr>
            <a:normAutofit fontScale="90000"/>
          </a:bodyPr>
          <a:lstStyle/>
          <a:p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Конфіскація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(ст. 29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226468"/>
            <a:ext cx="7903790" cy="42988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Конфіскація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знаряддям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примусова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безоплатна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передача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власність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Конфіскація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суду.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компенсаційний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майнового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на­лежить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конфіскація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до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покладених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обов’язків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Конфіскація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покарань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провадиться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виключно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вироком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суду,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покаранням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поширюватися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все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засудженого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конфіскуються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24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9220" y="1131094"/>
            <a:ext cx="7136130" cy="994172"/>
          </a:xfrm>
        </p:spPr>
        <p:txBody>
          <a:bodyPr>
            <a:normAutofit fontScale="90000"/>
          </a:bodyPr>
          <a:lstStyle/>
          <a:p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 (ст. 30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226468"/>
            <a:ext cx="8119814" cy="437088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 —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правосуб’єктності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проступки.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органами державного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неправильно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право, орган державного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позбавляє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права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грубе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правом.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судом і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уповноваже­ними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те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посадовими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особами.</a:t>
            </a:r>
          </a:p>
        </p:txBody>
      </p:sp>
    </p:spTree>
    <p:extLst>
      <p:ext uri="{BB962C8B-B14F-4D97-AF65-F5344CB8AC3E}">
        <p14:creationId xmlns:p14="http://schemas.microsoft.com/office/powerpoint/2010/main" val="24416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0680" y="1131094"/>
            <a:ext cx="7254240" cy="994172"/>
          </a:xfrm>
        </p:spPr>
        <p:txBody>
          <a:bodyPr>
            <a:normAutofit fontScale="90000"/>
          </a:bodyPr>
          <a:lstStyle/>
          <a:p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(ст. 30</a:t>
            </a:r>
            <a:r>
              <a:rPr lang="ru-RU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0680" y="2226469"/>
            <a:ext cx="6884670" cy="3263504"/>
          </a:xfrm>
        </p:spPr>
        <p:txBody>
          <a:bodyPr>
            <a:normAutofit fontScale="62500" lnSpcReduction="20000"/>
          </a:bodyPr>
          <a:lstStyle/>
          <a:p>
            <a:pPr marL="0" indent="335756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корисній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безоплатних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вільний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35756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судовому порядку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строк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двадцяти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шістдесяти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годин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чотири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день.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відбутого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строку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зараховується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той час,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58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980728"/>
            <a:ext cx="7254240" cy="994172"/>
          </a:xfrm>
        </p:spPr>
        <p:txBody>
          <a:bodyPr>
            <a:normAutofit fontScale="90000"/>
          </a:bodyPr>
          <a:lstStyle/>
          <a:p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(ст.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ru-RU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2560" y="2276872"/>
            <a:ext cx="7739880" cy="3744416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виконанні особою, яка вчинила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оплачуваних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вид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самоврядування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міським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міськрайонним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судом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суддею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на строк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двадцяти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трьохсот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шістдесяти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годин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восьми годин,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неповнолітніми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годин на день.</a:t>
            </a:r>
          </a:p>
          <a:p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корисні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призначаються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 з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інвалідністю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другої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вагітним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жінкам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жінкам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старше 55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чоловікам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старше 60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30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3560" y="1131094"/>
            <a:ext cx="6701790" cy="994172"/>
          </a:xfrm>
        </p:spPr>
        <p:txBody>
          <a:bodyPr>
            <a:normAutofit fontScale="90000"/>
          </a:bodyPr>
          <a:lstStyle/>
          <a:p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Виправні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(ст. 31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0200" y="2226469"/>
            <a:ext cx="6915150" cy="326350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*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майнового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винного і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відрахуванням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20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відсотків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йо­го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заробітку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основне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відбуваються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виключно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місцем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Відра­хування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заробітку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суміс­ництвом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гонорарів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одержуваних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договорами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угодами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пенсій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виплат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одноразового характеру.</a:t>
            </a:r>
          </a:p>
        </p:txBody>
      </p:sp>
    </p:spTree>
    <p:extLst>
      <p:ext uri="{BB962C8B-B14F-4D97-AF65-F5344CB8AC3E}">
        <p14:creationId xmlns:p14="http://schemas.microsoft.com/office/powerpoint/2010/main" val="15622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9170" y="1232297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арешт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(ст. 32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8320" y="2226469"/>
            <a:ext cx="6717030" cy="3263504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ступенем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наближаються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Арешт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суворим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законодавець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прямо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арешт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виняткових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санкціях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п'ятнадцяти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діб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арешт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районним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районним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міським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міськрайонним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судом (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суддею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67812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7860" y="1131094"/>
            <a:ext cx="658749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32</a:t>
            </a:r>
            <a:r>
              <a:rPr lang="ru-RU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Арешт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утриманням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гауптвахті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8780" y="2226469"/>
            <a:ext cx="6846570" cy="326350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Арешт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гауптвахті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строк до десяти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Арешт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гауптвахті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районним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районним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міським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міськрайонним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судом (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суддею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Арешт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гауптвахті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застосовуватися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військовослужбовців-жінок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57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9153" y="764704"/>
            <a:ext cx="8191822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 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060848"/>
            <a:ext cx="7903790" cy="4470737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факт. З моменту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перебуває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повинна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законодавцем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глава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восьми статей.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33 —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"; 34 —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пом’якшують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"; 35 —"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обтяжують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"; 36 —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"; 37 —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"; 38 — "Строки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"; 39 — "Строк,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такою,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піддана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"; 40 —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шкоду"; 40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</p:txBody>
      </p:sp>
    </p:spTree>
    <p:extLst>
      <p:ext uri="{BB962C8B-B14F-4D97-AF65-F5344CB8AC3E}">
        <p14:creationId xmlns:p14="http://schemas.microsoft.com/office/powerpoint/2010/main" val="216027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31094"/>
            <a:ext cx="8407846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пом'якшують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36912"/>
            <a:ext cx="8496944" cy="381642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щире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розкаяння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винного;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відвернення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шкідливих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добровільне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сильного душевного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хвилювання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тяжких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неповнолітнім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вагітною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жінкою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жінкою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одного року.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пом'якшують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 (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посадова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особа),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вирішує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справу про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визнати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пом'якшуючими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505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uk-UA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Правоохоронні органи в Україні – </a:t>
            </a:r>
            <a:r>
              <a:rPr lang="uk-UA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  <a:r>
              <a:rPr lang="uk-UA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спеціально утворених державою уповноважених державних органів (посадових осіб), </a:t>
            </a:r>
            <a:r>
              <a:rPr lang="uk-UA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основною функцією </a:t>
            </a:r>
            <a:r>
              <a:rPr lang="uk-UA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яких є охорона правопорядку, захист національної безпеки шляхом здійснення юридично-владної діяльності, застосування на підставі, у межах і спорів, передбачений законодавством, правових засобів </a:t>
            </a:r>
            <a:r>
              <a:rPr lang="uk-UA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виконавчо</a:t>
            </a:r>
            <a:r>
              <a:rPr lang="uk-UA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-розпорядчого та юрисдикційного (примусового) характеру.</a:t>
            </a:r>
          </a:p>
        </p:txBody>
      </p:sp>
    </p:spTree>
    <p:extLst>
      <p:ext uri="{BB962C8B-B14F-4D97-AF65-F5344CB8AC3E}">
        <p14:creationId xmlns:p14="http://schemas.microsoft.com/office/powerpoint/2010/main" val="303830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9269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обтяжують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28640"/>
            <a:ext cx="7759774" cy="451489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незважаючи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однорідного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яке особу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піддано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вчинила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неповнолітнього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стихійного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лиха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сп'яніння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Орган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обтяжуючою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79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24744"/>
            <a:ext cx="8207102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140968"/>
            <a:ext cx="6991350" cy="326350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кожне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 вчинила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одним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 органом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межах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серйозне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числа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основного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приєднано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будь-яке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853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31094"/>
            <a:ext cx="8407846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строків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492896"/>
            <a:ext cx="7037070" cy="3263504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*Строк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арешту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днями,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- роками,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місяцями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днями.</a:t>
            </a:r>
          </a:p>
        </p:txBody>
      </p:sp>
    </p:spTree>
    <p:extLst>
      <p:ext uri="{BB962C8B-B14F-4D97-AF65-F5344CB8AC3E}">
        <p14:creationId xmlns:p14="http://schemas.microsoft.com/office/powerpoint/2010/main" val="45577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2100" y="1131094"/>
            <a:ext cx="695325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Строки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708920"/>
            <a:ext cx="7075170" cy="3263504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пізніш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через два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місяці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дня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триваючому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пізніш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через два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місяці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дня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винятком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Кодексу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підвідомчі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суду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судді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Кодексу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підвідомчі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суду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пізніш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через три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місяці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дня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триваючому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пізніш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через три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місяці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дня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третій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шостій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073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4460" y="1313974"/>
            <a:ext cx="659511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Строк,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такою,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піддана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адміністративному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стягненню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3501008"/>
            <a:ext cx="6526530" cy="259818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*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піддана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дня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вчинила нового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такою,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піддана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866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7800" y="1131094"/>
            <a:ext cx="706755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проходження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особи, яка вчинила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домашнє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ознакою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47800" y="3212976"/>
            <a:ext cx="7067550" cy="294108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яка вчинила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таких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"Про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"Про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жінок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чоловіків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</p:txBody>
      </p:sp>
    </p:spTree>
    <p:extLst>
      <p:ext uri="{BB962C8B-B14F-4D97-AF65-F5344CB8AC3E}">
        <p14:creationId xmlns:p14="http://schemas.microsoft.com/office/powerpoint/2010/main" val="133394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0240" y="1131094"/>
            <a:ext cx="659511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відшкодувати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шкоду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708920"/>
            <a:ext cx="7067550" cy="3263504"/>
          </a:xfrm>
        </p:spPr>
        <p:txBody>
          <a:bodyPr>
            <a:normAutofit fontScale="47500" lnSpcReduction="20000"/>
          </a:bodyPr>
          <a:lstStyle/>
          <a:p>
            <a:pPr marL="0" indent="335756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майнову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селищної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винним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майнової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сума не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перевищує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неоподатковуваних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мінімумів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доходів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суддя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районного, районного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міськрайонного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суду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частиною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другою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40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35756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 шкоду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неповнолітнім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шістнадцяти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заробіток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сума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перевищує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неоподатковуваного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мінімуму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доходів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суддя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покласти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неповнолітнього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заподіяної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зобов'язати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своєю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працею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усунути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35756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майнової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порядку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судочинства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242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Судовий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збір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5440" y="2226469"/>
            <a:ext cx="6899910" cy="326350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винесення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судом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суддею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постанови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сплачується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особою, на яку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накладено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588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ПРОВАДЖЕННЯ, ЩО ЗДІЙСНЮЄТЬСЯ ПРАВООХОРОННИМИ ОРГАНАМИ</a:t>
            </a:r>
          </a:p>
          <a:p>
            <a:pPr marL="0" indent="0">
              <a:buNone/>
            </a:pP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План:</a:t>
            </a:r>
          </a:p>
          <a:p>
            <a:pPr marL="457200" indent="-457200">
              <a:buAutoNum type="arabicPeriod"/>
            </a:pP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 справах про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підвідомчі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правоохоронним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 </a:t>
            </a:r>
          </a:p>
          <a:p>
            <a:pPr marL="457200" indent="-457200">
              <a:buAutoNum type="arabicPeriod"/>
            </a:pP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зверненнями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правоохоронні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Дисциплінарне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правоохоронних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органах.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Службове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розслідування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82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229600" cy="4525963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 справах про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підвідомчі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правоохоронним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 </a:t>
            </a:r>
          </a:p>
          <a:p>
            <a:pPr marL="457200" indent="-457200">
              <a:buAutoNum type="arabicPeriod"/>
            </a:pP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Компетенцію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справ про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Національної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поліції</a:t>
            </a: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прикордонної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Військова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інспекція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дорожнього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руху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ВСП у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Збройних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Силах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Митні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протоколів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2932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Правовий статус правоохоронних органів</a:t>
            </a:r>
          </a:p>
          <a:p>
            <a:pPr>
              <a:buFont typeface="Wingdings" panose="05000000000000000000" pitchFamily="2" charset="2"/>
              <a:buChar char="q"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Поділ на групи:</a:t>
            </a:r>
          </a:p>
          <a:p>
            <a:pPr marL="0" indent="0">
              <a:buNone/>
            </a:pPr>
            <a:r>
              <a:rPr lang="uk-UA" dirty="0" smtClean="0"/>
              <a:t>-органи охорони правопорядку;</a:t>
            </a:r>
            <a:br>
              <a:rPr lang="uk-UA" dirty="0" smtClean="0"/>
            </a:br>
            <a:r>
              <a:rPr lang="uk-UA" dirty="0" smtClean="0"/>
              <a:t>- контрольні (юрисдикційні) орган виконавчої влади;</a:t>
            </a:r>
          </a:p>
          <a:p>
            <a:pPr marL="0" indent="0">
              <a:buNone/>
            </a:pPr>
            <a:r>
              <a:rPr lang="uk-UA" dirty="0" smtClean="0"/>
              <a:t>- </a:t>
            </a:r>
            <a:r>
              <a:rPr lang="uk-UA" dirty="0"/>
              <a:t>о</a:t>
            </a:r>
            <a:r>
              <a:rPr lang="uk-UA" dirty="0" smtClean="0"/>
              <a:t>ргани охорони Конституції та державного контролю</a:t>
            </a:r>
          </a:p>
        </p:txBody>
      </p:sp>
    </p:spTree>
    <p:extLst>
      <p:ext uri="{BB962C8B-B14F-4D97-AF65-F5344CB8AC3E}">
        <p14:creationId xmlns:p14="http://schemas.microsoft.com/office/powerpoint/2010/main" val="156042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 справах про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підвідомчі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правоохоронним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 – 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взаємозалежних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взаємообумовлених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процесуальних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своєчасне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всебучне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повне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об’єктивне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з’ясування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кожної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точній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відповідності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винесеної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постанови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 і умов,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вчиненню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AutoNum type="arabicPeriod"/>
            </a:pP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86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ровадження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 справах про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підвідомчі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правоохоронним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 :</a:t>
            </a:r>
          </a:p>
          <a:p>
            <a:pPr marL="0" indent="0">
              <a:buNone/>
            </a:pP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своєчасне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всебучне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повне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об’єктивне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з’ясування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кожної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точній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відповідності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buFontTx/>
              <a:buChar char="-"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винесеної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постанови</a:t>
            </a:r>
          </a:p>
          <a:p>
            <a:pPr>
              <a:buFontTx/>
              <a:buChar char="-"/>
            </a:pP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 і умов,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вчиненню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правопорушенням</a:t>
            </a: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дусі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зміцнення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законності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Char char="-"/>
            </a:pP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01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 справах про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підвідомчі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правоохоронним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 :</a:t>
            </a:r>
          </a:p>
          <a:p>
            <a:pPr marL="0" indent="0">
              <a:buNone/>
            </a:pP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законності</a:t>
            </a:r>
            <a:endParaRPr lang="ru-RU" sz="20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об’єктивної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істини</a:t>
            </a:r>
            <a:endParaRPr lang="ru-RU" sz="20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захист</a:t>
            </a:r>
            <a:endParaRPr lang="ru-RU" sz="20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Презумпція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невинуватості</a:t>
            </a:r>
            <a:endParaRPr lang="ru-RU" sz="20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Рівність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перед законом</a:t>
            </a:r>
          </a:p>
          <a:p>
            <a:pPr>
              <a:buFontTx/>
              <a:buChar char="-"/>
            </a:pP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Гласність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endParaRPr lang="ru-RU" sz="20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Оперативність</a:t>
            </a:r>
            <a:endParaRPr lang="ru-RU" sz="20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52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1" y="90872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Стадії провадження у справах про адміністративні правопорушення :</a:t>
            </a:r>
          </a:p>
          <a:p>
            <a:pPr marL="0" indent="0">
              <a:buNone/>
            </a:pPr>
            <a:endParaRPr lang="uk-UA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 справи (</a:t>
            </a:r>
            <a:r>
              <a:rPr lang="uk-UA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 вчинення, обставини та відомості, протокол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 містить?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 справи (</a:t>
            </a:r>
            <a:r>
              <a:rPr lang="uk-UA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 матеріалів, ухвалення постанови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додаткові суб’єкти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Оскарження постанови і перегляд справи (</a:t>
            </a:r>
            <a:r>
              <a:rPr lang="uk-UA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факультативна! Ухвалення рішення про скасування, зміну або залишення без змін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куди? ким? 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 постанови про накладення адміністративного стягнення (</a:t>
            </a:r>
            <a:r>
              <a:rPr lang="uk-UA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відразу ж після ухвалення або після розгляду скарги!) 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коли?</a:t>
            </a:r>
          </a:p>
          <a:p>
            <a:pPr>
              <a:buFontTx/>
              <a:buChar char="-"/>
            </a:pPr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098110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1143000"/>
          </a:xfrm>
        </p:spPr>
        <p:txBody>
          <a:bodyPr>
            <a:normAutofit/>
          </a:bodyPr>
          <a:lstStyle/>
          <a:p>
            <a:r>
              <a:rPr lang="uk-UA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 ЗА ЗВЕРНЕННЯМИ ГРОМАДЯН ДО ПРАВООХОРОННИХ ОРГАНІВ </a:t>
            </a: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95736"/>
            <a:ext cx="8291264" cy="3705275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правове регулювання (</a:t>
            </a:r>
            <a:r>
              <a:rPr lang="uk-UA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Конституція України, Рішення Конституційного Суду України № 9-зп від 25.12.19797, ЗУ «Про звернення громадян» </a:t>
            </a:r>
            <a:r>
              <a:rPr lang="uk-UA" sz="3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</a:t>
            </a:r>
            <a:r>
              <a:rPr lang="uk-UA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види звернень і вимоги щодо звернень (</a:t>
            </a:r>
            <a:r>
              <a:rPr lang="uk-UA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пропозиція, заява, скарга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 не розглядаються?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права громадянина, який подав звернення та обов’язки правоохоронних органів щодо розгляду звернень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-порядок і строки розгляду (</a:t>
            </a:r>
            <a:r>
              <a:rPr lang="uk-UA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первинні, повторні, дублетні, неодноразові, масові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рішення (</a:t>
            </a:r>
            <a:r>
              <a:rPr lang="uk-UA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задоволено, відмовлено, роз’яснено, направлено за належністю, не підлягає розгляду, повернуто авторові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-відповідальність за порушення законодавства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006281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8229600" cy="1143000"/>
          </a:xfrm>
        </p:spPr>
        <p:txBody>
          <a:bodyPr>
            <a:normAutofit/>
          </a:bodyPr>
          <a:lstStyle/>
          <a:p>
            <a:r>
              <a:rPr lang="uk-UA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ДИСЦИПЛІНАРНЕ ПРОВАДЖЕННЯ 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Службове розслідування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Дисциплінарна відповідальність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422218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8229600" cy="1143000"/>
          </a:xfrm>
        </p:spPr>
        <p:txBody>
          <a:bodyPr>
            <a:normAutofit/>
          </a:bodyPr>
          <a:lstStyle/>
          <a:p>
            <a:r>
              <a:rPr lang="uk-UA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ДИСЦИПЛІНАРНЕ ПРОВАДЖЕННЯ 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ДП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уявляє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 </a:t>
            </a:r>
            <a:r>
              <a:rPr lang="ru-RU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взаємопов’язаних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процесуальних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 з метою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службової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заохочень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дисциплінарних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21997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980728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 НЕЮРИСДИКЦІЙНА ДІЯЛЬНІСТЬ ПРАВООХОРОННИХ ОРГАНІВ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996952"/>
            <a:ext cx="8229600" cy="4525963"/>
          </a:xfrm>
        </p:spPr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Дозвільна діяльність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Контрольно-наглядова діяльність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29955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6264696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Дозвільна діяльність</a:t>
            </a:r>
          </a:p>
          <a:p>
            <a:pPr marL="0" indent="0">
              <a:buNone/>
            </a:pPr>
            <a:endParaRPr lang="uk-UA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Дозвільна система?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 адміністративно-правових відносин щодо здійснення правоохоронними органами дозвільної діяльності.</a:t>
            </a:r>
          </a:p>
          <a:p>
            <a:pPr marL="0" indent="0">
              <a:buNone/>
            </a:pPr>
            <a:r>
              <a:rPr lang="uk-UA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Ознаки?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– сфера захисту національної безпеки, забезпечення публічної безпеки, безпеки окремих громадян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 правоохоронними органами у межах компетенції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Цілеспрямована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Організаційно-розпорядча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Підзаконна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Державно-владна діяльність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Реалізується у формі процедур щодо видачі спеціальних документів – дозвільних документів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заявний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</a:t>
            </a:r>
          </a:p>
        </p:txBody>
      </p:sp>
    </p:spTree>
    <p:extLst>
      <p:ext uri="{BB962C8B-B14F-4D97-AF65-F5344CB8AC3E}">
        <p14:creationId xmlns:p14="http://schemas.microsoft.com/office/powerpoint/2010/main" val="321133257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6264696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Дозвільна діяльність</a:t>
            </a:r>
          </a:p>
          <a:p>
            <a:pPr marL="0" indent="0">
              <a:buNone/>
            </a:pPr>
            <a:endParaRPr lang="uk-UA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Національної поліції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 внутрішніх прав України</a:t>
            </a:r>
          </a:p>
          <a:p>
            <a:pPr>
              <a:buFontTx/>
              <a:buChar char="-"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Митних органів</a:t>
            </a:r>
          </a:p>
          <a:p>
            <a:pPr marL="0" indent="0">
              <a:buNone/>
            </a:pPr>
            <a:r>
              <a:rPr lang="uk-UA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2918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Поділ на групи:</a:t>
            </a:r>
          </a:p>
          <a:p>
            <a:pPr marL="0" indent="0">
              <a:buNone/>
            </a:pPr>
            <a:r>
              <a:rPr lang="uk-UA" dirty="0" smtClean="0"/>
              <a:t>-органи охорони правопорядку;</a:t>
            </a:r>
            <a:br>
              <a:rPr lang="uk-UA" dirty="0" smtClean="0"/>
            </a:br>
            <a:r>
              <a:rPr lang="uk-UA" dirty="0" smtClean="0"/>
              <a:t>- контрольні (юрисдикційні) орган виконавчої влади;</a:t>
            </a:r>
          </a:p>
          <a:p>
            <a:pPr>
              <a:buFontTx/>
              <a:buChar char="-"/>
            </a:pPr>
            <a:r>
              <a:rPr lang="uk-UA" dirty="0" smtClean="0"/>
              <a:t>органи охорони Конституції</a:t>
            </a:r>
          </a:p>
          <a:p>
            <a:pPr>
              <a:buFontTx/>
              <a:buChar char="-"/>
            </a:pPr>
            <a:r>
              <a:rPr lang="uk-UA" dirty="0" smtClean="0"/>
              <a:t>аналітичні органи</a:t>
            </a:r>
          </a:p>
        </p:txBody>
      </p:sp>
    </p:spTree>
    <p:extLst>
      <p:ext uri="{BB962C8B-B14F-4D97-AF65-F5344CB8AC3E}">
        <p14:creationId xmlns:p14="http://schemas.microsoft.com/office/powerpoint/2010/main" val="336098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6264696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Контрольно-наглядова діяльність</a:t>
            </a:r>
          </a:p>
          <a:p>
            <a:pPr marL="0" indent="0">
              <a:buNone/>
            </a:pPr>
            <a:r>
              <a:rPr lang="uk-UA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– Нагляд?</a:t>
            </a:r>
            <a:endParaRPr lang="uk-UA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Контрольно-наглядова діяльність Національної поліції (дотримання ПДР, правил дозвільної системи, вимог режиму радіаційної безпеки у спеціально визначеній зоні радіоактивного забруднення тощо), МВС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Служби безпеки України (Департаментом охорони державної таємниці та ліцензування СБУ, регіональними органами СБУ)</a:t>
            </a:r>
          </a:p>
          <a:p>
            <a:pPr>
              <a:buFontTx/>
              <a:buChar char="-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Контрольно-наглядова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 ВСП у Збройних Силах України (нагляд за дорожнім рухом)</a:t>
            </a:r>
          </a:p>
          <a:p>
            <a:pPr>
              <a:buFontTx/>
              <a:buChar char="-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Митний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котроль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5666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1786</TotalTime>
  <Words>5229</Words>
  <Application>Microsoft Office PowerPoint</Application>
  <PresentationFormat>Экран (4:3)</PresentationFormat>
  <Paragraphs>434</Paragraphs>
  <Slides>90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90</vt:i4>
      </vt:variant>
    </vt:vector>
  </HeadingPairs>
  <TitlesOfParts>
    <vt:vector size="95" baseType="lpstr">
      <vt:lpstr>Arial</vt:lpstr>
      <vt:lpstr>Calibri</vt:lpstr>
      <vt:lpstr>Times New Roman</vt:lpstr>
      <vt:lpstr>Wingdings</vt:lpstr>
      <vt:lpstr>Тема Office</vt:lpstr>
      <vt:lpstr>АДПО як навчальна дисципліна</vt:lpstr>
      <vt:lpstr>Завдання:</vt:lpstr>
      <vt:lpstr>Загальна характеристика системи правоохоронних органів </vt:lpstr>
      <vt:lpstr>План:</vt:lpstr>
      <vt:lpstr>План:</vt:lpstr>
      <vt:lpstr>Презентация PowerPoint</vt:lpstr>
      <vt:lpstr>Презентация PowerPoint</vt:lpstr>
      <vt:lpstr>План:</vt:lpstr>
      <vt:lpstr>Презентация PowerPoint</vt:lpstr>
      <vt:lpstr>План:</vt:lpstr>
      <vt:lpstr>План:</vt:lpstr>
      <vt:lpstr>Сутність АДПО План:</vt:lpstr>
      <vt:lpstr>Поняття</vt:lpstr>
      <vt:lpstr>Види</vt:lpstr>
      <vt:lpstr>Форми</vt:lpstr>
      <vt:lpstr>МЕТОДИ АДМІНІСТРАТИВНОЇ ДІЯЛЬНОСТІ ПРАВООХОРОННИХ ОРГАНІВ</vt:lpstr>
      <vt:lpstr>План:</vt:lpstr>
      <vt:lpstr>Поняття та види методів адміністративної діяльності правоохоронних органів </vt:lpstr>
      <vt:lpstr>Поняття та види методів адміністративної діяльності правоохоронних органів </vt:lpstr>
      <vt:lpstr>Поняття та види методів адміністративної діяльності правоохоронних органів </vt:lpstr>
      <vt:lpstr>Юридичні властивості адміністративного примусу </vt:lpstr>
      <vt:lpstr>Юридичні властивості адміністративного примусу </vt:lpstr>
      <vt:lpstr>Види заходів адміністративного примусу правоохоронних органів </vt:lpstr>
      <vt:lpstr>Види заходів адміністративного примусу правоохоронних органів </vt:lpstr>
      <vt:lpstr>Види заходів адміністративного примусу правоохоронних органів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ОСОБЛИВОСТІ ЗАСТОСУВАННЯ ПОЛІЦЕЙСЬКИМИ ЗАХОДІВ ПРИМУСУ</vt:lpstr>
      <vt:lpstr>Презентация PowerPoint</vt:lpstr>
      <vt:lpstr>Види заходів адміністративного примусу правоохоронних органів </vt:lpstr>
      <vt:lpstr>Види заходів адміністративного примусу правоохоронних органів </vt:lpstr>
      <vt:lpstr>Види заходів адміністративного примусу правоохоронних органів </vt:lpstr>
      <vt:lpstr>Види заходів адміністративного примусу правоохоронних органів </vt:lpstr>
      <vt:lpstr>Презентация PowerPoint</vt:lpstr>
      <vt:lpstr>Адміністративне затримання</vt:lpstr>
      <vt:lpstr>Особистий огляд і огляд речей</vt:lpstr>
      <vt:lpstr>Вилучення речей і документів</vt:lpstr>
      <vt:lpstr>Презентация PowerPoint</vt:lpstr>
      <vt:lpstr>Види заходів адміністративного примусу правоохоронних органів </vt:lpstr>
      <vt:lpstr>Види заходів адміністративного примусу правоохоронних органів </vt:lpstr>
      <vt:lpstr>Види адміністративних стягнень</vt:lpstr>
      <vt:lpstr> Поняття адміністративних стягнень</vt:lpstr>
      <vt:lpstr>Адміністративні стягнення </vt:lpstr>
      <vt:lpstr>Зверніть увагу!</vt:lpstr>
      <vt:lpstr>Стаття 24 КУпАП встановлює такі види адміністративних стягнень:</vt:lpstr>
      <vt:lpstr>Класифікація:</vt:lpstr>
      <vt:lpstr>Класифікація:</vt:lpstr>
      <vt:lpstr>Попередження (ст. 26 КУпАП)</vt:lpstr>
      <vt:lpstr>Презентация PowerPoint</vt:lpstr>
      <vt:lpstr>Штраф (ст. 27 КУпАП)</vt:lpstr>
      <vt:lpstr>Штраф</vt:lpstr>
      <vt:lpstr>Оплатне вилучення (ст. 28 КУпАП)</vt:lpstr>
      <vt:lpstr>Конфіскація (ст. 29 КУпАП)</vt:lpstr>
      <vt:lpstr>Позбавлення спеціальних прав (ст. 30 КУпАП).</vt:lpstr>
      <vt:lpstr>Громадські роботи (ст. 301 КУпАП)</vt:lpstr>
      <vt:lpstr>Суспільно корисні роботи (ст. 311 КУпАП)</vt:lpstr>
      <vt:lpstr>Виправні роботи (ст. 31 КУпАП) </vt:lpstr>
      <vt:lpstr>Адміністративний арешт (ст. 32 КУпАП)</vt:lpstr>
      <vt:lpstr>Стаття 32-1. Арешт з утриманням на гауптвахті</vt:lpstr>
      <vt:lpstr> Загальні правила накладення адміністративних стягнень.</vt:lpstr>
      <vt:lpstr>Обставини, що пом'якшують відповідальність за адміністративне правопорушення</vt:lpstr>
      <vt:lpstr>Обставини, що обтяжують відповідальність за адміністративне правопорушення</vt:lpstr>
      <vt:lpstr>Накладення адміністративних стягнень при вчиненні кількох адміністративних правопорушень</vt:lpstr>
      <vt:lpstr>Обчислення строків адміністративного стягнення</vt:lpstr>
      <vt:lpstr>Строки накладення адміністративного стягнення</vt:lpstr>
      <vt:lpstr>Строк, після закінчення якого особа вважається такою, що не була піддана адміністративному стягненню</vt:lpstr>
      <vt:lpstr>Направлення на проходження програми для особи, яка вчинила домашнє насильство чи насильство за ознакою статі</vt:lpstr>
      <vt:lpstr>Покладення обов'язку відшкодувати заподіяну шкоду</vt:lpstr>
      <vt:lpstr>Судовий збір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ПРОВАДЖЕННЯ ЗА ЗВЕРНЕННЯМИ ГРОМАДЯН ДО ПРАВООХОРОННИХ ОРГАНІВ </vt:lpstr>
      <vt:lpstr>ДИСЦИПЛІНАРНЕ ПРОВАДЖЕННЯ </vt:lpstr>
      <vt:lpstr>ДИСЦИПЛІНАРНЕ ПРОВАДЖЕННЯ </vt:lpstr>
      <vt:lpstr>АДМІНІСТРАТИВНА НЕЮРИСДИКЦІЙНА ДІЯЛЬНІСТЬ ПРАВООХОРОННИХ ОРГАНІВ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ПРОБЛЕМНІ ПИТАННЯ ЗАСТОСУВАННЯ ФОРМ ТА МЕТОДІВ АДМІНІСТРАТИВНОЇ ДІЯЛЬНОСТІ НАЦІОНАЛЬНОЇ ПОЛІЦІЇ, А ТАКОЖ ПОЛІЦЕЙСЬКИХ ЗАХОДІВ </dc:title>
  <dc:creator>DashkO_o</dc:creator>
  <cp:lastModifiedBy>User</cp:lastModifiedBy>
  <cp:revision>103</cp:revision>
  <dcterms:created xsi:type="dcterms:W3CDTF">2021-10-19T16:12:05Z</dcterms:created>
  <dcterms:modified xsi:type="dcterms:W3CDTF">2024-11-29T04:49:45Z</dcterms:modified>
</cp:coreProperties>
</file>