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84" r:id="rId10"/>
    <p:sldId id="285" r:id="rId11"/>
    <p:sldId id="286" r:id="rId12"/>
    <p:sldId id="287" r:id="rId13"/>
    <p:sldId id="264" r:id="rId14"/>
    <p:sldId id="265" r:id="rId15"/>
    <p:sldId id="266" r:id="rId16"/>
    <p:sldId id="267" r:id="rId17"/>
    <p:sldId id="289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6D28A65-938D-4C93-B1C5-680A173FC60F}" type="datetimeFigureOut">
              <a:rPr lang="ru-RU" smtClean="0"/>
              <a:t>23.11.2024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7B5085C-94EC-4065-A81B-4D74899470D2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 6,7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Інвентаризація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869340" y="19093"/>
            <a:ext cx="3840634" cy="6483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770963" y="261486"/>
            <a:ext cx="3902547" cy="6349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3164850" y="-492442"/>
            <a:ext cx="3659088" cy="6893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2. За </a:t>
            </a:r>
            <a:r>
              <a:rPr lang="ru-RU" sz="1600" dirty="0" err="1" smtClean="0"/>
              <a:t>віком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насадження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поділяють</a:t>
            </a:r>
            <a:r>
              <a:rPr lang="ru-RU" sz="1600" dirty="0" smtClean="0"/>
              <a:t> на молодняки 1-ої </a:t>
            </a:r>
            <a:r>
              <a:rPr lang="ru-RU" sz="1600" dirty="0" err="1" smtClean="0"/>
              <a:t>групи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віку</a:t>
            </a:r>
            <a:r>
              <a:rPr lang="ru-RU" sz="1600" dirty="0" smtClean="0"/>
              <a:t>; молодняки 2-ої </a:t>
            </a:r>
            <a:r>
              <a:rPr lang="ru-RU" sz="1600" dirty="0" err="1" smtClean="0"/>
              <a:t>групи</a:t>
            </a:r>
            <a:r>
              <a:rPr lang="ru-RU" sz="1600" dirty="0" smtClean="0"/>
              <a:t> </a:t>
            </a:r>
            <a:r>
              <a:rPr lang="ru-RU" sz="1600" dirty="0" err="1" smtClean="0"/>
              <a:t>віку</a:t>
            </a:r>
            <a:r>
              <a:rPr lang="ru-RU" sz="1600" dirty="0" smtClean="0"/>
              <a:t>; </a:t>
            </a:r>
            <a:r>
              <a:rPr lang="ru-RU" sz="1600" dirty="0" err="1" smtClean="0"/>
              <a:t>середньовікові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насадження</a:t>
            </a:r>
            <a:r>
              <a:rPr lang="ru-RU" sz="1600" dirty="0" smtClean="0"/>
              <a:t>; </a:t>
            </a:r>
            <a:r>
              <a:rPr lang="ru-RU" sz="1600" dirty="0" err="1" smtClean="0"/>
              <a:t>пристигаючі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насадження</a:t>
            </a:r>
            <a:r>
              <a:rPr lang="ru-RU" sz="1600" dirty="0" smtClean="0"/>
              <a:t>; </a:t>
            </a:r>
            <a:r>
              <a:rPr lang="ru-RU" sz="1600" dirty="0" err="1" smtClean="0"/>
              <a:t>стиглі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насадження</a:t>
            </a:r>
            <a:r>
              <a:rPr lang="ru-RU" sz="1600" dirty="0" smtClean="0"/>
              <a:t>; </a:t>
            </a:r>
            <a:r>
              <a:rPr lang="ru-RU" sz="1600" dirty="0" err="1" smtClean="0"/>
              <a:t>перестійні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насадження</a:t>
            </a:r>
            <a:r>
              <a:rPr lang="ru-RU" sz="1600" dirty="0" smtClean="0"/>
              <a:t>. </a:t>
            </a:r>
          </a:p>
          <a:p>
            <a:pPr algn="just"/>
            <a:r>
              <a:rPr lang="ru-RU" sz="1600" dirty="0" smtClean="0"/>
              <a:t>3. </a:t>
            </a:r>
            <a:r>
              <a:rPr lang="ru-RU" sz="1600" dirty="0" err="1" smtClean="0"/>
              <a:t>Наявність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підросту</a:t>
            </a:r>
            <a:r>
              <a:rPr lang="ru-RU" sz="1600" dirty="0" smtClean="0"/>
              <a:t>, </a:t>
            </a:r>
            <a:r>
              <a:rPr lang="ru-RU" sz="1600" dirty="0" err="1" smtClean="0"/>
              <a:t>підліску</a:t>
            </a:r>
            <a:r>
              <a:rPr lang="ru-RU" sz="1600" dirty="0" smtClean="0"/>
              <a:t> та </a:t>
            </a:r>
            <a:r>
              <a:rPr lang="ru-RU" sz="1600" dirty="0" err="1" smtClean="0"/>
              <a:t>чагарників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кормове</a:t>
            </a:r>
            <a:r>
              <a:rPr lang="ru-RU" sz="1600" dirty="0" smtClean="0"/>
              <a:t> </a:t>
            </a:r>
            <a:r>
              <a:rPr lang="ru-RU" sz="1600" dirty="0" err="1" smtClean="0"/>
              <a:t>та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захисне</a:t>
            </a:r>
            <a:r>
              <a:rPr lang="ru-RU" sz="1600" dirty="0" smtClean="0"/>
              <a:t> </a:t>
            </a:r>
            <a:r>
              <a:rPr lang="ru-RU" sz="1600" dirty="0" err="1" smtClean="0"/>
              <a:t>значення</a:t>
            </a:r>
            <a:r>
              <a:rPr lang="ru-RU" sz="1600" dirty="0" smtClean="0"/>
              <a:t> (</a:t>
            </a:r>
            <a:r>
              <a:rPr lang="ru-RU" sz="1600" dirty="0" err="1" smtClean="0"/>
              <a:t>ураховується</a:t>
            </a:r>
            <a:r>
              <a:rPr lang="ru-RU" sz="1600" dirty="0" smtClean="0"/>
              <a:t> як </a:t>
            </a:r>
            <a:r>
              <a:rPr lang="ru-RU" sz="1600" dirty="0" err="1" smtClean="0"/>
              <a:t>видова</a:t>
            </a:r>
            <a:r>
              <a:rPr lang="ru-RU" sz="1600" dirty="0" smtClean="0"/>
              <a:t> </a:t>
            </a:r>
            <a:r>
              <a:rPr lang="ru-RU" sz="1600" dirty="0" err="1" smtClean="0"/>
              <a:t>ознака</a:t>
            </a:r>
            <a:r>
              <a:rPr lang="ru-RU" sz="1600" dirty="0" smtClean="0"/>
              <a:t> при </a:t>
            </a:r>
            <a:r>
              <a:rPr lang="ru-RU" sz="1600" dirty="0" err="1" smtClean="0"/>
              <a:t>густоті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понад</a:t>
            </a:r>
            <a:r>
              <a:rPr lang="ru-RU" sz="1600" dirty="0" smtClean="0"/>
              <a:t> 1 тис. </a:t>
            </a:r>
            <a:r>
              <a:rPr lang="ru-RU" sz="1600" dirty="0" err="1" smtClean="0"/>
              <a:t>шт</a:t>
            </a:r>
            <a:r>
              <a:rPr lang="ru-RU" sz="1600" dirty="0" smtClean="0"/>
              <a:t>/га). </a:t>
            </a:r>
          </a:p>
          <a:p>
            <a:pPr algn="just"/>
            <a:r>
              <a:rPr lang="ru-RU" sz="1600" dirty="0" smtClean="0"/>
              <a:t>4. За </a:t>
            </a:r>
            <a:r>
              <a:rPr lang="ru-RU" sz="1600" dirty="0" err="1" smtClean="0"/>
              <a:t>висотою</a:t>
            </a:r>
            <a:r>
              <a:rPr lang="ru-RU" sz="1600" dirty="0" smtClean="0"/>
              <a:t> над </a:t>
            </a:r>
            <a:r>
              <a:rPr lang="ru-RU" sz="1600" dirty="0" err="1" smtClean="0"/>
              <a:t>рівнем</a:t>
            </a:r>
            <a:r>
              <a:rPr lang="ru-RU" sz="1600" dirty="0" smtClean="0"/>
              <a:t> моря (ВНРМ), </a:t>
            </a:r>
            <a:r>
              <a:rPr lang="ru-RU" sz="1600" dirty="0" err="1" smtClean="0"/>
              <a:t>визначається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згідно</a:t>
            </a:r>
            <a:r>
              <a:rPr lang="ru-RU" sz="1600" dirty="0" smtClean="0"/>
              <a:t> </a:t>
            </a:r>
            <a:r>
              <a:rPr lang="ru-RU" sz="1600" dirty="0" err="1" smtClean="0"/>
              <a:t>конкретних</a:t>
            </a:r>
            <a:r>
              <a:rPr lang="ru-RU" sz="1600" dirty="0" smtClean="0"/>
              <a:t> умов </a:t>
            </a:r>
            <a:r>
              <a:rPr lang="ru-RU" sz="1600" dirty="0" err="1" smtClean="0"/>
              <a:t>гірських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лісів</a:t>
            </a:r>
            <a:r>
              <a:rPr lang="ru-RU" sz="1600" dirty="0" smtClean="0"/>
              <a:t>. </a:t>
            </a:r>
          </a:p>
          <a:p>
            <a:pPr algn="just"/>
            <a:r>
              <a:rPr lang="ru-RU" sz="1600" dirty="0" smtClean="0"/>
              <a:t>5. За </a:t>
            </a:r>
            <a:r>
              <a:rPr lang="ru-RU" sz="1600" dirty="0" err="1" smtClean="0"/>
              <a:t>експозицією</a:t>
            </a:r>
            <a:r>
              <a:rPr lang="ru-RU" sz="1600" dirty="0" smtClean="0"/>
              <a:t> </a:t>
            </a:r>
            <a:r>
              <a:rPr lang="ru-RU" sz="1600" dirty="0" err="1" smtClean="0"/>
              <a:t>схилів</a:t>
            </a:r>
            <a:r>
              <a:rPr lang="ru-RU" sz="1600" dirty="0" smtClean="0"/>
              <a:t> (ЕС) </a:t>
            </a:r>
            <a:r>
              <a:rPr lang="ru-RU" sz="1600" dirty="0" err="1" smtClean="0"/>
              <a:t>визначається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згідно</a:t>
            </a:r>
            <a:r>
              <a:rPr lang="ru-RU" sz="1600" dirty="0" smtClean="0"/>
              <a:t> </a:t>
            </a:r>
            <a:r>
              <a:rPr lang="ru-RU" sz="1600" dirty="0" err="1" smtClean="0"/>
              <a:t>конкретних</a:t>
            </a:r>
            <a:r>
              <a:rPr lang="ru-RU" sz="1600" dirty="0" smtClean="0"/>
              <a:t> умов </a:t>
            </a:r>
            <a:r>
              <a:rPr lang="ru-RU" sz="1600" dirty="0" err="1" smtClean="0"/>
              <a:t>схили</a:t>
            </a:r>
            <a:r>
              <a:rPr lang="ru-RU" sz="1600" dirty="0" smtClean="0"/>
              <a:t> </a:t>
            </a:r>
            <a:r>
              <a:rPr lang="ru-RU" sz="1600" dirty="0" err="1" smtClean="0"/>
              <a:t>північної</a:t>
            </a:r>
            <a:r>
              <a:rPr lang="ru-RU" sz="1600" dirty="0" smtClean="0"/>
              <a:t> (</a:t>
            </a:r>
            <a:r>
              <a:rPr lang="ru-RU" sz="1600" dirty="0" err="1" smtClean="0"/>
              <a:t>північна</a:t>
            </a:r>
            <a:r>
              <a:rPr lang="ru-RU" sz="1600" dirty="0" smtClean="0"/>
              <a:t>, </a:t>
            </a:r>
            <a:r>
              <a:rPr lang="ru-RU" sz="1600" dirty="0" err="1" smtClean="0"/>
              <a:t>північно-західна</a:t>
            </a:r>
            <a:r>
              <a:rPr lang="ru-RU" sz="1600" dirty="0" smtClean="0"/>
              <a:t>, </a:t>
            </a:r>
            <a:r>
              <a:rPr lang="ru-RU" sz="1600" dirty="0" err="1" smtClean="0"/>
              <a:t>північно-східна</a:t>
            </a:r>
            <a:r>
              <a:rPr lang="ru-RU" sz="1600" dirty="0" smtClean="0"/>
              <a:t>, </a:t>
            </a:r>
            <a:r>
              <a:rPr lang="ru-RU" sz="1600" dirty="0" err="1" smtClean="0"/>
              <a:t>східна</a:t>
            </a:r>
            <a:r>
              <a:rPr lang="ru-RU" sz="1600" dirty="0" smtClean="0"/>
              <a:t> </a:t>
            </a:r>
            <a:r>
              <a:rPr lang="ru-RU" sz="1600" dirty="0" err="1" smtClean="0"/>
              <a:t>сторони</a:t>
            </a:r>
            <a:r>
              <a:rPr lang="ru-RU" sz="1600" dirty="0" smtClean="0"/>
              <a:t>) та </a:t>
            </a:r>
            <a:r>
              <a:rPr lang="ru-RU" sz="1600" dirty="0" err="1" smtClean="0"/>
              <a:t>південної</a:t>
            </a:r>
            <a:r>
              <a:rPr lang="ru-RU" sz="1600" dirty="0" smtClean="0"/>
              <a:t> (</a:t>
            </a:r>
            <a:r>
              <a:rPr lang="ru-RU" sz="1600" dirty="0" err="1" smtClean="0"/>
              <a:t>південна</a:t>
            </a:r>
            <a:r>
              <a:rPr lang="ru-RU" sz="1600" dirty="0" smtClean="0"/>
              <a:t>, </a:t>
            </a:r>
            <a:r>
              <a:rPr lang="ru-RU" sz="1600" dirty="0" err="1" smtClean="0"/>
              <a:t>південно-східна</a:t>
            </a:r>
            <a:r>
              <a:rPr lang="ru-RU" sz="1600" dirty="0" smtClean="0"/>
              <a:t>, </a:t>
            </a:r>
            <a:r>
              <a:rPr lang="ru-RU" sz="1600" dirty="0" err="1" smtClean="0"/>
              <a:t>південно-західна</a:t>
            </a:r>
            <a:r>
              <a:rPr lang="ru-RU" sz="1600" dirty="0" smtClean="0"/>
              <a:t>, </a:t>
            </a:r>
            <a:r>
              <a:rPr lang="ru-RU" sz="1600" dirty="0" err="1" smtClean="0"/>
              <a:t>західна</a:t>
            </a:r>
            <a:r>
              <a:rPr lang="ru-RU" sz="1600" dirty="0" smtClean="0"/>
              <a:t> </a:t>
            </a:r>
            <a:r>
              <a:rPr lang="ru-RU" sz="1600" dirty="0" err="1" smtClean="0"/>
              <a:t>сторони</a:t>
            </a:r>
            <a:r>
              <a:rPr lang="ru-RU" sz="1600" dirty="0" smtClean="0"/>
              <a:t>) </a:t>
            </a:r>
            <a:r>
              <a:rPr lang="ru-RU" sz="1600" dirty="0" err="1" smtClean="0"/>
              <a:t>експозиції</a:t>
            </a:r>
            <a:r>
              <a:rPr lang="ru-RU" sz="1600" dirty="0" smtClean="0"/>
              <a:t>. </a:t>
            </a:r>
          </a:p>
          <a:p>
            <a:pPr algn="just"/>
            <a:r>
              <a:rPr lang="ru-RU" sz="1600" dirty="0" err="1" smtClean="0"/>
              <a:t>Умови</a:t>
            </a:r>
            <a:r>
              <a:rPr lang="ru-RU" sz="1600" dirty="0" smtClean="0"/>
              <a:t> росту, </a:t>
            </a:r>
            <a:r>
              <a:rPr lang="ru-RU" sz="1600" dirty="0" err="1" smtClean="0"/>
              <a:t>тобто</a:t>
            </a:r>
            <a:r>
              <a:rPr lang="ru-RU" sz="1600" dirty="0" smtClean="0"/>
              <a:t> </a:t>
            </a:r>
            <a:r>
              <a:rPr lang="ru-RU" sz="1600" dirty="0" err="1" smtClean="0"/>
              <a:t>плодючість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ґрунтів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ступінь</a:t>
            </a:r>
            <a:r>
              <a:rPr lang="ru-RU" sz="1600" dirty="0" smtClean="0"/>
              <a:t> </a:t>
            </a:r>
            <a:r>
              <a:rPr lang="ru-RU" sz="1600" dirty="0" err="1" smtClean="0"/>
              <a:t>зволоження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зумовлюють</a:t>
            </a:r>
            <a:r>
              <a:rPr lang="ru-RU" sz="1600" dirty="0" smtClean="0"/>
              <a:t> склад </a:t>
            </a:r>
            <a:r>
              <a:rPr lang="ru-RU" sz="1600" dirty="0" err="1" smtClean="0"/>
              <a:t>і</a:t>
            </a:r>
            <a:r>
              <a:rPr lang="ru-RU" sz="1600" dirty="0" smtClean="0"/>
              <a:t> характер </a:t>
            </a:r>
            <a:r>
              <a:rPr lang="ru-RU" sz="1600" dirty="0" err="1" smtClean="0"/>
              <a:t>лісу</a:t>
            </a:r>
            <a:r>
              <a:rPr lang="ru-RU" sz="1600" dirty="0" smtClean="0"/>
              <a:t>. </a:t>
            </a:r>
            <a:r>
              <a:rPr lang="ru-RU" sz="1600" dirty="0" err="1" smtClean="0"/>
              <a:t>Іноді</a:t>
            </a:r>
            <a:r>
              <a:rPr lang="ru-RU" sz="1600" dirty="0" smtClean="0"/>
              <a:t> 20-30-річний </a:t>
            </a:r>
            <a:r>
              <a:rPr lang="ru-RU" sz="1600" dirty="0" err="1" smtClean="0"/>
              <a:t>ліс</a:t>
            </a:r>
            <a:r>
              <a:rPr lang="ru-RU" sz="1600" dirty="0" smtClean="0"/>
              <a:t> </a:t>
            </a:r>
            <a:r>
              <a:rPr lang="ru-RU" sz="1600" dirty="0" err="1" smtClean="0"/>
              <a:t>має</a:t>
            </a:r>
            <a:r>
              <a:rPr lang="ru-RU" sz="1600" dirty="0" smtClean="0"/>
              <a:t> </a:t>
            </a:r>
            <a:r>
              <a:rPr lang="ru-RU" sz="1600" dirty="0" err="1" smtClean="0"/>
              <a:t>вигляд</a:t>
            </a:r>
            <a:r>
              <a:rPr lang="ru-RU" sz="1600" dirty="0" smtClean="0"/>
              <a:t> 50-70-літнього,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навпаки</a:t>
            </a:r>
            <a:r>
              <a:rPr lang="ru-RU" sz="1600" dirty="0" smtClean="0"/>
              <a:t>. </a:t>
            </a:r>
            <a:r>
              <a:rPr lang="ru-RU" sz="1600" dirty="0" err="1" smtClean="0"/>
              <a:t>Висота</a:t>
            </a:r>
            <a:r>
              <a:rPr lang="ru-RU" sz="1600" dirty="0" smtClean="0"/>
              <a:t> над </a:t>
            </a:r>
            <a:r>
              <a:rPr lang="ru-RU" sz="1600" dirty="0" err="1" smtClean="0"/>
              <a:t>рівнем</a:t>
            </a:r>
            <a:r>
              <a:rPr lang="ru-RU" sz="1600" dirty="0" smtClean="0"/>
              <a:t> моря та </a:t>
            </a:r>
            <a:r>
              <a:rPr lang="ru-RU" sz="1600" dirty="0" err="1" smtClean="0"/>
              <a:t>експозиція</a:t>
            </a:r>
            <a:r>
              <a:rPr lang="ru-RU" sz="1600" dirty="0" smtClean="0"/>
              <a:t> </a:t>
            </a:r>
            <a:r>
              <a:rPr lang="ru-RU" sz="1600" dirty="0" err="1" smtClean="0"/>
              <a:t>схилів</a:t>
            </a:r>
            <a:r>
              <a:rPr lang="ru-RU" sz="1600" dirty="0" smtClean="0"/>
              <a:t> (</a:t>
            </a:r>
            <a:r>
              <a:rPr lang="ru-RU" sz="1600" dirty="0" err="1" smtClean="0"/>
              <a:t>визначається</a:t>
            </a:r>
            <a:r>
              <a:rPr lang="ru-RU" sz="1600" dirty="0" smtClean="0"/>
              <a:t> за </a:t>
            </a:r>
            <a:r>
              <a:rPr lang="ru-RU" sz="1600" dirty="0" err="1" smtClean="0"/>
              <a:t>топографічними</a:t>
            </a:r>
            <a:r>
              <a:rPr lang="ru-RU" sz="1600" dirty="0" smtClean="0"/>
              <a:t> картами) для </a:t>
            </a:r>
            <a:r>
              <a:rPr lang="ru-RU" sz="1600" dirty="0" err="1" smtClean="0"/>
              <a:t>гірських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лісів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теж</a:t>
            </a:r>
            <a:r>
              <a:rPr lang="ru-RU" sz="1600" dirty="0" smtClean="0"/>
              <a:t> </a:t>
            </a:r>
            <a:r>
              <a:rPr lang="ru-RU" sz="1600" dirty="0" err="1" smtClean="0"/>
              <a:t>обумовлюють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умови</a:t>
            </a:r>
            <a:r>
              <a:rPr lang="ru-RU" sz="1600" dirty="0" smtClean="0"/>
              <a:t> росту. В </a:t>
            </a:r>
            <a:r>
              <a:rPr lang="ru-RU" sz="1600" dirty="0" err="1" smtClean="0"/>
              <a:t>гірській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місцевості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велику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складність</a:t>
            </a:r>
            <a:r>
              <a:rPr lang="ru-RU" sz="1600" dirty="0" smtClean="0"/>
              <a:t> у </a:t>
            </a:r>
            <a:r>
              <a:rPr lang="ru-RU" sz="1600" dirty="0" err="1" smtClean="0"/>
              <a:t>типології</a:t>
            </a:r>
            <a:r>
              <a:rPr lang="ru-RU" sz="1600" dirty="0" smtClean="0"/>
              <a:t> (</a:t>
            </a:r>
            <a:r>
              <a:rPr lang="ru-RU" sz="1600" dirty="0" err="1" smtClean="0"/>
              <a:t>виділенні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типів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) </a:t>
            </a:r>
            <a:r>
              <a:rPr lang="ru-RU" sz="1600" dirty="0" err="1" smtClean="0"/>
              <a:t>обумовлюється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значною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різноманітністю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дією</a:t>
            </a:r>
            <a:r>
              <a:rPr lang="ru-RU" sz="1600" dirty="0" smtClean="0"/>
              <a:t> ряду </a:t>
            </a:r>
            <a:r>
              <a:rPr lang="ru-RU" sz="1600" dirty="0" err="1" smtClean="0"/>
              <a:t>біотичних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абіотичних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чинників</a:t>
            </a:r>
            <a:r>
              <a:rPr lang="ru-RU" sz="1600" dirty="0" smtClean="0"/>
              <a:t> на всю </a:t>
            </a:r>
            <a:r>
              <a:rPr lang="ru-RU" sz="1600" dirty="0" err="1" smtClean="0"/>
              <a:t>територію</a:t>
            </a:r>
            <a:r>
              <a:rPr lang="ru-RU" sz="1600" dirty="0" smtClean="0"/>
              <a:t>. </a:t>
            </a:r>
            <a:r>
              <a:rPr lang="ru-RU" sz="1600" dirty="0" err="1" smtClean="0"/>
              <a:t>Гарними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індикаторами</a:t>
            </a:r>
            <a:r>
              <a:rPr lang="ru-RU" sz="1600" dirty="0" smtClean="0"/>
              <a:t> умов росту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моховий</a:t>
            </a:r>
            <a:r>
              <a:rPr lang="ru-RU" sz="1600" dirty="0" smtClean="0"/>
              <a:t> та </a:t>
            </a:r>
            <a:r>
              <a:rPr lang="ru-RU" sz="1600" dirty="0" err="1" smtClean="0"/>
              <a:t>трав’яний</a:t>
            </a:r>
            <a:r>
              <a:rPr lang="ru-RU" sz="1600" dirty="0" smtClean="0"/>
              <a:t> покриви, за ними </a:t>
            </a:r>
            <a:r>
              <a:rPr lang="ru-RU" sz="1600" dirty="0" err="1" smtClean="0"/>
              <a:t>виділяють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наступні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ліси</a:t>
            </a:r>
            <a:r>
              <a:rPr lang="ru-RU" sz="1600" dirty="0" smtClean="0"/>
              <a:t>: </a:t>
            </a:r>
            <a:r>
              <a:rPr lang="ru-RU" sz="1600" dirty="0" err="1" smtClean="0"/>
              <a:t>зеленомощники</a:t>
            </a:r>
            <a:r>
              <a:rPr lang="ru-RU" sz="1600" dirty="0" smtClean="0"/>
              <a:t>, </a:t>
            </a:r>
            <a:r>
              <a:rPr lang="ru-RU" sz="1600" dirty="0" err="1" smtClean="0"/>
              <a:t>біломощники</a:t>
            </a:r>
            <a:r>
              <a:rPr lang="ru-RU" sz="1600" dirty="0" smtClean="0"/>
              <a:t>, </a:t>
            </a:r>
            <a:r>
              <a:rPr lang="ru-RU" sz="1600" dirty="0" err="1" smtClean="0"/>
              <a:t>таволгові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. </a:t>
            </a:r>
            <a:r>
              <a:rPr lang="ru-RU" sz="1600" dirty="0" err="1" smtClean="0"/>
              <a:t>Природно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різнохарактерні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насадження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будуть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відрізнятися</a:t>
            </a:r>
            <a:r>
              <a:rPr lang="ru-RU" sz="1600" dirty="0" smtClean="0"/>
              <a:t> </a:t>
            </a:r>
            <a:r>
              <a:rPr lang="ru-RU" sz="1600" dirty="0" err="1" smtClean="0"/>
              <a:t>своїми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кормовими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захисними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якостями</a:t>
            </a:r>
            <a:r>
              <a:rPr lang="ru-RU" sz="1600" dirty="0" smtClean="0"/>
              <a:t>,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це</a:t>
            </a:r>
            <a:r>
              <a:rPr lang="ru-RU" sz="1600" dirty="0" smtClean="0"/>
              <a:t> треба </a:t>
            </a:r>
            <a:r>
              <a:rPr lang="ru-RU" sz="1600" dirty="0" err="1" smtClean="0"/>
              <a:t>враховувати</a:t>
            </a:r>
            <a:r>
              <a:rPr lang="ru-RU" sz="1600" dirty="0" smtClean="0"/>
              <a:t> при </a:t>
            </a:r>
            <a:r>
              <a:rPr lang="ru-RU" sz="1600" dirty="0" err="1" smtClean="0"/>
              <a:t>виділенні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окремих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підтипів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. У всякому </a:t>
            </a:r>
            <a:r>
              <a:rPr lang="ru-RU" sz="1600" dirty="0" err="1" smtClean="0"/>
              <a:t>насадженні</a:t>
            </a:r>
            <a:r>
              <a:rPr lang="ru-RU" sz="1600" dirty="0" smtClean="0"/>
              <a:t>, </a:t>
            </a:r>
            <a:r>
              <a:rPr lang="ru-RU" sz="1600" dirty="0" err="1" smtClean="0"/>
              <a:t>крім</a:t>
            </a:r>
            <a:r>
              <a:rPr lang="ru-RU" sz="1600" dirty="0" smtClean="0"/>
              <a:t> </a:t>
            </a:r>
            <a:r>
              <a:rPr lang="ru-RU" sz="1600" dirty="0" err="1" smtClean="0"/>
              <a:t>вкритих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лісом</a:t>
            </a:r>
            <a:r>
              <a:rPr lang="ru-RU" sz="1600" dirty="0" smtClean="0"/>
              <a:t> </a:t>
            </a:r>
            <a:r>
              <a:rPr lang="ru-RU" sz="1600" dirty="0" err="1" smtClean="0"/>
              <a:t>ділянок</a:t>
            </a:r>
            <a:r>
              <a:rPr lang="ru-RU" sz="1600" dirty="0" smtClean="0"/>
              <a:t>,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категорії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лісових</a:t>
            </a:r>
            <a:r>
              <a:rPr lang="ru-RU" sz="1600" dirty="0" smtClean="0"/>
              <a:t>, </a:t>
            </a:r>
            <a:r>
              <a:rPr lang="ru-RU" sz="1600" dirty="0" err="1" smtClean="0"/>
              <a:t>але</a:t>
            </a:r>
            <a:r>
              <a:rPr lang="ru-RU" sz="1600" dirty="0" smtClean="0"/>
              <a:t> не </a:t>
            </a:r>
            <a:r>
              <a:rPr lang="ru-RU" sz="1600" dirty="0" err="1" smtClean="0"/>
              <a:t>вкритих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лісом</a:t>
            </a:r>
            <a:r>
              <a:rPr lang="ru-RU" sz="1600" dirty="0" smtClean="0"/>
              <a:t> </a:t>
            </a:r>
            <a:r>
              <a:rPr lang="ru-RU" sz="1600" dirty="0" err="1" smtClean="0"/>
              <a:t>ділянок</a:t>
            </a:r>
            <a:r>
              <a:rPr lang="ru-RU" sz="1600" dirty="0" smtClean="0"/>
              <a:t>. До не </a:t>
            </a:r>
            <a:r>
              <a:rPr lang="ru-RU" sz="1600" dirty="0" err="1" smtClean="0"/>
              <a:t>вкритих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лісом</a:t>
            </a:r>
            <a:r>
              <a:rPr lang="ru-RU" sz="1600" dirty="0" smtClean="0"/>
              <a:t> </a:t>
            </a:r>
            <a:r>
              <a:rPr lang="ru-RU" sz="1600" dirty="0" err="1" smtClean="0"/>
              <a:t>ділянок</a:t>
            </a:r>
            <a:r>
              <a:rPr lang="ru-RU" sz="1600" dirty="0" smtClean="0"/>
              <a:t> належать: </a:t>
            </a:r>
            <a:r>
              <a:rPr lang="ru-RU" sz="1600" dirty="0" err="1" smtClean="0"/>
              <a:t>незімкнені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культури</a:t>
            </a:r>
            <a:r>
              <a:rPr lang="ru-RU" sz="1600" dirty="0" smtClean="0"/>
              <a:t>, </a:t>
            </a:r>
            <a:r>
              <a:rPr lang="ru-RU" sz="1600" dirty="0" err="1" smtClean="0"/>
              <a:t>незалісені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зруби</a:t>
            </a:r>
            <a:r>
              <a:rPr lang="ru-RU" sz="1600" dirty="0" smtClean="0"/>
              <a:t>, </a:t>
            </a:r>
            <a:r>
              <a:rPr lang="ru-RU" sz="1600" dirty="0" err="1" smtClean="0"/>
              <a:t>гарі</a:t>
            </a:r>
            <a:r>
              <a:rPr lang="ru-RU" sz="1600" dirty="0" smtClean="0"/>
              <a:t>, </a:t>
            </a:r>
            <a:r>
              <a:rPr lang="ru-RU" sz="1600" dirty="0" err="1" smtClean="0"/>
              <a:t>рідини</a:t>
            </a:r>
            <a:r>
              <a:rPr lang="ru-RU" sz="1600" dirty="0" smtClean="0"/>
              <a:t>, </a:t>
            </a:r>
            <a:r>
              <a:rPr lang="ru-RU" sz="1600" dirty="0" err="1" smtClean="0"/>
              <a:t>прогалини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пустирі</a:t>
            </a:r>
            <a:r>
              <a:rPr lang="ru-RU" sz="1600" dirty="0" smtClean="0"/>
              <a:t>. </a:t>
            </a:r>
            <a:r>
              <a:rPr lang="ru-RU" sz="1600" dirty="0" err="1" smtClean="0"/>
              <a:t>Найбільше</a:t>
            </a:r>
            <a:r>
              <a:rPr lang="ru-RU" sz="1600" dirty="0" smtClean="0"/>
              <a:t> </a:t>
            </a:r>
            <a:r>
              <a:rPr lang="ru-RU" sz="1600" dirty="0" err="1" smtClean="0"/>
              <a:t>значення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незалісені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зруби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гарі</a:t>
            </a:r>
            <a:r>
              <a:rPr lang="ru-RU" sz="1600" dirty="0" smtClean="0"/>
              <a:t>. На </a:t>
            </a:r>
            <a:r>
              <a:rPr lang="ru-RU" sz="1600" dirty="0" err="1" smtClean="0"/>
              <a:t>деяких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них </a:t>
            </a:r>
            <a:r>
              <a:rPr lang="ru-RU" sz="1600" dirty="0" err="1" smtClean="0"/>
              <a:t>йде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процес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лісовідновлення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але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частіше</a:t>
            </a:r>
            <a:r>
              <a:rPr lang="ru-RU" sz="1600" dirty="0" smtClean="0"/>
              <a:t> на них нема </a:t>
            </a:r>
            <a:r>
              <a:rPr lang="ru-RU" sz="1600" dirty="0" err="1" smtClean="0"/>
              <a:t>відновлення</a:t>
            </a:r>
            <a:r>
              <a:rPr lang="ru-RU" sz="1600" dirty="0" smtClean="0"/>
              <a:t>, а </a:t>
            </a:r>
            <a:r>
              <a:rPr lang="ru-RU" sz="1600" dirty="0" err="1" smtClean="0"/>
              <a:t>іноді</a:t>
            </a:r>
            <a:r>
              <a:rPr lang="ru-RU" sz="1600" dirty="0" smtClean="0"/>
              <a:t> вони </a:t>
            </a:r>
            <a:r>
              <a:rPr lang="ru-RU" sz="1600" dirty="0" err="1" smtClean="0"/>
              <a:t>навіть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заболочуються</a:t>
            </a:r>
            <a:r>
              <a:rPr lang="ru-RU" sz="1600" dirty="0" smtClean="0"/>
              <a:t>. Все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окремі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підтипи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. </a:t>
            </a:r>
            <a:endParaRPr lang="ru-RU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/>
              <a:t>Прогалини</a:t>
            </a:r>
            <a:r>
              <a:rPr lang="ru-RU" sz="1600" dirty="0" smtClean="0"/>
              <a:t> за </a:t>
            </a:r>
            <a:r>
              <a:rPr lang="ru-RU" sz="1600" dirty="0" err="1" smtClean="0"/>
              <a:t>розміром</a:t>
            </a:r>
            <a:r>
              <a:rPr lang="ru-RU" sz="1600" dirty="0" smtClean="0"/>
              <a:t> </a:t>
            </a:r>
            <a:r>
              <a:rPr lang="ru-RU" sz="1600" dirty="0" err="1" smtClean="0"/>
              <a:t>менше</a:t>
            </a:r>
            <a:r>
              <a:rPr lang="ru-RU" sz="1600" dirty="0" smtClean="0"/>
              <a:t> полян.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живий</a:t>
            </a:r>
            <a:r>
              <a:rPr lang="ru-RU" sz="1600" dirty="0" smtClean="0"/>
              <a:t> </a:t>
            </a:r>
            <a:r>
              <a:rPr lang="ru-RU" sz="1600" dirty="0" err="1" smtClean="0"/>
              <a:t>покрив</a:t>
            </a:r>
            <a:r>
              <a:rPr lang="ru-RU" sz="1600" dirty="0" smtClean="0"/>
              <a:t> </a:t>
            </a:r>
            <a:r>
              <a:rPr lang="ru-RU" sz="1600" dirty="0" err="1" smtClean="0"/>
              <a:t>звичайно</a:t>
            </a:r>
            <a:r>
              <a:rPr lang="ru-RU" sz="1600" dirty="0" smtClean="0"/>
              <a:t> </a:t>
            </a:r>
            <a:r>
              <a:rPr lang="ru-RU" sz="1600" dirty="0" err="1" smtClean="0"/>
              <a:t>менше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розвинений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у </a:t>
            </a:r>
            <a:r>
              <a:rPr lang="ru-RU" sz="1600" dirty="0" err="1" smtClean="0"/>
              <a:t>ньому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більше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. </a:t>
            </a:r>
          </a:p>
          <a:p>
            <a:pPr algn="just"/>
            <a:r>
              <a:rPr lang="ru-RU" sz="1600" dirty="0" err="1" smtClean="0"/>
              <a:t>Пустирі</a:t>
            </a:r>
            <a:r>
              <a:rPr lang="ru-RU" sz="1600" dirty="0" smtClean="0"/>
              <a:t> –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безлісі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. На </a:t>
            </a:r>
            <a:r>
              <a:rPr lang="ru-RU" sz="1600" dirty="0" err="1" smtClean="0"/>
              <a:t>рідинах</a:t>
            </a:r>
            <a:r>
              <a:rPr lang="ru-RU" sz="1600" dirty="0" smtClean="0"/>
              <a:t> </a:t>
            </a:r>
            <a:r>
              <a:rPr lang="ru-RU" sz="1600" dirty="0" err="1" smtClean="0"/>
              <a:t>іноді</a:t>
            </a:r>
            <a:r>
              <a:rPr lang="ru-RU" sz="1600" dirty="0" smtClean="0"/>
              <a:t> </a:t>
            </a:r>
            <a:r>
              <a:rPr lang="ru-RU" sz="1600" dirty="0" err="1" smtClean="0"/>
              <a:t>бува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підріст</a:t>
            </a:r>
            <a:r>
              <a:rPr lang="ru-RU" sz="1600" dirty="0" smtClean="0"/>
              <a:t>,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тоді</a:t>
            </a:r>
            <a:r>
              <a:rPr lang="ru-RU" sz="1600" dirty="0" smtClean="0"/>
              <a:t> у </a:t>
            </a:r>
            <a:r>
              <a:rPr lang="ru-RU" sz="1600" dirty="0" err="1" smtClean="0"/>
              <a:t>мисливськогосподарському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відношенні</a:t>
            </a:r>
            <a:r>
              <a:rPr lang="ru-RU" sz="1600" dirty="0" smtClean="0"/>
              <a:t> вони </a:t>
            </a:r>
            <a:r>
              <a:rPr lang="ru-RU" sz="1600" dirty="0" err="1" smtClean="0"/>
              <a:t>наближаються</a:t>
            </a:r>
            <a:r>
              <a:rPr lang="ru-RU" sz="1600" dirty="0" smtClean="0"/>
              <a:t> до </a:t>
            </a:r>
            <a:r>
              <a:rPr lang="ru-RU" sz="1600" dirty="0" err="1" smtClean="0"/>
              <a:t>молодняків</a:t>
            </a:r>
            <a:r>
              <a:rPr lang="ru-RU" sz="1600" dirty="0" smtClean="0"/>
              <a:t>. </a:t>
            </a:r>
            <a:r>
              <a:rPr lang="ru-RU" sz="1600" dirty="0" err="1" smtClean="0"/>
              <a:t>Вирубками</a:t>
            </a:r>
            <a:r>
              <a:rPr lang="ru-RU" sz="1600" dirty="0" smtClean="0"/>
              <a:t> </a:t>
            </a:r>
            <a:r>
              <a:rPr lang="ru-RU" sz="1600" dirty="0" err="1" smtClean="0"/>
              <a:t>називають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лісового</a:t>
            </a:r>
            <a:r>
              <a:rPr lang="ru-RU" sz="1600" dirty="0" smtClean="0"/>
              <a:t> фонду,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лісова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деревна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рослинність</a:t>
            </a:r>
            <a:r>
              <a:rPr lang="ru-RU" sz="1600" dirty="0" smtClean="0"/>
              <a:t> прибрана </a:t>
            </a:r>
            <a:r>
              <a:rPr lang="ru-RU" sz="1600" dirty="0" err="1" smtClean="0"/>
              <a:t>повністю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частково</a:t>
            </a:r>
            <a:r>
              <a:rPr lang="ru-RU" sz="1600" dirty="0" smtClean="0"/>
              <a:t>. До типу </a:t>
            </a:r>
            <a:r>
              <a:rPr lang="ru-RU" sz="1600" dirty="0" err="1" smtClean="0"/>
              <a:t>вирубки</a:t>
            </a:r>
            <a:r>
              <a:rPr lang="ru-RU" sz="1600" dirty="0" smtClean="0"/>
              <a:t> не </a:t>
            </a:r>
            <a:r>
              <a:rPr lang="ru-RU" sz="1600" dirty="0" err="1" smtClean="0"/>
              <a:t>відносяться</a:t>
            </a:r>
            <a:r>
              <a:rPr lang="ru-RU" sz="1600" dirty="0" smtClean="0"/>
              <a:t>: – </a:t>
            </a:r>
            <a:r>
              <a:rPr lang="ru-RU" sz="1600" dirty="0" err="1" smtClean="0"/>
              <a:t>ділянки</a:t>
            </a:r>
            <a:r>
              <a:rPr lang="ru-RU" sz="1600" dirty="0" smtClean="0"/>
              <a:t>, на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</a:t>
            </a:r>
            <a:r>
              <a:rPr lang="ru-RU" sz="1600" dirty="0" smtClean="0"/>
              <a:t> </a:t>
            </a:r>
            <a:r>
              <a:rPr lang="ru-RU" sz="1600" dirty="0" err="1" smtClean="0"/>
              <a:t>вирубаний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частково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зберігся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деревостан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має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повноту</a:t>
            </a:r>
            <a:r>
              <a:rPr lang="ru-RU" sz="1600" dirty="0" smtClean="0"/>
              <a:t>, </a:t>
            </a:r>
            <a:r>
              <a:rPr lang="ru-RU" sz="1600" dirty="0" err="1" smtClean="0"/>
              <a:t>вищу</a:t>
            </a:r>
            <a:r>
              <a:rPr lang="ru-RU" sz="1600" dirty="0" smtClean="0"/>
              <a:t> за </a:t>
            </a:r>
            <a:r>
              <a:rPr lang="ru-RU" sz="1600" dirty="0" err="1" smtClean="0"/>
              <a:t>повноту</a:t>
            </a:r>
            <a:r>
              <a:rPr lang="ru-RU" sz="1600" dirty="0" smtClean="0"/>
              <a:t> </a:t>
            </a:r>
            <a:r>
              <a:rPr lang="ru-RU" sz="1600" dirty="0" err="1" smtClean="0"/>
              <a:t>рідин</a:t>
            </a:r>
            <a:r>
              <a:rPr lang="ru-RU" sz="1600" dirty="0" smtClean="0"/>
              <a:t>; – </a:t>
            </a:r>
            <a:r>
              <a:rPr lang="ru-RU" sz="1600" dirty="0" err="1" smtClean="0"/>
              <a:t>ділянки</a:t>
            </a:r>
            <a:r>
              <a:rPr lang="ru-RU" sz="1600" dirty="0" smtClean="0"/>
              <a:t>, на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частина</a:t>
            </a:r>
            <a:r>
              <a:rPr lang="ru-RU" sz="1600" dirty="0" smtClean="0"/>
              <a:t> дерев </a:t>
            </a:r>
            <a:r>
              <a:rPr lang="ru-RU" sz="1600" dirty="0" err="1" smtClean="0"/>
              <a:t>вирубана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метою </a:t>
            </a:r>
            <a:r>
              <a:rPr lang="ru-RU" sz="1600" dirty="0" err="1" smtClean="0"/>
              <a:t>створення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кращих</a:t>
            </a:r>
            <a:r>
              <a:rPr lang="ru-RU" sz="1600" dirty="0" smtClean="0"/>
              <a:t> умов для росту </a:t>
            </a:r>
            <a:r>
              <a:rPr lang="ru-RU" sz="1600" dirty="0" err="1" smtClean="0"/>
              <a:t>залишених</a:t>
            </a:r>
            <a:r>
              <a:rPr lang="ru-RU" sz="1600" dirty="0" smtClean="0"/>
              <a:t>. </a:t>
            </a:r>
            <a:r>
              <a:rPr lang="ru-RU" sz="1600" dirty="0" err="1" smtClean="0"/>
              <a:t>Вирубки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утворюються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після</a:t>
            </a:r>
            <a:r>
              <a:rPr lang="ru-RU" sz="1600" dirty="0" smtClean="0"/>
              <a:t> </a:t>
            </a:r>
            <a:r>
              <a:rPr lang="ru-RU" sz="1600" dirty="0" err="1" smtClean="0"/>
              <a:t>вилучення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спілого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лісу</a:t>
            </a:r>
            <a:r>
              <a:rPr lang="ru-RU" sz="1600" dirty="0" smtClean="0"/>
              <a:t>, а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після</a:t>
            </a:r>
            <a:r>
              <a:rPr lang="ru-RU" sz="1600" dirty="0" smtClean="0"/>
              <a:t> </a:t>
            </a:r>
            <a:r>
              <a:rPr lang="ru-RU" sz="1600" dirty="0" err="1" smtClean="0"/>
              <a:t>суцільних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санітарних</a:t>
            </a:r>
            <a:r>
              <a:rPr lang="ru-RU" sz="1600" dirty="0" smtClean="0"/>
              <a:t> рубок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після</a:t>
            </a:r>
            <a:r>
              <a:rPr lang="ru-RU" sz="1600" dirty="0" smtClean="0"/>
              <a:t> </a:t>
            </a:r>
            <a:r>
              <a:rPr lang="ru-RU" sz="1600" dirty="0" err="1" smtClean="0"/>
              <a:t>вбирання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деревної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метою переводу </a:t>
            </a:r>
            <a:r>
              <a:rPr lang="ru-RU" sz="1600" dirty="0" err="1" smtClean="0"/>
              <a:t>вкритої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лісом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в </a:t>
            </a:r>
            <a:r>
              <a:rPr lang="ru-RU" sz="1600" dirty="0" err="1" smtClean="0"/>
              <a:t>іншу</a:t>
            </a:r>
            <a:r>
              <a:rPr lang="ru-RU" sz="1600" dirty="0" smtClean="0"/>
              <a:t> </a:t>
            </a:r>
            <a:r>
              <a:rPr lang="ru-RU" sz="1600" dirty="0" err="1" smtClean="0"/>
              <a:t>категорію</a:t>
            </a:r>
            <a:r>
              <a:rPr lang="ru-RU" sz="1600" dirty="0" smtClean="0"/>
              <a:t>. В </a:t>
            </a:r>
            <a:r>
              <a:rPr lang="ru-RU" sz="1600" dirty="0" err="1" smtClean="0"/>
              <a:t>усіх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випадках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площа</a:t>
            </a:r>
            <a:r>
              <a:rPr lang="ru-RU" sz="1600" dirty="0" smtClean="0"/>
              <a:t> </a:t>
            </a:r>
            <a:r>
              <a:rPr lang="ru-RU" sz="1600" dirty="0" err="1" smtClean="0"/>
              <a:t>після</a:t>
            </a:r>
            <a:r>
              <a:rPr lang="ru-RU" sz="1600" dirty="0" smtClean="0"/>
              <a:t> </a:t>
            </a:r>
            <a:r>
              <a:rPr lang="ru-RU" sz="1600" dirty="0" err="1" smtClean="0"/>
              <a:t>вирубки</a:t>
            </a:r>
            <a:r>
              <a:rPr lang="ru-RU" sz="1600" dirty="0" smtClean="0"/>
              <a:t>, </a:t>
            </a:r>
            <a:r>
              <a:rPr lang="ru-RU" sz="1600" dirty="0" err="1" smtClean="0"/>
              <a:t>хоча</a:t>
            </a:r>
            <a:r>
              <a:rPr lang="ru-RU" sz="1600" dirty="0" smtClean="0"/>
              <a:t>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називається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лісосікою</a:t>
            </a:r>
            <a:r>
              <a:rPr lang="ru-RU" sz="1600" dirty="0" smtClean="0"/>
              <a:t>, не належать до </a:t>
            </a:r>
            <a:r>
              <a:rPr lang="ru-RU" sz="1600" dirty="0" err="1" smtClean="0"/>
              <a:t>категорії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зрубів</a:t>
            </a:r>
            <a:r>
              <a:rPr lang="ru-RU" sz="1600" dirty="0" smtClean="0"/>
              <a:t>. </a:t>
            </a:r>
            <a:r>
              <a:rPr lang="ru-RU" sz="1600" dirty="0" err="1" smtClean="0"/>
              <a:t>Розрізняють</a:t>
            </a:r>
            <a:r>
              <a:rPr lang="ru-RU" sz="1600" dirty="0" smtClean="0"/>
              <a:t> три </a:t>
            </a:r>
            <a:r>
              <a:rPr lang="ru-RU" sz="1600" dirty="0" err="1" smtClean="0"/>
              <a:t>основні</a:t>
            </a:r>
            <a:r>
              <a:rPr lang="ru-RU" sz="1600" dirty="0" smtClean="0"/>
              <a:t> </a:t>
            </a:r>
            <a:r>
              <a:rPr lang="ru-RU" sz="1600" dirty="0" err="1" smtClean="0"/>
              <a:t>способи</a:t>
            </a:r>
            <a:r>
              <a:rPr lang="ru-RU" sz="1600" dirty="0" smtClean="0"/>
              <a:t> рубок головного </a:t>
            </a:r>
            <a:r>
              <a:rPr lang="ru-RU" sz="1600" dirty="0" err="1" smtClean="0"/>
              <a:t>користування</a:t>
            </a:r>
            <a:r>
              <a:rPr lang="ru-RU" sz="1600" dirty="0" smtClean="0"/>
              <a:t> – </a:t>
            </a:r>
            <a:r>
              <a:rPr lang="ru-RU" sz="1600" dirty="0" err="1" smtClean="0"/>
              <a:t>суцільні</a:t>
            </a:r>
            <a:r>
              <a:rPr lang="ru-RU" sz="1600" dirty="0" smtClean="0"/>
              <a:t>, </a:t>
            </a:r>
            <a:r>
              <a:rPr lang="ru-RU" sz="1600" dirty="0" err="1" smtClean="0"/>
              <a:t>поступові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вибіркові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суцільних</a:t>
            </a:r>
            <a:r>
              <a:rPr lang="ru-RU" sz="1600" dirty="0" smtClean="0"/>
              <a:t> рубках на </a:t>
            </a:r>
            <a:r>
              <a:rPr lang="ru-RU" sz="1600" dirty="0" err="1" smtClean="0"/>
              <a:t>відведеній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</a:t>
            </a:r>
            <a:r>
              <a:rPr lang="ru-RU" sz="1600" dirty="0" err="1" smtClean="0"/>
              <a:t>вирубаються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усі</a:t>
            </a:r>
            <a:r>
              <a:rPr lang="ru-RU" sz="1600" dirty="0" smtClean="0"/>
              <a:t> дерева. </a:t>
            </a:r>
            <a:r>
              <a:rPr lang="ru-RU" sz="1600" dirty="0" err="1" smtClean="0"/>
              <a:t>Суцільні</a:t>
            </a:r>
            <a:r>
              <a:rPr lang="ru-RU" sz="1600" dirty="0" smtClean="0"/>
              <a:t> рубки </a:t>
            </a:r>
            <a:r>
              <a:rPr lang="ru-RU" sz="1600" dirty="0" err="1" smtClean="0"/>
              <a:t>бувають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вузькими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лісосіками</a:t>
            </a:r>
            <a:r>
              <a:rPr lang="ru-RU" sz="1600" dirty="0" smtClean="0"/>
              <a:t>, коли </a:t>
            </a:r>
            <a:r>
              <a:rPr lang="ru-RU" sz="1600" dirty="0" err="1" smtClean="0"/>
              <a:t>їх</a:t>
            </a:r>
            <a:r>
              <a:rPr lang="ru-RU" sz="1600" dirty="0" smtClean="0"/>
              <a:t> ширина </a:t>
            </a:r>
            <a:r>
              <a:rPr lang="ru-RU" sz="1600" dirty="0" err="1" smtClean="0"/>
              <a:t>коливається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50 до 100 м,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суцільні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концентровані</a:t>
            </a:r>
            <a:r>
              <a:rPr lang="ru-RU" sz="1600" dirty="0" smtClean="0"/>
              <a:t> рубки, ширина </a:t>
            </a:r>
            <a:r>
              <a:rPr lang="ru-RU" sz="1600" dirty="0" err="1" smtClean="0"/>
              <a:t>лісосік</a:t>
            </a:r>
            <a:r>
              <a:rPr lang="ru-RU" sz="1600" dirty="0" smtClean="0"/>
              <a:t>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досягає</a:t>
            </a:r>
            <a:r>
              <a:rPr lang="ru-RU" sz="1600" dirty="0" smtClean="0"/>
              <a:t> </a:t>
            </a:r>
            <a:r>
              <a:rPr lang="ru-RU" sz="1600" dirty="0" err="1" smtClean="0"/>
              <a:t>ширини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лісового</a:t>
            </a:r>
            <a:r>
              <a:rPr lang="ru-RU" sz="1600" dirty="0" smtClean="0"/>
              <a:t> кварталу. </a:t>
            </a:r>
            <a:r>
              <a:rPr lang="ru-RU" sz="1600" dirty="0" err="1" smtClean="0"/>
              <a:t>Довжина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лісосік</a:t>
            </a:r>
            <a:r>
              <a:rPr lang="ru-RU" sz="1600" dirty="0" smtClean="0"/>
              <a:t> у таких </a:t>
            </a:r>
            <a:r>
              <a:rPr lang="ru-RU" sz="1600" dirty="0" err="1" smtClean="0"/>
              <a:t>випадках</a:t>
            </a:r>
            <a:r>
              <a:rPr lang="ru-RU" sz="1600" dirty="0" smtClean="0"/>
              <a:t> часто </a:t>
            </a:r>
            <a:r>
              <a:rPr lang="ru-RU" sz="1600" dirty="0" err="1" smtClean="0"/>
              <a:t>більше</a:t>
            </a:r>
            <a:r>
              <a:rPr lang="ru-RU" sz="1600" dirty="0" smtClean="0"/>
              <a:t> </a:t>
            </a:r>
            <a:r>
              <a:rPr lang="ru-RU" sz="1600" dirty="0" err="1" smtClean="0"/>
              <a:t>сторони</a:t>
            </a:r>
            <a:r>
              <a:rPr lang="ru-RU" sz="1600" dirty="0" smtClean="0"/>
              <a:t> кварталу. </a:t>
            </a:r>
            <a:r>
              <a:rPr lang="ru-RU" sz="1600" dirty="0" err="1" smtClean="0"/>
              <a:t>Розрізняють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ще</a:t>
            </a:r>
            <a:r>
              <a:rPr lang="ru-RU" sz="1600" dirty="0" smtClean="0"/>
              <a:t> так </a:t>
            </a:r>
            <a:r>
              <a:rPr lang="ru-RU" sz="1600" dirty="0" err="1" smtClean="0"/>
              <a:t>звані</a:t>
            </a:r>
            <a:r>
              <a:rPr lang="ru-RU" sz="1600" dirty="0" smtClean="0"/>
              <a:t> </a:t>
            </a:r>
            <a:r>
              <a:rPr lang="ru-RU" sz="1600" dirty="0" err="1" smtClean="0"/>
              <a:t>умовно-суцільні</a:t>
            </a:r>
            <a:r>
              <a:rPr lang="ru-RU" sz="1600" dirty="0" smtClean="0"/>
              <a:t> рубки, при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на </a:t>
            </a:r>
            <a:r>
              <a:rPr lang="ru-RU" sz="1600" dirty="0" err="1" smtClean="0"/>
              <a:t>відведеній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</a:t>
            </a:r>
            <a:r>
              <a:rPr lang="ru-RU" sz="1600" dirty="0" err="1" smtClean="0"/>
              <a:t>вирубаються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лише</a:t>
            </a:r>
            <a:r>
              <a:rPr lang="ru-RU" sz="1600" dirty="0" smtClean="0"/>
              <a:t> дерева </a:t>
            </a:r>
            <a:r>
              <a:rPr lang="ru-RU" sz="1600" dirty="0" err="1" smtClean="0"/>
              <a:t>крупних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розмірів</a:t>
            </a:r>
            <a:r>
              <a:rPr lang="ru-RU" sz="1600" dirty="0" smtClean="0"/>
              <a:t>, </a:t>
            </a:r>
            <a:r>
              <a:rPr lang="ru-RU" sz="1600" dirty="0" err="1" smtClean="0"/>
              <a:t>необхідної</a:t>
            </a:r>
            <a:r>
              <a:rPr lang="ru-RU" sz="1600" dirty="0" smtClean="0"/>
              <a:t> породи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кращої</a:t>
            </a:r>
            <a:r>
              <a:rPr lang="ru-RU" sz="1600" dirty="0" smtClean="0"/>
              <a:t> </a:t>
            </a:r>
            <a:r>
              <a:rPr lang="ru-RU" sz="1600" dirty="0" err="1" smtClean="0"/>
              <a:t>якості</a:t>
            </a:r>
            <a:r>
              <a:rPr lang="ru-RU" sz="1600" dirty="0" smtClean="0"/>
              <a:t>. </a:t>
            </a:r>
            <a:r>
              <a:rPr lang="ru-RU" sz="1600" dirty="0" err="1" smtClean="0"/>
              <a:t>Інший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деревостан</a:t>
            </a:r>
            <a:r>
              <a:rPr lang="ru-RU" sz="1600" dirty="0" smtClean="0"/>
              <a:t>, </a:t>
            </a:r>
            <a:r>
              <a:rPr lang="ru-RU" sz="1600" dirty="0" err="1" smtClean="0"/>
              <a:t>утворюючий</a:t>
            </a:r>
            <a:r>
              <a:rPr lang="ru-RU" sz="1600" dirty="0" smtClean="0"/>
              <a:t> </a:t>
            </a:r>
            <a:r>
              <a:rPr lang="ru-RU" sz="1600" dirty="0" err="1" smtClean="0"/>
              <a:t>іноді</a:t>
            </a:r>
            <a:r>
              <a:rPr lang="ru-RU" sz="1600" dirty="0" smtClean="0"/>
              <a:t> 30-40  % </a:t>
            </a:r>
            <a:r>
              <a:rPr lang="ru-RU" sz="1600" dirty="0" err="1" smtClean="0"/>
              <a:t>всього</a:t>
            </a:r>
            <a:r>
              <a:rPr lang="ru-RU" sz="1600" dirty="0" smtClean="0"/>
              <a:t> запасу, </a:t>
            </a:r>
            <a:r>
              <a:rPr lang="ru-RU" sz="1600" dirty="0" err="1" smtClean="0"/>
              <a:t>остається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корені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змінені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змінюється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захищеність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. </a:t>
            </a:r>
            <a:r>
              <a:rPr lang="ru-RU" sz="1600" dirty="0" err="1" smtClean="0"/>
              <a:t>Найбільш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різко</a:t>
            </a:r>
            <a:r>
              <a:rPr lang="ru-RU" sz="1600" dirty="0" smtClean="0"/>
              <a:t> вона </a:t>
            </a:r>
            <a:r>
              <a:rPr lang="ru-RU" sz="1600" dirty="0" err="1" smtClean="0"/>
              <a:t>змінюється</a:t>
            </a:r>
            <a:r>
              <a:rPr lang="ru-RU" sz="1600" dirty="0" smtClean="0"/>
              <a:t> при </a:t>
            </a:r>
            <a:r>
              <a:rPr lang="ru-RU" sz="1600" dirty="0" err="1" smtClean="0"/>
              <a:t>головних</a:t>
            </a:r>
            <a:r>
              <a:rPr lang="ru-RU" sz="1600" dirty="0" smtClean="0"/>
              <a:t> рубках </a:t>
            </a:r>
            <a:r>
              <a:rPr lang="ru-RU" sz="1600" dirty="0" err="1" smtClean="0"/>
              <a:t>лісу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концентрованих</a:t>
            </a:r>
            <a:r>
              <a:rPr lang="ru-RU" sz="1600" dirty="0" smtClean="0"/>
              <a:t> рубках </a:t>
            </a:r>
            <a:r>
              <a:rPr lang="ru-RU" sz="1600" dirty="0" err="1" smtClean="0"/>
              <a:t>ліс</a:t>
            </a:r>
            <a:r>
              <a:rPr lang="ru-RU" sz="1600" dirty="0" smtClean="0"/>
              <a:t> </a:t>
            </a:r>
            <a:r>
              <a:rPr lang="ru-RU" sz="1600" dirty="0" err="1" smtClean="0"/>
              <a:t>вирубають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іноді</a:t>
            </a:r>
            <a:r>
              <a:rPr lang="ru-RU" sz="1600" dirty="0" smtClean="0"/>
              <a:t> на </a:t>
            </a:r>
            <a:r>
              <a:rPr lang="ru-RU" sz="1600" dirty="0" err="1" smtClean="0"/>
              <a:t>ділянках</a:t>
            </a:r>
            <a:r>
              <a:rPr lang="ru-RU" sz="1600" dirty="0" smtClean="0"/>
              <a:t> у </a:t>
            </a:r>
            <a:r>
              <a:rPr lang="ru-RU" sz="1600" dirty="0" err="1" smtClean="0"/>
              <a:t>декілька</a:t>
            </a:r>
            <a:r>
              <a:rPr lang="ru-RU" sz="1600" dirty="0" smtClean="0"/>
              <a:t> </a:t>
            </a:r>
            <a:r>
              <a:rPr lang="ru-RU" sz="1600" dirty="0" err="1" smtClean="0"/>
              <a:t>квадратних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кілометрів</a:t>
            </a:r>
            <a:r>
              <a:rPr lang="ru-RU" sz="1600" dirty="0" smtClean="0"/>
              <a:t>. Рубка </a:t>
            </a:r>
            <a:r>
              <a:rPr lang="ru-RU" sz="1600" dirty="0" err="1" smtClean="0"/>
              <a:t>лісу</a:t>
            </a:r>
            <a:r>
              <a:rPr lang="ru-RU" sz="1600" dirty="0" smtClean="0"/>
              <a:t> </a:t>
            </a:r>
            <a:r>
              <a:rPr lang="ru-RU" sz="1600" dirty="0" err="1" smtClean="0"/>
              <a:t>вузькими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стрічками</a:t>
            </a:r>
            <a:r>
              <a:rPr lang="ru-RU" sz="1600" dirty="0" smtClean="0"/>
              <a:t> (</a:t>
            </a:r>
            <a:r>
              <a:rPr lang="ru-RU" sz="1600" dirty="0" err="1" smtClean="0"/>
              <a:t>лісосіка</a:t>
            </a:r>
            <a:r>
              <a:rPr lang="ru-RU" sz="1600" dirty="0" smtClean="0"/>
              <a:t> шириною 50-100 м) у </a:t>
            </a:r>
            <a:r>
              <a:rPr lang="ru-RU" sz="1600" dirty="0" err="1" smtClean="0"/>
              <a:t>меншій</a:t>
            </a:r>
            <a:r>
              <a:rPr lang="ru-RU" sz="1600" dirty="0" smtClean="0"/>
              <a:t> </a:t>
            </a:r>
            <a:r>
              <a:rPr lang="ru-RU" sz="1600" dirty="0" err="1" smtClean="0"/>
              <a:t>мірі</a:t>
            </a:r>
            <a:r>
              <a:rPr lang="ru-RU" sz="1600" dirty="0" smtClean="0"/>
              <a:t> </a:t>
            </a:r>
            <a:r>
              <a:rPr lang="ru-RU" sz="1600" dirty="0" err="1" smtClean="0"/>
              <a:t>порушує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захищеність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зазвичай</a:t>
            </a:r>
            <a:r>
              <a:rPr lang="ru-RU" sz="1600" dirty="0" smtClean="0"/>
              <a:t> не </a:t>
            </a:r>
            <a:r>
              <a:rPr lang="ru-RU" sz="1600" dirty="0" err="1" smtClean="0"/>
              <a:t>знижує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ємності</a:t>
            </a:r>
            <a:r>
              <a:rPr lang="ru-RU" sz="1600" dirty="0" smtClean="0"/>
              <a:t>. </a:t>
            </a:r>
            <a:r>
              <a:rPr lang="ru-RU" sz="1600" dirty="0" err="1" smtClean="0"/>
              <a:t>Деяке</a:t>
            </a:r>
            <a:r>
              <a:rPr lang="ru-RU" sz="1600" dirty="0" smtClean="0"/>
              <a:t> </a:t>
            </a:r>
            <a:r>
              <a:rPr lang="ru-RU" sz="1600" dirty="0" err="1" smtClean="0"/>
              <a:t>зниження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захищеності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компенсується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збільшенням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кормності</a:t>
            </a:r>
            <a:r>
              <a:rPr lang="ru-RU" sz="1600" dirty="0" smtClean="0"/>
              <a:t>. </a:t>
            </a:r>
            <a:r>
              <a:rPr lang="ru-RU" sz="1600" dirty="0" err="1" smtClean="0"/>
              <a:t>Збереження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малоцінних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ділянок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лісу</a:t>
            </a:r>
            <a:r>
              <a:rPr lang="ru-RU" sz="1600" dirty="0" smtClean="0"/>
              <a:t> при </a:t>
            </a:r>
            <a:r>
              <a:rPr lang="ru-RU" sz="1600" dirty="0" err="1" smtClean="0"/>
              <a:t>концентрованих</a:t>
            </a:r>
            <a:r>
              <a:rPr lang="ru-RU" sz="1600" dirty="0" smtClean="0"/>
              <a:t> рубках (</a:t>
            </a:r>
            <a:r>
              <a:rPr lang="ru-RU" sz="1600" dirty="0" err="1" smtClean="0"/>
              <a:t>недоруби</a:t>
            </a:r>
            <a:r>
              <a:rPr lang="ru-RU" sz="1600" dirty="0" smtClean="0"/>
              <a:t>)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доволі</a:t>
            </a:r>
            <a:r>
              <a:rPr lang="ru-RU" sz="1600" dirty="0" smtClean="0"/>
              <a:t> </a:t>
            </a:r>
            <a:r>
              <a:rPr lang="ru-RU" sz="1600" dirty="0" err="1" smtClean="0"/>
              <a:t>ефективним</a:t>
            </a:r>
            <a:r>
              <a:rPr lang="ru-RU" sz="1600" dirty="0" smtClean="0"/>
              <a:t> заходом, </a:t>
            </a:r>
            <a:r>
              <a:rPr lang="ru-RU" sz="1600" dirty="0" err="1" smtClean="0"/>
              <a:t>направленим</a:t>
            </a:r>
            <a:r>
              <a:rPr lang="ru-RU" sz="1600" dirty="0" smtClean="0"/>
              <a:t> на </a:t>
            </a:r>
            <a:r>
              <a:rPr lang="ru-RU" sz="1600" dirty="0" err="1" smtClean="0"/>
              <a:t>збереження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чисельності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окремих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 </a:t>
            </a:r>
            <a:r>
              <a:rPr lang="ru-RU" sz="1600" dirty="0" err="1" smtClean="0"/>
              <a:t>дичини</a:t>
            </a:r>
            <a:r>
              <a:rPr lang="ru-RU" sz="1600" dirty="0" smtClean="0"/>
              <a:t>. Для </a:t>
            </a:r>
            <a:r>
              <a:rPr lang="ru-RU" sz="1600" dirty="0" err="1" smtClean="0"/>
              <a:t>відтворення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нових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насаджень</a:t>
            </a:r>
            <a:r>
              <a:rPr lang="ru-RU" sz="1600" dirty="0" smtClean="0"/>
              <a:t> </a:t>
            </a:r>
            <a:r>
              <a:rPr lang="ru-RU" sz="1600" dirty="0" err="1" smtClean="0"/>
              <a:t>головної</a:t>
            </a:r>
            <a:r>
              <a:rPr lang="ru-RU" sz="1600" dirty="0" smtClean="0"/>
              <a:t> породи (сосна, </a:t>
            </a:r>
            <a:r>
              <a:rPr lang="ru-RU" sz="1600" dirty="0" err="1" smtClean="0"/>
              <a:t>ялина</a:t>
            </a:r>
            <a:r>
              <a:rPr lang="ru-RU" sz="1600" dirty="0" smtClean="0"/>
              <a:t>, кедр, </a:t>
            </a:r>
            <a:r>
              <a:rPr lang="ru-RU" sz="1600" dirty="0" err="1" smtClean="0"/>
              <a:t>модрина</a:t>
            </a:r>
            <a:r>
              <a:rPr lang="ru-RU" sz="1600" dirty="0" smtClean="0"/>
              <a:t>, дуб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) </a:t>
            </a:r>
            <a:r>
              <a:rPr lang="ru-RU" sz="1600" dirty="0" err="1" smtClean="0"/>
              <a:t>створюють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культури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заходи </a:t>
            </a:r>
            <a:r>
              <a:rPr lang="ru-RU" sz="1600" dirty="0" err="1" smtClean="0"/>
              <a:t>підтримки</a:t>
            </a:r>
            <a:r>
              <a:rPr lang="ru-RU" sz="1600" dirty="0" smtClean="0"/>
              <a:t> природного </a:t>
            </a:r>
            <a:r>
              <a:rPr lang="ru-RU" sz="1600" dirty="0" err="1" smtClean="0"/>
              <a:t>відновлення</a:t>
            </a:r>
            <a:r>
              <a:rPr lang="ru-RU" sz="1600" dirty="0" smtClean="0"/>
              <a:t>. </a:t>
            </a:r>
            <a:endParaRPr lang="ru-RU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/>
              <a:t>Після</a:t>
            </a:r>
            <a:r>
              <a:rPr lang="ru-RU" sz="1600" dirty="0" smtClean="0"/>
              <a:t> </a:t>
            </a:r>
            <a:r>
              <a:rPr lang="ru-RU" sz="1600" dirty="0" err="1" smtClean="0"/>
              <a:t>заготівлі</a:t>
            </a:r>
            <a:r>
              <a:rPr lang="ru-RU" sz="1600" dirty="0" smtClean="0"/>
              <a:t> </a:t>
            </a:r>
            <a:r>
              <a:rPr lang="ru-RU" sz="1600" dirty="0" err="1" smtClean="0"/>
              <a:t>й</a:t>
            </a:r>
            <a:r>
              <a:rPr lang="ru-RU" sz="1600" dirty="0" smtClean="0"/>
              <a:t> </a:t>
            </a:r>
            <a:r>
              <a:rPr lang="ru-RU" sz="1600" dirty="0" err="1" smtClean="0"/>
              <a:t>вивезення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лісоматеріалів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проводять</a:t>
            </a:r>
            <a:r>
              <a:rPr lang="ru-RU" sz="1600" dirty="0" smtClean="0"/>
              <a:t> очистку </a:t>
            </a:r>
            <a:r>
              <a:rPr lang="ru-RU" sz="1600" dirty="0" err="1" smtClean="0"/>
              <a:t>лісосік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сучків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гілок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залишків</a:t>
            </a:r>
            <a:r>
              <a:rPr lang="ru-RU" sz="1600" dirty="0" smtClean="0"/>
              <a:t>. Для </a:t>
            </a:r>
            <a:r>
              <a:rPr lang="ru-RU" sz="1600" dirty="0" err="1" smtClean="0"/>
              <a:t>мисливського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господарства</a:t>
            </a:r>
            <a:r>
              <a:rPr lang="ru-RU" sz="1600" dirty="0" smtClean="0"/>
              <a:t> </a:t>
            </a:r>
            <a:r>
              <a:rPr lang="ru-RU" sz="1600" dirty="0" err="1" smtClean="0"/>
              <a:t>краще</a:t>
            </a:r>
            <a:r>
              <a:rPr lang="ru-RU" sz="1600" dirty="0" smtClean="0"/>
              <a:t> б </a:t>
            </a:r>
            <a:r>
              <a:rPr lang="ru-RU" sz="1600" dirty="0" err="1" smtClean="0"/>
              <a:t>ці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залишки</a:t>
            </a:r>
            <a:r>
              <a:rPr lang="ru-RU" sz="1600" dirty="0" smtClean="0"/>
              <a:t> </a:t>
            </a:r>
            <a:r>
              <a:rPr lang="ru-RU" sz="1600" dirty="0" err="1" smtClean="0"/>
              <a:t>збирались</a:t>
            </a:r>
            <a:r>
              <a:rPr lang="ru-RU" sz="1600" dirty="0" smtClean="0"/>
              <a:t> у </a:t>
            </a:r>
            <a:r>
              <a:rPr lang="ru-RU" sz="1600" dirty="0" err="1" smtClean="0"/>
              <a:t>кучі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залишались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перегнивання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мисливському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упорядкуванні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необхідно</a:t>
            </a:r>
            <a:r>
              <a:rPr lang="ru-RU" sz="1600" dirty="0" smtClean="0"/>
              <a:t> </a:t>
            </a:r>
            <a:r>
              <a:rPr lang="ru-RU" sz="1600" dirty="0" err="1" smtClean="0"/>
              <a:t>ознайомитись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планами </a:t>
            </a:r>
            <a:r>
              <a:rPr lang="ru-RU" sz="1600" dirty="0" err="1" smtClean="0"/>
              <a:t>і</a:t>
            </a:r>
            <a:r>
              <a:rPr lang="ru-RU" sz="1600" dirty="0" smtClean="0"/>
              <a:t> перспективами </a:t>
            </a:r>
            <a:r>
              <a:rPr lang="ru-RU" sz="1600" dirty="0" err="1" smtClean="0"/>
              <a:t>промислового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освоєння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масиву</a:t>
            </a:r>
            <a:r>
              <a:rPr lang="ru-RU" sz="1600" dirty="0" smtClean="0"/>
              <a:t>. У </a:t>
            </a:r>
            <a:r>
              <a:rPr lang="ru-RU" sz="1600" dirty="0" err="1" smtClean="0"/>
              <a:t>складі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виділяють</a:t>
            </a:r>
            <a:r>
              <a:rPr lang="ru-RU" sz="1600" dirty="0" smtClean="0"/>
              <a:t> не </a:t>
            </a:r>
            <a:r>
              <a:rPr lang="ru-RU" sz="1600" dirty="0" err="1" smtClean="0"/>
              <a:t>вкриті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лісом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(</a:t>
            </a:r>
            <a:r>
              <a:rPr lang="ru-RU" sz="1600" dirty="0" err="1" smtClean="0"/>
              <a:t>невідновлені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лісосіки</a:t>
            </a:r>
            <a:r>
              <a:rPr lang="ru-RU" sz="1600" dirty="0" smtClean="0"/>
              <a:t>, </a:t>
            </a:r>
            <a:r>
              <a:rPr lang="ru-RU" sz="1600" dirty="0" err="1" smtClean="0"/>
              <a:t>згарища</a:t>
            </a:r>
            <a:r>
              <a:rPr lang="ru-RU" sz="1600" dirty="0" smtClean="0"/>
              <a:t>, </a:t>
            </a:r>
            <a:r>
              <a:rPr lang="ru-RU" sz="1600" dirty="0" err="1" smtClean="0"/>
              <a:t>рідини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). Вони </a:t>
            </a:r>
            <a:r>
              <a:rPr lang="ru-RU" sz="1600" dirty="0" err="1" smtClean="0"/>
              <a:t>створюють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окремий</a:t>
            </a:r>
            <a:r>
              <a:rPr lang="ru-RU" sz="1600" dirty="0" smtClean="0"/>
              <a:t> тип </a:t>
            </a:r>
            <a:r>
              <a:rPr lang="ru-RU" sz="1600" dirty="0" err="1" smtClean="0"/>
              <a:t>лісових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характеризується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своєю</a:t>
            </a:r>
            <a:r>
              <a:rPr lang="ru-RU" sz="1600" dirty="0" smtClean="0"/>
              <a:t> фауною. При </a:t>
            </a:r>
            <a:r>
              <a:rPr lang="ru-RU" sz="1600" dirty="0" err="1" smtClean="0"/>
              <a:t>проектуванні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проведенні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мисливсько-господарських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заходів</a:t>
            </a:r>
            <a:r>
              <a:rPr lang="ru-RU" sz="1600" dirty="0" smtClean="0"/>
              <a:t> </a:t>
            </a:r>
            <a:r>
              <a:rPr lang="ru-RU" sz="1600" dirty="0" err="1" smtClean="0"/>
              <a:t>необхідно</a:t>
            </a:r>
            <a:r>
              <a:rPr lang="ru-RU" sz="1600" dirty="0" smtClean="0"/>
              <a:t> у межах </a:t>
            </a:r>
            <a:r>
              <a:rPr lang="ru-RU" sz="1600" dirty="0" err="1" smtClean="0"/>
              <a:t>цього</a:t>
            </a:r>
            <a:r>
              <a:rPr lang="ru-RU" sz="1600" dirty="0" smtClean="0"/>
              <a:t> типу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розрізняти</a:t>
            </a:r>
            <a:r>
              <a:rPr lang="ru-RU" sz="1600" dirty="0" smtClean="0"/>
              <a:t> </a:t>
            </a:r>
            <a:r>
              <a:rPr lang="ru-RU" sz="1600" dirty="0" err="1" smtClean="0"/>
              <a:t>ділянки</a:t>
            </a:r>
            <a:r>
              <a:rPr lang="ru-RU" sz="1600" dirty="0" smtClean="0"/>
              <a:t>, </a:t>
            </a:r>
            <a:r>
              <a:rPr lang="ru-RU" sz="1600" dirty="0" err="1" smtClean="0"/>
              <a:t>належні</a:t>
            </a:r>
            <a:r>
              <a:rPr lang="ru-RU" sz="1600" dirty="0" smtClean="0"/>
              <a:t> до </a:t>
            </a:r>
            <a:r>
              <a:rPr lang="ru-RU" sz="1600" dirty="0" err="1" smtClean="0"/>
              <a:t>різних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типів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лісу</a:t>
            </a:r>
            <a:r>
              <a:rPr lang="ru-RU" sz="1600" dirty="0" smtClean="0"/>
              <a:t>. </a:t>
            </a:r>
            <a:r>
              <a:rPr lang="ru-RU" sz="1600" dirty="0" err="1" smtClean="0"/>
              <a:t>Дрібність</a:t>
            </a:r>
            <a:r>
              <a:rPr lang="ru-RU" sz="1600" dirty="0" smtClean="0"/>
              <a:t> таких </a:t>
            </a:r>
            <a:r>
              <a:rPr lang="ru-RU" sz="1600" dirty="0" err="1" smtClean="0"/>
              <a:t>підрозділів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залежить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ступеня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різноманітності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рослинних</a:t>
            </a:r>
            <a:r>
              <a:rPr lang="ru-RU" sz="1600" dirty="0" smtClean="0"/>
              <a:t> умов та </a:t>
            </a:r>
            <a:r>
              <a:rPr lang="ru-RU" sz="1600" dirty="0" err="1" smtClean="0"/>
              <a:t>інтенсивності</a:t>
            </a:r>
            <a:r>
              <a:rPr lang="ru-RU" sz="1600" dirty="0" smtClean="0"/>
              <a:t>, а </a:t>
            </a:r>
            <a:r>
              <a:rPr lang="ru-RU" sz="1600" dirty="0" err="1" smtClean="0"/>
              <a:t>відповідно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необхідності</a:t>
            </a:r>
            <a:r>
              <a:rPr lang="ru-RU" sz="1600" dirty="0" smtClean="0"/>
              <a:t> таких </a:t>
            </a:r>
            <a:r>
              <a:rPr lang="ru-RU" sz="1600" dirty="0" err="1" smtClean="0"/>
              <a:t>розподілів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мисливського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господарства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такій</a:t>
            </a:r>
            <a:r>
              <a:rPr lang="ru-RU" sz="1600" dirty="0" smtClean="0"/>
              <a:t> </a:t>
            </a:r>
            <a:r>
              <a:rPr lang="ru-RU" sz="1600" dirty="0" err="1" smtClean="0"/>
              <a:t>роботі</a:t>
            </a:r>
            <a:r>
              <a:rPr lang="ru-RU" sz="1600" dirty="0" smtClean="0"/>
              <a:t> </a:t>
            </a:r>
            <a:r>
              <a:rPr lang="ru-RU" sz="1600" dirty="0" err="1" smtClean="0"/>
              <a:t>необхідно</a:t>
            </a:r>
            <a:r>
              <a:rPr lang="ru-RU" sz="1600" dirty="0" smtClean="0"/>
              <a:t> </a:t>
            </a:r>
            <a:r>
              <a:rPr lang="ru-RU" sz="1600" dirty="0" err="1" smtClean="0"/>
              <a:t>враховувати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вірогідність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відновлення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гарі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деревними</a:t>
            </a:r>
            <a:r>
              <a:rPr lang="ru-RU" sz="1600" dirty="0" smtClean="0"/>
              <a:t> породами. </a:t>
            </a:r>
            <a:r>
              <a:rPr lang="ru-RU" sz="1600" dirty="0" err="1" smtClean="0"/>
              <a:t>Воно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відбутися</a:t>
            </a:r>
            <a:r>
              <a:rPr lang="ru-RU" sz="1600" dirty="0" smtClean="0"/>
              <a:t> </a:t>
            </a:r>
            <a:r>
              <a:rPr lang="ru-RU" sz="1600" dirty="0" err="1" smtClean="0"/>
              <a:t>завдяки</a:t>
            </a:r>
            <a:r>
              <a:rPr lang="ru-RU" sz="1600" dirty="0" smtClean="0"/>
              <a:t> </a:t>
            </a:r>
            <a:r>
              <a:rPr lang="ru-RU" sz="1600" dirty="0" err="1" smtClean="0"/>
              <a:t>нальоту</a:t>
            </a:r>
            <a:r>
              <a:rPr lang="ru-RU" sz="1600" dirty="0" smtClean="0"/>
              <a:t> </a:t>
            </a:r>
            <a:r>
              <a:rPr lang="ru-RU" sz="1600" dirty="0" err="1" smtClean="0"/>
              <a:t>насіння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стін</a:t>
            </a:r>
            <a:r>
              <a:rPr lang="ru-RU" sz="1600" dirty="0" smtClean="0"/>
              <a:t> </a:t>
            </a:r>
            <a:r>
              <a:rPr lang="ru-RU" sz="1600" dirty="0" err="1" smtClean="0"/>
              <a:t>лісу</a:t>
            </a:r>
            <a:r>
              <a:rPr lang="ru-RU" sz="1600" dirty="0" smtClean="0"/>
              <a:t>,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уцілілих</a:t>
            </a:r>
            <a:r>
              <a:rPr lang="ru-RU" sz="1600" dirty="0" smtClean="0"/>
              <a:t> дерев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груп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вегетативним</a:t>
            </a:r>
            <a:r>
              <a:rPr lang="ru-RU" sz="1600" dirty="0" smtClean="0"/>
              <a:t> шляхом. </a:t>
            </a:r>
            <a:r>
              <a:rPr lang="ru-RU" sz="1600" dirty="0" err="1" smtClean="0"/>
              <a:t>Заростання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цих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</a:t>
            </a:r>
            <a:r>
              <a:rPr lang="ru-RU" sz="1600" dirty="0" smtClean="0"/>
              <a:t> </a:t>
            </a:r>
            <a:r>
              <a:rPr lang="ru-RU" sz="1600" dirty="0" err="1" smtClean="0"/>
              <a:t>трав’яною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розглядається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лісоводами</a:t>
            </a:r>
            <a:r>
              <a:rPr lang="ru-RU" sz="1600" dirty="0" smtClean="0"/>
              <a:t> як </a:t>
            </a:r>
            <a:r>
              <a:rPr lang="ru-RU" sz="1600" dirty="0" err="1" smtClean="0"/>
              <a:t>перешкода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відновленню</a:t>
            </a:r>
            <a:r>
              <a:rPr lang="ru-RU" sz="1600" dirty="0" smtClean="0"/>
              <a:t> </a:t>
            </a:r>
            <a:r>
              <a:rPr lang="ru-RU" sz="1600" dirty="0" err="1" smtClean="0"/>
              <a:t>бажаної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деревної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рослинності</a:t>
            </a:r>
            <a:r>
              <a:rPr lang="ru-RU" sz="1600" dirty="0" smtClean="0"/>
              <a:t>. </a:t>
            </a:r>
            <a:r>
              <a:rPr lang="ru-RU" sz="1600" dirty="0" err="1" smtClean="0"/>
              <a:t>Ділянки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насаджень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особливо </a:t>
            </a:r>
            <a:r>
              <a:rPr lang="ru-RU" sz="1600" dirty="0" err="1" smtClean="0"/>
              <a:t>високі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кормові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захисні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властивості</a:t>
            </a:r>
            <a:r>
              <a:rPr lang="ru-RU" sz="1600" dirty="0" smtClean="0"/>
              <a:t> (</a:t>
            </a:r>
            <a:r>
              <a:rPr lang="ru-RU" sz="1600" dirty="0" err="1" smtClean="0"/>
              <a:t>виконують</a:t>
            </a:r>
            <a:r>
              <a:rPr lang="ru-RU" sz="1600" dirty="0" smtClean="0"/>
              <a:t> роль </a:t>
            </a:r>
            <a:r>
              <a:rPr lang="ru-RU" sz="1600" dirty="0" err="1" smtClean="0"/>
              <a:t>реміз</a:t>
            </a:r>
            <a:r>
              <a:rPr lang="ru-RU" sz="1600" dirty="0" smtClean="0"/>
              <a:t>), </a:t>
            </a:r>
            <a:r>
              <a:rPr lang="ru-RU" sz="1600" dirty="0" err="1" smtClean="0"/>
              <a:t>виділяються</a:t>
            </a:r>
            <a:r>
              <a:rPr lang="ru-RU" sz="1600" dirty="0" smtClean="0"/>
              <a:t> при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3,0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більше</a:t>
            </a:r>
            <a:r>
              <a:rPr lang="ru-RU" sz="1600" dirty="0" smtClean="0"/>
              <a:t> </a:t>
            </a:r>
            <a:r>
              <a:rPr lang="ru-RU" sz="1600" dirty="0" err="1" smtClean="0"/>
              <a:t>гектарів</a:t>
            </a:r>
            <a:r>
              <a:rPr lang="ru-RU" sz="1600" dirty="0" smtClean="0"/>
              <a:t> при </a:t>
            </a:r>
            <a:r>
              <a:rPr lang="ru-RU" sz="1600" dirty="0" err="1" smtClean="0"/>
              <a:t>умові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збереження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цих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властивостей</a:t>
            </a:r>
            <a:r>
              <a:rPr lang="ru-RU" sz="1600" dirty="0" smtClean="0"/>
              <a:t> не </a:t>
            </a:r>
            <a:r>
              <a:rPr lang="ru-RU" sz="1600" dirty="0" err="1" smtClean="0"/>
              <a:t>менш</a:t>
            </a:r>
            <a:r>
              <a:rPr lang="ru-RU" sz="1600" dirty="0" smtClean="0"/>
              <a:t> як на половину </a:t>
            </a:r>
            <a:r>
              <a:rPr lang="ru-RU" sz="1600" dirty="0" err="1" smtClean="0"/>
              <a:t>терміну</a:t>
            </a:r>
            <a:r>
              <a:rPr lang="ru-RU" sz="1600" dirty="0" smtClean="0"/>
              <a:t> </a:t>
            </a:r>
            <a:r>
              <a:rPr lang="ru-RU" sz="1600" dirty="0" err="1" smtClean="0"/>
              <a:t>ревізійного</a:t>
            </a:r>
            <a:r>
              <a:rPr lang="ru-RU" sz="1600" dirty="0" smtClean="0"/>
              <a:t> строку. Для таких </a:t>
            </a:r>
            <a:r>
              <a:rPr lang="ru-RU" sz="1600" dirty="0" err="1" smtClean="0"/>
              <a:t>ділянок</a:t>
            </a:r>
            <a:r>
              <a:rPr lang="ru-RU" sz="1600" dirty="0" smtClean="0"/>
              <a:t> </a:t>
            </a:r>
            <a:r>
              <a:rPr lang="ru-RU" sz="1600" dirty="0" err="1" smtClean="0"/>
              <a:t>установлюється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особливий</a:t>
            </a:r>
            <a:r>
              <a:rPr lang="ru-RU" sz="1600" dirty="0" smtClean="0"/>
              <a:t> режим </a:t>
            </a:r>
            <a:r>
              <a:rPr lang="ru-RU" sz="1600" dirty="0" err="1" smtClean="0"/>
              <a:t>лісогосподарських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робіт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сприяє</a:t>
            </a:r>
            <a:r>
              <a:rPr lang="ru-RU" sz="1600" dirty="0" smtClean="0"/>
              <a:t> </a:t>
            </a:r>
            <a:r>
              <a:rPr lang="ru-RU" sz="1600" dirty="0" err="1" smtClean="0"/>
              <a:t>збереженню</a:t>
            </a:r>
            <a:r>
              <a:rPr lang="ru-RU" sz="1600" dirty="0" smtClean="0"/>
              <a:t> та </a:t>
            </a:r>
            <a:r>
              <a:rPr lang="ru-RU" sz="1600" dirty="0" err="1" smtClean="0"/>
              <a:t>поліпшенню</a:t>
            </a:r>
            <a:r>
              <a:rPr lang="ru-RU" sz="1600" dirty="0" smtClean="0"/>
              <a:t> умов </a:t>
            </a:r>
            <a:r>
              <a:rPr lang="ru-RU" sz="1600" dirty="0" err="1" smtClean="0"/>
              <a:t>мешкання</a:t>
            </a:r>
            <a:r>
              <a:rPr lang="ru-RU" sz="1600" dirty="0" smtClean="0"/>
              <a:t> диких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 у </a:t>
            </a:r>
            <a:r>
              <a:rPr lang="ru-RU" sz="1600" dirty="0" err="1" smtClean="0"/>
              <a:t>лісових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біоценозах</a:t>
            </a:r>
            <a:r>
              <a:rPr lang="ru-RU" sz="1600" dirty="0" smtClean="0"/>
              <a:t>. До таких </a:t>
            </a:r>
            <a:r>
              <a:rPr lang="ru-RU" sz="1600" dirty="0" err="1" smtClean="0"/>
              <a:t>особливих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ділянок</a:t>
            </a:r>
            <a:r>
              <a:rPr lang="ru-RU" sz="1600" dirty="0" smtClean="0"/>
              <a:t> належать: </a:t>
            </a:r>
            <a:r>
              <a:rPr lang="ru-RU" sz="1600" dirty="0" err="1" smtClean="0"/>
              <a:t>місця</a:t>
            </a:r>
            <a:r>
              <a:rPr lang="ru-RU" sz="1600" dirty="0" smtClean="0"/>
              <a:t> </a:t>
            </a:r>
            <a:r>
              <a:rPr lang="ru-RU" sz="1600" dirty="0" err="1" smtClean="0"/>
              <a:t>токування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тетерука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глухаря;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отелення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оленів</a:t>
            </a:r>
            <a:r>
              <a:rPr lang="ru-RU" sz="1600" dirty="0" smtClean="0"/>
              <a:t>; </a:t>
            </a:r>
            <a:r>
              <a:rPr lang="ru-RU" sz="1600" dirty="0" err="1" smtClean="0"/>
              <a:t>зимові</a:t>
            </a:r>
            <a:r>
              <a:rPr lang="ru-RU" sz="1600" dirty="0" smtClean="0"/>
              <a:t> </a:t>
            </a:r>
            <a:r>
              <a:rPr lang="ru-RU" sz="1600" dirty="0" err="1" smtClean="0"/>
              <a:t>стійбища</a:t>
            </a:r>
            <a:r>
              <a:rPr lang="ru-RU" sz="1600" dirty="0" smtClean="0"/>
              <a:t> </a:t>
            </a:r>
            <a:r>
              <a:rPr lang="ru-RU" sz="1600" dirty="0" err="1" smtClean="0"/>
              <a:t>лосів</a:t>
            </a:r>
            <a:r>
              <a:rPr lang="ru-RU" sz="1600" dirty="0" smtClean="0"/>
              <a:t>; </a:t>
            </a:r>
            <a:r>
              <a:rPr lang="ru-RU" sz="1600" dirty="0" err="1" smtClean="0"/>
              <a:t>боброві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поселення</a:t>
            </a:r>
            <a:r>
              <a:rPr lang="ru-RU" sz="1600" dirty="0" smtClean="0"/>
              <a:t>; </a:t>
            </a:r>
            <a:r>
              <a:rPr lang="ru-RU" sz="1600" dirty="0" err="1" smtClean="0"/>
              <a:t>місця</a:t>
            </a:r>
            <a:r>
              <a:rPr lang="ru-RU" sz="1600" dirty="0" smtClean="0"/>
              <a:t> </a:t>
            </a:r>
            <a:r>
              <a:rPr lang="ru-RU" sz="1600" dirty="0" err="1" smtClean="0"/>
              <a:t>мешкання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, </a:t>
            </a:r>
            <a:r>
              <a:rPr lang="ru-RU" sz="1600" dirty="0" err="1" smtClean="0"/>
              <a:t>занесених</a:t>
            </a:r>
            <a:r>
              <a:rPr lang="ru-RU" sz="1600" dirty="0" smtClean="0"/>
              <a:t> до </a:t>
            </a:r>
            <a:r>
              <a:rPr lang="ru-RU" sz="1600" dirty="0" err="1" smtClean="0"/>
              <a:t>Червоної</a:t>
            </a:r>
            <a:r>
              <a:rPr lang="ru-RU" sz="1600" dirty="0" smtClean="0"/>
              <a:t> книги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; </a:t>
            </a:r>
            <a:r>
              <a:rPr lang="ru-RU" sz="1600" dirty="0" err="1" smtClean="0"/>
              <a:t>природоохоронні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комплекси</a:t>
            </a:r>
            <a:r>
              <a:rPr lang="ru-RU" sz="1600" dirty="0" smtClean="0"/>
              <a:t> (</a:t>
            </a:r>
            <a:r>
              <a:rPr lang="ru-RU" sz="1600" dirty="0" err="1" smtClean="0"/>
              <a:t>далі</a:t>
            </a:r>
            <a:r>
              <a:rPr lang="ru-RU" sz="1600" dirty="0" smtClean="0"/>
              <a:t> – ПОК), </a:t>
            </a:r>
            <a:r>
              <a:rPr lang="ru-RU" sz="1600" dirty="0" err="1" smtClean="0"/>
              <a:t>створені</a:t>
            </a:r>
            <a:r>
              <a:rPr lang="ru-RU" sz="1600" dirty="0" smtClean="0"/>
              <a:t> в </a:t>
            </a:r>
            <a:r>
              <a:rPr lang="ru-RU" sz="1600" dirty="0" err="1" smtClean="0"/>
              <a:t>критичних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лісорослинних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умовах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метою </a:t>
            </a:r>
            <a:r>
              <a:rPr lang="ru-RU" sz="1600" dirty="0" err="1" smtClean="0"/>
              <a:t>збереження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фауни</a:t>
            </a:r>
            <a:r>
              <a:rPr lang="ru-RU" sz="1600" dirty="0" smtClean="0"/>
              <a:t>;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використовуються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розведення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дичини</a:t>
            </a:r>
            <a:r>
              <a:rPr lang="ru-RU" sz="1600" dirty="0" smtClean="0"/>
              <a:t> (</a:t>
            </a:r>
            <a:r>
              <a:rPr lang="ru-RU" sz="1600" dirty="0" err="1" smtClean="0"/>
              <a:t>вольєри</a:t>
            </a:r>
            <a:r>
              <a:rPr lang="ru-RU" sz="1600" dirty="0" smtClean="0"/>
              <a:t>, </a:t>
            </a:r>
            <a:r>
              <a:rPr lang="ru-RU" sz="1600" dirty="0" err="1" smtClean="0"/>
              <a:t>вигули</a:t>
            </a:r>
            <a:r>
              <a:rPr lang="ru-RU" sz="1600" dirty="0" smtClean="0"/>
              <a:t>, </a:t>
            </a:r>
            <a:r>
              <a:rPr lang="ru-RU" sz="1600" dirty="0" err="1" smtClean="0"/>
              <a:t>ремізи</a:t>
            </a:r>
            <a:r>
              <a:rPr lang="ru-RU" sz="1600" dirty="0" smtClean="0"/>
              <a:t>); </a:t>
            </a:r>
            <a:r>
              <a:rPr lang="ru-RU" sz="1600" dirty="0" err="1" smtClean="0"/>
              <a:t>кормові</a:t>
            </a:r>
            <a:r>
              <a:rPr lang="ru-RU" sz="1600" dirty="0" smtClean="0"/>
              <a:t> поля. </a:t>
            </a:r>
            <a:endParaRPr lang="ru-RU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На планах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та </a:t>
            </a:r>
            <a:r>
              <a:rPr lang="ru-RU" dirty="0" err="1" smtClean="0"/>
              <a:t>біотехнічних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умовними</a:t>
            </a:r>
            <a:r>
              <a:rPr lang="ru-RU" dirty="0" smtClean="0"/>
              <a:t> </a:t>
            </a:r>
            <a:r>
              <a:rPr lang="ru-RU" dirty="0" err="1" smtClean="0"/>
              <a:t>позначеннями</a:t>
            </a:r>
            <a:r>
              <a:rPr lang="ru-RU" dirty="0" smtClean="0"/>
              <a:t> </a:t>
            </a:r>
            <a:r>
              <a:rPr lang="ru-RU" dirty="0" err="1" smtClean="0"/>
              <a:t>відмічаються</a:t>
            </a:r>
            <a:r>
              <a:rPr lang="ru-RU" dirty="0" smtClean="0"/>
              <a:t> </a:t>
            </a:r>
            <a:r>
              <a:rPr lang="ru-RU" dirty="0" err="1" smtClean="0"/>
              <a:t>основний</a:t>
            </a:r>
            <a:r>
              <a:rPr lang="ru-RU" dirty="0" smtClean="0"/>
              <a:t> </a:t>
            </a:r>
            <a:r>
              <a:rPr lang="ru-RU" dirty="0" err="1" smtClean="0"/>
              <a:t>елемент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 (</a:t>
            </a:r>
            <a:r>
              <a:rPr lang="ru-RU" dirty="0" err="1" smtClean="0"/>
              <a:t>культури</a:t>
            </a:r>
            <a:r>
              <a:rPr lang="ru-RU" dirty="0" smtClean="0"/>
              <a:t>), структура </a:t>
            </a:r>
            <a:r>
              <a:rPr lang="ru-RU" dirty="0" err="1" smtClean="0"/>
              <a:t>лісу</a:t>
            </a:r>
            <a:r>
              <a:rPr lang="ru-RU" dirty="0" smtClean="0"/>
              <a:t> (</a:t>
            </a:r>
            <a:r>
              <a:rPr lang="ru-RU" dirty="0" err="1" smtClean="0"/>
              <a:t>підріст</a:t>
            </a:r>
            <a:r>
              <a:rPr lang="ru-RU" dirty="0" smtClean="0"/>
              <a:t>, </a:t>
            </a:r>
            <a:r>
              <a:rPr lang="ru-RU" dirty="0" err="1" smtClean="0"/>
              <a:t>підлісок</a:t>
            </a:r>
            <a:r>
              <a:rPr lang="ru-RU" dirty="0" smtClean="0"/>
              <a:t>, </a:t>
            </a:r>
            <a:r>
              <a:rPr lang="ru-RU" dirty="0" err="1" smtClean="0"/>
              <a:t>галявини</a:t>
            </a:r>
            <a:r>
              <a:rPr lang="ru-RU" dirty="0" smtClean="0"/>
              <a:t>). </a:t>
            </a:r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картографічного</a:t>
            </a:r>
            <a:r>
              <a:rPr lang="ru-RU" dirty="0" smtClean="0"/>
              <a:t> </a:t>
            </a:r>
            <a:r>
              <a:rPr lang="ru-RU" dirty="0" err="1" smtClean="0"/>
              <a:t>позначення</a:t>
            </a:r>
            <a:r>
              <a:rPr lang="ru-RU" dirty="0" smtClean="0"/>
              <a:t> </a:t>
            </a:r>
            <a:r>
              <a:rPr lang="ru-RU" dirty="0" err="1" smtClean="0"/>
              <a:t>лісів</a:t>
            </a:r>
            <a:r>
              <a:rPr lang="ru-RU" dirty="0" smtClean="0"/>
              <a:t> наведено у </a:t>
            </a:r>
            <a:r>
              <a:rPr lang="ru-RU" dirty="0" err="1" smtClean="0"/>
              <a:t>додатку</a:t>
            </a:r>
            <a:r>
              <a:rPr lang="ru-RU" dirty="0" smtClean="0"/>
              <a:t> 3. </a:t>
            </a:r>
            <a:r>
              <a:rPr lang="ru-RU" dirty="0" err="1" smtClean="0"/>
              <a:t>Орні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як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. До типу </a:t>
            </a:r>
            <a:r>
              <a:rPr lang="ru-RU" dirty="0" err="1" smtClean="0"/>
              <a:t>орних</a:t>
            </a:r>
            <a:r>
              <a:rPr lang="ru-RU" dirty="0" smtClean="0"/>
              <a:t> земель належать </a:t>
            </a:r>
            <a:r>
              <a:rPr lang="ru-RU" dirty="0" err="1" smtClean="0"/>
              <a:t>рілля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сільськогосподарські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(</a:t>
            </a:r>
            <a:r>
              <a:rPr lang="ru-RU" dirty="0" err="1" smtClean="0"/>
              <a:t>додаток</a:t>
            </a:r>
            <a:r>
              <a:rPr lang="ru-RU" dirty="0" smtClean="0"/>
              <a:t> 1). Тип </a:t>
            </a:r>
            <a:r>
              <a:rPr lang="ru-RU" dirty="0" err="1" smtClean="0"/>
              <a:t>ділиться</a:t>
            </a:r>
            <a:r>
              <a:rPr lang="ru-RU" dirty="0" smtClean="0"/>
              <a:t> на три </a:t>
            </a:r>
            <a:r>
              <a:rPr lang="ru-RU" dirty="0" err="1" smtClean="0"/>
              <a:t>підтипи</a:t>
            </a:r>
            <a:r>
              <a:rPr lang="ru-RU" dirty="0" smtClean="0"/>
              <a:t>: – </a:t>
            </a:r>
            <a:r>
              <a:rPr lang="ru-RU" dirty="0" err="1" smtClean="0"/>
              <a:t>сільськогосподарські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(поля) </a:t>
            </a:r>
            <a:r>
              <a:rPr lang="ru-RU" dirty="0" err="1" smtClean="0"/>
              <a:t>з</a:t>
            </a:r>
            <a:r>
              <a:rPr lang="ru-RU" dirty="0" smtClean="0"/>
              <a:t> густою мережею </a:t>
            </a:r>
            <a:r>
              <a:rPr lang="ru-RU" dirty="0" err="1" smtClean="0"/>
              <a:t>лісосмуг</a:t>
            </a:r>
            <a:r>
              <a:rPr lang="ru-RU" dirty="0" smtClean="0"/>
              <a:t> (не </a:t>
            </a:r>
            <a:r>
              <a:rPr lang="ru-RU" dirty="0" err="1" smtClean="0"/>
              <a:t>менше</a:t>
            </a:r>
            <a:r>
              <a:rPr lang="ru-RU" dirty="0" smtClean="0"/>
              <a:t> 5 м </a:t>
            </a:r>
            <a:r>
              <a:rPr lang="ru-RU" dirty="0" err="1" smtClean="0"/>
              <a:t>завширшки</a:t>
            </a:r>
            <a:r>
              <a:rPr lang="ru-RU" dirty="0" smtClean="0"/>
              <a:t>) </a:t>
            </a:r>
            <a:r>
              <a:rPr lang="ru-RU" dirty="0" err="1" smtClean="0"/>
              <a:t>площею</a:t>
            </a:r>
            <a:r>
              <a:rPr lang="ru-RU" dirty="0" smtClean="0"/>
              <a:t> до 100 га;  – </a:t>
            </a:r>
            <a:r>
              <a:rPr lang="ru-RU" dirty="0" err="1" smtClean="0"/>
              <a:t>сільськогосподарські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(поля)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рідкою</a:t>
            </a:r>
            <a:r>
              <a:rPr lang="ru-RU" dirty="0" smtClean="0"/>
              <a:t> мережею </a:t>
            </a:r>
            <a:r>
              <a:rPr lang="ru-RU" dirty="0" err="1" smtClean="0"/>
              <a:t>лісосмуг</a:t>
            </a:r>
            <a:r>
              <a:rPr lang="ru-RU" dirty="0" smtClean="0"/>
              <a:t> (не </a:t>
            </a:r>
            <a:r>
              <a:rPr lang="ru-RU" dirty="0" err="1" smtClean="0"/>
              <a:t>менше</a:t>
            </a:r>
            <a:r>
              <a:rPr lang="ru-RU" dirty="0" smtClean="0"/>
              <a:t> 5 м </a:t>
            </a:r>
            <a:r>
              <a:rPr lang="ru-RU" dirty="0" err="1" smtClean="0"/>
              <a:t>завширшки</a:t>
            </a:r>
            <a:r>
              <a:rPr lang="ru-RU" dirty="0" smtClean="0"/>
              <a:t>) </a:t>
            </a:r>
            <a:r>
              <a:rPr lang="ru-RU" dirty="0" err="1" smtClean="0"/>
              <a:t>площею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100 га;  – </a:t>
            </a:r>
            <a:r>
              <a:rPr lang="ru-RU" dirty="0" err="1" smtClean="0"/>
              <a:t>рілля</a:t>
            </a:r>
            <a:r>
              <a:rPr lang="ru-RU" dirty="0" smtClean="0"/>
              <a:t>, сади, виноградники, </a:t>
            </a:r>
            <a:r>
              <a:rPr lang="ru-RU" dirty="0" err="1" smtClean="0"/>
              <a:t>садиби</a:t>
            </a:r>
            <a:r>
              <a:rPr lang="ru-RU" dirty="0" smtClean="0"/>
              <a:t>, городи </a:t>
            </a:r>
            <a:r>
              <a:rPr lang="ru-RU" dirty="0" err="1" smtClean="0"/>
              <a:t>тощо</a:t>
            </a:r>
            <a:r>
              <a:rPr lang="ru-RU" dirty="0" smtClean="0"/>
              <a:t>.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77  % земель </a:t>
            </a:r>
            <a:r>
              <a:rPr lang="ru-RU" dirty="0" err="1" smtClean="0"/>
              <a:t>займають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становить 40,7 млн. га (станом на 1 </a:t>
            </a:r>
            <a:r>
              <a:rPr lang="ru-RU" dirty="0" err="1" smtClean="0"/>
              <a:t>січня</a:t>
            </a:r>
            <a:r>
              <a:rPr lang="ru-RU" dirty="0" smtClean="0"/>
              <a:t> 1994 </a:t>
            </a:r>
            <a:r>
              <a:rPr lang="en-US" dirty="0" smtClean="0"/>
              <a:t>p.) </a:t>
            </a:r>
            <a:r>
              <a:rPr lang="ru-RU" dirty="0" err="1" smtClean="0"/>
              <a:t>площа</a:t>
            </a:r>
            <a:r>
              <a:rPr lang="ru-RU" dirty="0" smtClean="0"/>
              <a:t> </a:t>
            </a:r>
            <a:r>
              <a:rPr lang="ru-RU" dirty="0" err="1" smtClean="0"/>
              <a:t>ріллі</a:t>
            </a:r>
            <a:r>
              <a:rPr lang="ru-RU" dirty="0" smtClean="0"/>
              <a:t> – 33,3 млн. га, </a:t>
            </a:r>
            <a:r>
              <a:rPr lang="ru-RU" dirty="0" err="1" smtClean="0"/>
              <a:t>або</a:t>
            </a:r>
            <a:r>
              <a:rPr lang="ru-RU" dirty="0" smtClean="0"/>
              <a:t> 80  %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; 2,2 млн. га – </a:t>
            </a:r>
            <a:r>
              <a:rPr lang="ru-RU" dirty="0" err="1" smtClean="0"/>
              <a:t>сіножатей</a:t>
            </a:r>
            <a:r>
              <a:rPr lang="ru-RU" dirty="0" smtClean="0"/>
              <a:t> (5 %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); 5,2 млн. га – </a:t>
            </a:r>
            <a:r>
              <a:rPr lang="ru-RU" dirty="0" err="1" smtClean="0"/>
              <a:t>пасовищ</a:t>
            </a:r>
            <a:r>
              <a:rPr lang="ru-RU" dirty="0" smtClean="0"/>
              <a:t> (11  %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). На початок 2006 р. </a:t>
            </a:r>
            <a:r>
              <a:rPr lang="ru-RU" dirty="0" err="1" smtClean="0"/>
              <a:t>земельний</a:t>
            </a:r>
            <a:r>
              <a:rPr lang="ru-RU" dirty="0" smtClean="0"/>
              <a:t> фонд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складав</a:t>
            </a:r>
            <a:r>
              <a:rPr lang="ru-RU" dirty="0" smtClean="0"/>
              <a:t> 60,4 млн. га. </a:t>
            </a:r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err="1" smtClean="0"/>
              <a:t>частка</a:t>
            </a:r>
            <a:r>
              <a:rPr lang="ru-RU" dirty="0" smtClean="0"/>
              <a:t> </a:t>
            </a:r>
            <a:r>
              <a:rPr lang="ru-RU" dirty="0" err="1" smtClean="0"/>
              <a:t>земельної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69,1  % (41,7 млн. га)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, у </a:t>
            </a:r>
            <a:r>
              <a:rPr lang="ru-RU" dirty="0" err="1" smtClean="0"/>
              <a:t>структурі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77,8  % (32,5 млн. га) </a:t>
            </a:r>
            <a:r>
              <a:rPr lang="ru-RU" dirty="0" err="1" smtClean="0"/>
              <a:t>припадає</a:t>
            </a:r>
            <a:r>
              <a:rPr lang="ru-RU" dirty="0" smtClean="0"/>
              <a:t> на </a:t>
            </a:r>
            <a:r>
              <a:rPr lang="ru-RU" dirty="0" err="1" smtClean="0"/>
              <a:t>рілля</a:t>
            </a:r>
            <a:r>
              <a:rPr lang="ru-RU" dirty="0" smtClean="0"/>
              <a:t>. </a:t>
            </a:r>
            <a:r>
              <a:rPr lang="ru-RU" dirty="0" err="1" smtClean="0"/>
              <a:t>Сільськогосподарське</a:t>
            </a:r>
            <a:r>
              <a:rPr lang="ru-RU" dirty="0" smtClean="0"/>
              <a:t> </a:t>
            </a:r>
            <a:r>
              <a:rPr lang="ru-RU" dirty="0" err="1" smtClean="0"/>
              <a:t>освоєння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досягло</a:t>
            </a:r>
            <a:r>
              <a:rPr lang="ru-RU" dirty="0" smtClean="0"/>
              <a:t> 72  %, а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розораності</a:t>
            </a:r>
            <a:r>
              <a:rPr lang="ru-RU" dirty="0" smtClean="0"/>
              <a:t> </a:t>
            </a:r>
            <a:r>
              <a:rPr lang="ru-RU" dirty="0" err="1" smtClean="0"/>
              <a:t>земельної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– 56  % </a:t>
            </a:r>
            <a:r>
              <a:rPr lang="ru-RU" dirty="0" err="1" smtClean="0"/>
              <a:t>проти</a:t>
            </a:r>
            <a:r>
              <a:rPr lang="ru-RU" dirty="0" smtClean="0"/>
              <a:t> 25-30  %, як того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наукова</a:t>
            </a:r>
            <a:r>
              <a:rPr lang="ru-RU" dirty="0" smtClean="0"/>
              <a:t> </a:t>
            </a:r>
            <a:r>
              <a:rPr lang="ru-RU" dirty="0" err="1" smtClean="0"/>
              <a:t>екологічна</a:t>
            </a:r>
            <a:r>
              <a:rPr lang="ru-RU" dirty="0" smtClean="0"/>
              <a:t> </a:t>
            </a:r>
            <a:r>
              <a:rPr lang="ru-RU" dirty="0" err="1" smtClean="0"/>
              <a:t>теорія</a:t>
            </a:r>
            <a:r>
              <a:rPr lang="ru-RU" dirty="0" smtClean="0"/>
              <a:t>. На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ступінь</a:t>
            </a:r>
            <a:r>
              <a:rPr lang="ru-RU" dirty="0" smtClean="0"/>
              <a:t> </a:t>
            </a:r>
            <a:r>
              <a:rPr lang="ru-RU" dirty="0" err="1" smtClean="0"/>
              <a:t>розораності</a:t>
            </a:r>
            <a:r>
              <a:rPr lang="ru-RU" dirty="0" smtClean="0"/>
              <a:t> земель у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</a:t>
            </a:r>
            <a:r>
              <a:rPr lang="ru-RU" dirty="0" err="1" smtClean="0"/>
              <a:t>європейських</a:t>
            </a:r>
            <a:r>
              <a:rPr lang="ru-RU" dirty="0" smtClean="0"/>
              <a:t> </a:t>
            </a:r>
            <a:r>
              <a:rPr lang="ru-RU" dirty="0" err="1" smtClean="0"/>
              <a:t>країнах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у </a:t>
            </a:r>
            <a:r>
              <a:rPr lang="ru-RU" dirty="0" err="1" smtClean="0"/>
              <a:t>структурі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на </a:t>
            </a:r>
            <a:r>
              <a:rPr lang="ru-RU" dirty="0" err="1" smtClean="0"/>
              <a:t>Поліссі</a:t>
            </a:r>
            <a:r>
              <a:rPr lang="ru-RU" dirty="0" smtClean="0"/>
              <a:t> </a:t>
            </a:r>
            <a:r>
              <a:rPr lang="ru-RU" dirty="0" err="1" smtClean="0"/>
              <a:t>рілля</a:t>
            </a:r>
            <a:r>
              <a:rPr lang="ru-RU" dirty="0" smtClean="0"/>
              <a:t> в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складі</a:t>
            </a:r>
            <a:r>
              <a:rPr lang="ru-RU" dirty="0" smtClean="0"/>
              <a:t> становить </a:t>
            </a:r>
            <a:r>
              <a:rPr lang="ru-RU" dirty="0" err="1" smtClean="0"/>
              <a:t>лише</a:t>
            </a:r>
            <a:r>
              <a:rPr lang="ru-RU" dirty="0" smtClean="0"/>
              <a:t> 70  %, то в </a:t>
            </a:r>
            <a:r>
              <a:rPr lang="ru-RU" dirty="0" err="1" smtClean="0"/>
              <a:t>Лісостепу</a:t>
            </a:r>
            <a:r>
              <a:rPr lang="ru-RU" dirty="0" smtClean="0"/>
              <a:t> – 86  %, в Степу – 83  %. У </a:t>
            </a:r>
            <a:r>
              <a:rPr lang="ru-RU" dirty="0" err="1" smtClean="0"/>
              <a:t>поліській</a:t>
            </a:r>
            <a:r>
              <a:rPr lang="ru-RU" dirty="0" smtClean="0"/>
              <a:t> </a:t>
            </a:r>
            <a:r>
              <a:rPr lang="ru-RU" dirty="0" err="1" smtClean="0"/>
              <a:t>зоні</a:t>
            </a:r>
            <a:r>
              <a:rPr lang="ru-RU" dirty="0" smtClean="0"/>
              <a:t> </a:t>
            </a:r>
            <a:r>
              <a:rPr lang="ru-RU" dirty="0" err="1" smtClean="0"/>
              <a:t>найменша</a:t>
            </a:r>
            <a:r>
              <a:rPr lang="ru-RU" dirty="0" smtClean="0"/>
              <a:t> </a:t>
            </a:r>
            <a:r>
              <a:rPr lang="ru-RU" dirty="0" err="1" smtClean="0"/>
              <a:t>розораність</a:t>
            </a:r>
            <a:r>
              <a:rPr lang="ru-RU" dirty="0" smtClean="0"/>
              <a:t> земель, </a:t>
            </a:r>
            <a:r>
              <a:rPr lang="ru-RU" dirty="0" err="1" smtClean="0"/>
              <a:t>оскільки</a:t>
            </a:r>
            <a:r>
              <a:rPr lang="ru-RU" dirty="0" smtClean="0"/>
              <a:t> тут </a:t>
            </a:r>
            <a:r>
              <a:rPr lang="ru-RU" dirty="0" err="1" smtClean="0"/>
              <a:t>найбільша</a:t>
            </a:r>
            <a:r>
              <a:rPr lang="ru-RU" dirty="0" smtClean="0"/>
              <a:t> </a:t>
            </a:r>
            <a:r>
              <a:rPr lang="ru-RU" dirty="0" err="1" smtClean="0"/>
              <a:t>питома</a:t>
            </a:r>
            <a:r>
              <a:rPr lang="ru-RU" dirty="0" smtClean="0"/>
              <a:t> вага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кормових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– </a:t>
            </a:r>
            <a:r>
              <a:rPr lang="ru-RU" dirty="0" err="1" smtClean="0"/>
              <a:t>майже</a:t>
            </a:r>
            <a:r>
              <a:rPr lang="ru-RU" dirty="0" smtClean="0"/>
              <a:t> 30  %,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12  % в </a:t>
            </a:r>
            <a:r>
              <a:rPr lang="ru-RU" dirty="0" err="1" smtClean="0"/>
              <a:t>Лісостепу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13  % в Степу. </a:t>
            </a:r>
            <a:r>
              <a:rPr lang="ru-RU" dirty="0" err="1" smtClean="0"/>
              <a:t>Нині</a:t>
            </a:r>
            <a:r>
              <a:rPr lang="ru-RU" dirty="0" smtClean="0"/>
              <a:t> в Степу </a:t>
            </a:r>
            <a:r>
              <a:rPr lang="ru-RU" dirty="0" err="1" smtClean="0"/>
              <a:t>розміщено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2/5 </a:t>
            </a:r>
            <a:r>
              <a:rPr lang="ru-RU" dirty="0" err="1" smtClean="0"/>
              <a:t>всієї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 </a:t>
            </a:r>
            <a:r>
              <a:rPr lang="ru-RU" dirty="0" err="1" smtClean="0"/>
              <a:t>багаторічних</a:t>
            </a:r>
            <a:r>
              <a:rPr lang="ru-RU" dirty="0" smtClean="0"/>
              <a:t> </a:t>
            </a:r>
            <a:r>
              <a:rPr lang="ru-RU" dirty="0" err="1" smtClean="0"/>
              <a:t>насаджень</a:t>
            </a:r>
            <a:r>
              <a:rPr lang="ru-RU" dirty="0" smtClean="0"/>
              <a:t>, у тому </a:t>
            </a:r>
            <a:r>
              <a:rPr lang="ru-RU" dirty="0" err="1" smtClean="0"/>
              <a:t>числі</a:t>
            </a:r>
            <a:r>
              <a:rPr lang="ru-RU" dirty="0" smtClean="0"/>
              <a:t> 1/3 </a:t>
            </a:r>
            <a:r>
              <a:rPr lang="ru-RU" dirty="0" err="1" smtClean="0"/>
              <a:t>садів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9/10 </a:t>
            </a:r>
            <a:r>
              <a:rPr lang="ru-RU" dirty="0" err="1" smtClean="0"/>
              <a:t>виноградників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942819" y="81517"/>
            <a:ext cx="5179583" cy="6257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 smtClean="0"/>
              <a:t>Землі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знаходяться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сільськогосподарському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оберті</a:t>
            </a:r>
            <a:r>
              <a:rPr lang="ru-RU" sz="1400" dirty="0" smtClean="0"/>
              <a:t>, </a:t>
            </a:r>
            <a:r>
              <a:rPr lang="ru-RU" sz="1400" dirty="0" err="1" smtClean="0"/>
              <a:t>виконують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подвійну</a:t>
            </a:r>
            <a:r>
              <a:rPr lang="ru-RU" sz="1400" dirty="0" smtClean="0"/>
              <a:t> </a:t>
            </a:r>
            <a:r>
              <a:rPr lang="ru-RU" sz="1400" dirty="0" err="1" smtClean="0"/>
              <a:t>функцію</a:t>
            </a:r>
            <a:r>
              <a:rPr lang="ru-RU" sz="1400" dirty="0" smtClean="0"/>
              <a:t>: – перша – </a:t>
            </a:r>
            <a:r>
              <a:rPr lang="ru-RU" sz="1400" dirty="0" err="1" smtClean="0"/>
              <a:t>мисливська</a:t>
            </a:r>
            <a:r>
              <a:rPr lang="ru-RU" sz="1400" dirty="0" smtClean="0"/>
              <a:t>, </a:t>
            </a:r>
            <a:r>
              <a:rPr lang="ru-RU" sz="1400" dirty="0" err="1" smtClean="0"/>
              <a:t>найбільш</a:t>
            </a:r>
            <a:r>
              <a:rPr lang="ru-RU" sz="1400" dirty="0" smtClean="0"/>
              <a:t> </a:t>
            </a:r>
            <a:r>
              <a:rPr lang="ru-RU" sz="1400" dirty="0" err="1" smtClean="0"/>
              <a:t>стародавня</a:t>
            </a:r>
            <a:r>
              <a:rPr lang="ru-RU" sz="1400" dirty="0" smtClean="0"/>
              <a:t> за </a:t>
            </a:r>
            <a:r>
              <a:rPr lang="ru-RU" sz="1400" dirty="0" err="1" smtClean="0"/>
              <a:t>походженням</a:t>
            </a:r>
            <a:r>
              <a:rPr lang="ru-RU" sz="1400" dirty="0" smtClean="0"/>
              <a:t>; – друга – </a:t>
            </a:r>
            <a:r>
              <a:rPr lang="ru-RU" sz="1400" dirty="0" err="1" smtClean="0"/>
              <a:t>агрокультурна</a:t>
            </a:r>
            <a:r>
              <a:rPr lang="ru-RU" sz="1400" dirty="0" smtClean="0"/>
              <a:t>, </a:t>
            </a:r>
            <a:r>
              <a:rPr lang="ru-RU" sz="1400" dirty="0" err="1" smtClean="0"/>
              <a:t>виникнення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якої</a:t>
            </a:r>
            <a:r>
              <a:rPr lang="ru-RU" sz="1400" dirty="0" smtClean="0"/>
              <a:t> походить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середини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кам’яного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віку</a:t>
            </a:r>
            <a:r>
              <a:rPr lang="ru-RU" sz="1400" dirty="0" smtClean="0"/>
              <a:t>. </a:t>
            </a:r>
            <a:r>
              <a:rPr lang="ru-RU" sz="1400" dirty="0" err="1" smtClean="0"/>
              <a:t>Одночасно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розвитком</a:t>
            </a:r>
            <a:r>
              <a:rPr lang="ru-RU" sz="1400" dirty="0" smtClean="0"/>
              <a:t> </a:t>
            </a:r>
            <a:r>
              <a:rPr lang="ru-RU" sz="1400" dirty="0" err="1" smtClean="0"/>
              <a:t>землеробства</a:t>
            </a:r>
            <a:r>
              <a:rPr lang="ru-RU" sz="1400" dirty="0" smtClean="0"/>
              <a:t>, </a:t>
            </a:r>
            <a:r>
              <a:rPr lang="ru-RU" sz="1400" dirty="0" err="1" smtClean="0"/>
              <a:t>розширенням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</a:t>
            </a:r>
            <a:r>
              <a:rPr lang="ru-RU" sz="1400" dirty="0" smtClean="0"/>
              <a:t> </a:t>
            </a:r>
            <a:r>
              <a:rPr lang="ru-RU" sz="1400" dirty="0" err="1" smtClean="0"/>
              <a:t>сільськогосподарських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йшло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освоєння</a:t>
            </a:r>
            <a:r>
              <a:rPr lang="ru-RU" sz="1400" dirty="0" smtClean="0"/>
              <a:t> дикими </a:t>
            </a:r>
            <a:r>
              <a:rPr lang="ru-RU" sz="1400" dirty="0" err="1" smtClean="0"/>
              <a:t>тваринами</a:t>
            </a:r>
            <a:r>
              <a:rPr lang="ru-RU" sz="1400" dirty="0" smtClean="0"/>
              <a:t>, </a:t>
            </a:r>
            <a:r>
              <a:rPr lang="ru-RU" sz="1400" dirty="0" err="1" smtClean="0"/>
              <a:t>схильними</a:t>
            </a:r>
            <a:r>
              <a:rPr lang="ru-RU" sz="1400" dirty="0" smtClean="0"/>
              <a:t> до </a:t>
            </a:r>
            <a:r>
              <a:rPr lang="ru-RU" sz="1400" dirty="0" err="1" smtClean="0"/>
              <a:t>мешкання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відкритих</a:t>
            </a:r>
            <a:r>
              <a:rPr lang="ru-RU" sz="1400" dirty="0" smtClean="0"/>
              <a:t> просторах. </a:t>
            </a:r>
            <a:r>
              <a:rPr lang="ru-RU" sz="1400" dirty="0" err="1" smtClean="0"/>
              <a:t>Поживність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кормів</a:t>
            </a:r>
            <a:r>
              <a:rPr lang="ru-RU" sz="1400" dirty="0" smtClean="0"/>
              <a:t>, </a:t>
            </a:r>
            <a:r>
              <a:rPr lang="ru-RU" sz="1400" dirty="0" err="1" smtClean="0"/>
              <a:t>достатня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кількість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сільськогосподарських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літом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можливість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здобування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зимою дозволили </a:t>
            </a:r>
            <a:r>
              <a:rPr lang="ru-RU" sz="1400" dirty="0" err="1" smtClean="0"/>
              <a:t>деяким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тваринам</a:t>
            </a:r>
            <a:r>
              <a:rPr lang="ru-RU" sz="1400" dirty="0" smtClean="0"/>
              <a:t> обрати </a:t>
            </a:r>
            <a:r>
              <a:rPr lang="ru-RU" sz="1400" dirty="0" err="1" smtClean="0"/>
              <a:t>ці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місцями</a:t>
            </a:r>
            <a:r>
              <a:rPr lang="ru-RU" sz="1400" dirty="0" smtClean="0"/>
              <a:t> </a:t>
            </a:r>
            <a:r>
              <a:rPr lang="ru-RU" sz="1400" dirty="0" err="1" smtClean="0"/>
              <a:t>свого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мешкання</a:t>
            </a:r>
            <a:r>
              <a:rPr lang="ru-RU" sz="1400" dirty="0" smtClean="0"/>
              <a:t>: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перепілки</a:t>
            </a:r>
            <a:r>
              <a:rPr lang="ru-RU" sz="1400" dirty="0" smtClean="0"/>
              <a:t>, </a:t>
            </a:r>
            <a:r>
              <a:rPr lang="ru-RU" sz="1400" dirty="0" err="1" smtClean="0"/>
              <a:t>куріпки</a:t>
            </a:r>
            <a:r>
              <a:rPr lang="ru-RU" sz="1400" dirty="0" smtClean="0"/>
              <a:t>, </a:t>
            </a:r>
            <a:r>
              <a:rPr lang="ru-RU" sz="1400" dirty="0" err="1" smtClean="0"/>
              <a:t>зайці-русаки</a:t>
            </a:r>
            <a:r>
              <a:rPr lang="ru-RU" sz="1400" dirty="0" smtClean="0"/>
              <a:t> у </a:t>
            </a:r>
            <a:r>
              <a:rPr lang="ru-RU" sz="1400" dirty="0" err="1" smtClean="0"/>
              <a:t>лісовій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зоні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дрохви</a:t>
            </a:r>
            <a:r>
              <a:rPr lang="ru-RU" sz="1400" dirty="0" smtClean="0"/>
              <a:t>, </a:t>
            </a:r>
            <a:r>
              <a:rPr lang="ru-RU" sz="1400" dirty="0" err="1" smtClean="0"/>
              <a:t>стрепети</a:t>
            </a:r>
            <a:r>
              <a:rPr lang="ru-RU" sz="1400" dirty="0" smtClean="0"/>
              <a:t> – в </a:t>
            </a:r>
            <a:r>
              <a:rPr lang="ru-RU" sz="1400" dirty="0" err="1" smtClean="0"/>
              <a:t>степовій</a:t>
            </a:r>
            <a:r>
              <a:rPr lang="ru-RU" sz="1400" dirty="0" smtClean="0"/>
              <a:t>. </a:t>
            </a:r>
            <a:r>
              <a:rPr lang="ru-RU" sz="1400" dirty="0" err="1" smtClean="0"/>
              <a:t>Сільськогосподарські</a:t>
            </a:r>
            <a:r>
              <a:rPr lang="ru-RU" sz="1400" dirty="0" smtClean="0"/>
              <a:t> </a:t>
            </a:r>
            <a:r>
              <a:rPr lang="ru-RU" sz="1400" dirty="0" err="1" smtClean="0"/>
              <a:t>землі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знаходяться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поряд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водоймами</a:t>
            </a:r>
            <a:r>
              <a:rPr lang="ru-RU" sz="1400" dirty="0" smtClean="0"/>
              <a:t>, </a:t>
            </a:r>
            <a:r>
              <a:rPr lang="ru-RU" sz="1400" dirty="0" err="1" smtClean="0"/>
              <a:t>використовуються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водоплавними</a:t>
            </a:r>
            <a:r>
              <a:rPr lang="ru-RU" sz="1400" dirty="0" smtClean="0"/>
              <a:t> птахами як </a:t>
            </a:r>
            <a:r>
              <a:rPr lang="ru-RU" sz="1400" dirty="0" err="1" smtClean="0"/>
              <a:t>гніздові</a:t>
            </a:r>
            <a:r>
              <a:rPr lang="ru-RU" sz="1400" dirty="0" smtClean="0"/>
              <a:t>, а на </a:t>
            </a:r>
            <a:r>
              <a:rPr lang="ru-RU" sz="1400" dirty="0" err="1" smtClean="0"/>
              <a:t>стерні</a:t>
            </a:r>
            <a:r>
              <a:rPr lang="ru-RU" sz="1400" dirty="0" smtClean="0"/>
              <a:t> </a:t>
            </a:r>
            <a:r>
              <a:rPr lang="ru-RU" sz="1400" dirty="0" err="1" smtClean="0"/>
              <a:t>жирують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виводки</a:t>
            </a:r>
            <a:r>
              <a:rPr lang="ru-RU" sz="1400" dirty="0" smtClean="0"/>
              <a:t> </a:t>
            </a:r>
            <a:r>
              <a:rPr lang="ru-RU" sz="1400" dirty="0" err="1" smtClean="0"/>
              <a:t>качок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зграї</a:t>
            </a:r>
            <a:r>
              <a:rPr lang="ru-RU" sz="1400" dirty="0" smtClean="0"/>
              <a:t> гусей. </a:t>
            </a:r>
            <a:r>
              <a:rPr lang="ru-RU" sz="1400" dirty="0" err="1" smtClean="0"/>
              <a:t>Лосі</a:t>
            </a:r>
            <a:r>
              <a:rPr lang="ru-RU" sz="1400" dirty="0" smtClean="0"/>
              <a:t>, </a:t>
            </a:r>
            <a:r>
              <a:rPr lang="ru-RU" sz="1400" dirty="0" err="1" smtClean="0"/>
              <a:t>олені</a:t>
            </a:r>
            <a:r>
              <a:rPr lang="ru-RU" sz="1400" dirty="0" smtClean="0"/>
              <a:t>, </a:t>
            </a:r>
            <a:r>
              <a:rPr lang="ru-RU" sz="1400" dirty="0" err="1" smtClean="0"/>
              <a:t>козулі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кабани</a:t>
            </a:r>
            <a:r>
              <a:rPr lang="ru-RU" sz="1400" dirty="0" smtClean="0"/>
              <a:t> часто </a:t>
            </a:r>
            <a:r>
              <a:rPr lang="ru-RU" sz="1400" dirty="0" err="1" smtClean="0"/>
              <a:t>виходять</a:t>
            </a:r>
            <a:r>
              <a:rPr lang="ru-RU" sz="1400" dirty="0" smtClean="0"/>
              <a:t> </a:t>
            </a:r>
            <a:r>
              <a:rPr lang="ru-RU" sz="1400" dirty="0" err="1" smtClean="0"/>
              <a:t>живитися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сільськогосподарськими</a:t>
            </a:r>
            <a:r>
              <a:rPr lang="ru-RU" sz="1400" dirty="0" smtClean="0"/>
              <a:t> культурами. Зараз </a:t>
            </a:r>
            <a:r>
              <a:rPr lang="ru-RU" sz="1400" dirty="0" err="1" smtClean="0"/>
              <a:t>сільськогосподарський</a:t>
            </a:r>
            <a:r>
              <a:rPr lang="ru-RU" sz="1400" dirty="0" smtClean="0"/>
              <a:t> ландшафт </a:t>
            </a:r>
            <a:r>
              <a:rPr lang="ru-RU" sz="1400" dirty="0" err="1" smtClean="0"/>
              <a:t>змінюється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щороку</a:t>
            </a:r>
            <a:r>
              <a:rPr lang="ru-RU" sz="1400" dirty="0" smtClean="0"/>
              <a:t> </a:t>
            </a:r>
            <a:r>
              <a:rPr lang="ru-RU" sz="1400" dirty="0" err="1" smtClean="0"/>
              <a:t>завдяки</a:t>
            </a:r>
            <a:r>
              <a:rPr lang="ru-RU" sz="1400" dirty="0" smtClean="0"/>
              <a:t> </a:t>
            </a:r>
            <a:r>
              <a:rPr lang="ru-RU" sz="1400" dirty="0" err="1" smtClean="0"/>
              <a:t>сівозмінам</a:t>
            </a:r>
            <a:r>
              <a:rPr lang="ru-RU" sz="1400" dirty="0" smtClean="0"/>
              <a:t>, </a:t>
            </a:r>
            <a:r>
              <a:rPr lang="ru-RU" sz="1400" dirty="0" err="1" smtClean="0"/>
              <a:t>прийнятим</a:t>
            </a:r>
            <a:r>
              <a:rPr lang="ru-RU" sz="1400" dirty="0" smtClean="0"/>
              <a:t> у </a:t>
            </a:r>
            <a:r>
              <a:rPr lang="ru-RU" sz="1400" dirty="0" err="1" smtClean="0"/>
              <a:t>сільськогосподарському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виробництві</a:t>
            </a:r>
            <a:r>
              <a:rPr lang="ru-RU" sz="1400" dirty="0" smtClean="0"/>
              <a:t>. </a:t>
            </a:r>
            <a:r>
              <a:rPr lang="ru-RU" sz="1400" dirty="0" err="1" smtClean="0"/>
              <a:t>Крім</a:t>
            </a:r>
            <a:r>
              <a:rPr lang="ru-RU" sz="1400" dirty="0" smtClean="0"/>
              <a:t> </a:t>
            </a:r>
            <a:r>
              <a:rPr lang="ru-RU" sz="1400" dirty="0" err="1" smtClean="0"/>
              <a:t>цього</a:t>
            </a:r>
            <a:r>
              <a:rPr lang="ru-RU" sz="1400" dirty="0" smtClean="0"/>
              <a:t>, </a:t>
            </a:r>
            <a:r>
              <a:rPr lang="ru-RU" sz="1400" dirty="0" err="1" smtClean="0"/>
              <a:t>сільськогосподарський</a:t>
            </a:r>
            <a:r>
              <a:rPr lang="ru-RU" sz="1400" dirty="0" smtClean="0"/>
              <a:t> ландшафт </a:t>
            </a:r>
            <a:r>
              <a:rPr lang="ru-RU" sz="1400" dirty="0" err="1" smtClean="0"/>
              <a:t>змінюється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протязі</a:t>
            </a:r>
            <a:r>
              <a:rPr lang="ru-RU" sz="1400" dirty="0" smtClean="0"/>
              <a:t> </a:t>
            </a:r>
            <a:r>
              <a:rPr lang="ru-RU" sz="1400" dirty="0" err="1" smtClean="0"/>
              <a:t>всього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вегетаційного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періоду</a:t>
            </a:r>
            <a:r>
              <a:rPr lang="ru-RU" sz="1400" dirty="0" smtClean="0"/>
              <a:t> року. </a:t>
            </a:r>
            <a:r>
              <a:rPr lang="ru-RU" sz="1400" dirty="0" err="1" smtClean="0"/>
              <a:t>Раніше</a:t>
            </a:r>
            <a:r>
              <a:rPr lang="ru-RU" sz="1400" dirty="0" smtClean="0"/>
              <a:t> </a:t>
            </a:r>
            <a:r>
              <a:rPr lang="ru-RU" sz="1400" dirty="0" err="1" smtClean="0"/>
              <a:t>дикі</a:t>
            </a:r>
            <a:r>
              <a:rPr lang="ru-RU" sz="1400" dirty="0" smtClean="0"/>
              <a:t> </a:t>
            </a:r>
            <a:r>
              <a:rPr lang="ru-RU" sz="1400" dirty="0" err="1" smtClean="0"/>
              <a:t>мешканці</a:t>
            </a:r>
            <a:r>
              <a:rPr lang="ru-RU" sz="1400" dirty="0" smtClean="0"/>
              <a:t> </a:t>
            </a:r>
            <a:r>
              <a:rPr lang="ru-RU" sz="1400" dirty="0" err="1" smtClean="0"/>
              <a:t>орних</a:t>
            </a:r>
            <a:r>
              <a:rPr lang="ru-RU" sz="1400" dirty="0" smtClean="0"/>
              <a:t> земель при </a:t>
            </a:r>
            <a:r>
              <a:rPr lang="ru-RU" sz="1400" dirty="0" err="1" smtClean="0"/>
              <a:t>невисокому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темпі</a:t>
            </a:r>
            <a:r>
              <a:rPr lang="ru-RU" sz="1400" dirty="0" smtClean="0"/>
              <a:t> </a:t>
            </a:r>
            <a:r>
              <a:rPr lang="ru-RU" sz="1400" dirty="0" err="1" smtClean="0"/>
              <a:t>сільськогосподарських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робіт</a:t>
            </a:r>
            <a:r>
              <a:rPr lang="ru-RU" sz="1400" dirty="0" smtClean="0"/>
              <a:t> могли </a:t>
            </a:r>
            <a:r>
              <a:rPr lang="ru-RU" sz="1400" dirty="0" err="1" smtClean="0"/>
              <a:t>швидко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переміститись</a:t>
            </a:r>
            <a:r>
              <a:rPr lang="ru-RU" sz="1400" dirty="0" smtClean="0"/>
              <a:t>, </a:t>
            </a:r>
            <a:r>
              <a:rPr lang="ru-RU" sz="1400" dirty="0" err="1" smtClean="0"/>
              <a:t>щоб</a:t>
            </a:r>
            <a:r>
              <a:rPr lang="ru-RU" sz="1400" dirty="0" smtClean="0"/>
              <a:t> </a:t>
            </a:r>
            <a:r>
              <a:rPr lang="ru-RU" sz="1400" dirty="0" err="1" smtClean="0"/>
              <a:t>уберегтись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загибелі</a:t>
            </a:r>
            <a:r>
              <a:rPr lang="ru-RU" sz="1400" dirty="0" smtClean="0"/>
              <a:t>. З </a:t>
            </a:r>
            <a:r>
              <a:rPr lang="ru-RU" sz="1400" dirty="0" err="1" smtClean="0"/>
              <a:t>появою</a:t>
            </a:r>
            <a:r>
              <a:rPr lang="ru-RU" sz="1400" dirty="0" smtClean="0"/>
              <a:t> </a:t>
            </a:r>
            <a:r>
              <a:rPr lang="ru-RU" sz="1400" dirty="0" err="1" smtClean="0"/>
              <a:t>сільськогосподарської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техніки</a:t>
            </a:r>
            <a:r>
              <a:rPr lang="ru-RU" sz="1400" dirty="0" smtClean="0"/>
              <a:t>, яка </a:t>
            </a:r>
            <a:r>
              <a:rPr lang="ru-RU" sz="1400" dirty="0" err="1" smtClean="0"/>
              <a:t>збільшила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продуктивність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виробництва</a:t>
            </a:r>
            <a:r>
              <a:rPr lang="ru-RU" sz="1400" dirty="0" smtClean="0"/>
              <a:t>, </a:t>
            </a:r>
            <a:r>
              <a:rPr lang="ru-RU" sz="1400" dirty="0" err="1" smtClean="0"/>
              <a:t>одночасно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різко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погіршилось</a:t>
            </a:r>
            <a:r>
              <a:rPr lang="ru-RU" sz="1400" dirty="0" smtClean="0"/>
              <a:t> </a:t>
            </a:r>
            <a:r>
              <a:rPr lang="ru-RU" sz="1400" dirty="0" err="1" smtClean="0"/>
              <a:t>життя</a:t>
            </a:r>
            <a:r>
              <a:rPr lang="ru-RU" sz="1400" dirty="0" smtClean="0"/>
              <a:t> у </a:t>
            </a:r>
            <a:r>
              <a:rPr lang="ru-RU" sz="1400" dirty="0" err="1" smtClean="0"/>
              <a:t>цих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угіддях</a:t>
            </a:r>
            <a:r>
              <a:rPr lang="ru-RU" sz="1400" dirty="0" smtClean="0"/>
              <a:t> диких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. </a:t>
            </a:r>
            <a:r>
              <a:rPr lang="ru-RU" sz="1400" dirty="0" err="1" smtClean="0"/>
              <a:t>Нові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механізми</a:t>
            </a:r>
            <a:r>
              <a:rPr lang="ru-RU" sz="1400" dirty="0" smtClean="0"/>
              <a:t> дозволили </a:t>
            </a:r>
            <a:r>
              <a:rPr lang="ru-RU" sz="1400" dirty="0" err="1" smtClean="0"/>
              <a:t>удосконалити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агротехніку</a:t>
            </a:r>
            <a:r>
              <a:rPr lang="ru-RU" sz="1400" dirty="0" smtClean="0"/>
              <a:t>. </a:t>
            </a:r>
            <a:r>
              <a:rPr lang="ru-RU" sz="1400" dirty="0" err="1" smtClean="0"/>
              <a:t>Змінилася</a:t>
            </a:r>
            <a:r>
              <a:rPr lang="ru-RU" sz="1400" dirty="0" smtClean="0"/>
              <a:t> </a:t>
            </a:r>
            <a:r>
              <a:rPr lang="ru-RU" sz="1400" dirty="0" err="1" smtClean="0"/>
              <a:t>технологія</a:t>
            </a:r>
            <a:r>
              <a:rPr lang="ru-RU" sz="1400" dirty="0" smtClean="0"/>
              <a:t> </a:t>
            </a:r>
            <a:r>
              <a:rPr lang="ru-RU" sz="1400" dirty="0" err="1" smtClean="0"/>
              <a:t>збирання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врожаю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разом </a:t>
            </a:r>
            <a:r>
              <a:rPr lang="ru-RU" sz="1400" dirty="0" err="1" smtClean="0"/>
              <a:t>з</a:t>
            </a:r>
            <a:r>
              <a:rPr lang="ru-RU" sz="1400" dirty="0" smtClean="0"/>
              <a:t> нею </a:t>
            </a:r>
            <a:r>
              <a:rPr lang="ru-RU" sz="1400" dirty="0" err="1" smtClean="0"/>
              <a:t>сільськогосподарський</a:t>
            </a:r>
            <a:r>
              <a:rPr lang="ru-RU" sz="1400" dirty="0" smtClean="0"/>
              <a:t> ландшафт. </a:t>
            </a:r>
            <a:r>
              <a:rPr lang="ru-RU" sz="1400" dirty="0" err="1" smtClean="0"/>
              <a:t>Зникли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ланів</a:t>
            </a:r>
            <a:r>
              <a:rPr lang="ru-RU" sz="1400" dirty="0" smtClean="0"/>
              <a:t> </a:t>
            </a:r>
            <a:r>
              <a:rPr lang="ru-RU" sz="1400" dirty="0" err="1" smtClean="0"/>
              <a:t>суслони</a:t>
            </a:r>
            <a:r>
              <a:rPr lang="ru-RU" sz="1400" dirty="0" smtClean="0"/>
              <a:t>, </a:t>
            </a:r>
            <a:r>
              <a:rPr lang="ru-RU" sz="1400" dirty="0" err="1" smtClean="0"/>
              <a:t>хрестці</a:t>
            </a:r>
            <a:r>
              <a:rPr lang="ru-RU" sz="1400" dirty="0" smtClean="0"/>
              <a:t>, намети </a:t>
            </a:r>
            <a:r>
              <a:rPr lang="ru-RU" sz="1400" dirty="0" err="1" smtClean="0"/>
              <a:t>і</a:t>
            </a:r>
            <a:r>
              <a:rPr lang="ru-RU" sz="1400" dirty="0" smtClean="0"/>
              <a:t> т. </a:t>
            </a:r>
            <a:r>
              <a:rPr lang="ru-RU" sz="1400" dirty="0" err="1" smtClean="0"/>
              <a:t>ін</a:t>
            </a:r>
            <a:r>
              <a:rPr lang="ru-RU" sz="1400" dirty="0" smtClean="0"/>
              <a:t>., а </a:t>
            </a:r>
            <a:r>
              <a:rPr lang="ru-RU" sz="1400" dirty="0" err="1" smtClean="0"/>
              <a:t>замість</a:t>
            </a:r>
            <a:r>
              <a:rPr lang="ru-RU" sz="1400" dirty="0" smtClean="0"/>
              <a:t> них </a:t>
            </a:r>
            <a:r>
              <a:rPr lang="ru-RU" sz="1400" dirty="0" err="1" smtClean="0"/>
              <a:t>з’явились</a:t>
            </a:r>
            <a:r>
              <a:rPr lang="ru-RU" sz="1400" dirty="0" smtClean="0"/>
              <a:t> валки </a:t>
            </a:r>
            <a:r>
              <a:rPr lang="ru-RU" sz="1400" dirty="0" err="1" smtClean="0"/>
              <a:t>чи</a:t>
            </a:r>
            <a:r>
              <a:rPr lang="ru-RU" sz="1400" dirty="0" smtClean="0"/>
              <a:t> ряди </a:t>
            </a:r>
            <a:r>
              <a:rPr lang="ru-RU" sz="1400" dirty="0" err="1" smtClean="0"/>
              <a:t>копиць</a:t>
            </a:r>
            <a:r>
              <a:rPr lang="ru-RU" sz="1400" dirty="0" smtClean="0"/>
              <a:t> </a:t>
            </a:r>
            <a:r>
              <a:rPr lang="ru-RU" sz="1400" dirty="0" err="1" smtClean="0"/>
              <a:t>соломи</a:t>
            </a:r>
            <a:r>
              <a:rPr lang="ru-RU" sz="1400" dirty="0" smtClean="0"/>
              <a:t>. </a:t>
            </a:r>
            <a:r>
              <a:rPr lang="ru-RU" sz="1400" dirty="0" err="1" smtClean="0"/>
              <a:t>Відпала</a:t>
            </a:r>
            <a:r>
              <a:rPr lang="ru-RU" sz="1400" dirty="0" smtClean="0"/>
              <a:t> </a:t>
            </a:r>
            <a:r>
              <a:rPr lang="ru-RU" sz="1400" dirty="0" err="1" smtClean="0"/>
              <a:t>необхідність</a:t>
            </a:r>
            <a:r>
              <a:rPr lang="ru-RU" sz="1400" dirty="0" smtClean="0"/>
              <a:t> великих </a:t>
            </a:r>
            <a:r>
              <a:rPr lang="ru-RU" sz="1400" dirty="0" err="1" smtClean="0"/>
              <a:t>токів</a:t>
            </a:r>
            <a:r>
              <a:rPr lang="ru-RU" sz="1400" dirty="0" smtClean="0"/>
              <a:t>, клунь, </a:t>
            </a:r>
            <a:r>
              <a:rPr lang="ru-RU" sz="1400" dirty="0" err="1" smtClean="0"/>
              <a:t>стодоли</a:t>
            </a:r>
            <a:r>
              <a:rPr lang="ru-RU" sz="1400" dirty="0" smtClean="0"/>
              <a:t>. </a:t>
            </a:r>
            <a:r>
              <a:rPr lang="ru-RU" sz="1400" dirty="0" err="1" smtClean="0"/>
              <a:t>Сьогодні</a:t>
            </a:r>
            <a:r>
              <a:rPr lang="ru-RU" sz="1400" dirty="0" smtClean="0"/>
              <a:t> за </a:t>
            </a:r>
            <a:r>
              <a:rPr lang="ru-RU" sz="1400" dirty="0" err="1" smtClean="0"/>
              <a:t>допомогою</a:t>
            </a:r>
            <a:r>
              <a:rPr lang="ru-RU" sz="1400" dirty="0" smtClean="0"/>
              <a:t> </a:t>
            </a:r>
            <a:r>
              <a:rPr lang="ru-RU" sz="1400" dirty="0" err="1" smtClean="0"/>
              <a:t>техніки</a:t>
            </a:r>
            <a:r>
              <a:rPr lang="ru-RU" sz="1400" dirty="0" smtClean="0"/>
              <a:t> </a:t>
            </a:r>
            <a:r>
              <a:rPr lang="ru-RU" sz="1400" dirty="0" err="1" smtClean="0"/>
              <a:t>врожай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поля </a:t>
            </a:r>
            <a:r>
              <a:rPr lang="ru-RU" sz="1400" dirty="0" err="1" smtClean="0"/>
              <a:t>вбирається</a:t>
            </a:r>
            <a:r>
              <a:rPr lang="ru-RU" sz="1400" dirty="0" smtClean="0"/>
              <a:t> за один </a:t>
            </a:r>
            <a:r>
              <a:rPr lang="ru-RU" sz="1400" dirty="0" err="1" smtClean="0"/>
              <a:t>світовий</a:t>
            </a:r>
            <a:r>
              <a:rPr lang="ru-RU" sz="1400" dirty="0" smtClean="0"/>
              <a:t> день, за </a:t>
            </a:r>
            <a:r>
              <a:rPr lang="ru-RU" sz="1400" dirty="0" err="1" smtClean="0"/>
              <a:t>такий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проміжок</a:t>
            </a:r>
            <a:r>
              <a:rPr lang="ru-RU" sz="1400" dirty="0" smtClean="0"/>
              <a:t> часу </a:t>
            </a:r>
            <a:r>
              <a:rPr lang="ru-RU" sz="1400" dirty="0" err="1" smtClean="0"/>
              <a:t>дикі</a:t>
            </a:r>
            <a:r>
              <a:rPr lang="ru-RU" sz="1400" dirty="0" smtClean="0"/>
              <a:t> </a:t>
            </a:r>
            <a:r>
              <a:rPr lang="ru-RU" sz="1400" dirty="0" err="1" smtClean="0"/>
              <a:t>мешканці</a:t>
            </a:r>
            <a:r>
              <a:rPr lang="ru-RU" sz="1400" dirty="0" smtClean="0"/>
              <a:t> </a:t>
            </a:r>
            <a:r>
              <a:rPr lang="ru-RU" sz="1400" dirty="0" err="1" smtClean="0"/>
              <a:t>цих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не </a:t>
            </a:r>
            <a:r>
              <a:rPr lang="ru-RU" sz="1400" dirty="0" err="1" smtClean="0"/>
              <a:t>встигають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своєчасно</a:t>
            </a:r>
            <a:r>
              <a:rPr lang="ru-RU" sz="1400" dirty="0" smtClean="0"/>
              <a:t> </a:t>
            </a:r>
            <a:r>
              <a:rPr lang="ru-RU" sz="1400" dirty="0" err="1" smtClean="0"/>
              <a:t>знайти</a:t>
            </a:r>
            <a:r>
              <a:rPr lang="ru-RU" sz="1400" dirty="0" smtClean="0"/>
              <a:t> </a:t>
            </a:r>
            <a:r>
              <a:rPr lang="ru-RU" sz="1400" dirty="0" err="1" smtClean="0"/>
              <a:t>собі</a:t>
            </a:r>
            <a:r>
              <a:rPr lang="ru-RU" sz="1400" dirty="0" smtClean="0"/>
              <a:t> </a:t>
            </a:r>
            <a:r>
              <a:rPr lang="ru-RU" sz="1400" dirty="0" err="1" smtClean="0"/>
              <a:t>сховище</a:t>
            </a:r>
            <a:r>
              <a:rPr lang="ru-RU" sz="1400" dirty="0" smtClean="0"/>
              <a:t>. </a:t>
            </a:r>
            <a:r>
              <a:rPr lang="ru-RU" sz="1400" dirty="0" err="1" smtClean="0"/>
              <a:t>Крім</a:t>
            </a:r>
            <a:r>
              <a:rPr lang="ru-RU" sz="1400" dirty="0" smtClean="0"/>
              <a:t> того, </a:t>
            </a:r>
            <a:r>
              <a:rPr lang="ru-RU" sz="1400" dirty="0" err="1" smtClean="0"/>
              <a:t>різні</a:t>
            </a:r>
            <a:r>
              <a:rPr lang="ru-RU" sz="1400" dirty="0" smtClean="0"/>
              <a:t> </a:t>
            </a:r>
            <a:r>
              <a:rPr lang="ru-RU" sz="1400" dirty="0" err="1" smtClean="0"/>
              <a:t>сільськогосподарські</a:t>
            </a:r>
            <a:r>
              <a:rPr lang="ru-RU" sz="1400" dirty="0" smtClean="0"/>
              <a:t> </a:t>
            </a:r>
            <a:r>
              <a:rPr lang="ru-RU" sz="1400" dirty="0" err="1" smtClean="0"/>
              <a:t>культури</a:t>
            </a:r>
            <a:r>
              <a:rPr lang="ru-RU" sz="1400" dirty="0" smtClean="0"/>
              <a:t> </a:t>
            </a:r>
            <a:r>
              <a:rPr lang="ru-RU" sz="1400" dirty="0" err="1" smtClean="0"/>
              <a:t>потребують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заходів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вирощуванні</a:t>
            </a:r>
            <a:r>
              <a:rPr lang="ru-RU" sz="1400" dirty="0" smtClean="0"/>
              <a:t>. Так, </a:t>
            </a:r>
            <a:r>
              <a:rPr lang="ru-RU" sz="1400" dirty="0" err="1" smtClean="0"/>
              <a:t>наприклад</a:t>
            </a:r>
            <a:r>
              <a:rPr lang="ru-RU" sz="1400" dirty="0" smtClean="0"/>
              <a:t>, при </a:t>
            </a:r>
            <a:r>
              <a:rPr lang="ru-RU" sz="1400" dirty="0" err="1" smtClean="0"/>
              <a:t>вирощуванні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пшениці</a:t>
            </a:r>
            <a:r>
              <a:rPr lang="ru-RU" sz="1400" dirty="0" smtClean="0"/>
              <a:t>, жита </a:t>
            </a:r>
            <a:r>
              <a:rPr lang="ru-RU" sz="1400" dirty="0" err="1" smtClean="0"/>
              <a:t>сільськогосподарська</a:t>
            </a:r>
            <a:r>
              <a:rPr lang="ru-RU" sz="1400" dirty="0" smtClean="0"/>
              <a:t> </a:t>
            </a:r>
            <a:r>
              <a:rPr lang="ru-RU" sz="1400" dirty="0" err="1" smtClean="0"/>
              <a:t>техніка</a:t>
            </a:r>
            <a:r>
              <a:rPr lang="ru-RU" sz="1400" dirty="0" smtClean="0"/>
              <a:t> утюжить поле 3 рази на </a:t>
            </a:r>
            <a:r>
              <a:rPr lang="ru-RU" sz="1400" dirty="0" err="1" smtClean="0"/>
              <a:t>рік</a:t>
            </a:r>
            <a:r>
              <a:rPr lang="ru-RU" sz="1400" dirty="0" smtClean="0"/>
              <a:t> (</a:t>
            </a:r>
            <a:r>
              <a:rPr lang="ru-RU" sz="1400" dirty="0" err="1" smtClean="0"/>
              <a:t>зорати</a:t>
            </a:r>
            <a:r>
              <a:rPr lang="ru-RU" sz="1400" dirty="0" smtClean="0"/>
              <a:t>, </a:t>
            </a:r>
            <a:r>
              <a:rPr lang="ru-RU" sz="1400" dirty="0" err="1" smtClean="0"/>
              <a:t>посіяти</a:t>
            </a:r>
            <a:r>
              <a:rPr lang="ru-RU" sz="1400" dirty="0" smtClean="0"/>
              <a:t>, </a:t>
            </a:r>
            <a:r>
              <a:rPr lang="ru-RU" sz="1400" dirty="0" err="1" smtClean="0"/>
              <a:t>зібрати</a:t>
            </a:r>
            <a:r>
              <a:rPr lang="ru-RU" sz="1400" dirty="0" smtClean="0"/>
              <a:t>), а при </a:t>
            </a:r>
            <a:r>
              <a:rPr lang="ru-RU" sz="1400" dirty="0" err="1" smtClean="0"/>
              <a:t>вирощуванні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городини</a:t>
            </a:r>
            <a:r>
              <a:rPr lang="ru-RU" sz="1400" dirty="0" smtClean="0"/>
              <a:t> – 5-6 </a:t>
            </a:r>
            <a:r>
              <a:rPr lang="ru-RU" sz="1400" dirty="0" err="1" smtClean="0"/>
              <a:t>разів</a:t>
            </a:r>
            <a:r>
              <a:rPr lang="ru-RU" sz="1400" dirty="0" smtClean="0"/>
              <a:t> (</a:t>
            </a:r>
            <a:r>
              <a:rPr lang="ru-RU" sz="1400" dirty="0" err="1" smtClean="0"/>
              <a:t>зорати</a:t>
            </a:r>
            <a:r>
              <a:rPr lang="ru-RU" sz="1400" dirty="0" smtClean="0"/>
              <a:t>, </a:t>
            </a:r>
            <a:r>
              <a:rPr lang="ru-RU" sz="1400" dirty="0" err="1" smtClean="0"/>
              <a:t>посіяти</a:t>
            </a:r>
            <a:r>
              <a:rPr lang="ru-RU" sz="1400" dirty="0" smtClean="0"/>
              <a:t>, </a:t>
            </a:r>
            <a:r>
              <a:rPr lang="ru-RU" sz="1400" dirty="0" err="1" smtClean="0"/>
              <a:t>прокультивувати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декілька</a:t>
            </a:r>
            <a:r>
              <a:rPr lang="ru-RU" sz="1400" dirty="0" smtClean="0"/>
              <a:t> </a:t>
            </a:r>
            <a:r>
              <a:rPr lang="ru-RU" sz="1400" dirty="0" err="1" smtClean="0"/>
              <a:t>разів</a:t>
            </a:r>
            <a:r>
              <a:rPr lang="ru-RU" sz="1400" dirty="0" smtClean="0"/>
              <a:t>, </a:t>
            </a:r>
            <a:r>
              <a:rPr lang="ru-RU" sz="1400" dirty="0" err="1" smtClean="0"/>
              <a:t>зібрати</a:t>
            </a:r>
            <a:r>
              <a:rPr lang="ru-RU" sz="1400" dirty="0" smtClean="0"/>
              <a:t>). </a:t>
            </a:r>
            <a:r>
              <a:rPr lang="ru-RU" sz="1400" dirty="0" err="1" smtClean="0"/>
              <a:t>Різні</a:t>
            </a:r>
            <a:r>
              <a:rPr lang="ru-RU" sz="1400" dirty="0" smtClean="0"/>
              <a:t> </a:t>
            </a:r>
            <a:r>
              <a:rPr lang="ru-RU" sz="1400" dirty="0" err="1" smtClean="0"/>
              <a:t>культури</a:t>
            </a:r>
            <a:r>
              <a:rPr lang="ru-RU" sz="1400" dirty="0" smtClean="0"/>
              <a:t> </a:t>
            </a:r>
            <a:r>
              <a:rPr lang="ru-RU" sz="1400" dirty="0" err="1" smtClean="0"/>
              <a:t>неоднаково</a:t>
            </a:r>
            <a:r>
              <a:rPr lang="ru-RU" sz="1400" dirty="0" smtClean="0"/>
              <a:t> </a:t>
            </a:r>
            <a:r>
              <a:rPr lang="ru-RU" sz="1400" dirty="0" err="1" smtClean="0"/>
              <a:t>впливають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захищеність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різноманітних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видів</a:t>
            </a:r>
            <a:r>
              <a:rPr lang="ru-RU" sz="1400" dirty="0" smtClean="0"/>
              <a:t> диких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. Так, </a:t>
            </a:r>
            <a:r>
              <a:rPr lang="ru-RU" sz="1400" dirty="0" err="1" smtClean="0"/>
              <a:t>дикі</a:t>
            </a:r>
            <a:r>
              <a:rPr lang="ru-RU" sz="1400" dirty="0" smtClean="0"/>
              <a:t> </a:t>
            </a:r>
            <a:r>
              <a:rPr lang="ru-RU" sz="1400" dirty="0" err="1" smtClean="0"/>
              <a:t>копитні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виходять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кормитись</a:t>
            </a:r>
            <a:r>
              <a:rPr lang="ru-RU" sz="1400" dirty="0" smtClean="0"/>
              <a:t> на поля </a:t>
            </a:r>
            <a:r>
              <a:rPr lang="ru-RU" sz="1400" dirty="0" err="1" smtClean="0"/>
              <a:t>кукурудзи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соняшника</a:t>
            </a:r>
            <a:r>
              <a:rPr lang="ru-RU" sz="1400" dirty="0" smtClean="0"/>
              <a:t>, </a:t>
            </a:r>
            <a:r>
              <a:rPr lang="ru-RU" sz="1400" dirty="0" err="1" smtClean="0"/>
              <a:t>спочатку</a:t>
            </a:r>
            <a:r>
              <a:rPr lang="ru-RU" sz="1400" dirty="0" smtClean="0"/>
              <a:t> </a:t>
            </a:r>
            <a:r>
              <a:rPr lang="ru-RU" sz="1400" dirty="0" err="1" smtClean="0"/>
              <a:t>змушені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повертатись</a:t>
            </a:r>
            <a:r>
              <a:rPr lang="ru-RU" sz="1400" dirty="0" smtClean="0"/>
              <a:t> до </a:t>
            </a:r>
            <a:r>
              <a:rPr lang="ru-RU" sz="1400" dirty="0" err="1" smtClean="0"/>
              <a:t>лісу</a:t>
            </a:r>
            <a:r>
              <a:rPr lang="ru-RU" sz="1400" dirty="0" smtClean="0"/>
              <a:t>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коли </a:t>
            </a:r>
            <a:r>
              <a:rPr lang="ru-RU" sz="1400" dirty="0" err="1" smtClean="0"/>
              <a:t>ці</a:t>
            </a:r>
            <a:r>
              <a:rPr lang="ru-RU" sz="1400" dirty="0" smtClean="0"/>
              <a:t> </a:t>
            </a:r>
            <a:r>
              <a:rPr lang="ru-RU" sz="1400" dirty="0" err="1" smtClean="0"/>
              <a:t>культури</a:t>
            </a:r>
            <a:r>
              <a:rPr lang="ru-RU" sz="1400" dirty="0" smtClean="0"/>
              <a:t> </a:t>
            </a:r>
            <a:r>
              <a:rPr lang="ru-RU" sz="1400" dirty="0" err="1" smtClean="0"/>
              <a:t>піднімуться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будуть</a:t>
            </a:r>
            <a:r>
              <a:rPr lang="ru-RU" sz="1400" dirty="0" smtClean="0"/>
              <a:t> </a:t>
            </a:r>
            <a:r>
              <a:rPr lang="ru-RU" sz="1400" dirty="0" err="1" smtClean="0"/>
              <a:t>скривати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звірів</a:t>
            </a:r>
            <a:r>
              <a:rPr lang="ru-RU" sz="1400" dirty="0" smtClean="0"/>
              <a:t>, вони </a:t>
            </a:r>
            <a:r>
              <a:rPr lang="ru-RU" sz="1400" dirty="0" err="1" smtClean="0"/>
              <a:t>залишаються</a:t>
            </a:r>
            <a:r>
              <a:rPr lang="ru-RU" sz="1400" dirty="0" smtClean="0"/>
              <a:t> в них. Так сезонно </a:t>
            </a:r>
            <a:r>
              <a:rPr lang="ru-RU" sz="1400" dirty="0" err="1" smtClean="0"/>
              <a:t>збільшується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площа</a:t>
            </a:r>
            <a:r>
              <a:rPr lang="ru-RU" sz="1400" dirty="0" smtClean="0"/>
              <a:t> </a:t>
            </a:r>
            <a:r>
              <a:rPr lang="ru-RU" sz="1400" dirty="0" err="1" smtClean="0"/>
              <a:t>стацій</a:t>
            </a:r>
            <a:r>
              <a:rPr lang="ru-RU" sz="1400" dirty="0" smtClean="0"/>
              <a:t> </a:t>
            </a:r>
            <a:r>
              <a:rPr lang="ru-RU" sz="1400" dirty="0" err="1" smtClean="0"/>
              <a:t>мешкання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копитних</a:t>
            </a:r>
            <a:r>
              <a:rPr lang="ru-RU" sz="1400" dirty="0" smtClean="0"/>
              <a:t>. До </a:t>
            </a:r>
            <a:r>
              <a:rPr lang="ru-RU" sz="1400" dirty="0" err="1" smtClean="0"/>
              <a:t>негативних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факторів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впливають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чисельність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стан </a:t>
            </a:r>
            <a:r>
              <a:rPr lang="ru-RU" sz="1400" dirty="0" err="1" smtClean="0"/>
              <a:t>поголів’я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фауни</a:t>
            </a:r>
            <a:r>
              <a:rPr lang="ru-RU" sz="1400" dirty="0" smtClean="0"/>
              <a:t>, </a:t>
            </a:r>
            <a:r>
              <a:rPr lang="ru-RU" sz="1400" dirty="0" err="1" smtClean="0"/>
              <a:t>відносять</a:t>
            </a:r>
            <a:r>
              <a:rPr lang="ru-RU" sz="1400" dirty="0" smtClean="0"/>
              <a:t>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меліорацію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хімізацію</a:t>
            </a:r>
            <a:r>
              <a:rPr lang="ru-RU" sz="1400" dirty="0" smtClean="0"/>
              <a:t> </a:t>
            </a:r>
            <a:r>
              <a:rPr lang="ru-RU" sz="1400" dirty="0" err="1" smtClean="0"/>
              <a:t>сільського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господарства</a:t>
            </a:r>
            <a:r>
              <a:rPr lang="ru-RU" sz="1400" dirty="0" smtClean="0"/>
              <a:t>. </a:t>
            </a:r>
            <a:endParaRPr lang="ru-RU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На </a:t>
            </a:r>
            <a:r>
              <a:rPr lang="ru-RU" dirty="0" err="1" smtClean="0"/>
              <a:t>якісний</a:t>
            </a:r>
            <a:r>
              <a:rPr lang="ru-RU" dirty="0" smtClean="0"/>
              <a:t> стан </a:t>
            </a:r>
            <a:r>
              <a:rPr lang="ru-RU" dirty="0" err="1" smtClean="0"/>
              <a:t>земельних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, а разом </a:t>
            </a:r>
            <a:r>
              <a:rPr lang="ru-RU" dirty="0" err="1" smtClean="0"/>
              <a:t>з</a:t>
            </a:r>
            <a:r>
              <a:rPr lang="ru-RU" dirty="0" smtClean="0"/>
              <a:t> ним </a:t>
            </a:r>
            <a:r>
              <a:rPr lang="ru-RU" dirty="0" err="1" smtClean="0"/>
              <a:t>і</a:t>
            </a:r>
            <a:r>
              <a:rPr lang="ru-RU" dirty="0" smtClean="0"/>
              <a:t> на </a:t>
            </a:r>
            <a:r>
              <a:rPr lang="ru-RU" dirty="0" err="1" smtClean="0"/>
              <a:t>тваринний</a:t>
            </a:r>
            <a:r>
              <a:rPr lang="ru-RU" dirty="0" smtClean="0"/>
              <a:t> </a:t>
            </a:r>
            <a:r>
              <a:rPr lang="ru-RU" dirty="0" err="1" smtClean="0"/>
              <a:t>світ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</a:t>
            </a:r>
            <a:r>
              <a:rPr lang="ru-RU" dirty="0" err="1" smtClean="0"/>
              <a:t>агротехнічні</a:t>
            </a:r>
            <a:r>
              <a:rPr lang="ru-RU" dirty="0" smtClean="0"/>
              <a:t> заходи,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проводяться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метою </a:t>
            </a:r>
            <a:r>
              <a:rPr lang="ru-RU" dirty="0" err="1" smtClean="0"/>
              <a:t>поліпшення</a:t>
            </a:r>
            <a:r>
              <a:rPr lang="ru-RU" dirty="0" smtClean="0"/>
              <a:t> та </a:t>
            </a:r>
            <a:r>
              <a:rPr lang="ru-RU" dirty="0" err="1" smtClean="0"/>
              <a:t>відновлення</a:t>
            </a:r>
            <a:r>
              <a:rPr lang="ru-RU" dirty="0" smtClean="0"/>
              <a:t> </a:t>
            </a:r>
            <a:r>
              <a:rPr lang="ru-RU" dirty="0" err="1" smtClean="0"/>
              <a:t>ґрунтового</a:t>
            </a:r>
            <a:r>
              <a:rPr lang="ru-RU" dirty="0" smtClean="0"/>
              <a:t> </a:t>
            </a:r>
            <a:r>
              <a:rPr lang="ru-RU" dirty="0" err="1" smtClean="0"/>
              <a:t>покриву</a:t>
            </a:r>
            <a:r>
              <a:rPr lang="ru-RU" dirty="0" smtClean="0"/>
              <a:t>, </a:t>
            </a:r>
            <a:r>
              <a:rPr lang="ru-RU" dirty="0" err="1" smtClean="0"/>
              <a:t>попередження</a:t>
            </a:r>
            <a:r>
              <a:rPr lang="ru-RU" dirty="0" smtClean="0"/>
              <a:t> </a:t>
            </a:r>
            <a:r>
              <a:rPr lang="ru-RU" dirty="0" err="1" smtClean="0"/>
              <a:t>можливих</a:t>
            </a:r>
            <a:r>
              <a:rPr lang="ru-RU" dirty="0" smtClean="0"/>
              <a:t> </a:t>
            </a:r>
            <a:r>
              <a:rPr lang="ru-RU" dirty="0" err="1" smtClean="0"/>
              <a:t>негативних</a:t>
            </a:r>
            <a:r>
              <a:rPr lang="ru-RU" dirty="0" smtClean="0"/>
              <a:t> </a:t>
            </a:r>
            <a:r>
              <a:rPr lang="ru-RU" dirty="0" err="1" smtClean="0"/>
              <a:t>екологічних</a:t>
            </a:r>
            <a:r>
              <a:rPr lang="ru-RU" dirty="0" smtClean="0"/>
              <a:t> </a:t>
            </a:r>
            <a:r>
              <a:rPr lang="ru-RU" dirty="0" err="1" smtClean="0"/>
              <a:t>наслідків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 земель. У 2005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2004-тим на 1,5 км </a:t>
            </a:r>
            <a:r>
              <a:rPr lang="ru-RU" dirty="0" err="1" smtClean="0"/>
              <a:t>збільшилась</a:t>
            </a:r>
            <a:r>
              <a:rPr lang="ru-RU" dirty="0" smtClean="0"/>
              <a:t> </a:t>
            </a:r>
            <a:r>
              <a:rPr lang="ru-RU" dirty="0" err="1" smtClean="0"/>
              <a:t>протяжність</a:t>
            </a:r>
            <a:r>
              <a:rPr lang="ru-RU" dirty="0" smtClean="0"/>
              <a:t> </a:t>
            </a:r>
            <a:r>
              <a:rPr lang="ru-RU" dirty="0" err="1" smtClean="0"/>
              <a:t>валів-терас</a:t>
            </a:r>
            <a:r>
              <a:rPr lang="ru-RU" dirty="0" smtClean="0"/>
              <a:t>, на 1,8 га – </a:t>
            </a:r>
            <a:r>
              <a:rPr lang="ru-RU" dirty="0" err="1" smtClean="0"/>
              <a:t>протиерозійних</a:t>
            </a:r>
            <a:r>
              <a:rPr lang="ru-RU" dirty="0" smtClean="0"/>
              <a:t> </a:t>
            </a:r>
            <a:r>
              <a:rPr lang="ru-RU" dirty="0" err="1" smtClean="0"/>
              <a:t>ставків</a:t>
            </a:r>
            <a:r>
              <a:rPr lang="ru-RU" dirty="0" smtClean="0"/>
              <a:t>, та на 1,3 км – </a:t>
            </a:r>
            <a:r>
              <a:rPr lang="ru-RU" dirty="0" err="1" smtClean="0"/>
              <a:t>берегоукріплень</a:t>
            </a:r>
            <a:r>
              <a:rPr lang="ru-RU" dirty="0" smtClean="0"/>
              <a:t>. </a:t>
            </a:r>
            <a:r>
              <a:rPr lang="ru-RU" dirty="0" err="1" smtClean="0"/>
              <a:t>Культурний</a:t>
            </a:r>
            <a:r>
              <a:rPr lang="ru-RU" dirty="0" smtClean="0"/>
              <a:t> ландшафт не повинен бути </a:t>
            </a:r>
            <a:r>
              <a:rPr lang="ru-RU" dirty="0" err="1" smtClean="0"/>
              <a:t>одноманітним</a:t>
            </a:r>
            <a:r>
              <a:rPr lang="ru-RU" dirty="0" smtClean="0"/>
              <a:t>, </a:t>
            </a:r>
            <a:r>
              <a:rPr lang="ru-RU" dirty="0" err="1" smtClean="0"/>
              <a:t>внутрішня</a:t>
            </a:r>
            <a:r>
              <a:rPr lang="ru-RU" dirty="0" smtClean="0"/>
              <a:t> </a:t>
            </a:r>
            <a:r>
              <a:rPr lang="ru-RU" dirty="0" err="1" smtClean="0"/>
              <a:t>різноманітність</a:t>
            </a:r>
            <a:r>
              <a:rPr lang="ru-RU" dirty="0" smtClean="0"/>
              <a:t>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стійкість</a:t>
            </a:r>
            <a:r>
              <a:rPr lang="ru-RU" dirty="0" smtClean="0"/>
              <a:t>,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екологічним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естетичним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. </a:t>
            </a:r>
            <a:r>
              <a:rPr lang="ru-RU" dirty="0" err="1" smtClean="0"/>
              <a:t>Складні</a:t>
            </a:r>
            <a:r>
              <a:rPr lang="ru-RU" dirty="0" smtClean="0"/>
              <a:t> </a:t>
            </a:r>
            <a:r>
              <a:rPr lang="ru-RU" dirty="0" err="1" smtClean="0"/>
              <a:t>багатокомпонентні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стійкіші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прості</a:t>
            </a:r>
            <a:r>
              <a:rPr lang="ru-RU" dirty="0" smtClean="0"/>
              <a:t>, вони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вирішальне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у </a:t>
            </a:r>
            <a:r>
              <a:rPr lang="ru-RU" dirty="0" err="1" smtClean="0"/>
              <a:t>підтримці</a:t>
            </a:r>
            <a:r>
              <a:rPr lang="ru-RU" dirty="0" smtClean="0"/>
              <a:t> видового та </a:t>
            </a:r>
            <a:r>
              <a:rPr lang="ru-RU" dirty="0" err="1" smtClean="0"/>
              <a:t>кількісного</a:t>
            </a:r>
            <a:r>
              <a:rPr lang="ru-RU" dirty="0" smtClean="0"/>
              <a:t> складу </a:t>
            </a:r>
            <a:r>
              <a:rPr lang="ru-RU" dirty="0" err="1" smtClean="0"/>
              <a:t>фауни</a:t>
            </a:r>
            <a:r>
              <a:rPr lang="ru-RU" dirty="0" smtClean="0"/>
              <a:t>. Одним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найважливіших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контролю </a:t>
            </a:r>
            <a:r>
              <a:rPr lang="ru-RU" dirty="0" err="1" smtClean="0"/>
              <a:t>з</a:t>
            </a:r>
            <a:r>
              <a:rPr lang="ru-RU" dirty="0" smtClean="0"/>
              <a:t> боку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 на </a:t>
            </a:r>
            <a:r>
              <a:rPr lang="ru-RU" dirty="0" err="1" smtClean="0"/>
              <a:t>орних</a:t>
            </a:r>
            <a:r>
              <a:rPr lang="ru-RU" dirty="0" smtClean="0"/>
              <a:t> землях </a:t>
            </a:r>
            <a:r>
              <a:rPr lang="ru-RU" dirty="0" err="1" smtClean="0"/>
              <a:t>є</a:t>
            </a:r>
            <a:r>
              <a:rPr lang="ru-RU" dirty="0" smtClean="0"/>
              <a:t> контроль за </a:t>
            </a:r>
            <a:r>
              <a:rPr lang="ru-RU" dirty="0" err="1" smtClean="0"/>
              <a:t>дотриманням</a:t>
            </a:r>
            <a:r>
              <a:rPr lang="ru-RU" dirty="0" smtClean="0"/>
              <a:t> </a:t>
            </a:r>
            <a:r>
              <a:rPr lang="ru-RU" dirty="0" err="1" smtClean="0"/>
              <a:t>землекористувачами</a:t>
            </a:r>
            <a:r>
              <a:rPr lang="ru-RU" dirty="0" smtClean="0"/>
              <a:t> </a:t>
            </a:r>
            <a:r>
              <a:rPr lang="ru-RU" dirty="0" err="1" smtClean="0"/>
              <a:t>встановлених</a:t>
            </a:r>
            <a:r>
              <a:rPr lang="ru-RU" dirty="0" smtClean="0"/>
              <a:t> правил та норм </a:t>
            </a:r>
            <a:r>
              <a:rPr lang="ru-RU" dirty="0" err="1" smtClean="0"/>
              <a:t>користування</a:t>
            </a:r>
            <a:r>
              <a:rPr lang="ru-RU" dirty="0" smtClean="0"/>
              <a:t> </a:t>
            </a:r>
            <a:r>
              <a:rPr lang="ru-RU" dirty="0" err="1" smtClean="0"/>
              <a:t>хімікатами</a:t>
            </a:r>
            <a:r>
              <a:rPr lang="ru-RU" dirty="0" smtClean="0"/>
              <a:t> та </a:t>
            </a:r>
            <a:r>
              <a:rPr lang="ru-RU" dirty="0" err="1" smtClean="0"/>
              <a:t>мінеральними</a:t>
            </a:r>
            <a:r>
              <a:rPr lang="ru-RU" dirty="0" smtClean="0"/>
              <a:t> </a:t>
            </a:r>
            <a:r>
              <a:rPr lang="ru-RU" dirty="0" err="1" smtClean="0"/>
              <a:t>добривами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дотримання</a:t>
            </a:r>
            <a:r>
              <a:rPr lang="ru-RU" dirty="0" smtClean="0"/>
              <a:t> </a:t>
            </a:r>
            <a:r>
              <a:rPr lang="ru-RU" dirty="0" err="1" smtClean="0"/>
              <a:t>спеціальних</a:t>
            </a:r>
            <a:r>
              <a:rPr lang="ru-RU" dirty="0" smtClean="0"/>
              <a:t> </a:t>
            </a:r>
            <a:r>
              <a:rPr lang="ru-RU" dirty="0" err="1" smtClean="0"/>
              <a:t>технологічних</a:t>
            </a:r>
            <a:r>
              <a:rPr lang="ru-RU" dirty="0" smtClean="0"/>
              <a:t> </a:t>
            </a:r>
            <a:r>
              <a:rPr lang="ru-RU" dirty="0" err="1" smtClean="0"/>
              <a:t>прийомів</a:t>
            </a:r>
            <a:r>
              <a:rPr lang="ru-RU" dirty="0" smtClean="0"/>
              <a:t> при </a:t>
            </a:r>
            <a:r>
              <a:rPr lang="ru-RU" dirty="0" err="1" smtClean="0"/>
              <a:t>збиранні</a:t>
            </a:r>
            <a:r>
              <a:rPr lang="ru-RU" dirty="0" smtClean="0"/>
              <a:t> урожаю (</a:t>
            </a:r>
            <a:r>
              <a:rPr lang="ru-RU" dirty="0" err="1" smtClean="0"/>
              <a:t>обладнання</a:t>
            </a:r>
            <a:r>
              <a:rPr lang="ru-RU" dirty="0" smtClean="0"/>
              <a:t> машин та </a:t>
            </a:r>
            <a:r>
              <a:rPr lang="ru-RU" dirty="0" err="1" smtClean="0"/>
              <a:t>агрегатів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для </a:t>
            </a:r>
            <a:r>
              <a:rPr lang="ru-RU" dirty="0" err="1" smtClean="0"/>
              <a:t>польових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, </a:t>
            </a:r>
            <a:r>
              <a:rPr lang="ru-RU" dirty="0" err="1" smtClean="0"/>
              <a:t>приладами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запобігають</a:t>
            </a:r>
            <a:r>
              <a:rPr lang="ru-RU" dirty="0" smtClean="0"/>
              <a:t> </a:t>
            </a:r>
            <a:r>
              <a:rPr lang="ru-RU" dirty="0" err="1" smtClean="0"/>
              <a:t>загибелі</a:t>
            </a:r>
            <a:r>
              <a:rPr lang="ru-RU" dirty="0" smtClean="0"/>
              <a:t> </a:t>
            </a:r>
            <a:r>
              <a:rPr lang="ru-RU" dirty="0" err="1" smtClean="0"/>
              <a:t>дичини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безпечних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збирання</a:t>
            </a:r>
            <a:r>
              <a:rPr lang="ru-RU" dirty="0" smtClean="0"/>
              <a:t> </a:t>
            </a:r>
            <a:r>
              <a:rPr lang="ru-RU" dirty="0" err="1" smtClean="0"/>
              <a:t>сільськогосподарських</a:t>
            </a:r>
            <a:r>
              <a:rPr lang="ru-RU" dirty="0" smtClean="0"/>
              <a:t> культур). </a:t>
            </a:r>
            <a:r>
              <a:rPr lang="ru-RU" dirty="0" err="1" smtClean="0"/>
              <a:t>Роботи</a:t>
            </a:r>
            <a:r>
              <a:rPr lang="ru-RU" dirty="0" smtClean="0"/>
              <a:t> по </a:t>
            </a:r>
            <a:r>
              <a:rPr lang="ru-RU" dirty="0" err="1" smtClean="0"/>
              <a:t>створенню</a:t>
            </a:r>
            <a:r>
              <a:rPr lang="ru-RU" dirty="0" smtClean="0"/>
              <a:t> </a:t>
            </a:r>
            <a:r>
              <a:rPr lang="ru-RU" dirty="0" err="1" smtClean="0"/>
              <a:t>штучних</a:t>
            </a:r>
            <a:r>
              <a:rPr lang="ru-RU" dirty="0" smtClean="0"/>
              <a:t> </a:t>
            </a:r>
            <a:r>
              <a:rPr lang="ru-RU" dirty="0" err="1" smtClean="0"/>
              <a:t>кормових</a:t>
            </a:r>
            <a:r>
              <a:rPr lang="ru-RU" dirty="0" smtClean="0"/>
              <a:t> </a:t>
            </a:r>
            <a:r>
              <a:rPr lang="ru-RU" dirty="0" err="1" smtClean="0"/>
              <a:t>полів</a:t>
            </a:r>
            <a:r>
              <a:rPr lang="ru-RU" dirty="0" smtClean="0"/>
              <a:t> </a:t>
            </a:r>
            <a:r>
              <a:rPr lang="ru-RU" dirty="0" err="1" smtClean="0"/>
              <a:t>виконуються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загальноприйнятим</a:t>
            </a:r>
            <a:r>
              <a:rPr lang="ru-RU" dirty="0" smtClean="0"/>
              <a:t> у </a:t>
            </a:r>
            <a:r>
              <a:rPr lang="ru-RU" dirty="0" err="1" smtClean="0"/>
              <a:t>сільському</a:t>
            </a:r>
            <a:r>
              <a:rPr lang="ru-RU" dirty="0" smtClean="0"/>
              <a:t> </a:t>
            </a:r>
            <a:r>
              <a:rPr lang="ru-RU" dirty="0" err="1" smtClean="0"/>
              <a:t>господарстві</a:t>
            </a:r>
            <a:r>
              <a:rPr lang="ru-RU" dirty="0" smtClean="0"/>
              <a:t> </a:t>
            </a:r>
            <a:r>
              <a:rPr lang="ru-RU" dirty="0" err="1" smtClean="0"/>
              <a:t>технологіям</a:t>
            </a:r>
            <a:r>
              <a:rPr lang="ru-RU" dirty="0" smtClean="0"/>
              <a:t>. Для </a:t>
            </a:r>
            <a:r>
              <a:rPr lang="ru-RU" dirty="0" err="1" smtClean="0"/>
              <a:t>проектування</a:t>
            </a:r>
            <a:r>
              <a:rPr lang="ru-RU" dirty="0" smtClean="0"/>
              <a:t> перспектив </a:t>
            </a:r>
            <a:r>
              <a:rPr lang="ru-RU" dirty="0" err="1" smtClean="0"/>
              <a:t>організації</a:t>
            </a:r>
            <a:r>
              <a:rPr lang="ru-RU" dirty="0" smtClean="0"/>
              <a:t> та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, яке </a:t>
            </a:r>
            <a:r>
              <a:rPr lang="ru-RU" dirty="0" err="1" smtClean="0"/>
              <a:t>підлягає</a:t>
            </a:r>
            <a:r>
              <a:rPr lang="ru-RU" dirty="0" smtClean="0"/>
              <a:t> </a:t>
            </a:r>
            <a:r>
              <a:rPr lang="ru-RU" dirty="0" err="1" smtClean="0"/>
              <a:t>впорядкуванню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до </a:t>
            </a:r>
            <a:r>
              <a:rPr lang="ru-RU" dirty="0" err="1" smtClean="0"/>
              <a:t>орних</a:t>
            </a:r>
            <a:r>
              <a:rPr lang="ru-RU" dirty="0" smtClean="0"/>
              <a:t> земель,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загальну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стан </a:t>
            </a:r>
            <a:r>
              <a:rPr lang="ru-RU" dirty="0" err="1" smtClean="0"/>
              <a:t>землеробства</a:t>
            </a:r>
            <a:r>
              <a:rPr lang="ru-RU" dirty="0" smtClean="0"/>
              <a:t> в </a:t>
            </a:r>
            <a:r>
              <a:rPr lang="ru-RU" dirty="0" err="1" smtClean="0"/>
              <a:t>районі</a:t>
            </a:r>
            <a:r>
              <a:rPr lang="ru-RU" dirty="0" smtClean="0"/>
              <a:t>, де </a:t>
            </a:r>
            <a:r>
              <a:rPr lang="ru-RU" dirty="0" err="1" smtClean="0"/>
              <a:t>знаходиться</a:t>
            </a:r>
            <a:r>
              <a:rPr lang="ru-RU" dirty="0" smtClean="0"/>
              <a:t> </a:t>
            </a:r>
            <a:r>
              <a:rPr lang="ru-RU" dirty="0" err="1" smtClean="0"/>
              <a:t>господарство</a:t>
            </a:r>
            <a:r>
              <a:rPr lang="ru-RU" dirty="0" smtClean="0"/>
              <a:t>;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направленості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інтенсивності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перспектив </a:t>
            </a:r>
            <a:r>
              <a:rPr lang="ru-RU" dirty="0" err="1" smtClean="0"/>
              <a:t>розвитку</a:t>
            </a:r>
            <a:r>
              <a:rPr lang="ru-RU" dirty="0" smtClean="0"/>
              <a:t>. </a:t>
            </a:r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картографічного</a:t>
            </a:r>
            <a:r>
              <a:rPr lang="ru-RU" dirty="0" smtClean="0"/>
              <a:t> </a:t>
            </a:r>
            <a:r>
              <a:rPr lang="ru-RU" dirty="0" err="1" smtClean="0"/>
              <a:t>позначення</a:t>
            </a:r>
            <a:r>
              <a:rPr lang="ru-RU" dirty="0" smtClean="0"/>
              <a:t> </a:t>
            </a:r>
            <a:r>
              <a:rPr lang="ru-RU" dirty="0" err="1" smtClean="0"/>
              <a:t>орних</a:t>
            </a:r>
            <a:r>
              <a:rPr lang="ru-RU" dirty="0" smtClean="0"/>
              <a:t> земель наведено у </a:t>
            </a:r>
            <a:r>
              <a:rPr lang="ru-RU" dirty="0" err="1" smtClean="0"/>
              <a:t>додатку</a:t>
            </a:r>
            <a:r>
              <a:rPr lang="ru-RU" dirty="0" smtClean="0"/>
              <a:t> 3.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 smtClean="0"/>
              <a:t>Типологія</a:t>
            </a:r>
            <a:r>
              <a:rPr lang="ru-RU" sz="3200" dirty="0" smtClean="0"/>
              <a:t> </a:t>
            </a:r>
          </a:p>
          <a:p>
            <a:r>
              <a:rPr lang="ru-RU" sz="3200" dirty="0" err="1" smtClean="0"/>
              <a:t>Бонітування</a:t>
            </a:r>
            <a:r>
              <a:rPr lang="ru-RU" sz="3200" dirty="0" smtClean="0"/>
              <a:t> </a:t>
            </a:r>
          </a:p>
          <a:p>
            <a:r>
              <a:rPr lang="ru-RU" sz="3200" dirty="0" err="1" smtClean="0"/>
              <a:t>Лісові</a:t>
            </a:r>
            <a:r>
              <a:rPr lang="ru-RU" sz="3200" dirty="0" smtClean="0"/>
              <a:t> </a:t>
            </a:r>
            <a:r>
              <a:rPr lang="ru-RU" sz="3200" dirty="0" err="1" smtClean="0"/>
              <a:t>угіддя</a:t>
            </a:r>
            <a:r>
              <a:rPr lang="ru-RU" sz="3200" dirty="0" smtClean="0"/>
              <a:t> </a:t>
            </a:r>
          </a:p>
          <a:p>
            <a:r>
              <a:rPr lang="ru-RU" sz="3200" dirty="0" err="1" smtClean="0"/>
              <a:t>Відкриті</a:t>
            </a:r>
            <a:r>
              <a:rPr lang="ru-RU" sz="3200" dirty="0" smtClean="0"/>
              <a:t> </a:t>
            </a:r>
            <a:r>
              <a:rPr lang="ru-RU" sz="3200" dirty="0" err="1" smtClean="0"/>
              <a:t>угіддя</a:t>
            </a:r>
            <a:r>
              <a:rPr lang="ru-RU" sz="3200" dirty="0" smtClean="0"/>
              <a:t> (</a:t>
            </a:r>
            <a:r>
              <a:rPr lang="ru-RU" sz="3200" dirty="0" err="1" smtClean="0"/>
              <a:t>орні</a:t>
            </a:r>
            <a:r>
              <a:rPr lang="ru-RU" sz="3200" dirty="0" smtClean="0"/>
              <a:t> </a:t>
            </a:r>
            <a:r>
              <a:rPr lang="ru-RU" sz="3200" dirty="0" err="1" smtClean="0"/>
              <a:t>землі</a:t>
            </a:r>
            <a:r>
              <a:rPr lang="ru-RU" sz="3200" dirty="0" smtClean="0"/>
              <a:t>; луки; болота) </a:t>
            </a:r>
            <a:r>
              <a:rPr lang="ru-RU" sz="3200" dirty="0" err="1" smtClean="0"/>
              <a:t>Водні</a:t>
            </a:r>
            <a:r>
              <a:rPr lang="ru-RU" sz="3200" dirty="0" smtClean="0"/>
              <a:t> </a:t>
            </a:r>
            <a:r>
              <a:rPr lang="ru-RU" sz="3200" dirty="0" err="1" smtClean="0"/>
              <a:t>об’єкти</a:t>
            </a:r>
            <a:r>
              <a:rPr lang="ru-RU" sz="3200" dirty="0" smtClean="0"/>
              <a:t> </a:t>
            </a:r>
          </a:p>
          <a:p>
            <a:r>
              <a:rPr lang="ru-RU" sz="3200" dirty="0" smtClean="0"/>
              <a:t> Балки, </a:t>
            </a:r>
            <a:r>
              <a:rPr lang="ru-RU" sz="3200" dirty="0" err="1" smtClean="0"/>
              <a:t>піски</a:t>
            </a:r>
            <a:r>
              <a:rPr lang="ru-RU" sz="3200" dirty="0" smtClean="0"/>
              <a:t>, </a:t>
            </a:r>
            <a:r>
              <a:rPr lang="ru-RU" sz="3200" dirty="0" err="1" smtClean="0"/>
              <a:t>природоохоронні</a:t>
            </a:r>
            <a:r>
              <a:rPr lang="ru-RU" sz="3200" dirty="0" smtClean="0"/>
              <a:t> </a:t>
            </a:r>
            <a:r>
              <a:rPr lang="ru-RU" sz="3200" dirty="0" err="1" smtClean="0"/>
              <a:t>комплекси</a:t>
            </a:r>
            <a:r>
              <a:rPr lang="ru-RU" sz="3200" dirty="0" smtClean="0"/>
              <a:t> та </a:t>
            </a:r>
            <a:r>
              <a:rPr lang="ru-RU" sz="3200" dirty="0" err="1" smtClean="0"/>
              <a:t>інші</a:t>
            </a:r>
            <a:r>
              <a:rPr lang="ru-RU" sz="3200" dirty="0" smtClean="0"/>
              <a:t> </a:t>
            </a:r>
            <a:r>
              <a:rPr lang="ru-RU" sz="3200" dirty="0" err="1" smtClean="0"/>
              <a:t>угіддя</a:t>
            </a:r>
            <a:r>
              <a:rPr lang="ru-RU" sz="3200" dirty="0" smtClean="0"/>
              <a:t> </a:t>
            </a:r>
            <a:endParaRPr lang="ru-RU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/>
              <a:t>Луки – у широкому </a:t>
            </a:r>
            <a:r>
              <a:rPr lang="ru-RU" sz="1200" dirty="0" err="1" smtClean="0"/>
              <a:t>розумінні</a:t>
            </a:r>
            <a:r>
              <a:rPr lang="ru-RU" sz="1200" dirty="0" smtClean="0"/>
              <a:t> – тип </a:t>
            </a:r>
            <a:r>
              <a:rPr lang="ru-RU" sz="1200" dirty="0" err="1" smtClean="0"/>
              <a:t>зональної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інтразональної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рослинності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характеризується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домінуванням</a:t>
            </a:r>
            <a:r>
              <a:rPr lang="ru-RU" sz="1200" dirty="0" smtClean="0"/>
              <a:t> </a:t>
            </a:r>
            <a:r>
              <a:rPr lang="ru-RU" sz="1200" dirty="0" err="1" smtClean="0"/>
              <a:t>багаторічних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трав’янистих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</a:t>
            </a:r>
            <a:r>
              <a:rPr lang="ru-RU" sz="1200" dirty="0" smtClean="0"/>
              <a:t>, </a:t>
            </a:r>
            <a:r>
              <a:rPr lang="ru-RU" sz="1200" dirty="0" err="1" smtClean="0"/>
              <a:t>головним</a:t>
            </a:r>
            <a:r>
              <a:rPr lang="ru-RU" sz="1200" dirty="0" smtClean="0"/>
              <a:t> чином </a:t>
            </a:r>
            <a:r>
              <a:rPr lang="ru-RU" sz="1200" dirty="0" err="1" smtClean="0"/>
              <a:t>злаків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осокових</a:t>
            </a:r>
            <a:r>
              <a:rPr lang="ru-RU" sz="1200" dirty="0" smtClean="0"/>
              <a:t>, в </a:t>
            </a:r>
            <a:r>
              <a:rPr lang="ru-RU" sz="1200" dirty="0" err="1" smtClean="0"/>
              <a:t>умовах</a:t>
            </a:r>
            <a:r>
              <a:rPr lang="ru-RU" sz="1200" dirty="0" smtClean="0"/>
              <a:t> </a:t>
            </a:r>
            <a:r>
              <a:rPr lang="ru-RU" sz="1200" dirty="0" err="1" smtClean="0"/>
              <a:t>достатнього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надмірного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зволоження</a:t>
            </a:r>
            <a:r>
              <a:rPr lang="ru-RU" sz="1200" dirty="0" smtClean="0"/>
              <a:t>. </a:t>
            </a:r>
            <a:r>
              <a:rPr lang="ru-RU" sz="1200" dirty="0" err="1" smtClean="0"/>
              <a:t>Загальною</a:t>
            </a:r>
            <a:r>
              <a:rPr lang="ru-RU" sz="1200" dirty="0" smtClean="0"/>
              <a:t> для </a:t>
            </a:r>
            <a:r>
              <a:rPr lang="ru-RU" sz="1200" dirty="0" err="1" smtClean="0"/>
              <a:t>усіх</a:t>
            </a:r>
            <a:r>
              <a:rPr lang="ru-RU" sz="1200" dirty="0" smtClean="0"/>
              <a:t> </a:t>
            </a:r>
            <a:r>
              <a:rPr lang="ru-RU" sz="1200" dirty="0" err="1" smtClean="0"/>
              <a:t>луків</a:t>
            </a:r>
            <a:r>
              <a:rPr lang="ru-RU" sz="1200" dirty="0" smtClean="0"/>
              <a:t> </a:t>
            </a:r>
            <a:r>
              <a:rPr lang="ru-RU" sz="1200" dirty="0" err="1" smtClean="0"/>
              <a:t>властивістю</a:t>
            </a:r>
            <a:r>
              <a:rPr lang="ru-RU" sz="1200" dirty="0" smtClean="0"/>
              <a:t> </a:t>
            </a:r>
            <a:r>
              <a:rPr lang="ru-RU" sz="1200" dirty="0" err="1" smtClean="0"/>
              <a:t>є</a:t>
            </a:r>
            <a:r>
              <a:rPr lang="ru-RU" sz="1200" dirty="0" smtClean="0"/>
              <a:t> </a:t>
            </a:r>
            <a:r>
              <a:rPr lang="ru-RU" sz="1200" dirty="0" err="1" smtClean="0"/>
              <a:t>наявність</a:t>
            </a:r>
            <a:r>
              <a:rPr lang="ru-RU" sz="1200" dirty="0" smtClean="0"/>
              <a:t> травостою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дернини</a:t>
            </a:r>
            <a:r>
              <a:rPr lang="ru-RU" sz="1200" dirty="0" smtClean="0"/>
              <a:t>. </a:t>
            </a:r>
            <a:r>
              <a:rPr lang="ru-RU" sz="1200" dirty="0" err="1" smtClean="0"/>
              <a:t>Розрізняють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материкові</a:t>
            </a:r>
            <a:r>
              <a:rPr lang="ru-RU" sz="1200" dirty="0" smtClean="0"/>
              <a:t>, </a:t>
            </a:r>
            <a:r>
              <a:rPr lang="ru-RU" sz="1200" dirty="0" err="1" smtClean="0"/>
              <a:t>заплавні</a:t>
            </a:r>
            <a:r>
              <a:rPr lang="ru-RU" sz="1200" dirty="0" smtClean="0"/>
              <a:t> та </a:t>
            </a:r>
            <a:r>
              <a:rPr lang="ru-RU" sz="1200" dirty="0" err="1" smtClean="0"/>
              <a:t>гірські</a:t>
            </a:r>
            <a:r>
              <a:rPr lang="ru-RU" sz="1200" dirty="0" smtClean="0"/>
              <a:t> (</a:t>
            </a:r>
            <a:r>
              <a:rPr lang="ru-RU" sz="1200" dirty="0" err="1" smtClean="0"/>
              <a:t>альпійські</a:t>
            </a:r>
            <a:r>
              <a:rPr lang="ru-RU" sz="1200" dirty="0" smtClean="0"/>
              <a:t>) луки. В </a:t>
            </a:r>
            <a:r>
              <a:rPr lang="ru-RU" sz="1200" dirty="0" err="1" smtClean="0"/>
              <a:t>Криму</a:t>
            </a:r>
            <a:r>
              <a:rPr lang="ru-RU" sz="1200" dirty="0" smtClean="0"/>
              <a:t> </a:t>
            </a:r>
            <a:r>
              <a:rPr lang="ru-RU" sz="1200" dirty="0" err="1" smtClean="0"/>
              <a:t>альпійські</a:t>
            </a:r>
            <a:r>
              <a:rPr lang="ru-RU" sz="1200" dirty="0" smtClean="0"/>
              <a:t> луки </a:t>
            </a:r>
            <a:r>
              <a:rPr lang="ru-RU" sz="1200" dirty="0" err="1" smtClean="0"/>
              <a:t>називають</a:t>
            </a:r>
            <a:r>
              <a:rPr lang="ru-RU" sz="1200" dirty="0" smtClean="0"/>
              <a:t> </a:t>
            </a:r>
            <a:r>
              <a:rPr lang="ru-RU" sz="1200" dirty="0" err="1" smtClean="0"/>
              <a:t>яйли</a:t>
            </a:r>
            <a:r>
              <a:rPr lang="ru-RU" sz="1200" dirty="0" smtClean="0"/>
              <a:t>, а в Карпатах – </a:t>
            </a:r>
            <a:r>
              <a:rPr lang="ru-RU" sz="1200" dirty="0" err="1" smtClean="0"/>
              <a:t>полонини</a:t>
            </a:r>
            <a:r>
              <a:rPr lang="ru-RU" sz="1200" dirty="0" smtClean="0"/>
              <a:t>. </a:t>
            </a:r>
            <a:r>
              <a:rPr lang="ru-RU" sz="1200" dirty="0" err="1" smtClean="0"/>
              <a:t>Материкові</a:t>
            </a:r>
            <a:r>
              <a:rPr lang="ru-RU" sz="1200" dirty="0" smtClean="0"/>
              <a:t> луки </a:t>
            </a:r>
            <a:r>
              <a:rPr lang="ru-RU" sz="1200" dirty="0" err="1" smtClean="0"/>
              <a:t>знаходяться</a:t>
            </a:r>
            <a:r>
              <a:rPr lang="ru-RU" sz="1200" dirty="0" smtClean="0"/>
              <a:t> на </a:t>
            </a:r>
            <a:r>
              <a:rPr lang="ru-RU" sz="1200" dirty="0" err="1" smtClean="0"/>
              <a:t>рівнинах</a:t>
            </a:r>
            <a:r>
              <a:rPr lang="ru-RU" sz="1200" dirty="0" smtClean="0"/>
              <a:t> поза </a:t>
            </a:r>
            <a:r>
              <a:rPr lang="ru-RU" sz="1200" dirty="0" err="1" smtClean="0"/>
              <a:t>заплав</a:t>
            </a:r>
            <a:r>
              <a:rPr lang="ru-RU" sz="1200" dirty="0" smtClean="0"/>
              <a:t>. У свою </a:t>
            </a:r>
            <a:r>
              <a:rPr lang="ru-RU" sz="1200" dirty="0" err="1" smtClean="0"/>
              <a:t>чергу</a:t>
            </a:r>
            <a:r>
              <a:rPr lang="ru-RU" sz="1200" dirty="0" smtClean="0"/>
              <a:t>, </a:t>
            </a:r>
            <a:r>
              <a:rPr lang="ru-RU" sz="1200" dirty="0" err="1" smtClean="0"/>
              <a:t>їх</a:t>
            </a:r>
            <a:r>
              <a:rPr lang="ru-RU" sz="1200" dirty="0" smtClean="0"/>
              <a:t> </a:t>
            </a:r>
            <a:r>
              <a:rPr lang="ru-RU" sz="1200" dirty="0" err="1" smtClean="0"/>
              <a:t>ділять</a:t>
            </a:r>
            <a:r>
              <a:rPr lang="ru-RU" sz="1200" dirty="0" smtClean="0"/>
              <a:t> на: </a:t>
            </a:r>
            <a:r>
              <a:rPr lang="ru-RU" sz="1200" dirty="0" err="1" smtClean="0"/>
              <a:t>низинні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розвиваються</a:t>
            </a:r>
            <a:r>
              <a:rPr lang="ru-RU" sz="1200" dirty="0" smtClean="0"/>
              <a:t> у </a:t>
            </a:r>
            <a:r>
              <a:rPr lang="ru-RU" sz="1200" dirty="0" err="1" smtClean="0"/>
              <a:t>пониженнях</a:t>
            </a:r>
            <a:r>
              <a:rPr lang="ru-RU" sz="1200" dirty="0" smtClean="0"/>
              <a:t> </a:t>
            </a:r>
            <a:r>
              <a:rPr lang="ru-RU" sz="1200" dirty="0" err="1" smtClean="0"/>
              <a:t>міжріччях</a:t>
            </a:r>
            <a:r>
              <a:rPr lang="ru-RU" sz="1200" dirty="0" smtClean="0"/>
              <a:t>, на </a:t>
            </a:r>
            <a:r>
              <a:rPr lang="ru-RU" sz="1200" dirty="0" err="1" smtClean="0"/>
              <a:t>дні</a:t>
            </a:r>
            <a:r>
              <a:rPr lang="ru-RU" sz="1200" dirty="0" smtClean="0"/>
              <a:t> балок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ярів</a:t>
            </a:r>
            <a:r>
              <a:rPr lang="ru-RU" sz="1200" dirty="0" smtClean="0"/>
              <a:t>, на </a:t>
            </a:r>
            <a:r>
              <a:rPr lang="ru-RU" sz="1200" dirty="0" err="1" smtClean="0"/>
              <a:t>незаливаних</a:t>
            </a:r>
            <a:r>
              <a:rPr lang="ru-RU" sz="1200" dirty="0" smtClean="0"/>
              <a:t> низинах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близьким</a:t>
            </a:r>
            <a:r>
              <a:rPr lang="ru-RU" sz="1200" dirty="0" smtClean="0"/>
              <a:t> </a:t>
            </a:r>
            <a:r>
              <a:rPr lang="ru-RU" sz="1200" dirty="0" err="1" smtClean="0"/>
              <a:t>заляганням</a:t>
            </a:r>
            <a:r>
              <a:rPr lang="ru-RU" sz="1200" dirty="0" smtClean="0"/>
              <a:t> </a:t>
            </a:r>
            <a:r>
              <a:rPr lang="ru-RU" sz="1200" dirty="0" err="1" smtClean="0"/>
              <a:t>ґрунтової</a:t>
            </a:r>
            <a:r>
              <a:rPr lang="ru-RU" sz="1200" dirty="0" smtClean="0"/>
              <a:t> води та </a:t>
            </a:r>
            <a:r>
              <a:rPr lang="ru-RU" sz="1200" dirty="0" err="1" smtClean="0"/>
              <a:t>суходільні</a:t>
            </a:r>
            <a:r>
              <a:rPr lang="ru-RU" sz="1200" dirty="0" smtClean="0"/>
              <a:t> луки,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розвиваються</a:t>
            </a:r>
            <a:r>
              <a:rPr lang="ru-RU" sz="1200" dirty="0" smtClean="0"/>
              <a:t> на </a:t>
            </a:r>
            <a:r>
              <a:rPr lang="ru-RU" sz="1200" dirty="0" err="1" smtClean="0"/>
              <a:t>межиріччях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схилах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глибоким</a:t>
            </a:r>
            <a:r>
              <a:rPr lang="ru-RU" sz="1200" dirty="0" smtClean="0"/>
              <a:t> </a:t>
            </a:r>
            <a:r>
              <a:rPr lang="ru-RU" sz="1200" dirty="0" err="1" smtClean="0"/>
              <a:t>заляганням</a:t>
            </a:r>
            <a:r>
              <a:rPr lang="ru-RU" sz="1200" dirty="0" smtClean="0"/>
              <a:t> </a:t>
            </a:r>
            <a:r>
              <a:rPr lang="ru-RU" sz="1200" dirty="0" err="1" smtClean="0"/>
              <a:t>ґрунтових</a:t>
            </a:r>
            <a:r>
              <a:rPr lang="ru-RU" sz="1200" dirty="0" smtClean="0"/>
              <a:t> вод. В </a:t>
            </a:r>
            <a:r>
              <a:rPr lang="ru-RU" sz="1200" dirty="0" err="1" smtClean="0"/>
              <a:t>Україні</a:t>
            </a:r>
            <a:r>
              <a:rPr lang="ru-RU" sz="1200" dirty="0" smtClean="0"/>
              <a:t> </a:t>
            </a:r>
            <a:r>
              <a:rPr lang="ru-RU" sz="1200" dirty="0" err="1" smtClean="0"/>
              <a:t>налічується</a:t>
            </a:r>
            <a:r>
              <a:rPr lang="ru-RU" sz="1200" dirty="0" smtClean="0"/>
              <a:t> 6,8 млн. га </a:t>
            </a:r>
            <a:r>
              <a:rPr lang="ru-RU" sz="1200" dirty="0" err="1" smtClean="0"/>
              <a:t>луків</a:t>
            </a:r>
            <a:r>
              <a:rPr lang="ru-RU" sz="1200" dirty="0" smtClean="0"/>
              <a:t> та </a:t>
            </a:r>
            <a:r>
              <a:rPr lang="ru-RU" sz="1200" dirty="0" err="1" smtClean="0"/>
              <a:t>пасовищ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становлять</a:t>
            </a:r>
            <a:r>
              <a:rPr lang="ru-RU" sz="1200" dirty="0" smtClean="0"/>
              <a:t> 17,5  % </a:t>
            </a:r>
            <a:r>
              <a:rPr lang="ru-RU" sz="1200" dirty="0" err="1" smtClean="0"/>
              <a:t>від</a:t>
            </a:r>
            <a:r>
              <a:rPr lang="ru-RU" sz="1200" dirty="0" smtClean="0"/>
              <a:t> </a:t>
            </a:r>
            <a:r>
              <a:rPr lang="ru-RU" sz="1200" dirty="0" err="1" smtClean="0"/>
              <a:t>усієї</a:t>
            </a:r>
            <a:r>
              <a:rPr lang="ru-RU" sz="1200" dirty="0" smtClean="0"/>
              <a:t> </a:t>
            </a:r>
            <a:r>
              <a:rPr lang="ru-RU" sz="1200" dirty="0" err="1" smtClean="0"/>
              <a:t>площі</a:t>
            </a:r>
            <a:r>
              <a:rPr lang="ru-RU" sz="1200" dirty="0" smtClean="0"/>
              <a:t> земель, </a:t>
            </a:r>
            <a:r>
              <a:rPr lang="ru-RU" sz="1200" dirty="0" err="1" smtClean="0"/>
              <a:t>які</a:t>
            </a:r>
            <a:r>
              <a:rPr lang="ru-RU" sz="1200" dirty="0" smtClean="0"/>
              <a:t> </a:t>
            </a:r>
            <a:r>
              <a:rPr lang="ru-RU" sz="1200" dirty="0" err="1" smtClean="0"/>
              <a:t>використовуються</a:t>
            </a:r>
            <a:r>
              <a:rPr lang="ru-RU" sz="1200" dirty="0" smtClean="0"/>
              <a:t> у </a:t>
            </a:r>
            <a:r>
              <a:rPr lang="ru-RU" sz="1200" dirty="0" err="1" smtClean="0"/>
              <a:t>господарській</a:t>
            </a:r>
            <a:r>
              <a:rPr lang="ru-RU" sz="1200" dirty="0" smtClean="0"/>
              <a:t> </a:t>
            </a:r>
            <a:r>
              <a:rPr lang="ru-RU" sz="1200" dirty="0" err="1" smtClean="0"/>
              <a:t>діяльності</a:t>
            </a:r>
            <a:r>
              <a:rPr lang="ru-RU" sz="1200" dirty="0" smtClean="0"/>
              <a:t>. На </a:t>
            </a:r>
            <a:r>
              <a:rPr lang="ru-RU" sz="1200" dirty="0" err="1" smtClean="0"/>
              <a:t>Поліссі</a:t>
            </a:r>
            <a:r>
              <a:rPr lang="ru-RU" sz="1200" dirty="0" smtClean="0"/>
              <a:t> </a:t>
            </a:r>
            <a:r>
              <a:rPr lang="ru-RU" sz="1200" dirty="0" err="1" smtClean="0"/>
              <a:t>лучні</a:t>
            </a:r>
            <a:r>
              <a:rPr lang="ru-RU" sz="1200" dirty="0" smtClean="0"/>
              <a:t> </a:t>
            </a:r>
            <a:r>
              <a:rPr lang="ru-RU" sz="1200" dirty="0" err="1" smtClean="0"/>
              <a:t>екосистеми</a:t>
            </a:r>
            <a:r>
              <a:rPr lang="ru-RU" sz="1200" dirty="0" smtClean="0"/>
              <a:t> </a:t>
            </a:r>
            <a:r>
              <a:rPr lang="ru-RU" sz="1200" dirty="0" err="1" smtClean="0"/>
              <a:t>займають</a:t>
            </a:r>
            <a:r>
              <a:rPr lang="ru-RU" sz="1200" dirty="0" smtClean="0"/>
              <a:t> 45  % </a:t>
            </a:r>
            <a:r>
              <a:rPr lang="ru-RU" sz="1200" dirty="0" err="1" smtClean="0"/>
              <a:t>від</a:t>
            </a:r>
            <a:r>
              <a:rPr lang="ru-RU" sz="1200" dirty="0" smtClean="0"/>
              <a:t> </a:t>
            </a:r>
            <a:r>
              <a:rPr lang="ru-RU" sz="1200" dirty="0" err="1" smtClean="0"/>
              <a:t>загальної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площі</a:t>
            </a:r>
            <a:r>
              <a:rPr lang="ru-RU" sz="1200" dirty="0" smtClean="0"/>
              <a:t> </a:t>
            </a:r>
            <a:r>
              <a:rPr lang="ru-RU" sz="1200" dirty="0" err="1" smtClean="0"/>
              <a:t>земельних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угідь</a:t>
            </a:r>
            <a:r>
              <a:rPr lang="ru-RU" sz="1200" dirty="0" smtClean="0"/>
              <a:t>, у </a:t>
            </a:r>
            <a:r>
              <a:rPr lang="ru-RU" sz="1200" dirty="0" err="1" smtClean="0"/>
              <a:t>Лісостепу</a:t>
            </a:r>
            <a:r>
              <a:rPr lang="ru-RU" sz="1200" dirty="0" smtClean="0"/>
              <a:t> – 10  %, </a:t>
            </a:r>
            <a:r>
              <a:rPr lang="ru-RU" sz="1200" dirty="0" err="1" smtClean="0"/>
              <a:t>причому</a:t>
            </a:r>
            <a:r>
              <a:rPr lang="ru-RU" sz="1200" dirty="0" smtClean="0"/>
              <a:t> 75  % </a:t>
            </a:r>
            <a:r>
              <a:rPr lang="ru-RU" sz="1200" dirty="0" err="1" smtClean="0"/>
              <a:t>їх</a:t>
            </a:r>
            <a:r>
              <a:rPr lang="ru-RU" sz="1200" dirty="0" smtClean="0"/>
              <a:t> тут – </a:t>
            </a:r>
            <a:r>
              <a:rPr lang="ru-RU" sz="1200" dirty="0" err="1" smtClean="0"/>
              <a:t>це</a:t>
            </a:r>
            <a:r>
              <a:rPr lang="ru-RU" sz="1200" dirty="0" smtClean="0"/>
              <a:t> </a:t>
            </a:r>
            <a:r>
              <a:rPr lang="ru-RU" sz="1200" dirty="0" err="1" smtClean="0"/>
              <a:t>заплавні</a:t>
            </a:r>
            <a:r>
              <a:rPr lang="ru-RU" sz="1200" dirty="0" smtClean="0"/>
              <a:t> </a:t>
            </a:r>
            <a:r>
              <a:rPr lang="ru-RU" sz="1200" dirty="0" err="1" smtClean="0"/>
              <a:t>лучні</a:t>
            </a:r>
            <a:r>
              <a:rPr lang="ru-RU" sz="1200" dirty="0" smtClean="0"/>
              <a:t> </a:t>
            </a:r>
            <a:r>
              <a:rPr lang="ru-RU" sz="1200" dirty="0" err="1" smtClean="0"/>
              <a:t>екосистеми</a:t>
            </a:r>
            <a:r>
              <a:rPr lang="ru-RU" sz="1200" dirty="0" smtClean="0"/>
              <a:t>. В </a:t>
            </a:r>
            <a:r>
              <a:rPr lang="ru-RU" sz="1200" dirty="0" err="1" smtClean="0"/>
              <a:t>Україні</a:t>
            </a:r>
            <a:r>
              <a:rPr lang="ru-RU" sz="1200" dirty="0" smtClean="0"/>
              <a:t> </a:t>
            </a:r>
            <a:r>
              <a:rPr lang="ru-RU" sz="1200" dirty="0" err="1" smtClean="0"/>
              <a:t>частка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відносно</a:t>
            </a:r>
            <a:r>
              <a:rPr lang="ru-RU" sz="1200" dirty="0" smtClean="0"/>
              <a:t> </a:t>
            </a:r>
            <a:r>
              <a:rPr lang="ru-RU" sz="1200" dirty="0" err="1" smtClean="0"/>
              <a:t>непорушених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луків</a:t>
            </a:r>
            <a:r>
              <a:rPr lang="ru-RU" sz="1200" dirty="0" smtClean="0"/>
              <a:t> </a:t>
            </a:r>
            <a:r>
              <a:rPr lang="ru-RU" sz="1200" dirty="0" err="1" smtClean="0"/>
              <a:t>незначна</a:t>
            </a:r>
            <a:r>
              <a:rPr lang="ru-RU" sz="1200" dirty="0" smtClean="0"/>
              <a:t>. </a:t>
            </a:r>
            <a:r>
              <a:rPr lang="ru-RU" sz="1200" dirty="0" err="1" smtClean="0"/>
              <a:t>Всі</a:t>
            </a:r>
            <a:r>
              <a:rPr lang="ru-RU" sz="1200" dirty="0" smtClean="0"/>
              <a:t> вони </a:t>
            </a:r>
            <a:r>
              <a:rPr lang="ru-RU" sz="1200" dirty="0" err="1" smtClean="0"/>
              <a:t>являють</a:t>
            </a:r>
            <a:r>
              <a:rPr lang="ru-RU" sz="1200" dirty="0" smtClean="0"/>
              <a:t> собою, </a:t>
            </a:r>
            <a:r>
              <a:rPr lang="ru-RU" sz="1200" dirty="0" err="1" smtClean="0"/>
              <a:t>загалом</a:t>
            </a:r>
            <a:r>
              <a:rPr lang="ru-RU" sz="1200" dirty="0" smtClean="0"/>
              <a:t>, </a:t>
            </a:r>
            <a:r>
              <a:rPr lang="ru-RU" sz="1200" dirty="0" err="1" smtClean="0"/>
              <a:t>вторинні</a:t>
            </a:r>
            <a:r>
              <a:rPr lang="ru-RU" sz="1200" dirty="0" smtClean="0"/>
              <a:t>, </a:t>
            </a:r>
            <a:r>
              <a:rPr lang="ru-RU" sz="1200" dirty="0" err="1" smtClean="0"/>
              <a:t>мішані</a:t>
            </a:r>
            <a:r>
              <a:rPr lang="ru-RU" sz="1200" dirty="0" smtClean="0"/>
              <a:t>, </a:t>
            </a:r>
            <a:r>
              <a:rPr lang="ru-RU" sz="1200" dirty="0" err="1" smtClean="0"/>
              <a:t>антропогенно-природні</a:t>
            </a:r>
            <a:r>
              <a:rPr lang="ru-RU" sz="1200" dirty="0" smtClean="0"/>
              <a:t> </a:t>
            </a:r>
            <a:r>
              <a:rPr lang="ru-RU" sz="1200" dirty="0" err="1" smtClean="0"/>
              <a:t>ландшафти</a:t>
            </a:r>
            <a:r>
              <a:rPr lang="ru-RU" sz="1200" dirty="0" smtClean="0"/>
              <a:t>, </a:t>
            </a:r>
            <a:r>
              <a:rPr lang="ru-RU" sz="1200" dirty="0" err="1" smtClean="0"/>
              <a:t>які</a:t>
            </a:r>
            <a:r>
              <a:rPr lang="ru-RU" sz="1200" dirty="0" smtClean="0"/>
              <a:t> </a:t>
            </a:r>
            <a:r>
              <a:rPr lang="ru-RU" sz="1200" dirty="0" err="1" smtClean="0"/>
              <a:t>існують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завдяки</a:t>
            </a:r>
            <a:r>
              <a:rPr lang="ru-RU" sz="1200" dirty="0" smtClean="0"/>
              <a:t> регулярному </a:t>
            </a:r>
            <a:r>
              <a:rPr lang="ru-RU" sz="1200" dirty="0" err="1" smtClean="0"/>
              <a:t>щорічному</a:t>
            </a:r>
            <a:r>
              <a:rPr lang="ru-RU" sz="1200" dirty="0" smtClean="0"/>
              <a:t> </a:t>
            </a:r>
            <a:r>
              <a:rPr lang="ru-RU" sz="1200" dirty="0" err="1" smtClean="0"/>
              <a:t>вилученню</a:t>
            </a:r>
            <a:r>
              <a:rPr lang="ru-RU" sz="1200" dirty="0" smtClean="0"/>
              <a:t> </a:t>
            </a:r>
            <a:r>
              <a:rPr lang="ru-RU" sz="1200" dirty="0" err="1" smtClean="0"/>
              <a:t>біомаси</a:t>
            </a:r>
            <a:r>
              <a:rPr lang="ru-RU" sz="1200" dirty="0" smtClean="0"/>
              <a:t> </a:t>
            </a:r>
            <a:r>
              <a:rPr lang="ru-RU" sz="1200" dirty="0" err="1" smtClean="0"/>
              <a:t>травостану</a:t>
            </a:r>
            <a:r>
              <a:rPr lang="ru-RU" sz="1200" dirty="0" smtClean="0"/>
              <a:t>. </a:t>
            </a:r>
            <a:r>
              <a:rPr lang="ru-RU" sz="1200" dirty="0" err="1" smtClean="0"/>
              <a:t>Припинення</a:t>
            </a:r>
            <a:r>
              <a:rPr lang="ru-RU" sz="1200" dirty="0" smtClean="0"/>
              <a:t> систематичного </a:t>
            </a:r>
            <a:r>
              <a:rPr lang="ru-RU" sz="1200" dirty="0" err="1" smtClean="0"/>
              <a:t>сінокосіння</a:t>
            </a:r>
            <a:r>
              <a:rPr lang="ru-RU" sz="1200" dirty="0" smtClean="0"/>
              <a:t> та </a:t>
            </a:r>
            <a:r>
              <a:rPr lang="ru-RU" sz="1200" dirty="0" err="1" smtClean="0"/>
              <a:t>випасу</a:t>
            </a:r>
            <a:r>
              <a:rPr lang="ru-RU" sz="1200" dirty="0" smtClean="0"/>
              <a:t> </a:t>
            </a:r>
            <a:r>
              <a:rPr lang="ru-RU" sz="1200" dirty="0" err="1" smtClean="0"/>
              <a:t>викликає</a:t>
            </a:r>
            <a:r>
              <a:rPr lang="ru-RU" sz="1200" dirty="0" smtClean="0"/>
              <a:t>, </a:t>
            </a:r>
            <a:r>
              <a:rPr lang="ru-RU" sz="1200" dirty="0" err="1" smtClean="0"/>
              <a:t>безперечно</a:t>
            </a:r>
            <a:r>
              <a:rPr lang="ru-RU" sz="1200" dirty="0" smtClean="0"/>
              <a:t>, </a:t>
            </a:r>
            <a:r>
              <a:rPr lang="ru-RU" sz="1200" dirty="0" err="1" smtClean="0"/>
              <a:t>певні</a:t>
            </a:r>
            <a:r>
              <a:rPr lang="ru-RU" sz="1200" dirty="0" smtClean="0"/>
              <a:t> </a:t>
            </a:r>
            <a:r>
              <a:rPr lang="ru-RU" sz="1200" dirty="0" err="1" smtClean="0"/>
              <a:t>зміни</a:t>
            </a:r>
            <a:r>
              <a:rPr lang="ru-RU" sz="1200" dirty="0" smtClean="0"/>
              <a:t> у </a:t>
            </a:r>
            <a:r>
              <a:rPr lang="ru-RU" sz="1200" dirty="0" err="1" smtClean="0"/>
              <a:t>травостанах</a:t>
            </a:r>
            <a:r>
              <a:rPr lang="ru-RU" sz="1200" dirty="0" smtClean="0"/>
              <a:t> лук. </a:t>
            </a:r>
            <a:r>
              <a:rPr lang="ru-RU" sz="1200" dirty="0" err="1" smtClean="0"/>
              <a:t>Укорінення</a:t>
            </a:r>
            <a:r>
              <a:rPr lang="ru-RU" sz="1200" dirty="0" smtClean="0"/>
              <a:t> у </a:t>
            </a:r>
            <a:r>
              <a:rPr lang="ru-RU" sz="1200" dirty="0" err="1" smtClean="0"/>
              <a:t>лучний</a:t>
            </a:r>
            <a:r>
              <a:rPr lang="ru-RU" sz="1200" dirty="0" smtClean="0"/>
              <a:t> </a:t>
            </a:r>
            <a:r>
              <a:rPr lang="ru-RU" sz="1200" dirty="0" err="1" smtClean="0"/>
              <a:t>фітоценоз</a:t>
            </a:r>
            <a:r>
              <a:rPr lang="ru-RU" sz="1200" dirty="0" smtClean="0"/>
              <a:t> </a:t>
            </a:r>
            <a:r>
              <a:rPr lang="ru-RU" sz="1200" dirty="0" err="1" smtClean="0"/>
              <a:t>представників</a:t>
            </a:r>
            <a:r>
              <a:rPr lang="ru-RU" sz="1200" dirty="0" smtClean="0"/>
              <a:t> </a:t>
            </a:r>
            <a:r>
              <a:rPr lang="ru-RU" sz="1200" dirty="0" err="1" smtClean="0"/>
              <a:t>деревно-чагарникової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викликає</a:t>
            </a:r>
            <a:r>
              <a:rPr lang="ru-RU" sz="1200" dirty="0" smtClean="0"/>
              <a:t> </a:t>
            </a:r>
            <a:r>
              <a:rPr lang="ru-RU" sz="1200" dirty="0" err="1" smtClean="0"/>
              <a:t>зміни</a:t>
            </a:r>
            <a:r>
              <a:rPr lang="ru-RU" sz="1200" dirty="0" smtClean="0"/>
              <a:t> </a:t>
            </a:r>
            <a:r>
              <a:rPr lang="ru-RU" sz="1200" dirty="0" err="1" smtClean="0"/>
              <a:t>у</a:t>
            </a:r>
            <a:r>
              <a:rPr lang="ru-RU" sz="1200" dirty="0" smtClean="0"/>
              <a:t> </a:t>
            </a:r>
            <a:r>
              <a:rPr lang="ru-RU" sz="1200" dirty="0" err="1" smtClean="0"/>
              <a:t>флористичному</a:t>
            </a:r>
            <a:r>
              <a:rPr lang="ru-RU" sz="1200" dirty="0" smtClean="0"/>
              <a:t> </a:t>
            </a:r>
            <a:r>
              <a:rPr lang="ru-RU" sz="1200" dirty="0" err="1" smtClean="0"/>
              <a:t>складі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знижує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продуктивність</a:t>
            </a:r>
            <a:r>
              <a:rPr lang="ru-RU" sz="1200" dirty="0" smtClean="0"/>
              <a:t> </a:t>
            </a:r>
            <a:r>
              <a:rPr lang="ru-RU" sz="1200" dirty="0" err="1" smtClean="0"/>
              <a:t>лучних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травостанів</a:t>
            </a:r>
            <a:r>
              <a:rPr lang="ru-RU" sz="1200" dirty="0" smtClean="0"/>
              <a:t>. За </a:t>
            </a:r>
            <a:r>
              <a:rPr lang="ru-RU" sz="1200" dirty="0" err="1" smtClean="0"/>
              <a:t>останні</a:t>
            </a:r>
            <a:r>
              <a:rPr lang="ru-RU" sz="1200" dirty="0" smtClean="0"/>
              <a:t> роки </a:t>
            </a:r>
            <a:r>
              <a:rPr lang="ru-RU" sz="1200" dirty="0" err="1" smtClean="0"/>
              <a:t>спостерігається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постійне</a:t>
            </a:r>
            <a:r>
              <a:rPr lang="ru-RU" sz="1200" dirty="0" smtClean="0"/>
              <a:t> </a:t>
            </a:r>
            <a:r>
              <a:rPr lang="ru-RU" sz="1200" dirty="0" err="1" smtClean="0"/>
              <a:t>скорочення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лучних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екосистем</a:t>
            </a:r>
            <a:r>
              <a:rPr lang="ru-RU" sz="1200" dirty="0" smtClean="0"/>
              <a:t> </a:t>
            </a:r>
            <a:r>
              <a:rPr lang="ru-RU" sz="1200" dirty="0" err="1" smtClean="0"/>
              <a:t>внаслідок</a:t>
            </a:r>
            <a:r>
              <a:rPr lang="ru-RU" sz="1200" dirty="0" smtClean="0"/>
              <a:t> </a:t>
            </a:r>
            <a:r>
              <a:rPr lang="ru-RU" sz="1200" dirty="0" err="1" smtClean="0"/>
              <a:t>впливу</a:t>
            </a:r>
            <a:r>
              <a:rPr lang="ru-RU" sz="1200" dirty="0" smtClean="0"/>
              <a:t> </a:t>
            </a:r>
            <a:r>
              <a:rPr lang="ru-RU" sz="1200" dirty="0" err="1" smtClean="0"/>
              <a:t>різних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антропогенних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факторів</a:t>
            </a:r>
            <a:r>
              <a:rPr lang="ru-RU" sz="1200" dirty="0" smtClean="0"/>
              <a:t>. У 70-80-х роках на </a:t>
            </a:r>
            <a:r>
              <a:rPr lang="ru-RU" sz="1200" dirty="0" err="1" smtClean="0"/>
              <a:t>території</a:t>
            </a:r>
            <a:r>
              <a:rPr lang="ru-RU" sz="1200" dirty="0" smtClean="0"/>
              <a:t> </a:t>
            </a:r>
            <a:r>
              <a:rPr lang="ru-RU" sz="1200" dirty="0" err="1" smtClean="0"/>
              <a:t>України</a:t>
            </a:r>
            <a:r>
              <a:rPr lang="ru-RU" sz="1200" dirty="0" smtClean="0"/>
              <a:t> </a:t>
            </a:r>
            <a:r>
              <a:rPr lang="ru-RU" sz="1200" dirty="0" err="1" smtClean="0"/>
              <a:t>було</a:t>
            </a:r>
            <a:r>
              <a:rPr lang="ru-RU" sz="1200" dirty="0" smtClean="0"/>
              <a:t> осушено 2,2 млн. га </a:t>
            </a:r>
            <a:r>
              <a:rPr lang="ru-RU" sz="1200" dirty="0" err="1" smtClean="0"/>
              <a:t>заболочених</a:t>
            </a:r>
            <a:r>
              <a:rPr lang="ru-RU" sz="1200" dirty="0" smtClean="0"/>
              <a:t> земель, </a:t>
            </a:r>
            <a:r>
              <a:rPr lang="ru-RU" sz="1200" dirty="0" err="1" smtClean="0"/>
              <a:t>переважно</a:t>
            </a:r>
            <a:r>
              <a:rPr lang="ru-RU" sz="1200" dirty="0" smtClean="0"/>
              <a:t> </a:t>
            </a:r>
            <a:r>
              <a:rPr lang="ru-RU" sz="1200" dirty="0" err="1" smtClean="0"/>
              <a:t>заплавно-лучних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комплексів</a:t>
            </a:r>
            <a:r>
              <a:rPr lang="ru-RU" sz="1200" dirty="0" smtClean="0"/>
              <a:t>. </a:t>
            </a:r>
            <a:r>
              <a:rPr lang="ru-RU" sz="1200" dirty="0" err="1" smtClean="0"/>
              <a:t>Найбільш</a:t>
            </a:r>
            <a:r>
              <a:rPr lang="ru-RU" sz="1200" dirty="0" smtClean="0"/>
              <a:t> </a:t>
            </a:r>
            <a:r>
              <a:rPr lang="ru-RU" sz="1200" dirty="0" err="1" smtClean="0"/>
              <a:t>постраждали</a:t>
            </a:r>
            <a:r>
              <a:rPr lang="ru-RU" sz="1200" dirty="0" smtClean="0"/>
              <a:t> </a:t>
            </a:r>
            <a:r>
              <a:rPr lang="ru-RU" sz="1200" dirty="0" err="1" smtClean="0"/>
              <a:t>від</a:t>
            </a:r>
            <a:r>
              <a:rPr lang="ru-RU" sz="1200" dirty="0" smtClean="0"/>
              <a:t> </a:t>
            </a:r>
            <a:r>
              <a:rPr lang="ru-RU" sz="1200" dirty="0" err="1" smtClean="0"/>
              <a:t>цих</a:t>
            </a:r>
            <a:r>
              <a:rPr lang="ru-RU" sz="1200" dirty="0" smtClean="0"/>
              <a:t> </a:t>
            </a:r>
            <a:r>
              <a:rPr lang="ru-RU" sz="1200" dirty="0" err="1" smtClean="0"/>
              <a:t>заходів</a:t>
            </a:r>
            <a:r>
              <a:rPr lang="ru-RU" sz="1200" dirty="0" smtClean="0"/>
              <a:t> </a:t>
            </a:r>
            <a:r>
              <a:rPr lang="ru-RU" sz="1200" dirty="0" err="1" smtClean="0"/>
              <a:t>саме</a:t>
            </a:r>
            <a:r>
              <a:rPr lang="ru-RU" sz="1200" dirty="0" smtClean="0"/>
              <a:t> </a:t>
            </a:r>
            <a:r>
              <a:rPr lang="ru-RU" sz="1200" dirty="0" err="1" smtClean="0"/>
              <a:t>лучні</a:t>
            </a:r>
            <a:r>
              <a:rPr lang="ru-RU" sz="1200" dirty="0" smtClean="0"/>
              <a:t> </a:t>
            </a:r>
            <a:r>
              <a:rPr lang="ru-RU" sz="1200" dirty="0" err="1" smtClean="0"/>
              <a:t>екосистеми</a:t>
            </a:r>
            <a:r>
              <a:rPr lang="ru-RU" sz="1200" dirty="0" smtClean="0"/>
              <a:t> </a:t>
            </a:r>
            <a:r>
              <a:rPr lang="ru-RU" sz="1200" dirty="0" err="1" smtClean="0"/>
              <a:t>Рівненської</a:t>
            </a:r>
            <a:r>
              <a:rPr lang="ru-RU" sz="1200" dirty="0" smtClean="0"/>
              <a:t>, </a:t>
            </a:r>
            <a:r>
              <a:rPr lang="ru-RU" sz="1200" dirty="0" err="1" smtClean="0"/>
              <a:t>Волинської</a:t>
            </a:r>
            <a:r>
              <a:rPr lang="ru-RU" sz="1200" dirty="0" smtClean="0"/>
              <a:t>, </a:t>
            </a:r>
            <a:r>
              <a:rPr lang="ru-RU" sz="1200" dirty="0" err="1" smtClean="0"/>
              <a:t>Житомирської</a:t>
            </a:r>
            <a:r>
              <a:rPr lang="ru-RU" sz="1200" dirty="0" smtClean="0"/>
              <a:t>, </a:t>
            </a:r>
            <a:r>
              <a:rPr lang="ru-RU" sz="1200" dirty="0" err="1" smtClean="0"/>
              <a:t>Київської</a:t>
            </a:r>
            <a:r>
              <a:rPr lang="ru-RU" sz="1200" dirty="0" smtClean="0"/>
              <a:t> та </a:t>
            </a:r>
            <a:r>
              <a:rPr lang="ru-RU" sz="1200" dirty="0" err="1" smtClean="0"/>
              <a:t>Чернігівської</a:t>
            </a:r>
            <a:r>
              <a:rPr lang="ru-RU" sz="1200" dirty="0" smtClean="0"/>
              <a:t> областей. </a:t>
            </a:r>
            <a:r>
              <a:rPr lang="ru-RU" sz="1200" dirty="0" err="1" smtClean="0"/>
              <a:t>Розорано</a:t>
            </a:r>
            <a:r>
              <a:rPr lang="ru-RU" sz="1200" dirty="0" smtClean="0"/>
              <a:t> </a:t>
            </a:r>
            <a:r>
              <a:rPr lang="ru-RU" sz="1200" dirty="0" err="1" smtClean="0"/>
              <a:t>майже</a:t>
            </a:r>
            <a:r>
              <a:rPr lang="ru-RU" sz="1200" dirty="0" smtClean="0"/>
              <a:t> </a:t>
            </a:r>
            <a:r>
              <a:rPr lang="ru-RU" sz="1200" dirty="0" err="1" smtClean="0"/>
              <a:t>всі</a:t>
            </a:r>
            <a:r>
              <a:rPr lang="ru-RU" sz="1200" dirty="0" smtClean="0"/>
              <a:t> </a:t>
            </a:r>
            <a:r>
              <a:rPr lang="ru-RU" sz="1200" dirty="0" err="1" smtClean="0"/>
              <a:t>площі</a:t>
            </a:r>
            <a:r>
              <a:rPr lang="ru-RU" sz="1200" dirty="0" smtClean="0"/>
              <a:t> </a:t>
            </a:r>
            <a:r>
              <a:rPr lang="ru-RU" sz="1200" dirty="0" err="1" smtClean="0"/>
              <a:t>суходільних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луків</a:t>
            </a:r>
            <a:r>
              <a:rPr lang="ru-RU" sz="1200" dirty="0" smtClean="0"/>
              <a:t> на </a:t>
            </a:r>
            <a:r>
              <a:rPr lang="ru-RU" sz="1200" dirty="0" err="1" smtClean="0"/>
              <a:t>Поліссі</a:t>
            </a:r>
            <a:r>
              <a:rPr lang="ru-RU" sz="1200" dirty="0" smtClean="0"/>
              <a:t>, в </a:t>
            </a:r>
            <a:r>
              <a:rPr lang="ru-RU" sz="1200" dirty="0" err="1" smtClean="0"/>
              <a:t>Лісостепу</a:t>
            </a:r>
            <a:r>
              <a:rPr lang="ru-RU" sz="1200" dirty="0" smtClean="0"/>
              <a:t>, </a:t>
            </a:r>
            <a:r>
              <a:rPr lang="ru-RU" sz="1200" dirty="0" err="1" smtClean="0"/>
              <a:t>значно</a:t>
            </a:r>
            <a:r>
              <a:rPr lang="ru-RU" sz="1200" dirty="0" smtClean="0"/>
              <a:t> </a:t>
            </a:r>
            <a:r>
              <a:rPr lang="ru-RU" sz="1200" dirty="0" err="1" smtClean="0"/>
              <a:t>зменшилися</a:t>
            </a:r>
            <a:r>
              <a:rPr lang="ru-RU" sz="1200" dirty="0" smtClean="0"/>
              <a:t> </a:t>
            </a:r>
            <a:r>
              <a:rPr lang="ru-RU" sz="1200" dirty="0" err="1" smtClean="0"/>
              <a:t>їх</a:t>
            </a:r>
            <a:r>
              <a:rPr lang="ru-RU" sz="1200" dirty="0" smtClean="0"/>
              <a:t> </a:t>
            </a:r>
            <a:r>
              <a:rPr lang="ru-RU" sz="1200" dirty="0" err="1" smtClean="0"/>
              <a:t>площі</a:t>
            </a:r>
            <a:r>
              <a:rPr lang="ru-RU" sz="1200" dirty="0" smtClean="0"/>
              <a:t> у </a:t>
            </a:r>
            <a:r>
              <a:rPr lang="ru-RU" sz="1200" dirty="0" err="1" smtClean="0"/>
              <a:t>заплавах</a:t>
            </a:r>
            <a:r>
              <a:rPr lang="ru-RU" sz="1200" dirty="0" smtClean="0"/>
              <a:t> </a:t>
            </a:r>
            <a:r>
              <a:rPr lang="ru-RU" sz="1200" dirty="0" err="1" smtClean="0"/>
              <a:t>багатьох</a:t>
            </a:r>
            <a:r>
              <a:rPr lang="ru-RU" sz="1200" dirty="0" smtClean="0"/>
              <a:t> </a:t>
            </a:r>
            <a:r>
              <a:rPr lang="ru-RU" sz="1200" dirty="0" err="1" smtClean="0"/>
              <a:t>річок</a:t>
            </a:r>
            <a:r>
              <a:rPr lang="ru-RU" sz="1200" dirty="0" smtClean="0"/>
              <a:t> </a:t>
            </a:r>
            <a:r>
              <a:rPr lang="ru-RU" sz="1200" dirty="0" err="1" smtClean="0"/>
              <a:t>України</a:t>
            </a:r>
            <a:r>
              <a:rPr lang="ru-RU" sz="1200" dirty="0" smtClean="0"/>
              <a:t>. </a:t>
            </a:r>
            <a:r>
              <a:rPr lang="ru-RU" sz="1200" dirty="0" err="1" smtClean="0"/>
              <a:t>Зниження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рівня</a:t>
            </a:r>
            <a:r>
              <a:rPr lang="ru-RU" sz="1200" dirty="0" smtClean="0"/>
              <a:t> </a:t>
            </a:r>
            <a:r>
              <a:rPr lang="ru-RU" sz="1200" dirty="0" err="1" smtClean="0"/>
              <a:t>ґрунтових</a:t>
            </a:r>
            <a:r>
              <a:rPr lang="ru-RU" sz="1200" dirty="0" smtClean="0"/>
              <a:t> вод у </a:t>
            </a:r>
            <a:r>
              <a:rPr lang="ru-RU" sz="1200" dirty="0" err="1" smtClean="0"/>
              <a:t>заплавах</a:t>
            </a:r>
            <a:r>
              <a:rPr lang="ru-RU" sz="1200" dirty="0" smtClean="0"/>
              <a:t> </a:t>
            </a:r>
            <a:r>
              <a:rPr lang="ru-RU" sz="1200" dirty="0" err="1" smtClean="0"/>
              <a:t>більшості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річок</a:t>
            </a:r>
            <a:r>
              <a:rPr lang="ru-RU" sz="1200" dirty="0" smtClean="0"/>
              <a:t> </a:t>
            </a:r>
            <a:r>
              <a:rPr lang="ru-RU" sz="1200" dirty="0" err="1" smtClean="0"/>
              <a:t>України</a:t>
            </a:r>
            <a:r>
              <a:rPr lang="ru-RU" sz="1200" dirty="0" smtClean="0"/>
              <a:t> </a:t>
            </a:r>
            <a:r>
              <a:rPr lang="ru-RU" sz="1200" dirty="0" err="1" smtClean="0"/>
              <a:t>призвело</a:t>
            </a:r>
            <a:r>
              <a:rPr lang="ru-RU" sz="1200" dirty="0" smtClean="0"/>
              <a:t> до </a:t>
            </a:r>
            <a:r>
              <a:rPr lang="ru-RU" sz="1200" dirty="0" err="1" smtClean="0"/>
              <a:t>пересушення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ґрунтів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усіма</a:t>
            </a:r>
            <a:r>
              <a:rPr lang="ru-RU" sz="1200" dirty="0" smtClean="0"/>
              <a:t> </a:t>
            </a:r>
            <a:r>
              <a:rPr lang="ru-RU" sz="1200" dirty="0" err="1" smtClean="0"/>
              <a:t>негативними</a:t>
            </a:r>
            <a:r>
              <a:rPr lang="ru-RU" sz="1200" dirty="0" smtClean="0"/>
              <a:t> </a:t>
            </a:r>
            <a:r>
              <a:rPr lang="ru-RU" sz="1200" dirty="0" err="1" smtClean="0"/>
              <a:t>наслідками</a:t>
            </a:r>
            <a:r>
              <a:rPr lang="ru-RU" sz="1200" dirty="0" smtClean="0"/>
              <a:t> </a:t>
            </a:r>
            <a:r>
              <a:rPr lang="ru-RU" sz="1200" dirty="0" err="1" smtClean="0"/>
              <a:t>цього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явища</a:t>
            </a:r>
            <a:r>
              <a:rPr lang="ru-RU" sz="1200" dirty="0" smtClean="0"/>
              <a:t> для </a:t>
            </a:r>
            <a:r>
              <a:rPr lang="ru-RU" sz="1200" dirty="0" err="1" smtClean="0"/>
              <a:t>лучних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екосистем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лучної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заплав</a:t>
            </a:r>
            <a:r>
              <a:rPr lang="ru-RU" sz="1200" dirty="0" smtClean="0"/>
              <a:t>. </a:t>
            </a:r>
            <a:r>
              <a:rPr lang="ru-RU" sz="1200" dirty="0" err="1" smtClean="0"/>
              <a:t>Розораність</a:t>
            </a:r>
            <a:r>
              <a:rPr lang="ru-RU" sz="1200" dirty="0" smtClean="0"/>
              <a:t> Степу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Лісостепу</a:t>
            </a:r>
            <a:r>
              <a:rPr lang="ru-RU" sz="1200" dirty="0" smtClean="0"/>
              <a:t> у </a:t>
            </a:r>
            <a:r>
              <a:rPr lang="ru-RU" sz="1200" dirty="0" err="1" smtClean="0"/>
              <a:t>нашій</a:t>
            </a:r>
            <a:r>
              <a:rPr lang="ru-RU" sz="1200" dirty="0" smtClean="0"/>
              <a:t> </a:t>
            </a:r>
            <a:r>
              <a:rPr lang="ru-RU" sz="1200" dirty="0" err="1" smtClean="0"/>
              <a:t>державі</a:t>
            </a:r>
            <a:r>
              <a:rPr lang="ru-RU" sz="1200" dirty="0" smtClean="0"/>
              <a:t> </a:t>
            </a:r>
            <a:r>
              <a:rPr lang="ru-RU" sz="1200" dirty="0" err="1" smtClean="0"/>
              <a:t>сягає</a:t>
            </a:r>
            <a:r>
              <a:rPr lang="ru-RU" sz="1200" dirty="0" smtClean="0"/>
              <a:t> 75-85 %. </a:t>
            </a:r>
            <a:r>
              <a:rPr lang="ru-RU" sz="1200" dirty="0" err="1" smtClean="0"/>
              <a:t>Негативний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вплив</a:t>
            </a:r>
            <a:r>
              <a:rPr lang="ru-RU" sz="1200" dirty="0" smtClean="0"/>
              <a:t> </a:t>
            </a:r>
            <a:r>
              <a:rPr lang="ru-RU" sz="1200" dirty="0" err="1" smtClean="0"/>
              <a:t>високого</a:t>
            </a:r>
            <a:r>
              <a:rPr lang="ru-RU" sz="1200" dirty="0" smtClean="0"/>
              <a:t> </a:t>
            </a:r>
            <a:r>
              <a:rPr lang="ru-RU" sz="1200" dirty="0" err="1" smtClean="0"/>
              <a:t>рівня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розораності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посилюється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необґрунтовано</a:t>
            </a:r>
            <a:r>
              <a:rPr lang="ru-RU" sz="1200" dirty="0" smtClean="0"/>
              <a:t> </a:t>
            </a:r>
            <a:r>
              <a:rPr lang="ru-RU" sz="1200" dirty="0" err="1" smtClean="0"/>
              <a:t>високою</a:t>
            </a:r>
            <a:r>
              <a:rPr lang="ru-RU" sz="1200" dirty="0" smtClean="0"/>
              <a:t> </a:t>
            </a:r>
            <a:r>
              <a:rPr lang="ru-RU" sz="1200" dirty="0" err="1" smtClean="0"/>
              <a:t>часткою</a:t>
            </a:r>
            <a:r>
              <a:rPr lang="ru-RU" sz="1200" dirty="0" smtClean="0"/>
              <a:t> </a:t>
            </a:r>
            <a:r>
              <a:rPr lang="ru-RU" sz="1200" dirty="0" err="1" smtClean="0"/>
              <a:t>просапних</a:t>
            </a:r>
            <a:r>
              <a:rPr lang="ru-RU" sz="1200" dirty="0" smtClean="0"/>
              <a:t> культур, </a:t>
            </a:r>
            <a:r>
              <a:rPr lang="ru-RU" sz="1200" dirty="0" err="1" smtClean="0"/>
              <a:t>які</a:t>
            </a:r>
            <a:r>
              <a:rPr lang="ru-RU" sz="1200" dirty="0" smtClean="0"/>
              <a:t> доводиться </a:t>
            </a:r>
            <a:r>
              <a:rPr lang="ru-RU" sz="1200" dirty="0" err="1" smtClean="0"/>
              <a:t>висівати</a:t>
            </a:r>
            <a:r>
              <a:rPr lang="ru-RU" sz="1200" dirty="0" smtClean="0"/>
              <a:t> на </a:t>
            </a:r>
            <a:r>
              <a:rPr lang="ru-RU" sz="1200" dirty="0" err="1" smtClean="0"/>
              <a:t>схилах</a:t>
            </a:r>
            <a:r>
              <a:rPr lang="ru-RU" sz="1200" dirty="0" smtClean="0"/>
              <a:t>,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незначним</a:t>
            </a:r>
            <a:r>
              <a:rPr lang="ru-RU" sz="1200" dirty="0" smtClean="0"/>
              <a:t> </a:t>
            </a:r>
            <a:r>
              <a:rPr lang="ru-RU" sz="1200" dirty="0" err="1" smtClean="0"/>
              <a:t>відсотком</a:t>
            </a:r>
            <a:r>
              <a:rPr lang="ru-RU" sz="1200" dirty="0" smtClean="0"/>
              <a:t> лук та </a:t>
            </a:r>
            <a:r>
              <a:rPr lang="ru-RU" sz="1200" dirty="0" err="1" smtClean="0"/>
              <a:t>деревночагарникової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рослинності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дуже</a:t>
            </a:r>
            <a:r>
              <a:rPr lang="ru-RU" sz="1200" dirty="0" smtClean="0"/>
              <a:t> </a:t>
            </a:r>
            <a:r>
              <a:rPr lang="ru-RU" sz="1200" dirty="0" err="1" smtClean="0"/>
              <a:t>посилює</a:t>
            </a:r>
            <a:r>
              <a:rPr lang="ru-RU" sz="1200" dirty="0" smtClean="0"/>
              <a:t> </a:t>
            </a:r>
            <a:r>
              <a:rPr lang="ru-RU" sz="1200" dirty="0" err="1" smtClean="0"/>
              <a:t>ерозійні</a:t>
            </a:r>
            <a:r>
              <a:rPr lang="ru-RU" sz="1200" dirty="0" smtClean="0"/>
              <a:t> </a:t>
            </a:r>
            <a:r>
              <a:rPr lang="ru-RU" sz="1200" dirty="0" err="1" smtClean="0"/>
              <a:t>процеси</a:t>
            </a:r>
            <a:r>
              <a:rPr lang="ru-RU" sz="1200" dirty="0" smtClean="0"/>
              <a:t>. </a:t>
            </a:r>
            <a:r>
              <a:rPr lang="ru-RU" sz="1200" dirty="0" err="1" smtClean="0"/>
              <a:t>Ці</a:t>
            </a:r>
            <a:r>
              <a:rPr lang="ru-RU" sz="1200" dirty="0" smtClean="0"/>
              <a:t> </a:t>
            </a:r>
            <a:r>
              <a:rPr lang="ru-RU" sz="1200" dirty="0" err="1" smtClean="0"/>
              <a:t>незворотні</a:t>
            </a:r>
            <a:r>
              <a:rPr lang="ru-RU" sz="1200" dirty="0" smtClean="0"/>
              <a:t> </a:t>
            </a:r>
            <a:r>
              <a:rPr lang="ru-RU" sz="1200" dirty="0" err="1" smtClean="0"/>
              <a:t>зміни</a:t>
            </a:r>
            <a:r>
              <a:rPr lang="ru-RU" sz="1200" dirty="0" smtClean="0"/>
              <a:t> </a:t>
            </a:r>
            <a:r>
              <a:rPr lang="ru-RU" sz="1200" dirty="0" err="1" smtClean="0"/>
              <a:t>ставлять</a:t>
            </a:r>
            <a:r>
              <a:rPr lang="ru-RU" sz="1200" dirty="0" smtClean="0"/>
              <a:t> </a:t>
            </a:r>
            <a:r>
              <a:rPr lang="ru-RU" sz="1200" dirty="0" err="1" smtClean="0"/>
              <a:t>під</a:t>
            </a:r>
            <a:r>
              <a:rPr lang="ru-RU" sz="1200" dirty="0" smtClean="0"/>
              <a:t> </a:t>
            </a:r>
            <a:r>
              <a:rPr lang="ru-RU" sz="1200" dirty="0" err="1" smtClean="0"/>
              <a:t>загрозу</a:t>
            </a:r>
            <a:r>
              <a:rPr lang="ru-RU" sz="1200" dirty="0" smtClean="0"/>
              <a:t> </a:t>
            </a:r>
            <a:r>
              <a:rPr lang="ru-RU" sz="1200" dirty="0" err="1" smtClean="0"/>
              <a:t>існування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лучних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екосистем</a:t>
            </a:r>
            <a:r>
              <a:rPr lang="ru-RU" sz="1200" dirty="0" smtClean="0"/>
              <a:t>. </a:t>
            </a:r>
            <a:r>
              <a:rPr lang="ru-RU" sz="1200" dirty="0" err="1" smtClean="0"/>
              <a:t>Усі</a:t>
            </a:r>
            <a:r>
              <a:rPr lang="ru-RU" sz="1200" dirty="0" smtClean="0"/>
              <a:t> </a:t>
            </a:r>
            <a:r>
              <a:rPr lang="ru-RU" sz="1200" dirty="0" err="1" smtClean="0"/>
              <a:t>форми</a:t>
            </a:r>
            <a:r>
              <a:rPr lang="ru-RU" sz="1200" dirty="0" smtClean="0"/>
              <a:t> антропогенного </a:t>
            </a:r>
            <a:r>
              <a:rPr lang="ru-RU" sz="1200" dirty="0" err="1" smtClean="0"/>
              <a:t>впливу</a:t>
            </a:r>
            <a:r>
              <a:rPr lang="ru-RU" sz="1200" dirty="0" smtClean="0"/>
              <a:t> на </a:t>
            </a:r>
            <a:r>
              <a:rPr lang="ru-RU" sz="1200" dirty="0" err="1" smtClean="0"/>
              <a:t>лучні</a:t>
            </a:r>
            <a:r>
              <a:rPr lang="ru-RU" sz="1200" dirty="0" smtClean="0"/>
              <a:t> </a:t>
            </a:r>
            <a:r>
              <a:rPr lang="ru-RU" sz="1200" dirty="0" err="1" smtClean="0"/>
              <a:t>екосистеми</a:t>
            </a:r>
            <a:r>
              <a:rPr lang="ru-RU" sz="1200" dirty="0" smtClean="0"/>
              <a:t> </a:t>
            </a:r>
            <a:r>
              <a:rPr lang="ru-RU" sz="1200" dirty="0" err="1" smtClean="0"/>
              <a:t>призвели</a:t>
            </a:r>
            <a:r>
              <a:rPr lang="ru-RU" sz="1200" dirty="0" smtClean="0"/>
              <a:t> до </a:t>
            </a:r>
            <a:r>
              <a:rPr lang="ru-RU" sz="1200" dirty="0" err="1" smtClean="0"/>
              <a:t>їхньої</a:t>
            </a:r>
            <a:r>
              <a:rPr lang="ru-RU" sz="1200" dirty="0" smtClean="0"/>
              <a:t> </a:t>
            </a:r>
            <a:r>
              <a:rPr lang="ru-RU" sz="1200" dirty="0" err="1" smtClean="0"/>
              <a:t>синантропізації</a:t>
            </a:r>
            <a:r>
              <a:rPr lang="ru-RU" sz="1200" dirty="0" smtClean="0"/>
              <a:t>, </a:t>
            </a:r>
            <a:r>
              <a:rPr lang="ru-RU" sz="1200" dirty="0" err="1" smtClean="0"/>
              <a:t>нівелювання</a:t>
            </a:r>
            <a:r>
              <a:rPr lang="ru-RU" sz="1200" dirty="0" smtClean="0"/>
              <a:t> складу та </a:t>
            </a:r>
            <a:r>
              <a:rPr lang="ru-RU" sz="1200" dirty="0" err="1" smtClean="0"/>
              <a:t>структури</a:t>
            </a:r>
            <a:r>
              <a:rPr lang="ru-RU" sz="1200" dirty="0" smtClean="0"/>
              <a:t> </a:t>
            </a:r>
            <a:r>
              <a:rPr lang="ru-RU" sz="1200" dirty="0" err="1" smtClean="0"/>
              <a:t>різних</a:t>
            </a:r>
            <a:r>
              <a:rPr lang="ru-RU" sz="1200" dirty="0" smtClean="0"/>
              <a:t> за </a:t>
            </a:r>
            <a:r>
              <a:rPr lang="ru-RU" sz="1200" dirty="0" err="1" smtClean="0"/>
              <a:t>походженням</a:t>
            </a:r>
            <a:r>
              <a:rPr lang="ru-RU" sz="1200" dirty="0" smtClean="0"/>
              <a:t> та </a:t>
            </a:r>
            <a:r>
              <a:rPr lang="ru-RU" sz="1200" dirty="0" err="1" smtClean="0"/>
              <a:t>екологічними</a:t>
            </a:r>
            <a:r>
              <a:rPr lang="ru-RU" sz="1200" dirty="0" smtClean="0"/>
              <a:t> </a:t>
            </a:r>
            <a:r>
              <a:rPr lang="ru-RU" sz="1200" dirty="0" err="1" smtClean="0"/>
              <a:t>особливостями</a:t>
            </a:r>
            <a:r>
              <a:rPr lang="ru-RU" sz="1200" dirty="0" smtClean="0"/>
              <a:t> </a:t>
            </a:r>
            <a:r>
              <a:rPr lang="ru-RU" sz="1200" dirty="0" err="1" smtClean="0"/>
              <a:t>типів</a:t>
            </a:r>
            <a:r>
              <a:rPr lang="ru-RU" sz="1200" dirty="0" smtClean="0"/>
              <a:t> </a:t>
            </a:r>
            <a:r>
              <a:rPr lang="ru-RU" sz="1200" dirty="0" err="1" smtClean="0"/>
              <a:t>луків</a:t>
            </a:r>
            <a:r>
              <a:rPr lang="ru-RU" sz="1200" dirty="0" smtClean="0"/>
              <a:t>. </a:t>
            </a:r>
            <a:r>
              <a:rPr lang="ru-RU" sz="1200" dirty="0" err="1" smtClean="0"/>
              <a:t>Лучні</a:t>
            </a:r>
            <a:r>
              <a:rPr lang="ru-RU" sz="1200" dirty="0" smtClean="0"/>
              <a:t> </a:t>
            </a:r>
            <a:r>
              <a:rPr lang="ru-RU" sz="1200" dirty="0" err="1" smtClean="0"/>
              <a:t>екосистеми</a:t>
            </a:r>
            <a:r>
              <a:rPr lang="ru-RU" sz="1200" dirty="0" smtClean="0"/>
              <a:t>, як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степові</a:t>
            </a:r>
            <a:r>
              <a:rPr lang="ru-RU" sz="1200" dirty="0" smtClean="0"/>
              <a:t>, </a:t>
            </a:r>
            <a:r>
              <a:rPr lang="ru-RU" sz="1200" dirty="0" err="1" smtClean="0"/>
              <a:t>функціонують</a:t>
            </a:r>
            <a:r>
              <a:rPr lang="ru-RU" sz="1200" dirty="0" smtClean="0"/>
              <a:t> за умов </a:t>
            </a:r>
            <a:r>
              <a:rPr lang="ru-RU" sz="1200" dirty="0" err="1" smtClean="0"/>
              <a:t>повного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освітлення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високого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напруження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прямої</a:t>
            </a:r>
            <a:r>
              <a:rPr lang="ru-RU" sz="1200" dirty="0" smtClean="0"/>
              <a:t> </a:t>
            </a:r>
            <a:r>
              <a:rPr lang="ru-RU" sz="1200" dirty="0" err="1" smtClean="0"/>
              <a:t>сонячної</a:t>
            </a:r>
            <a:r>
              <a:rPr lang="ru-RU" sz="1200" dirty="0" smtClean="0"/>
              <a:t> </a:t>
            </a:r>
            <a:r>
              <a:rPr lang="ru-RU" sz="1200" dirty="0" err="1" smtClean="0"/>
              <a:t>радіації</a:t>
            </a:r>
            <a:r>
              <a:rPr lang="ru-RU" sz="1200" dirty="0" smtClean="0"/>
              <a:t>. У </a:t>
            </a:r>
            <a:r>
              <a:rPr lang="ru-RU" sz="1200" dirty="0" err="1" smtClean="0"/>
              <a:t>період</a:t>
            </a:r>
            <a:r>
              <a:rPr lang="ru-RU" sz="1200" dirty="0" smtClean="0"/>
              <a:t> </a:t>
            </a:r>
            <a:r>
              <a:rPr lang="ru-RU" sz="1200" dirty="0" err="1" smtClean="0"/>
              <a:t>вегетації</a:t>
            </a:r>
            <a:r>
              <a:rPr lang="ru-RU" sz="1200" dirty="0" smtClean="0"/>
              <a:t>, </a:t>
            </a:r>
            <a:r>
              <a:rPr lang="ru-RU" sz="1200" dirty="0" err="1" smtClean="0"/>
              <a:t>з</a:t>
            </a:r>
            <a:r>
              <a:rPr lang="ru-RU" sz="1200" dirty="0" smtClean="0"/>
              <a:t> ростом та </a:t>
            </a:r>
            <a:r>
              <a:rPr lang="ru-RU" sz="1200" dirty="0" err="1" smtClean="0"/>
              <a:t>розвитком</a:t>
            </a:r>
            <a:r>
              <a:rPr lang="ru-RU" sz="1200" dirty="0" smtClean="0"/>
              <a:t>, </a:t>
            </a:r>
            <a:r>
              <a:rPr lang="ru-RU" sz="1200" dirty="0" err="1" smtClean="0"/>
              <a:t>фітокомпоненти</a:t>
            </a:r>
            <a:r>
              <a:rPr lang="ru-RU" sz="1200" dirty="0" smtClean="0"/>
              <a:t> </a:t>
            </a:r>
            <a:r>
              <a:rPr lang="ru-RU" sz="1200" dirty="0" err="1" smtClean="0"/>
              <a:t>лучної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екосистеми</a:t>
            </a:r>
            <a:r>
              <a:rPr lang="ru-RU" sz="1200" dirty="0" smtClean="0"/>
              <a:t> </a:t>
            </a:r>
            <a:r>
              <a:rPr lang="ru-RU" sz="1200" dirty="0" err="1" smtClean="0"/>
              <a:t>суттєво</a:t>
            </a:r>
            <a:r>
              <a:rPr lang="ru-RU" sz="1200" dirty="0" smtClean="0"/>
              <a:t> </a:t>
            </a:r>
            <a:r>
              <a:rPr lang="ru-RU" sz="1200" dirty="0" err="1" smtClean="0"/>
              <a:t>змінюють</a:t>
            </a:r>
            <a:r>
              <a:rPr lang="ru-RU" sz="1200" dirty="0" smtClean="0"/>
              <a:t> свою структуру, вона </a:t>
            </a:r>
            <a:r>
              <a:rPr lang="ru-RU" sz="1200" dirty="0" err="1" smtClean="0"/>
              <a:t>стає</a:t>
            </a:r>
            <a:r>
              <a:rPr lang="ru-RU" sz="1200" dirty="0" smtClean="0"/>
              <a:t> </a:t>
            </a:r>
            <a:r>
              <a:rPr lang="ru-RU" sz="1200" dirty="0" err="1" smtClean="0"/>
              <a:t>ускладненою</a:t>
            </a:r>
            <a:r>
              <a:rPr lang="ru-RU" sz="1200" dirty="0" smtClean="0"/>
              <a:t>. Як </a:t>
            </a:r>
            <a:r>
              <a:rPr lang="ru-RU" sz="1200" dirty="0" err="1" smtClean="0"/>
              <a:t>відомо</a:t>
            </a:r>
            <a:r>
              <a:rPr lang="ru-RU" sz="1200" dirty="0" smtClean="0"/>
              <a:t>, </a:t>
            </a:r>
            <a:r>
              <a:rPr lang="ru-RU" sz="1200" dirty="0" err="1" smtClean="0"/>
              <a:t>лучні</a:t>
            </a:r>
            <a:r>
              <a:rPr lang="ru-RU" sz="1200" dirty="0" smtClean="0"/>
              <a:t> </a:t>
            </a:r>
            <a:r>
              <a:rPr lang="ru-RU" sz="1200" dirty="0" err="1" smtClean="0"/>
              <a:t>фітоценози</a:t>
            </a:r>
            <a:r>
              <a:rPr lang="ru-RU" sz="1200" dirty="0" smtClean="0"/>
              <a:t> </a:t>
            </a:r>
            <a:r>
              <a:rPr lang="ru-RU" sz="1200" dirty="0" err="1" smtClean="0"/>
              <a:t>є</a:t>
            </a:r>
            <a:r>
              <a:rPr lang="ru-RU" sz="1200" dirty="0" smtClean="0"/>
              <a:t>, </a:t>
            </a:r>
            <a:r>
              <a:rPr lang="ru-RU" sz="1200" dirty="0" err="1" smtClean="0"/>
              <a:t>переважно</a:t>
            </a:r>
            <a:r>
              <a:rPr lang="ru-RU" sz="1200" dirty="0" smtClean="0"/>
              <a:t>, </a:t>
            </a:r>
            <a:r>
              <a:rPr lang="ru-RU" sz="1200" dirty="0" err="1" smtClean="0"/>
              <a:t>господарськими</a:t>
            </a:r>
            <a:r>
              <a:rPr lang="ru-RU" sz="1200" dirty="0" smtClean="0"/>
              <a:t> </a:t>
            </a:r>
            <a:r>
              <a:rPr lang="ru-RU" sz="1200" dirty="0" err="1" smtClean="0"/>
              <a:t>кормовими</a:t>
            </a:r>
            <a:r>
              <a:rPr lang="ru-RU" sz="1200" dirty="0" smtClean="0"/>
              <a:t> </a:t>
            </a:r>
            <a:r>
              <a:rPr lang="ru-RU" sz="1200" dirty="0" err="1" smtClean="0"/>
              <a:t>угіддями</a:t>
            </a:r>
            <a:r>
              <a:rPr lang="ru-RU" sz="1200" dirty="0" smtClean="0"/>
              <a:t> для </a:t>
            </a:r>
            <a:r>
              <a:rPr lang="ru-RU" sz="1200" dirty="0" err="1" smtClean="0"/>
              <a:t>тварин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в </a:t>
            </a:r>
            <a:r>
              <a:rPr lang="ru-RU" sz="1200" dirty="0" err="1" smtClean="0"/>
              <a:t>період</a:t>
            </a:r>
            <a:r>
              <a:rPr lang="ru-RU" sz="1200" dirty="0" smtClean="0"/>
              <a:t> максимального </a:t>
            </a:r>
            <a:r>
              <a:rPr lang="ru-RU" sz="1200" dirty="0" err="1" smtClean="0"/>
              <a:t>розвитку</a:t>
            </a:r>
            <a:r>
              <a:rPr lang="ru-RU" sz="1200" dirty="0" smtClean="0"/>
              <a:t> </a:t>
            </a:r>
            <a:r>
              <a:rPr lang="ru-RU" sz="1200" dirty="0" err="1" smtClean="0"/>
              <a:t>фітомаси</a:t>
            </a:r>
            <a:r>
              <a:rPr lang="ru-RU" sz="1200" dirty="0" smtClean="0"/>
              <a:t> </a:t>
            </a:r>
            <a:r>
              <a:rPr lang="ru-RU" sz="1200" dirty="0" err="1" smtClean="0"/>
              <a:t>викошуються</a:t>
            </a:r>
            <a:r>
              <a:rPr lang="ru-RU" sz="1200" dirty="0" smtClean="0"/>
              <a:t> на </a:t>
            </a:r>
            <a:r>
              <a:rPr lang="ru-RU" sz="1200" dirty="0" err="1" smtClean="0"/>
              <a:t>сіно</a:t>
            </a:r>
            <a:r>
              <a:rPr lang="ru-RU" sz="1200" dirty="0" smtClean="0"/>
              <a:t>. </a:t>
            </a:r>
            <a:r>
              <a:rPr lang="ru-RU" sz="1200" dirty="0" err="1" smtClean="0"/>
              <a:t>Сінокосіння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викликає</a:t>
            </a:r>
            <a:r>
              <a:rPr lang="ru-RU" sz="1200" dirty="0" smtClean="0"/>
              <a:t> </a:t>
            </a:r>
            <a:r>
              <a:rPr lang="ru-RU" sz="1200" dirty="0" err="1" smtClean="0"/>
              <a:t>серйозні</a:t>
            </a:r>
            <a:r>
              <a:rPr lang="ru-RU" sz="1200" dirty="0" smtClean="0"/>
              <a:t> </a:t>
            </a:r>
            <a:r>
              <a:rPr lang="ru-RU" sz="1200" dirty="0" err="1" smtClean="0"/>
              <a:t>зміни</a:t>
            </a:r>
            <a:r>
              <a:rPr lang="ru-RU" sz="1200" dirty="0" smtClean="0"/>
              <a:t> </a:t>
            </a:r>
            <a:r>
              <a:rPr lang="ru-RU" sz="1200" dirty="0" err="1" smtClean="0"/>
              <a:t>фітокомпонентів</a:t>
            </a:r>
            <a:r>
              <a:rPr lang="ru-RU" sz="1200" dirty="0" smtClean="0"/>
              <a:t> </a:t>
            </a:r>
            <a:r>
              <a:rPr lang="ru-RU" sz="1200" dirty="0" err="1" smtClean="0"/>
              <a:t>луків</a:t>
            </a:r>
            <a:r>
              <a:rPr lang="ru-RU" sz="1200" dirty="0" smtClean="0"/>
              <a:t>. </a:t>
            </a:r>
            <a:r>
              <a:rPr lang="ru-RU" sz="1200" dirty="0" err="1" smtClean="0"/>
              <a:t>Внаслідок</a:t>
            </a:r>
            <a:r>
              <a:rPr lang="ru-RU" sz="1200" dirty="0" smtClean="0"/>
              <a:t> такого </a:t>
            </a:r>
            <a:r>
              <a:rPr lang="ru-RU" sz="1200" dirty="0" err="1" smtClean="0"/>
              <a:t>стресу</a:t>
            </a:r>
            <a:r>
              <a:rPr lang="ru-RU" sz="1200" dirty="0" smtClean="0"/>
              <a:t> </a:t>
            </a:r>
            <a:r>
              <a:rPr lang="ru-RU" sz="1200" dirty="0" err="1" smtClean="0"/>
              <a:t>приземна</a:t>
            </a:r>
            <a:r>
              <a:rPr lang="ru-RU" sz="1200" dirty="0" smtClean="0"/>
              <a:t> </a:t>
            </a:r>
            <a:r>
              <a:rPr lang="ru-RU" sz="1200" dirty="0" err="1" smtClean="0"/>
              <a:t>частина</a:t>
            </a:r>
            <a:r>
              <a:rPr lang="ru-RU" sz="1200" dirty="0" smtClean="0"/>
              <a:t> </a:t>
            </a:r>
            <a:r>
              <a:rPr lang="ru-RU" sz="1200" dirty="0" err="1" smtClean="0"/>
              <a:t>фітоценозів</a:t>
            </a:r>
            <a:r>
              <a:rPr lang="ru-RU" sz="1200" dirty="0" smtClean="0"/>
              <a:t> </a:t>
            </a:r>
            <a:r>
              <a:rPr lang="ru-RU" sz="1200" dirty="0" err="1" smtClean="0"/>
              <a:t>після</a:t>
            </a:r>
            <a:r>
              <a:rPr lang="ru-RU" sz="1200" dirty="0" smtClean="0"/>
              <a:t> </a:t>
            </a:r>
            <a:r>
              <a:rPr lang="ru-RU" sz="1200" dirty="0" err="1" smtClean="0"/>
              <a:t>сінокосіння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глибокого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затінку</a:t>
            </a:r>
            <a:r>
              <a:rPr lang="ru-RU" sz="1200" dirty="0" smtClean="0"/>
              <a:t> </a:t>
            </a:r>
            <a:r>
              <a:rPr lang="ru-RU" sz="1200" dirty="0" err="1" smtClean="0"/>
              <a:t>опиняється</a:t>
            </a:r>
            <a:r>
              <a:rPr lang="ru-RU" sz="1200" dirty="0" smtClean="0"/>
              <a:t> в </a:t>
            </a:r>
            <a:r>
              <a:rPr lang="ru-RU" sz="1200" dirty="0" err="1" smtClean="0"/>
              <a:t>умовах</a:t>
            </a:r>
            <a:r>
              <a:rPr lang="ru-RU" sz="1200" dirty="0" smtClean="0"/>
              <a:t> прямого </a:t>
            </a:r>
            <a:r>
              <a:rPr lang="ru-RU" sz="1200" dirty="0" err="1" smtClean="0"/>
              <a:t>сонячного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освітлення</a:t>
            </a:r>
            <a:r>
              <a:rPr lang="ru-RU" sz="1200" dirty="0" smtClean="0"/>
              <a:t>, на </a:t>
            </a:r>
            <a:r>
              <a:rPr lang="ru-RU" sz="1200" dirty="0" err="1" smtClean="0"/>
              <a:t>неї</a:t>
            </a:r>
            <a:r>
              <a:rPr lang="ru-RU" sz="1200" dirty="0" smtClean="0"/>
              <a:t> </a:t>
            </a:r>
            <a:r>
              <a:rPr lang="ru-RU" sz="1200" dirty="0" err="1" smtClean="0"/>
              <a:t>починають</a:t>
            </a:r>
            <a:r>
              <a:rPr lang="ru-RU" sz="1200" dirty="0" smtClean="0"/>
              <a:t> негативно </a:t>
            </a:r>
            <a:r>
              <a:rPr lang="ru-RU" sz="1200" dirty="0" err="1" smtClean="0"/>
              <a:t>впливати</a:t>
            </a:r>
            <a:r>
              <a:rPr lang="ru-RU" sz="1200" dirty="0" smtClean="0"/>
              <a:t> перепади </a:t>
            </a:r>
            <a:r>
              <a:rPr lang="ru-RU" sz="1200" dirty="0" err="1" smtClean="0"/>
              <a:t>денної</a:t>
            </a:r>
            <a:r>
              <a:rPr lang="ru-RU" sz="1200" dirty="0" smtClean="0"/>
              <a:t> та </a:t>
            </a:r>
            <a:r>
              <a:rPr lang="ru-RU" sz="1200" dirty="0" err="1" smtClean="0"/>
              <a:t>нічної</a:t>
            </a:r>
            <a:r>
              <a:rPr lang="ru-RU" sz="1200" dirty="0" smtClean="0"/>
              <a:t> температур, </a:t>
            </a:r>
            <a:r>
              <a:rPr lang="ru-RU" sz="1200" dirty="0" err="1" smtClean="0"/>
              <a:t>посилюється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випаровування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поверхні</a:t>
            </a:r>
            <a:r>
              <a:rPr lang="ru-RU" sz="1200" dirty="0" smtClean="0"/>
              <a:t> </a:t>
            </a:r>
            <a:r>
              <a:rPr lang="ru-RU" sz="1200" dirty="0" err="1" smtClean="0"/>
              <a:t>дернини</a:t>
            </a:r>
            <a:r>
              <a:rPr lang="ru-RU" sz="1200" dirty="0" smtClean="0"/>
              <a:t> та </a:t>
            </a:r>
            <a:r>
              <a:rPr lang="ru-RU" sz="1200" dirty="0" err="1" smtClean="0"/>
              <a:t>ґрунту</a:t>
            </a:r>
            <a:r>
              <a:rPr lang="ru-RU" sz="1200" dirty="0" smtClean="0"/>
              <a:t>. </a:t>
            </a:r>
            <a:r>
              <a:rPr lang="ru-RU" sz="1200" dirty="0" err="1" smtClean="0"/>
              <a:t>Важливою</a:t>
            </a:r>
            <a:r>
              <a:rPr lang="ru-RU" sz="1200" dirty="0" smtClean="0"/>
              <a:t> </a:t>
            </a:r>
            <a:r>
              <a:rPr lang="ru-RU" sz="1200" dirty="0" err="1" smtClean="0"/>
              <a:t>особливістю</a:t>
            </a:r>
            <a:r>
              <a:rPr lang="ru-RU" sz="1200" dirty="0" smtClean="0"/>
              <a:t> </a:t>
            </a:r>
            <a:r>
              <a:rPr lang="ru-RU" sz="1200" dirty="0" err="1" smtClean="0"/>
              <a:t>лучної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екосистеми</a:t>
            </a:r>
            <a:r>
              <a:rPr lang="ru-RU" sz="1200" dirty="0" smtClean="0"/>
              <a:t> </a:t>
            </a:r>
            <a:r>
              <a:rPr lang="ru-RU" sz="1200" dirty="0" err="1" smtClean="0"/>
              <a:t>є</a:t>
            </a:r>
            <a:r>
              <a:rPr lang="ru-RU" sz="1200" dirty="0" smtClean="0"/>
              <a:t> </a:t>
            </a:r>
            <a:r>
              <a:rPr lang="ru-RU" sz="1200" dirty="0" err="1" smtClean="0"/>
              <a:t>відростання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скошених</a:t>
            </a:r>
            <a:r>
              <a:rPr lang="ru-RU" sz="1200" dirty="0" smtClean="0"/>
              <a:t> трав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утворення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отави</a:t>
            </a:r>
            <a:r>
              <a:rPr lang="ru-RU" sz="1200" dirty="0" smtClean="0"/>
              <a:t>, яку </a:t>
            </a:r>
            <a:r>
              <a:rPr lang="ru-RU" sz="1200" dirty="0" err="1" smtClean="0"/>
              <a:t>частіше</a:t>
            </a:r>
            <a:r>
              <a:rPr lang="ru-RU" sz="1200" dirty="0" smtClean="0"/>
              <a:t> </a:t>
            </a:r>
            <a:r>
              <a:rPr lang="ru-RU" sz="1200" dirty="0" err="1" smtClean="0"/>
              <a:t>використовують</a:t>
            </a:r>
            <a:r>
              <a:rPr lang="ru-RU" sz="1200" dirty="0" smtClean="0"/>
              <a:t> для </a:t>
            </a:r>
            <a:r>
              <a:rPr lang="ru-RU" sz="1200" dirty="0" err="1" smtClean="0"/>
              <a:t>вигону</a:t>
            </a:r>
            <a:r>
              <a:rPr lang="ru-RU" sz="1200" dirty="0" smtClean="0"/>
              <a:t> </a:t>
            </a:r>
            <a:r>
              <a:rPr lang="ru-RU" sz="1200" dirty="0" err="1" smtClean="0"/>
              <a:t>худоби</a:t>
            </a:r>
            <a:r>
              <a:rPr lang="ru-RU" sz="1200" dirty="0" smtClean="0"/>
              <a:t>. З </a:t>
            </a:r>
            <a:r>
              <a:rPr lang="ru-RU" sz="1200" dirty="0" err="1" smtClean="0"/>
              <a:t>розвитком</a:t>
            </a:r>
            <a:r>
              <a:rPr lang="ru-RU" sz="1200" dirty="0" smtClean="0"/>
              <a:t> </a:t>
            </a:r>
            <a:r>
              <a:rPr lang="ru-RU" sz="1200" dirty="0" err="1" smtClean="0"/>
              <a:t>отави</a:t>
            </a:r>
            <a:r>
              <a:rPr lang="ru-RU" sz="1200" dirty="0" smtClean="0"/>
              <a:t> на </a:t>
            </a:r>
            <a:r>
              <a:rPr lang="ru-RU" sz="1200" dirty="0" err="1" smtClean="0"/>
              <a:t>луці</a:t>
            </a:r>
            <a:r>
              <a:rPr lang="ru-RU" sz="1200" dirty="0" smtClean="0"/>
              <a:t> </a:t>
            </a:r>
            <a:r>
              <a:rPr lang="ru-RU" sz="1200" dirty="0" err="1" smtClean="0"/>
              <a:t>починається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новий</a:t>
            </a:r>
            <a:r>
              <a:rPr lang="ru-RU" sz="1200" dirty="0" smtClean="0"/>
              <a:t> цикл </a:t>
            </a:r>
            <a:r>
              <a:rPr lang="ru-RU" sz="1200" dirty="0" err="1" smtClean="0"/>
              <a:t>розвитку</a:t>
            </a:r>
            <a:r>
              <a:rPr lang="ru-RU" sz="1200" dirty="0" smtClean="0"/>
              <a:t>, </a:t>
            </a:r>
            <a:r>
              <a:rPr lang="ru-RU" sz="1200" dirty="0" err="1" smtClean="0"/>
              <a:t>який</a:t>
            </a:r>
            <a:r>
              <a:rPr lang="ru-RU" sz="1200" dirty="0" smtClean="0"/>
              <a:t> </a:t>
            </a:r>
            <a:r>
              <a:rPr lang="ru-RU" sz="1200" dirty="0" err="1" smtClean="0"/>
              <a:t>дещо</a:t>
            </a:r>
            <a:r>
              <a:rPr lang="ru-RU" sz="1200" dirty="0" smtClean="0"/>
              <a:t> </a:t>
            </a:r>
            <a:r>
              <a:rPr lang="ru-RU" sz="1200" dirty="0" err="1" smtClean="0"/>
              <a:t>нагадує</a:t>
            </a:r>
            <a:r>
              <a:rPr lang="ru-RU" sz="1200" dirty="0" smtClean="0"/>
              <a:t> </a:t>
            </a:r>
            <a:r>
              <a:rPr lang="ru-RU" sz="1200" dirty="0" err="1" smtClean="0"/>
              <a:t>весняний</a:t>
            </a:r>
            <a:r>
              <a:rPr lang="ru-RU" sz="1200" dirty="0" smtClean="0"/>
              <a:t>, </a:t>
            </a:r>
            <a:r>
              <a:rPr lang="ru-RU" sz="1200" dirty="0" err="1" smtClean="0"/>
              <a:t>але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відбувається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вже</a:t>
            </a:r>
            <a:r>
              <a:rPr lang="ru-RU" sz="1200" dirty="0" smtClean="0"/>
              <a:t> на </a:t>
            </a:r>
            <a:r>
              <a:rPr lang="ru-RU" sz="1200" dirty="0" err="1" smtClean="0"/>
              <a:t>тлі</a:t>
            </a:r>
            <a:r>
              <a:rPr lang="ru-RU" sz="1200" dirty="0" smtClean="0"/>
              <a:t> </a:t>
            </a:r>
            <a:r>
              <a:rPr lang="ru-RU" sz="1200" dirty="0" err="1" smtClean="0"/>
              <a:t>вищих</a:t>
            </a:r>
            <a:r>
              <a:rPr lang="ru-RU" sz="1200" dirty="0" smtClean="0"/>
              <a:t> температур </a:t>
            </a:r>
            <a:r>
              <a:rPr lang="ru-RU" sz="1200" dirty="0" err="1" smtClean="0"/>
              <a:t>повітря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ґрунту</a:t>
            </a:r>
            <a:r>
              <a:rPr lang="ru-RU" sz="1200" dirty="0" smtClean="0"/>
              <a:t>, </a:t>
            </a:r>
            <a:r>
              <a:rPr lang="ru-RU" sz="1200" dirty="0" err="1" smtClean="0"/>
              <a:t>нижчої</a:t>
            </a:r>
            <a:r>
              <a:rPr lang="ru-RU" sz="1200" dirty="0" smtClean="0"/>
              <a:t> </a:t>
            </a:r>
            <a:r>
              <a:rPr lang="ru-RU" sz="1200" dirty="0" err="1" smtClean="0"/>
              <a:t>його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зволоженості</a:t>
            </a:r>
            <a:r>
              <a:rPr lang="ru-RU" sz="1200" dirty="0" smtClean="0"/>
              <a:t>. Тип </a:t>
            </a:r>
            <a:r>
              <a:rPr lang="ru-RU" sz="1200" dirty="0" err="1" smtClean="0"/>
              <a:t>угідь</a:t>
            </a:r>
            <a:r>
              <a:rPr lang="ru-RU" sz="1200" dirty="0" smtClean="0"/>
              <a:t> луки, до </a:t>
            </a:r>
            <a:r>
              <a:rPr lang="ru-RU" sz="1200" dirty="0" err="1" smtClean="0"/>
              <a:t>якого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відносяться</a:t>
            </a:r>
            <a:r>
              <a:rPr lang="ru-RU" sz="1200" dirty="0" smtClean="0"/>
              <a:t>, </a:t>
            </a:r>
            <a:r>
              <a:rPr lang="ru-RU" sz="1200" dirty="0" err="1" smtClean="0"/>
              <a:t>крім</a:t>
            </a:r>
            <a:r>
              <a:rPr lang="ru-RU" sz="1200" dirty="0" smtClean="0"/>
              <a:t> </a:t>
            </a:r>
            <a:r>
              <a:rPr lang="ru-RU" sz="1200" dirty="0" err="1" smtClean="0"/>
              <a:t>пасовиськ</a:t>
            </a:r>
            <a:r>
              <a:rPr lang="ru-RU" sz="1200" dirty="0" smtClean="0"/>
              <a:t> та </a:t>
            </a:r>
            <a:r>
              <a:rPr lang="ru-RU" sz="1200" dirty="0" err="1" smtClean="0"/>
              <a:t>сінокосів</a:t>
            </a:r>
            <a:r>
              <a:rPr lang="ru-RU" sz="1200" dirty="0" smtClean="0"/>
              <a:t>, </a:t>
            </a:r>
            <a:r>
              <a:rPr lang="ru-RU" sz="1200" dirty="0" err="1" smtClean="0"/>
              <a:t>галявини</a:t>
            </a:r>
            <a:r>
              <a:rPr lang="ru-RU" sz="1200" dirty="0" smtClean="0"/>
              <a:t> </a:t>
            </a:r>
            <a:r>
              <a:rPr lang="ru-RU" sz="1200" dirty="0" err="1" smtClean="0"/>
              <a:t>та</a:t>
            </a:r>
            <a:r>
              <a:rPr lang="ru-RU" sz="1200" dirty="0" smtClean="0"/>
              <a:t> </a:t>
            </a:r>
            <a:r>
              <a:rPr lang="ru-RU" sz="1200" dirty="0" err="1" smtClean="0"/>
              <a:t>полонини</a:t>
            </a:r>
            <a:r>
              <a:rPr lang="ru-RU" sz="1200" dirty="0" smtClean="0"/>
              <a:t>, </a:t>
            </a:r>
            <a:r>
              <a:rPr lang="ru-RU" sz="1200" dirty="0" err="1" smtClean="0"/>
              <a:t>розділяють</a:t>
            </a:r>
            <a:r>
              <a:rPr lang="ru-RU" sz="1200" dirty="0" smtClean="0"/>
              <a:t> на два </a:t>
            </a:r>
            <a:r>
              <a:rPr lang="ru-RU" sz="1200" dirty="0" err="1" smtClean="0"/>
              <a:t>підтипи</a:t>
            </a:r>
            <a:r>
              <a:rPr lang="ru-RU" sz="1200" dirty="0" smtClean="0"/>
              <a:t>: </a:t>
            </a:r>
            <a:r>
              <a:rPr lang="ru-RU" sz="1200" dirty="0" err="1" smtClean="0"/>
              <a:t>суходільні</a:t>
            </a:r>
            <a:r>
              <a:rPr lang="ru-RU" sz="1200" dirty="0" smtClean="0"/>
              <a:t> та </a:t>
            </a:r>
            <a:r>
              <a:rPr lang="ru-RU" sz="1200" dirty="0" err="1" smtClean="0"/>
              <a:t>заболочені</a:t>
            </a:r>
            <a:r>
              <a:rPr lang="ru-RU" sz="1200" dirty="0" smtClean="0"/>
              <a:t> (</a:t>
            </a:r>
            <a:r>
              <a:rPr lang="ru-RU" sz="1200" dirty="0" err="1" smtClean="0"/>
              <a:t>додаток</a:t>
            </a:r>
            <a:r>
              <a:rPr lang="ru-RU" sz="1200" dirty="0" smtClean="0"/>
              <a:t> 1). </a:t>
            </a:r>
            <a:r>
              <a:rPr lang="ru-RU" sz="1200" dirty="0" err="1" smtClean="0"/>
              <a:t>Приклади</a:t>
            </a:r>
            <a:r>
              <a:rPr lang="ru-RU" sz="1200" dirty="0" smtClean="0"/>
              <a:t> </a:t>
            </a:r>
            <a:r>
              <a:rPr lang="ru-RU" sz="1200" dirty="0" err="1" smtClean="0"/>
              <a:t>картографічного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позначення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луків</a:t>
            </a:r>
            <a:r>
              <a:rPr lang="ru-RU" sz="1200" dirty="0" smtClean="0"/>
              <a:t> наведено у </a:t>
            </a:r>
            <a:r>
              <a:rPr lang="ru-RU" sz="1200" dirty="0" err="1" smtClean="0"/>
              <a:t>додатку</a:t>
            </a:r>
            <a:r>
              <a:rPr lang="ru-RU" sz="1200" dirty="0" smtClean="0"/>
              <a:t> 3 </a:t>
            </a:r>
            <a:endParaRPr lang="ru-RU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63915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Болото – </a:t>
            </a:r>
            <a:r>
              <a:rPr lang="ru-RU" sz="1600" dirty="0" err="1" smtClean="0"/>
              <a:t>ділянка</a:t>
            </a:r>
            <a:r>
              <a:rPr lang="ru-RU" sz="1600" dirty="0" smtClean="0"/>
              <a:t> </a:t>
            </a:r>
            <a:r>
              <a:rPr lang="ru-RU" sz="1600" dirty="0" err="1" smtClean="0"/>
              <a:t>земної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поверхні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надмірно</a:t>
            </a:r>
            <a:r>
              <a:rPr lang="ru-RU" sz="1600" dirty="0" smtClean="0"/>
              <a:t> </a:t>
            </a:r>
            <a:r>
              <a:rPr lang="ru-RU" sz="1600" dirty="0" err="1" smtClean="0"/>
              <a:t>застійним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проточним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перезволоженням</a:t>
            </a:r>
            <a:r>
              <a:rPr lang="ru-RU" sz="1600" dirty="0" smtClean="0"/>
              <a:t> </a:t>
            </a:r>
            <a:r>
              <a:rPr lang="ru-RU" sz="1600" dirty="0" err="1" smtClean="0"/>
              <a:t>ґрунту</a:t>
            </a:r>
            <a:r>
              <a:rPr lang="ru-RU" sz="1600" dirty="0" smtClean="0"/>
              <a:t>, на </a:t>
            </a:r>
            <a:r>
              <a:rPr lang="ru-RU" sz="1600" dirty="0" err="1" smtClean="0"/>
              <a:t>якому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зростає</a:t>
            </a:r>
            <a:r>
              <a:rPr lang="ru-RU" sz="1600" dirty="0" smtClean="0"/>
              <a:t> </a:t>
            </a:r>
            <a:r>
              <a:rPr lang="ru-RU" sz="1600" dirty="0" err="1" smtClean="0"/>
              <a:t>специфічна</a:t>
            </a:r>
            <a:r>
              <a:rPr lang="ru-RU" sz="1600" dirty="0" smtClean="0"/>
              <a:t>, </a:t>
            </a:r>
            <a:r>
              <a:rPr lang="ru-RU" sz="1600" dirty="0" err="1" smtClean="0"/>
              <a:t>переважно</a:t>
            </a:r>
            <a:r>
              <a:rPr lang="ru-RU" sz="1600" dirty="0" smtClean="0"/>
              <a:t> </a:t>
            </a:r>
            <a:r>
              <a:rPr lang="ru-RU" sz="1600" dirty="0" err="1" smtClean="0"/>
              <a:t>вологолюбна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рослинність</a:t>
            </a:r>
            <a:r>
              <a:rPr lang="ru-RU" sz="1600" dirty="0" smtClean="0"/>
              <a:t>, </a:t>
            </a:r>
            <a:r>
              <a:rPr lang="ru-RU" sz="1600" dirty="0" err="1" smtClean="0"/>
              <a:t>розвивається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болотяний</a:t>
            </a:r>
            <a:r>
              <a:rPr lang="ru-RU" sz="1600" dirty="0" smtClean="0"/>
              <a:t> тип </a:t>
            </a:r>
            <a:r>
              <a:rPr lang="ru-RU" sz="1600" dirty="0" err="1" smtClean="0"/>
              <a:t>ґрунтоутворення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відбувається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накопичення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органічної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речовини</a:t>
            </a:r>
            <a:r>
              <a:rPr lang="ru-RU" sz="1600" dirty="0" smtClean="0"/>
              <a:t>, яка </a:t>
            </a:r>
            <a:r>
              <a:rPr lang="ru-RU" sz="1600" dirty="0" err="1" smtClean="0"/>
              <a:t>розкладається</a:t>
            </a:r>
            <a:r>
              <a:rPr lang="ru-RU" sz="1600" dirty="0" smtClean="0"/>
              <a:t> та в </a:t>
            </a:r>
            <a:r>
              <a:rPr lang="ru-RU" sz="1600" dirty="0" err="1" smtClean="0"/>
              <a:t>подальшому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перетворюється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в</a:t>
            </a:r>
            <a:r>
              <a:rPr lang="ru-RU" sz="1600" dirty="0" smtClean="0"/>
              <a:t> шар торфу. Болото –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екосистема</a:t>
            </a:r>
            <a:r>
              <a:rPr lang="ru-RU" sz="1600" dirty="0" smtClean="0"/>
              <a:t>, яка </a:t>
            </a:r>
            <a:r>
              <a:rPr lang="ru-RU" sz="1600" dirty="0" err="1" smtClean="0"/>
              <a:t>характеризується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накопиченням</a:t>
            </a:r>
            <a:r>
              <a:rPr lang="ru-RU" sz="1600" dirty="0" smtClean="0"/>
              <a:t> у </a:t>
            </a:r>
            <a:r>
              <a:rPr lang="ru-RU" sz="1600" dirty="0" err="1" smtClean="0"/>
              <a:t>верхніх</a:t>
            </a:r>
            <a:r>
              <a:rPr lang="ru-RU" sz="1600" dirty="0" smtClean="0"/>
              <a:t> горизонтах субстрату </a:t>
            </a:r>
            <a:r>
              <a:rPr lang="ru-RU" sz="1600" dirty="0" err="1" smtClean="0"/>
              <a:t>мертвих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нерозкладених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часом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перетворитися</a:t>
            </a:r>
            <a:r>
              <a:rPr lang="ru-RU" sz="1600" dirty="0" smtClean="0"/>
              <a:t> у торф. </a:t>
            </a:r>
            <a:r>
              <a:rPr lang="ru-RU" sz="1600" dirty="0" err="1" smtClean="0"/>
              <a:t>Виникнення</a:t>
            </a:r>
            <a:r>
              <a:rPr lang="ru-RU" sz="1600" dirty="0" smtClean="0"/>
              <a:t> болота </a:t>
            </a:r>
            <a:r>
              <a:rPr lang="ru-RU" sz="1600" dirty="0" err="1" smtClean="0"/>
              <a:t>пояснюється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наступними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умовами</a:t>
            </a:r>
            <a:r>
              <a:rPr lang="ru-RU" sz="1600" dirty="0" smtClean="0"/>
              <a:t>: 1. </a:t>
            </a:r>
            <a:r>
              <a:rPr lang="ru-RU" sz="1600" dirty="0" err="1" smtClean="0"/>
              <a:t>заторфуванням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водойм</a:t>
            </a:r>
            <a:r>
              <a:rPr lang="ru-RU" sz="1600" dirty="0" smtClean="0"/>
              <a:t> (озер, </a:t>
            </a:r>
            <a:r>
              <a:rPr lang="ru-RU" sz="1600" dirty="0" err="1" smtClean="0"/>
              <a:t>річок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.); 2. </a:t>
            </a:r>
            <a:r>
              <a:rPr lang="ru-RU" sz="1600" dirty="0" err="1" smtClean="0"/>
              <a:t>застоєм</a:t>
            </a:r>
            <a:r>
              <a:rPr lang="ru-RU" sz="1600" dirty="0" smtClean="0"/>
              <a:t> води у </a:t>
            </a:r>
            <a:r>
              <a:rPr lang="ru-RU" sz="1600" dirty="0" err="1" smtClean="0"/>
              <a:t>лісах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на луках; 3. </a:t>
            </a:r>
            <a:r>
              <a:rPr lang="ru-RU" sz="1600" dirty="0" err="1" smtClean="0"/>
              <a:t>застоєм</a:t>
            </a:r>
            <a:r>
              <a:rPr lang="ru-RU" sz="1600" dirty="0" smtClean="0"/>
              <a:t> води в </a:t>
            </a:r>
            <a:r>
              <a:rPr lang="ru-RU" sz="1600" dirty="0" err="1" smtClean="0"/>
              <a:t>місцях</a:t>
            </a:r>
            <a:r>
              <a:rPr lang="ru-RU" sz="1600" dirty="0" smtClean="0"/>
              <a:t> </a:t>
            </a:r>
            <a:r>
              <a:rPr lang="ru-RU" sz="1600" dirty="0" err="1" smtClean="0"/>
              <a:t>виходу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джерел</a:t>
            </a:r>
            <a:r>
              <a:rPr lang="ru-RU" sz="1600" dirty="0" smtClean="0"/>
              <a:t> – внизу </a:t>
            </a:r>
            <a:r>
              <a:rPr lang="ru-RU" sz="1600" dirty="0" err="1" smtClean="0"/>
              <a:t>схилів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на самих </a:t>
            </a:r>
            <a:r>
              <a:rPr lang="ru-RU" sz="1600" dirty="0" err="1" smtClean="0"/>
              <a:t>схилах</a:t>
            </a:r>
            <a:r>
              <a:rPr lang="ru-RU" sz="1600" dirty="0" smtClean="0"/>
              <a:t> </a:t>
            </a:r>
            <a:r>
              <a:rPr lang="ru-RU" sz="1600" dirty="0" err="1" smtClean="0"/>
              <a:t>внаслідок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перезволоження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ґрунту</a:t>
            </a:r>
            <a:r>
              <a:rPr lang="ru-RU" sz="1600" dirty="0" smtClean="0"/>
              <a:t>, коли </a:t>
            </a:r>
            <a:r>
              <a:rPr lang="ru-RU" sz="1600" dirty="0" err="1" smtClean="0"/>
              <a:t>ґрунтові</a:t>
            </a:r>
            <a:r>
              <a:rPr lang="ru-RU" sz="1600" dirty="0" smtClean="0"/>
              <a:t> води лежать </a:t>
            </a:r>
            <a:r>
              <a:rPr lang="ru-RU" sz="1600" dirty="0" err="1" smtClean="0"/>
              <a:t>неглибоко</a:t>
            </a:r>
            <a:r>
              <a:rPr lang="ru-RU" sz="1600" dirty="0" smtClean="0"/>
              <a:t>. </a:t>
            </a:r>
            <a:r>
              <a:rPr lang="ru-RU" sz="1600" dirty="0" err="1" smtClean="0"/>
              <a:t>Надлишок</a:t>
            </a:r>
            <a:r>
              <a:rPr lang="ru-RU" sz="1600" dirty="0" smtClean="0"/>
              <a:t> води в </a:t>
            </a:r>
            <a:r>
              <a:rPr lang="ru-RU" sz="1600" dirty="0" err="1" smtClean="0"/>
              <a:t>болоті</a:t>
            </a:r>
            <a:r>
              <a:rPr lang="ru-RU" sz="1600" dirty="0" smtClean="0"/>
              <a:t> </a:t>
            </a:r>
            <a:r>
              <a:rPr lang="ru-RU" sz="1600" dirty="0" err="1" smtClean="0"/>
              <a:t>буває</a:t>
            </a:r>
            <a:r>
              <a:rPr lang="ru-RU" sz="1600" dirty="0" smtClean="0"/>
              <a:t> </a:t>
            </a:r>
            <a:r>
              <a:rPr lang="ru-RU" sz="1600" dirty="0" err="1" smtClean="0"/>
              <a:t>внаслідок</a:t>
            </a:r>
            <a:r>
              <a:rPr lang="ru-RU" sz="1600" dirty="0" smtClean="0"/>
              <a:t> </a:t>
            </a:r>
            <a:r>
              <a:rPr lang="ru-RU" sz="1600" dirty="0" err="1" smtClean="0"/>
              <a:t>великої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вологовбирної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здатності</a:t>
            </a:r>
            <a:r>
              <a:rPr lang="ru-RU" sz="1600" dirty="0" smtClean="0"/>
              <a:t> торфу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завжди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підтримується</a:t>
            </a:r>
            <a:r>
              <a:rPr lang="ru-RU" sz="1600" dirty="0" smtClean="0"/>
              <a:t> за </a:t>
            </a:r>
            <a:r>
              <a:rPr lang="ru-RU" sz="1600" dirty="0" err="1" smtClean="0"/>
              <a:t>рахунок</a:t>
            </a:r>
            <a:r>
              <a:rPr lang="ru-RU" sz="1600" dirty="0" smtClean="0"/>
              <a:t> </a:t>
            </a:r>
            <a:r>
              <a:rPr lang="ru-RU" sz="1600" dirty="0" err="1" smtClean="0"/>
              <a:t>опадів</a:t>
            </a:r>
            <a:r>
              <a:rPr lang="ru-RU" sz="1600" dirty="0" smtClean="0"/>
              <a:t> та притоку </a:t>
            </a:r>
            <a:r>
              <a:rPr lang="ru-RU" sz="1600" dirty="0" err="1" smtClean="0"/>
              <a:t>поверхневих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ґрунтових</a:t>
            </a:r>
            <a:r>
              <a:rPr lang="ru-RU" sz="1600" dirty="0" smtClean="0"/>
              <a:t> вод. </a:t>
            </a:r>
            <a:r>
              <a:rPr lang="ru-RU" sz="1600" dirty="0" err="1" smtClean="0"/>
              <a:t>Живлення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боліт</a:t>
            </a:r>
            <a:r>
              <a:rPr lang="ru-RU" sz="1600" dirty="0" smtClean="0"/>
              <a:t> водою </a:t>
            </a:r>
            <a:r>
              <a:rPr lang="ru-RU" sz="1600" dirty="0" err="1" smtClean="0"/>
              <a:t>зумовлюється</a:t>
            </a:r>
            <a:r>
              <a:rPr lang="ru-RU" sz="1600" dirty="0" smtClean="0"/>
              <a:t>: </a:t>
            </a:r>
            <a:r>
              <a:rPr lang="ru-RU" sz="1600" dirty="0" err="1" smtClean="0"/>
              <a:t>застоєм</a:t>
            </a:r>
            <a:r>
              <a:rPr lang="ru-RU" sz="1600" dirty="0" smtClean="0"/>
              <a:t> води </a:t>
            </a:r>
            <a:r>
              <a:rPr lang="ru-RU" sz="1600" dirty="0" err="1" smtClean="0"/>
              <a:t>атмосферних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опадів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поверхні</a:t>
            </a:r>
            <a:r>
              <a:rPr lang="ru-RU" sz="1600" dirty="0" smtClean="0"/>
              <a:t> </a:t>
            </a:r>
            <a:r>
              <a:rPr lang="ru-RU" sz="1600" dirty="0" err="1" smtClean="0"/>
              <a:t>ґрунту</a:t>
            </a:r>
            <a:r>
              <a:rPr lang="ru-RU" sz="1600" dirty="0" smtClean="0"/>
              <a:t> при </a:t>
            </a:r>
            <a:r>
              <a:rPr lang="ru-RU" sz="1600" dirty="0" err="1" smtClean="0"/>
              <a:t>відсутності</a:t>
            </a:r>
            <a:r>
              <a:rPr lang="ru-RU" sz="1600" dirty="0" smtClean="0"/>
              <a:t> стоку </a:t>
            </a:r>
            <a:r>
              <a:rPr lang="ru-RU" sz="1600" dirty="0" err="1" smtClean="0"/>
              <a:t>чи</a:t>
            </a:r>
            <a:r>
              <a:rPr lang="ru-RU" sz="1600" dirty="0" smtClean="0"/>
              <a:t> у </a:t>
            </a:r>
            <a:r>
              <a:rPr lang="ru-RU" sz="1600" dirty="0" err="1" smtClean="0"/>
              <a:t>ґрунті</a:t>
            </a:r>
            <a:r>
              <a:rPr lang="ru-RU" sz="1600" dirty="0" smtClean="0"/>
              <a:t> – при </a:t>
            </a:r>
            <a:r>
              <a:rPr lang="ru-RU" sz="1600" dirty="0" err="1" smtClean="0"/>
              <a:t>водонепроникному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підґрунті</a:t>
            </a:r>
            <a:r>
              <a:rPr lang="ru-RU" sz="1600" dirty="0" smtClean="0"/>
              <a:t> (</a:t>
            </a:r>
            <a:r>
              <a:rPr lang="ru-RU" sz="1600" dirty="0" err="1" smtClean="0"/>
              <a:t>атмосферне</a:t>
            </a:r>
            <a:r>
              <a:rPr lang="ru-RU" sz="1600" dirty="0" smtClean="0"/>
              <a:t> </a:t>
            </a:r>
            <a:r>
              <a:rPr lang="ru-RU" sz="1600" dirty="0" err="1" smtClean="0"/>
              <a:t>живлення</a:t>
            </a:r>
            <a:r>
              <a:rPr lang="ru-RU" sz="1600" dirty="0" smtClean="0"/>
              <a:t>); </a:t>
            </a:r>
            <a:r>
              <a:rPr lang="ru-RU" sz="1600" dirty="0" err="1" smtClean="0"/>
              <a:t>надходженні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великої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кількості</a:t>
            </a:r>
            <a:r>
              <a:rPr lang="ru-RU" sz="1600" dirty="0" smtClean="0"/>
              <a:t> води </a:t>
            </a:r>
            <a:r>
              <a:rPr lang="ru-RU" sz="1600" dirty="0" err="1" smtClean="0"/>
              <a:t>весняних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літніх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повеней</a:t>
            </a:r>
            <a:r>
              <a:rPr lang="ru-RU" sz="1600" dirty="0" smtClean="0"/>
              <a:t> (</a:t>
            </a:r>
            <a:r>
              <a:rPr lang="ru-RU" sz="1600" dirty="0" err="1" smtClean="0"/>
              <a:t>намивне</a:t>
            </a:r>
            <a:r>
              <a:rPr lang="ru-RU" sz="1600" dirty="0" smtClean="0"/>
              <a:t> </a:t>
            </a:r>
            <a:r>
              <a:rPr lang="ru-RU" sz="1600" dirty="0" err="1" smtClean="0"/>
              <a:t>живлення</a:t>
            </a:r>
            <a:r>
              <a:rPr lang="ru-RU" sz="1600" dirty="0" smtClean="0"/>
              <a:t>); </a:t>
            </a:r>
            <a:r>
              <a:rPr lang="ru-RU" sz="1600" dirty="0" err="1" smtClean="0"/>
              <a:t>накопиченням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поверхневої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ґрунтової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води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надходить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вище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розташованого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водозбору</a:t>
            </a:r>
            <a:r>
              <a:rPr lang="ru-RU" sz="1600" dirty="0" smtClean="0"/>
              <a:t> (</a:t>
            </a:r>
            <a:r>
              <a:rPr lang="ru-RU" sz="1600" dirty="0" err="1" smtClean="0"/>
              <a:t>ґрунтове</a:t>
            </a:r>
            <a:r>
              <a:rPr lang="ru-RU" sz="1600" dirty="0" smtClean="0"/>
              <a:t> </a:t>
            </a:r>
            <a:r>
              <a:rPr lang="ru-RU" sz="1600" dirty="0" err="1" smtClean="0"/>
              <a:t>живлення</a:t>
            </a:r>
            <a:r>
              <a:rPr lang="ru-RU" sz="1600" dirty="0" smtClean="0"/>
              <a:t>); при </a:t>
            </a:r>
            <a:r>
              <a:rPr lang="ru-RU" sz="1600" dirty="0" err="1" smtClean="0"/>
              <a:t>надмірному</a:t>
            </a:r>
            <a:r>
              <a:rPr lang="ru-RU" sz="1600" dirty="0" smtClean="0"/>
              <a:t> притоку води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джерел</a:t>
            </a:r>
            <a:r>
              <a:rPr lang="ru-RU" sz="1600" dirty="0" smtClean="0"/>
              <a:t>, яка </a:t>
            </a:r>
            <a:r>
              <a:rPr lang="ru-RU" sz="1600" dirty="0" err="1" smtClean="0"/>
              <a:t>виходить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поверхню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на</a:t>
            </a:r>
            <a:r>
              <a:rPr lang="ru-RU" sz="1600" dirty="0" smtClean="0"/>
              <a:t> </a:t>
            </a:r>
            <a:r>
              <a:rPr lang="ru-RU" sz="1600" dirty="0" err="1" smtClean="0"/>
              <a:t>невеликій</a:t>
            </a:r>
            <a:r>
              <a:rPr lang="ru-RU" sz="1600" dirty="0" smtClean="0"/>
              <a:t> </a:t>
            </a:r>
            <a:r>
              <a:rPr lang="ru-RU" sz="1600" dirty="0" err="1" smtClean="0"/>
              <a:t>глибині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поверхні</a:t>
            </a:r>
            <a:r>
              <a:rPr lang="ru-RU" sz="1600" dirty="0" smtClean="0"/>
              <a:t> </a:t>
            </a:r>
            <a:r>
              <a:rPr lang="ru-RU" sz="1600" dirty="0" err="1" smtClean="0"/>
              <a:t>землі</a:t>
            </a:r>
            <a:r>
              <a:rPr lang="ru-RU" sz="1600" dirty="0" smtClean="0"/>
              <a:t> </a:t>
            </a:r>
            <a:r>
              <a:rPr lang="ru-RU" sz="1600" dirty="0" err="1" smtClean="0"/>
              <a:t>внаслідок</a:t>
            </a:r>
            <a:r>
              <a:rPr lang="ru-RU" sz="1600" dirty="0" smtClean="0"/>
              <a:t> напору </a:t>
            </a:r>
            <a:r>
              <a:rPr lang="ru-RU" sz="1600" dirty="0" err="1" smtClean="0"/>
              <a:t>підземної</a:t>
            </a:r>
            <a:r>
              <a:rPr lang="ru-RU" sz="1600" dirty="0" smtClean="0"/>
              <a:t> води (</a:t>
            </a:r>
            <a:r>
              <a:rPr lang="ru-RU" sz="1600" dirty="0" err="1" smtClean="0"/>
              <a:t>ґрунтовонапірне</a:t>
            </a:r>
            <a:r>
              <a:rPr lang="ru-RU" sz="1600" dirty="0" smtClean="0"/>
              <a:t> </a:t>
            </a:r>
            <a:r>
              <a:rPr lang="ru-RU" sz="1600" dirty="0" err="1" smtClean="0"/>
              <a:t>живлення</a:t>
            </a:r>
            <a:r>
              <a:rPr lang="ru-RU" sz="1600" dirty="0" smtClean="0"/>
              <a:t>). </a:t>
            </a:r>
            <a:r>
              <a:rPr lang="ru-RU" sz="1600" dirty="0" err="1" smtClean="0"/>
              <a:t>Розрізняють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верхові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низинні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перехідні</a:t>
            </a:r>
            <a:r>
              <a:rPr lang="ru-RU" sz="1600" dirty="0" smtClean="0"/>
              <a:t> болота по </a:t>
            </a:r>
            <a:r>
              <a:rPr lang="ru-RU" sz="1600" dirty="0" err="1" smtClean="0"/>
              <a:t>розташуванню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за </a:t>
            </a:r>
            <a:r>
              <a:rPr lang="ru-RU" sz="1600" dirty="0" err="1" smtClean="0"/>
              <a:t>наявністю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поживних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речовин</a:t>
            </a:r>
            <a:r>
              <a:rPr lang="ru-RU" sz="1600" dirty="0" smtClean="0"/>
              <a:t>. За </a:t>
            </a:r>
            <a:r>
              <a:rPr lang="ru-RU" sz="1600" dirty="0" err="1" smtClean="0"/>
              <a:t>переважаючою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рослинністю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розрізняють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чагарникові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трав’яні</a:t>
            </a:r>
            <a:r>
              <a:rPr lang="ru-RU" sz="1600" dirty="0" smtClean="0"/>
              <a:t>, </a:t>
            </a:r>
            <a:r>
              <a:rPr lang="ru-RU" sz="1600" dirty="0" err="1" smtClean="0"/>
              <a:t>мохові</a:t>
            </a:r>
            <a:r>
              <a:rPr lang="ru-RU" sz="1600" dirty="0" smtClean="0"/>
              <a:t> болота; за </a:t>
            </a:r>
            <a:r>
              <a:rPr lang="ru-RU" sz="1600" dirty="0" err="1" smtClean="0"/>
              <a:t>мікрорельєфом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розрізняють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бугристі</a:t>
            </a:r>
            <a:r>
              <a:rPr lang="ru-RU" sz="1600" dirty="0" smtClean="0"/>
              <a:t>, </a:t>
            </a:r>
            <a:r>
              <a:rPr lang="ru-RU" sz="1600" dirty="0" err="1" smtClean="0"/>
              <a:t>плоскі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випуклі</a:t>
            </a:r>
            <a:r>
              <a:rPr lang="ru-RU" sz="1600" dirty="0" smtClean="0"/>
              <a:t> болота. </a:t>
            </a:r>
            <a:r>
              <a:rPr lang="ru-RU" sz="1600" dirty="0" err="1" smtClean="0"/>
              <a:t>Верхове</a:t>
            </a:r>
            <a:r>
              <a:rPr lang="ru-RU" sz="1600" dirty="0" smtClean="0"/>
              <a:t> болото </a:t>
            </a:r>
            <a:r>
              <a:rPr lang="ru-RU" sz="1600" dirty="0" err="1" smtClean="0"/>
              <a:t>має</a:t>
            </a:r>
            <a:r>
              <a:rPr lang="ru-RU" sz="1600" dirty="0" smtClean="0"/>
              <a:t> </a:t>
            </a:r>
            <a:r>
              <a:rPr lang="ru-RU" sz="1600" dirty="0" err="1" smtClean="0"/>
              <a:t>бідне</a:t>
            </a:r>
            <a:r>
              <a:rPr lang="ru-RU" sz="1600" dirty="0" smtClean="0"/>
              <a:t> </a:t>
            </a:r>
            <a:r>
              <a:rPr lang="ru-RU" sz="1600" dirty="0" err="1" smtClean="0"/>
              <a:t>мінеральне</a:t>
            </a:r>
            <a:r>
              <a:rPr lang="ru-RU" sz="1600" dirty="0" smtClean="0"/>
              <a:t> </a:t>
            </a:r>
            <a:r>
              <a:rPr lang="ru-RU" sz="1600" dirty="0" err="1" smtClean="0"/>
              <a:t>живлення</a:t>
            </a:r>
            <a:r>
              <a:rPr lang="ru-RU" sz="1600" dirty="0" smtClean="0"/>
              <a:t> (</a:t>
            </a:r>
            <a:r>
              <a:rPr lang="ru-RU" sz="1600" dirty="0" err="1" smtClean="0"/>
              <a:t>зольність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верхнього</a:t>
            </a:r>
            <a:r>
              <a:rPr lang="ru-RU" sz="1600" dirty="0" smtClean="0"/>
              <a:t> шару </a:t>
            </a:r>
            <a:r>
              <a:rPr lang="ru-RU" sz="1600" dirty="0" err="1" smtClean="0"/>
              <a:t>складає</a:t>
            </a:r>
            <a:r>
              <a:rPr lang="ru-RU" sz="1600" dirty="0" smtClean="0"/>
              <a:t> </a:t>
            </a:r>
            <a:r>
              <a:rPr lang="ru-RU" sz="1600" dirty="0" err="1" smtClean="0"/>
              <a:t>менше</a:t>
            </a:r>
            <a:r>
              <a:rPr lang="ru-RU" sz="1600" dirty="0" smtClean="0"/>
              <a:t> 4  %) та </a:t>
            </a:r>
            <a:r>
              <a:rPr lang="ru-RU" sz="1600" dirty="0" err="1" smtClean="0"/>
              <a:t>формується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умовах</a:t>
            </a:r>
            <a:r>
              <a:rPr lang="ru-RU" sz="1600" dirty="0" smtClean="0"/>
              <a:t> застою </a:t>
            </a:r>
            <a:r>
              <a:rPr lang="ru-RU" sz="1600" dirty="0" err="1" smtClean="0"/>
              <a:t>поверхневих</a:t>
            </a:r>
            <a:r>
              <a:rPr lang="ru-RU" sz="1600" dirty="0" smtClean="0"/>
              <a:t> вод на плоских </a:t>
            </a:r>
            <a:r>
              <a:rPr lang="ru-RU" sz="1600" dirty="0" err="1" smtClean="0"/>
              <a:t>пониженнях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вододілів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підстеляються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водонепроникними</a:t>
            </a:r>
            <a:r>
              <a:rPr lang="ru-RU" sz="1600" dirty="0" smtClean="0"/>
              <a:t> породами. </a:t>
            </a:r>
            <a:r>
              <a:rPr lang="ru-RU" sz="1600" dirty="0" err="1" smtClean="0"/>
              <a:t>Зазвичай</a:t>
            </a:r>
            <a:r>
              <a:rPr lang="ru-RU" sz="1600" dirty="0" smtClean="0"/>
              <a:t> </a:t>
            </a:r>
            <a:r>
              <a:rPr lang="ru-RU" sz="1600" dirty="0" err="1" smtClean="0"/>
              <a:t>верхове</a:t>
            </a:r>
            <a:r>
              <a:rPr lang="ru-RU" sz="1600" dirty="0" smtClean="0"/>
              <a:t> болото не </a:t>
            </a:r>
            <a:r>
              <a:rPr lang="ru-RU" sz="1600" dirty="0" err="1" smtClean="0"/>
              <a:t>пов’язане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ґрунтовими</a:t>
            </a:r>
            <a:r>
              <a:rPr lang="ru-RU" sz="1600" dirty="0" smtClean="0"/>
              <a:t> водами та </a:t>
            </a:r>
            <a:r>
              <a:rPr lang="ru-RU" sz="1600" dirty="0" err="1" smtClean="0"/>
              <a:t>існує</a:t>
            </a:r>
            <a:r>
              <a:rPr lang="ru-RU" sz="1600" dirty="0" smtClean="0"/>
              <a:t> за </a:t>
            </a:r>
            <a:r>
              <a:rPr lang="ru-RU" sz="1600" dirty="0" err="1" smtClean="0"/>
              <a:t>рахунок</a:t>
            </a:r>
            <a:r>
              <a:rPr lang="ru-RU" sz="1600" dirty="0" smtClean="0"/>
              <a:t> </a:t>
            </a:r>
            <a:r>
              <a:rPr lang="ru-RU" sz="1600" dirty="0" err="1" smtClean="0"/>
              <a:t>надходження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вологи</a:t>
            </a:r>
            <a:r>
              <a:rPr lang="ru-RU" sz="1600" dirty="0" smtClean="0"/>
              <a:t> </a:t>
            </a:r>
            <a:r>
              <a:rPr lang="ru-RU" sz="1600" dirty="0" err="1" smtClean="0"/>
              <a:t>атмосферних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опадів</a:t>
            </a:r>
            <a:r>
              <a:rPr lang="ru-RU" sz="1600" dirty="0" smtClean="0"/>
              <a:t>. Характерною </a:t>
            </a:r>
            <a:r>
              <a:rPr lang="ru-RU" sz="1600" dirty="0" err="1" smtClean="0"/>
              <a:t>рослинністю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мох сфагнум, </a:t>
            </a:r>
            <a:r>
              <a:rPr lang="ru-RU" sz="1600" dirty="0" err="1" smtClean="0"/>
              <a:t>пушиця</a:t>
            </a:r>
            <a:r>
              <a:rPr lang="ru-RU" sz="1600" dirty="0" smtClean="0"/>
              <a:t>, </a:t>
            </a:r>
            <a:r>
              <a:rPr lang="ru-RU" sz="1600" dirty="0" err="1" smtClean="0"/>
              <a:t>журавлина</a:t>
            </a:r>
            <a:r>
              <a:rPr lang="ru-RU" sz="1600" dirty="0" smtClean="0"/>
              <a:t>, </a:t>
            </a:r>
            <a:r>
              <a:rPr lang="ru-RU" sz="1600" dirty="0" err="1" smtClean="0"/>
              <a:t>богульник</a:t>
            </a:r>
            <a:r>
              <a:rPr lang="ru-RU" sz="1600" dirty="0" smtClean="0"/>
              <a:t>. </a:t>
            </a:r>
            <a:r>
              <a:rPr lang="ru-RU" sz="1600" dirty="0" err="1" smtClean="0"/>
              <a:t>Частіше</a:t>
            </a:r>
            <a:r>
              <a:rPr lang="ru-RU" sz="1600" dirty="0" smtClean="0"/>
              <a:t> </a:t>
            </a:r>
            <a:r>
              <a:rPr lang="ru-RU" sz="1600" dirty="0" err="1" smtClean="0"/>
              <a:t>ці</a:t>
            </a:r>
            <a:r>
              <a:rPr lang="ru-RU" sz="1600" dirty="0" smtClean="0"/>
              <a:t> болота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випуклу</a:t>
            </a:r>
            <a:r>
              <a:rPr lang="ru-RU" sz="1600" dirty="0" smtClean="0"/>
              <a:t> форму, тому </a:t>
            </a:r>
            <a:r>
              <a:rPr lang="ru-RU" sz="1600" dirty="0" err="1" smtClean="0"/>
              <a:t>що</a:t>
            </a:r>
            <a:r>
              <a:rPr lang="ru-RU" sz="1600" dirty="0" smtClean="0"/>
              <a:t> мох </a:t>
            </a:r>
            <a:r>
              <a:rPr lang="ru-RU" sz="1600" dirty="0" err="1" smtClean="0"/>
              <a:t>швидше</a:t>
            </a:r>
            <a:r>
              <a:rPr lang="ru-RU" sz="1600" dirty="0" smtClean="0"/>
              <a:t> </a:t>
            </a:r>
            <a:r>
              <a:rPr lang="ru-RU" sz="1600" dirty="0" err="1" smtClean="0"/>
              <a:t>наростає</a:t>
            </a:r>
            <a:r>
              <a:rPr lang="ru-RU" sz="1600" dirty="0" smtClean="0"/>
              <a:t> у </a:t>
            </a:r>
            <a:r>
              <a:rPr lang="ru-RU" sz="1600" dirty="0" err="1" smtClean="0"/>
              <a:t>середній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частині</a:t>
            </a:r>
            <a:r>
              <a:rPr lang="ru-RU" sz="1600" dirty="0" smtClean="0"/>
              <a:t> болота. </a:t>
            </a:r>
            <a:r>
              <a:rPr lang="ru-RU" sz="1600" dirty="0" err="1" smtClean="0"/>
              <a:t>Мохові</a:t>
            </a:r>
            <a:r>
              <a:rPr lang="ru-RU" sz="1600" dirty="0" smtClean="0"/>
              <a:t> болота </a:t>
            </a:r>
            <a:r>
              <a:rPr lang="ru-RU" sz="1600" dirty="0" err="1" smtClean="0"/>
              <a:t>важко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прохідні</a:t>
            </a:r>
            <a:r>
              <a:rPr lang="ru-RU" sz="1600" dirty="0" smtClean="0"/>
              <a:t> </a:t>
            </a:r>
            <a:r>
              <a:rPr lang="ru-RU" sz="1600" dirty="0" err="1" smtClean="0"/>
              <a:t>чи</a:t>
            </a:r>
            <a:r>
              <a:rPr lang="ru-RU" sz="1600" dirty="0" smtClean="0"/>
              <a:t> </a:t>
            </a:r>
            <a:r>
              <a:rPr lang="ru-RU" sz="1600" dirty="0" err="1" smtClean="0"/>
              <a:t>зовсім</a:t>
            </a:r>
            <a:r>
              <a:rPr lang="ru-RU" sz="1600" dirty="0" smtClean="0"/>
              <a:t> не </a:t>
            </a:r>
            <a:r>
              <a:rPr lang="ru-RU" sz="1600" dirty="0" err="1" smtClean="0"/>
              <a:t>прохідні</a:t>
            </a:r>
            <a:r>
              <a:rPr lang="ru-RU" sz="1600" dirty="0" smtClean="0"/>
              <a:t>. </a:t>
            </a:r>
            <a:r>
              <a:rPr lang="ru-RU" sz="1600" dirty="0" err="1" smtClean="0"/>
              <a:t>Пушицієві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чагарникові</a:t>
            </a:r>
            <a:r>
              <a:rPr lang="ru-RU" sz="1600" dirty="0" smtClean="0"/>
              <a:t> болота </a:t>
            </a:r>
            <a:r>
              <a:rPr lang="ru-RU" sz="1600" dirty="0" err="1" smtClean="0"/>
              <a:t>прохідні</a:t>
            </a:r>
            <a:r>
              <a:rPr lang="ru-RU" sz="1600" dirty="0" smtClean="0"/>
              <a:t>. </a:t>
            </a:r>
            <a:endParaRPr lang="ru-RU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02359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 smtClean="0"/>
              <a:t>Низинне</a:t>
            </a:r>
            <a:r>
              <a:rPr lang="ru-RU" sz="1400" dirty="0" smtClean="0"/>
              <a:t> болото </a:t>
            </a:r>
            <a:r>
              <a:rPr lang="ru-RU" sz="1400" dirty="0" err="1" smtClean="0"/>
              <a:t>зволожується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ґрунтовими</a:t>
            </a:r>
            <a:r>
              <a:rPr lang="ru-RU" sz="1400" dirty="0" smtClean="0"/>
              <a:t> водами та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плоску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поверхню</a:t>
            </a:r>
            <a:r>
              <a:rPr lang="ru-RU" sz="1400" dirty="0" smtClean="0"/>
              <a:t>. </a:t>
            </a:r>
            <a:r>
              <a:rPr lang="ru-RU" sz="1400" dirty="0" err="1" smtClean="0"/>
              <a:t>Формуються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такі</a:t>
            </a:r>
            <a:r>
              <a:rPr lang="ru-RU" sz="1400" dirty="0" smtClean="0"/>
              <a:t> болота при </a:t>
            </a:r>
            <a:r>
              <a:rPr lang="ru-RU" sz="1400" dirty="0" err="1" smtClean="0"/>
              <a:t>заростанні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водойм</a:t>
            </a:r>
            <a:r>
              <a:rPr lang="ru-RU" sz="1400" dirty="0" smtClean="0"/>
              <a:t>, </a:t>
            </a:r>
            <a:r>
              <a:rPr lang="ru-RU" sz="1400" dirty="0" err="1" smtClean="0"/>
              <a:t>можуть</a:t>
            </a:r>
            <a:r>
              <a:rPr lang="ru-RU" sz="1400" dirty="0" smtClean="0"/>
              <a:t> бути як у </a:t>
            </a:r>
            <a:r>
              <a:rPr lang="ru-RU" sz="1400" dirty="0" err="1" smtClean="0"/>
              <a:t>міжріччі</a:t>
            </a:r>
            <a:r>
              <a:rPr lang="ru-RU" sz="1400" dirty="0" smtClean="0"/>
              <a:t>, так </a:t>
            </a:r>
            <a:r>
              <a:rPr lang="ru-RU" sz="1400" dirty="0" err="1" smtClean="0"/>
              <a:t>і</a:t>
            </a:r>
            <a:r>
              <a:rPr lang="ru-RU" sz="1400" dirty="0" smtClean="0"/>
              <a:t> у долинах </a:t>
            </a:r>
            <a:r>
              <a:rPr lang="ru-RU" sz="1400" dirty="0" err="1" smtClean="0"/>
              <a:t>річок</a:t>
            </a:r>
            <a:r>
              <a:rPr lang="ru-RU" sz="1400" dirty="0" smtClean="0"/>
              <a:t>, в </a:t>
            </a:r>
            <a:r>
              <a:rPr lang="ru-RU" sz="1400" dirty="0" err="1" smtClean="0"/>
              <a:t>заплавах</a:t>
            </a:r>
            <a:r>
              <a:rPr lang="ru-RU" sz="1400" dirty="0" smtClean="0"/>
              <a:t> </a:t>
            </a:r>
            <a:r>
              <a:rPr lang="ru-RU" sz="1400" dirty="0" err="1" smtClean="0"/>
              <a:t>чи</a:t>
            </a:r>
            <a:r>
              <a:rPr lang="ru-RU" sz="1400" dirty="0" smtClean="0"/>
              <a:t> на </a:t>
            </a:r>
            <a:r>
              <a:rPr lang="ru-RU" sz="1400" dirty="0" err="1" smtClean="0"/>
              <a:t>терасах</a:t>
            </a:r>
            <a:r>
              <a:rPr lang="ru-RU" sz="1400" dirty="0" smtClean="0"/>
              <a:t>.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велику</a:t>
            </a:r>
            <a:r>
              <a:rPr lang="ru-RU" sz="1400" dirty="0" smtClean="0"/>
              <a:t> </a:t>
            </a:r>
            <a:r>
              <a:rPr lang="ru-RU" sz="1400" dirty="0" err="1" smtClean="0"/>
              <a:t>кількість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наносів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солей. </a:t>
            </a:r>
            <a:r>
              <a:rPr lang="ru-RU" sz="1400" dirty="0" err="1" smtClean="0"/>
              <a:t>Рослинність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низинних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боліт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різноманітна</a:t>
            </a:r>
            <a:r>
              <a:rPr lang="ru-RU" sz="1400" dirty="0" smtClean="0"/>
              <a:t> – </a:t>
            </a:r>
            <a:r>
              <a:rPr lang="ru-RU" sz="1400" dirty="0" err="1" smtClean="0"/>
              <a:t>зелені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мохи</a:t>
            </a:r>
            <a:r>
              <a:rPr lang="ru-RU" sz="1400" dirty="0" smtClean="0"/>
              <a:t>, трава, </a:t>
            </a:r>
            <a:r>
              <a:rPr lang="ru-RU" sz="1400" dirty="0" err="1" smtClean="0"/>
              <a:t>деякі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низинні</a:t>
            </a:r>
            <a:r>
              <a:rPr lang="ru-RU" sz="1400" dirty="0" smtClean="0"/>
              <a:t> болота, </a:t>
            </a:r>
            <a:r>
              <a:rPr lang="ru-RU" sz="1400" dirty="0" err="1" smtClean="0"/>
              <a:t>вкриті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лісом</a:t>
            </a:r>
            <a:r>
              <a:rPr lang="ru-RU" sz="1400" dirty="0" smtClean="0"/>
              <a:t>. </a:t>
            </a:r>
            <a:r>
              <a:rPr lang="ru-RU" sz="1400" dirty="0" err="1" smtClean="0"/>
              <a:t>Звичайно</a:t>
            </a:r>
            <a:r>
              <a:rPr lang="ru-RU" sz="1400" dirty="0" smtClean="0"/>
              <a:t> </a:t>
            </a:r>
            <a:r>
              <a:rPr lang="ru-RU" sz="1400" dirty="0" err="1" smtClean="0"/>
              <a:t>низинні</a:t>
            </a:r>
            <a:r>
              <a:rPr lang="ru-RU" sz="1400" dirty="0" smtClean="0"/>
              <a:t> болота </a:t>
            </a:r>
            <a:r>
              <a:rPr lang="ru-RU" sz="1400" dirty="0" err="1" smtClean="0"/>
              <a:t>прохідні</a:t>
            </a:r>
            <a:r>
              <a:rPr lang="ru-RU" sz="1400" dirty="0" smtClean="0"/>
              <a:t>. </a:t>
            </a:r>
            <a:r>
              <a:rPr lang="ru-RU" sz="1400" dirty="0" err="1" smtClean="0"/>
              <a:t>Небезпечні</a:t>
            </a:r>
            <a:r>
              <a:rPr lang="ru-RU" sz="1400" dirty="0" smtClean="0"/>
              <a:t> </a:t>
            </a:r>
            <a:r>
              <a:rPr lang="ru-RU" sz="1400" dirty="0" err="1" smtClean="0"/>
              <a:t>низинні</a:t>
            </a:r>
            <a:r>
              <a:rPr lang="ru-RU" sz="1400" dirty="0" smtClean="0"/>
              <a:t> болота, </a:t>
            </a:r>
            <a:r>
              <a:rPr lang="ru-RU" sz="1400" dirty="0" err="1" smtClean="0"/>
              <a:t>створені</a:t>
            </a:r>
            <a:r>
              <a:rPr lang="ru-RU" sz="1400" dirty="0" smtClean="0"/>
              <a:t> на </a:t>
            </a:r>
            <a:r>
              <a:rPr lang="ru-RU" sz="1400" dirty="0" err="1" smtClean="0"/>
              <a:t>місці</a:t>
            </a:r>
            <a:r>
              <a:rPr lang="ru-RU" sz="1400" dirty="0" smtClean="0"/>
              <a:t> озер, </a:t>
            </a:r>
            <a:r>
              <a:rPr lang="ru-RU" sz="1400" dirty="0" err="1" smtClean="0"/>
              <a:t>що</a:t>
            </a:r>
            <a:r>
              <a:rPr lang="ru-RU" sz="1400" dirty="0" smtClean="0"/>
              <a:t> заросли. </a:t>
            </a:r>
            <a:r>
              <a:rPr lang="ru-RU" sz="1400" dirty="0" err="1" smtClean="0"/>
              <a:t>Перехідне</a:t>
            </a:r>
            <a:r>
              <a:rPr lang="ru-RU" sz="1400" dirty="0" smtClean="0"/>
              <a:t> болото – фаза </a:t>
            </a:r>
            <a:r>
              <a:rPr lang="ru-RU" sz="1400" dirty="0" err="1" smtClean="0"/>
              <a:t>розвитку</a:t>
            </a:r>
            <a:r>
              <a:rPr lang="ru-RU" sz="1400" dirty="0" smtClean="0"/>
              <a:t> низинного болота, </a:t>
            </a:r>
            <a:r>
              <a:rPr lang="ru-RU" sz="1400" dirty="0" err="1" smtClean="0"/>
              <a:t>рослинність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якого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внаслідок</a:t>
            </a:r>
            <a:r>
              <a:rPr lang="ru-RU" sz="1400" dirty="0" smtClean="0"/>
              <a:t> </a:t>
            </a:r>
            <a:r>
              <a:rPr lang="ru-RU" sz="1400" dirty="0" err="1" smtClean="0"/>
              <a:t>накопичення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втрачає</a:t>
            </a:r>
            <a:r>
              <a:rPr lang="ru-RU" sz="1400" dirty="0" smtClean="0"/>
              <a:t> </a:t>
            </a:r>
            <a:r>
              <a:rPr lang="ru-RU" sz="1400" dirty="0" err="1" smtClean="0"/>
              <a:t>зв’язок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ґрунтовими</a:t>
            </a:r>
            <a:r>
              <a:rPr lang="ru-RU" sz="1400" dirty="0" smtClean="0"/>
              <a:t> водами та </a:t>
            </a:r>
            <a:r>
              <a:rPr lang="ru-RU" sz="1400" dirty="0" err="1" smtClean="0"/>
              <a:t>замінюється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сфагновими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мохами</a:t>
            </a:r>
            <a:r>
              <a:rPr lang="ru-RU" sz="1400" dirty="0" smtClean="0"/>
              <a:t>. </a:t>
            </a:r>
            <a:r>
              <a:rPr lang="ru-RU" sz="1400" dirty="0" err="1" smtClean="0"/>
              <a:t>Саме</a:t>
            </a:r>
            <a:r>
              <a:rPr lang="ru-RU" sz="1400" dirty="0" smtClean="0"/>
              <a:t> </a:t>
            </a:r>
            <a:r>
              <a:rPr lang="ru-RU" sz="1400" dirty="0" err="1" smtClean="0"/>
              <a:t>багате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боліт</a:t>
            </a:r>
            <a:r>
              <a:rPr lang="ru-RU" sz="1400" dirty="0" smtClean="0"/>
              <a:t> </a:t>
            </a:r>
            <a:r>
              <a:rPr lang="ru-RU" sz="1400" dirty="0" err="1" smtClean="0"/>
              <a:t>поживними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речовинами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рослин</a:t>
            </a:r>
            <a:r>
              <a:rPr lang="ru-RU" sz="1400" dirty="0" smtClean="0"/>
              <a:t>. </a:t>
            </a:r>
            <a:r>
              <a:rPr lang="ru-RU" sz="1400" dirty="0" err="1" smtClean="0"/>
              <a:t>Заболоченість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зараз становить </a:t>
            </a:r>
            <a:r>
              <a:rPr lang="ru-RU" sz="1400" dirty="0" err="1" smtClean="0"/>
              <a:t>дещо</a:t>
            </a:r>
            <a:r>
              <a:rPr lang="ru-RU" sz="1400" dirty="0" smtClean="0"/>
              <a:t> </a:t>
            </a:r>
            <a:r>
              <a:rPr lang="ru-RU" sz="1400" dirty="0" err="1" smtClean="0"/>
              <a:t>менше</a:t>
            </a:r>
            <a:r>
              <a:rPr lang="ru-RU" sz="1400" dirty="0" smtClean="0"/>
              <a:t>, </a:t>
            </a:r>
            <a:r>
              <a:rPr lang="ru-RU" sz="1400" dirty="0" err="1" smtClean="0"/>
              <a:t>ніж</a:t>
            </a:r>
            <a:r>
              <a:rPr lang="ru-RU" sz="1400" dirty="0" smtClean="0"/>
              <a:t> 2  %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(за </a:t>
            </a:r>
            <a:r>
              <a:rPr lang="ru-RU" sz="1400" dirty="0" err="1" smtClean="0"/>
              <a:t>регіонами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0,03  % до 11  %). Максимальна </a:t>
            </a:r>
            <a:r>
              <a:rPr lang="ru-RU" sz="1400" dirty="0" err="1" smtClean="0"/>
              <a:t>заболоченість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відзначається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Західному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Поліссі</a:t>
            </a:r>
            <a:r>
              <a:rPr lang="ru-RU" sz="1400" dirty="0" smtClean="0"/>
              <a:t>. </a:t>
            </a:r>
            <a:r>
              <a:rPr lang="ru-RU" sz="1400" dirty="0" err="1" smtClean="0"/>
              <a:t>Нині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понад</a:t>
            </a:r>
            <a:r>
              <a:rPr lang="ru-RU" sz="1400" dirty="0" smtClean="0"/>
              <a:t> половину </a:t>
            </a:r>
            <a:r>
              <a:rPr lang="ru-RU" sz="1400" dirty="0" err="1" smtClean="0"/>
              <a:t>боліт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осушено, у </a:t>
            </a:r>
            <a:r>
              <a:rPr lang="ru-RU" sz="1400" dirty="0" err="1" smtClean="0"/>
              <a:t>ряді</a:t>
            </a:r>
            <a:r>
              <a:rPr lang="ru-RU" sz="1400" dirty="0" smtClean="0"/>
              <a:t> </a:t>
            </a:r>
            <a:r>
              <a:rPr lang="ru-RU" sz="1400" dirty="0" err="1" smtClean="0"/>
              <a:t>регіонів</a:t>
            </a:r>
            <a:r>
              <a:rPr lang="ru-RU" sz="1400" dirty="0" smtClean="0"/>
              <a:t> вони стали </a:t>
            </a:r>
            <a:r>
              <a:rPr lang="ru-RU" sz="1400" dirty="0" err="1" smtClean="0"/>
              <a:t>рідкісними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утвореннями</a:t>
            </a:r>
            <a:r>
              <a:rPr lang="ru-RU" sz="1400" dirty="0" smtClean="0"/>
              <a:t> </a:t>
            </a:r>
            <a:r>
              <a:rPr lang="ru-RU" sz="1400" dirty="0" err="1" smtClean="0"/>
              <a:t>природи</a:t>
            </a:r>
            <a:r>
              <a:rPr lang="ru-RU" sz="1400" dirty="0" smtClean="0"/>
              <a:t>. </a:t>
            </a:r>
            <a:r>
              <a:rPr lang="ru-RU" sz="1400" dirty="0" err="1" smtClean="0"/>
              <a:t>Кількість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боліт</a:t>
            </a:r>
            <a:r>
              <a:rPr lang="ru-RU" sz="1400" dirty="0" smtClean="0"/>
              <a:t> на </a:t>
            </a:r>
            <a:r>
              <a:rPr lang="ru-RU" sz="1400" dirty="0" err="1" smtClean="0"/>
              <a:t>Україні</a:t>
            </a:r>
            <a:r>
              <a:rPr lang="ru-RU" sz="1400" dirty="0" smtClean="0"/>
              <a:t> </a:t>
            </a:r>
            <a:r>
              <a:rPr lang="ru-RU" sz="1400" dirty="0" err="1" smtClean="0"/>
              <a:t>збільшуються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півночі</a:t>
            </a:r>
            <a:r>
              <a:rPr lang="ru-RU" sz="1400" dirty="0" smtClean="0"/>
              <a:t> </a:t>
            </a:r>
            <a:r>
              <a:rPr lang="ru-RU" sz="1400" dirty="0" err="1" smtClean="0"/>
              <a:t>на</a:t>
            </a:r>
            <a:r>
              <a:rPr lang="ru-RU" sz="1400" dirty="0" smtClean="0"/>
              <a:t> </a:t>
            </a:r>
            <a:r>
              <a:rPr lang="ru-RU" sz="1400" dirty="0" err="1" smtClean="0"/>
              <a:t>південь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зі</a:t>
            </a:r>
            <a:r>
              <a:rPr lang="ru-RU" sz="1400" dirty="0" smtClean="0"/>
              <a:t> сходу на </a:t>
            </a:r>
            <a:r>
              <a:rPr lang="ru-RU" sz="1400" dirty="0" err="1" smtClean="0"/>
              <a:t>захід</a:t>
            </a:r>
            <a:r>
              <a:rPr lang="ru-RU" sz="1400" dirty="0" smtClean="0"/>
              <a:t>. У </a:t>
            </a:r>
            <a:r>
              <a:rPr lang="ru-RU" sz="1400" dirty="0" err="1" smtClean="0"/>
              <a:t>лісовій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зоні</a:t>
            </a:r>
            <a:r>
              <a:rPr lang="ru-RU" sz="1400" dirty="0" smtClean="0"/>
              <a:t>, де </a:t>
            </a:r>
            <a:r>
              <a:rPr lang="ru-RU" sz="1400" dirty="0" err="1" smtClean="0"/>
              <a:t>умови</a:t>
            </a:r>
            <a:r>
              <a:rPr lang="ru-RU" sz="1400" dirty="0" smtClean="0"/>
              <a:t> </a:t>
            </a:r>
            <a:r>
              <a:rPr lang="ru-RU" sz="1400" dirty="0" err="1" smtClean="0"/>
              <a:t>найбільш</a:t>
            </a:r>
            <a:r>
              <a:rPr lang="ru-RU" sz="1400" dirty="0" smtClean="0"/>
              <a:t> </a:t>
            </a:r>
            <a:r>
              <a:rPr lang="ru-RU" sz="1400" dirty="0" err="1" smtClean="0"/>
              <a:t>сприятливі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утворення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боліт</a:t>
            </a:r>
            <a:r>
              <a:rPr lang="ru-RU" sz="1400" dirty="0" smtClean="0"/>
              <a:t>, </a:t>
            </a:r>
            <a:r>
              <a:rPr lang="ru-RU" sz="1400" dirty="0" err="1" smtClean="0"/>
              <a:t>заболоченість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сягає</a:t>
            </a:r>
            <a:r>
              <a:rPr lang="ru-RU" sz="1400" dirty="0" smtClean="0"/>
              <a:t> 6,4 %. У </a:t>
            </a:r>
            <a:r>
              <a:rPr lang="ru-RU" sz="1400" dirty="0" err="1" smtClean="0"/>
              <a:t>зоні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Лісостепу</a:t>
            </a:r>
            <a:r>
              <a:rPr lang="ru-RU" sz="1400" dirty="0" smtClean="0"/>
              <a:t> вона становить 1,5 %. </a:t>
            </a:r>
            <a:r>
              <a:rPr lang="ru-RU" sz="1400" dirty="0" err="1" smtClean="0"/>
              <a:t>Нарешті</a:t>
            </a:r>
            <a:r>
              <a:rPr lang="ru-RU" sz="1400" dirty="0" smtClean="0"/>
              <a:t>, у </a:t>
            </a:r>
            <a:r>
              <a:rPr lang="ru-RU" sz="1400" dirty="0" err="1" smtClean="0"/>
              <a:t>Степовій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зоні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характеризується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недостатньою</a:t>
            </a:r>
            <a:r>
              <a:rPr lang="ru-RU" sz="1400" dirty="0" smtClean="0"/>
              <a:t> </a:t>
            </a:r>
            <a:r>
              <a:rPr lang="ru-RU" sz="1400" dirty="0" err="1" smtClean="0"/>
              <a:t>зволоженістю</a:t>
            </a:r>
            <a:r>
              <a:rPr lang="ru-RU" sz="1400" dirty="0" smtClean="0"/>
              <a:t>, </a:t>
            </a:r>
            <a:r>
              <a:rPr lang="ru-RU" sz="1400" dirty="0" err="1" smtClean="0"/>
              <a:t>цей</a:t>
            </a:r>
            <a:r>
              <a:rPr lang="ru-RU" sz="1400" dirty="0" smtClean="0"/>
              <a:t> </a:t>
            </a:r>
            <a:r>
              <a:rPr lang="ru-RU" sz="1400" dirty="0" err="1" smtClean="0"/>
              <a:t>показник</a:t>
            </a:r>
            <a:r>
              <a:rPr lang="ru-RU" sz="1400" dirty="0" smtClean="0"/>
              <a:t> </a:t>
            </a:r>
            <a:r>
              <a:rPr lang="ru-RU" sz="1400" dirty="0" err="1" smtClean="0"/>
              <a:t>самий</a:t>
            </a:r>
            <a:r>
              <a:rPr lang="ru-RU" sz="1400" dirty="0" smtClean="0"/>
              <a:t> </a:t>
            </a:r>
            <a:r>
              <a:rPr lang="ru-RU" sz="1400" dirty="0" err="1" smtClean="0"/>
              <a:t>низький</a:t>
            </a:r>
            <a:r>
              <a:rPr lang="ru-RU" sz="1400" dirty="0" smtClean="0"/>
              <a:t> (0,3). </a:t>
            </a:r>
            <a:r>
              <a:rPr lang="ru-RU" sz="1400" dirty="0" err="1" smtClean="0"/>
              <a:t>Крім</a:t>
            </a:r>
            <a:r>
              <a:rPr lang="ru-RU" sz="1400" dirty="0" smtClean="0"/>
              <a:t> </a:t>
            </a:r>
            <a:r>
              <a:rPr lang="ru-RU" sz="1400" dirty="0" err="1" smtClean="0"/>
              <a:t>кліматичних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факторів</a:t>
            </a:r>
            <a:r>
              <a:rPr lang="ru-RU" sz="1400" dirty="0" smtClean="0"/>
              <a:t>, </a:t>
            </a:r>
            <a:r>
              <a:rPr lang="ru-RU" sz="1400" dirty="0" err="1" smtClean="0"/>
              <a:t>важливу</a:t>
            </a:r>
            <a:r>
              <a:rPr lang="ru-RU" sz="1400" dirty="0" smtClean="0"/>
              <a:t> роль в </a:t>
            </a:r>
            <a:r>
              <a:rPr lang="ru-RU" sz="1400" dirty="0" err="1" smtClean="0"/>
              <a:t>утворенні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розподіленні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боліт</a:t>
            </a:r>
            <a:r>
              <a:rPr lang="ru-RU" sz="1400" dirty="0" smtClean="0"/>
              <a:t> </a:t>
            </a:r>
            <a:r>
              <a:rPr lang="ru-RU" sz="1400" dirty="0" err="1" smtClean="0"/>
              <a:t>грає</a:t>
            </a:r>
            <a:r>
              <a:rPr lang="ru-RU" sz="1400" dirty="0" smtClean="0"/>
              <a:t> </a:t>
            </a:r>
            <a:r>
              <a:rPr lang="ru-RU" sz="1400" dirty="0" err="1" smtClean="0"/>
              <a:t>рельєф</a:t>
            </a:r>
            <a:r>
              <a:rPr lang="ru-RU" sz="1400" dirty="0" smtClean="0"/>
              <a:t>. На </a:t>
            </a:r>
            <a:r>
              <a:rPr lang="ru-RU" sz="1400" dirty="0" err="1" smtClean="0"/>
              <a:t>Україні</a:t>
            </a:r>
            <a:r>
              <a:rPr lang="ru-RU" sz="1400" dirty="0" smtClean="0"/>
              <a:t> болота в </a:t>
            </a:r>
            <a:r>
              <a:rPr lang="ru-RU" sz="1400" dirty="0" err="1" smtClean="0"/>
              <a:t>своєму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утворенні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пов’язані</a:t>
            </a:r>
            <a:r>
              <a:rPr lang="ru-RU" sz="1400" dirty="0" smtClean="0"/>
              <a:t> </a:t>
            </a:r>
            <a:r>
              <a:rPr lang="ru-RU" sz="1400" dirty="0" err="1" smtClean="0"/>
              <a:t>майже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виключно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пониженими</a:t>
            </a:r>
            <a:r>
              <a:rPr lang="ru-RU" sz="1400" dirty="0" smtClean="0"/>
              <a:t> формами </a:t>
            </a:r>
            <a:r>
              <a:rPr lang="ru-RU" sz="1400" dirty="0" err="1" smtClean="0"/>
              <a:t>рельєфу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різного</a:t>
            </a:r>
            <a:r>
              <a:rPr lang="ru-RU" sz="1400" dirty="0" smtClean="0"/>
              <a:t> типу. Тип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болота </a:t>
            </a:r>
            <a:r>
              <a:rPr lang="ru-RU" sz="1400" dirty="0" err="1" smtClean="0"/>
              <a:t>розподіляється</a:t>
            </a:r>
            <a:r>
              <a:rPr lang="ru-RU" sz="1400" dirty="0" smtClean="0"/>
              <a:t> на два </a:t>
            </a:r>
            <a:r>
              <a:rPr lang="ru-RU" sz="1400" dirty="0" err="1" smtClean="0"/>
              <a:t>підтипи</a:t>
            </a:r>
            <a:r>
              <a:rPr lang="ru-RU" sz="1400" dirty="0" smtClean="0"/>
              <a:t>: </a:t>
            </a:r>
            <a:r>
              <a:rPr lang="ru-RU" sz="1400" dirty="0" err="1" smtClean="0"/>
              <a:t>чисті</a:t>
            </a:r>
            <a:r>
              <a:rPr lang="ru-RU" sz="1400" dirty="0" smtClean="0"/>
              <a:t> (до 20  % </a:t>
            </a:r>
            <a:r>
              <a:rPr lang="ru-RU" sz="1400" dirty="0" err="1" smtClean="0"/>
              <a:t>чагарників</a:t>
            </a:r>
            <a:r>
              <a:rPr lang="ru-RU" sz="1400" dirty="0" smtClean="0"/>
              <a:t>)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зарослі</a:t>
            </a:r>
            <a:r>
              <a:rPr lang="ru-RU" sz="1400" dirty="0" smtClean="0"/>
              <a:t> (</a:t>
            </a:r>
            <a:r>
              <a:rPr lang="ru-RU" sz="1400" dirty="0" err="1" smtClean="0"/>
              <a:t>понад</a:t>
            </a:r>
            <a:r>
              <a:rPr lang="ru-RU" sz="1400" dirty="0" smtClean="0"/>
              <a:t> 20  % </a:t>
            </a:r>
            <a:r>
              <a:rPr lang="ru-RU" sz="1400" dirty="0" err="1" smtClean="0"/>
              <a:t>чагарників</a:t>
            </a:r>
            <a:r>
              <a:rPr lang="ru-RU" sz="1400" dirty="0" smtClean="0"/>
              <a:t>) </a:t>
            </a:r>
            <a:r>
              <a:rPr lang="ru-RU" sz="1400" dirty="0" err="1" smtClean="0"/>
              <a:t>трав’янистою</a:t>
            </a:r>
            <a:r>
              <a:rPr lang="ru-RU" sz="1400" dirty="0" smtClean="0"/>
              <a:t> та </a:t>
            </a:r>
            <a:r>
              <a:rPr lang="ru-RU" sz="1400" dirty="0" err="1" smtClean="0"/>
              <a:t>чагарниковою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рослинністю</a:t>
            </a:r>
            <a:r>
              <a:rPr lang="ru-RU" sz="1400" dirty="0" smtClean="0"/>
              <a:t> (</a:t>
            </a:r>
            <a:r>
              <a:rPr lang="ru-RU" sz="1400" dirty="0" err="1" smtClean="0"/>
              <a:t>додаток</a:t>
            </a:r>
            <a:r>
              <a:rPr lang="ru-RU" sz="1400" dirty="0" smtClean="0"/>
              <a:t> 1). </a:t>
            </a:r>
            <a:r>
              <a:rPr lang="ru-RU" sz="1400" dirty="0" err="1" smtClean="0"/>
              <a:t>Приклади</a:t>
            </a:r>
            <a:r>
              <a:rPr lang="ru-RU" sz="1400" dirty="0" smtClean="0"/>
              <a:t> </a:t>
            </a:r>
            <a:r>
              <a:rPr lang="ru-RU" sz="1400" dirty="0" err="1" smtClean="0"/>
              <a:t>картографічного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позначення</a:t>
            </a:r>
            <a:r>
              <a:rPr lang="ru-RU" sz="1400" dirty="0" smtClean="0"/>
              <a:t> болот наведено у </a:t>
            </a:r>
            <a:r>
              <a:rPr lang="ru-RU" sz="1400" dirty="0" err="1" smtClean="0"/>
              <a:t>додатку</a:t>
            </a:r>
            <a:r>
              <a:rPr lang="ru-RU" sz="1400" dirty="0" smtClean="0"/>
              <a:t> 3. </a:t>
            </a:r>
            <a:r>
              <a:rPr lang="ru-RU" sz="1400" dirty="0" err="1" smtClean="0"/>
              <a:t>Водні</a:t>
            </a:r>
            <a:r>
              <a:rPr lang="ru-RU" sz="1400" dirty="0" smtClean="0"/>
              <a:t> </a:t>
            </a:r>
            <a:r>
              <a:rPr lang="ru-RU" sz="1400" dirty="0" err="1" smtClean="0"/>
              <a:t>об’єкти</a:t>
            </a:r>
            <a:r>
              <a:rPr lang="ru-RU" sz="1400" dirty="0" smtClean="0"/>
              <a:t> (</a:t>
            </a:r>
            <a:r>
              <a:rPr lang="ru-RU" sz="1400" dirty="0" err="1" smtClean="0"/>
              <a:t>водойми</a:t>
            </a:r>
            <a:r>
              <a:rPr lang="ru-RU" sz="1400" dirty="0" smtClean="0"/>
              <a:t>). </a:t>
            </a:r>
            <a:r>
              <a:rPr lang="ru-RU" sz="1400" dirty="0" err="1" smtClean="0"/>
              <a:t>Джерелами</a:t>
            </a:r>
            <a:r>
              <a:rPr lang="ru-RU" sz="1400" dirty="0" smtClean="0"/>
              <a:t> води на </a:t>
            </a:r>
            <a:r>
              <a:rPr lang="ru-RU" sz="1400" dirty="0" err="1" smtClean="0"/>
              <a:t>Землі</a:t>
            </a:r>
            <a:r>
              <a:rPr lang="ru-RU" sz="1400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річки</a:t>
            </a:r>
            <a:r>
              <a:rPr lang="ru-RU" sz="1400" dirty="0" smtClean="0"/>
              <a:t>, озера, </a:t>
            </a:r>
            <a:r>
              <a:rPr lang="ru-RU" sz="1400" dirty="0" err="1" smtClean="0"/>
              <a:t>лимани</a:t>
            </a:r>
            <a:r>
              <a:rPr lang="ru-RU" sz="1400" dirty="0" smtClean="0"/>
              <a:t>, моря, </a:t>
            </a:r>
            <a:r>
              <a:rPr lang="ru-RU" sz="1400" dirty="0" err="1" smtClean="0"/>
              <a:t>океани</a:t>
            </a:r>
            <a:r>
              <a:rPr lang="ru-RU" sz="1400" dirty="0" smtClean="0"/>
              <a:t>, </a:t>
            </a:r>
            <a:r>
              <a:rPr lang="ru-RU" sz="1400" dirty="0" err="1" smtClean="0"/>
              <a:t>підземні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атмосферні</a:t>
            </a:r>
            <a:r>
              <a:rPr lang="ru-RU" sz="1400" dirty="0" smtClean="0"/>
              <a:t> (</a:t>
            </a:r>
            <a:r>
              <a:rPr lang="ru-RU" sz="1400" dirty="0" err="1" smtClean="0"/>
              <a:t>дощові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снігові</a:t>
            </a:r>
            <a:r>
              <a:rPr lang="ru-RU" sz="1400" dirty="0" smtClean="0"/>
              <a:t>) води. </a:t>
            </a:r>
            <a:r>
              <a:rPr lang="ru-RU" sz="1400" dirty="0" err="1" smtClean="0"/>
              <a:t>Водний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об’єкт</a:t>
            </a:r>
            <a:r>
              <a:rPr lang="ru-RU" sz="1400" dirty="0" smtClean="0"/>
              <a:t> – </a:t>
            </a:r>
            <a:r>
              <a:rPr lang="ru-RU" sz="1400" dirty="0" err="1" smtClean="0"/>
              <a:t>усяка</a:t>
            </a:r>
            <a:r>
              <a:rPr lang="ru-RU" sz="1400" dirty="0" smtClean="0"/>
              <a:t> впадина, </a:t>
            </a:r>
            <a:r>
              <a:rPr lang="ru-RU" sz="1400" dirty="0" err="1" smtClean="0"/>
              <a:t>що</a:t>
            </a:r>
            <a:r>
              <a:rPr lang="ru-RU" sz="1400" dirty="0" smtClean="0"/>
              <a:t> сформована природою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створена штучно, </a:t>
            </a:r>
            <a:r>
              <a:rPr lang="ru-RU" sz="1400" dirty="0" err="1" smtClean="0"/>
              <a:t>об’єкт</a:t>
            </a:r>
            <a:r>
              <a:rPr lang="ru-RU" sz="1400" dirty="0" smtClean="0"/>
              <a:t> ландшафту </a:t>
            </a:r>
            <a:r>
              <a:rPr lang="ru-RU" sz="1400" dirty="0" err="1" smtClean="0"/>
              <a:t>чи</a:t>
            </a:r>
            <a:r>
              <a:rPr lang="ru-RU" sz="1400" dirty="0" smtClean="0"/>
              <a:t> </a:t>
            </a:r>
            <a:r>
              <a:rPr lang="ru-RU" sz="1400" dirty="0" err="1" smtClean="0"/>
              <a:t>геологічна</a:t>
            </a:r>
            <a:r>
              <a:rPr lang="ru-RU" sz="1400" dirty="0" smtClean="0"/>
              <a:t> структура, де </a:t>
            </a:r>
            <a:r>
              <a:rPr lang="ru-RU" sz="1400" dirty="0" err="1" smtClean="0"/>
              <a:t>накопичується</a:t>
            </a:r>
            <a:r>
              <a:rPr lang="ru-RU" sz="1400" dirty="0" smtClean="0"/>
              <a:t> вода (</a:t>
            </a:r>
            <a:r>
              <a:rPr lang="ru-RU" sz="1400" dirty="0" err="1" smtClean="0"/>
              <a:t>річка</a:t>
            </a:r>
            <a:r>
              <a:rPr lang="ru-RU" sz="1400" dirty="0" smtClean="0"/>
              <a:t>, озеро, море, </a:t>
            </a:r>
            <a:r>
              <a:rPr lang="ru-RU" sz="1400" dirty="0" err="1" smtClean="0"/>
              <a:t>водосховище</a:t>
            </a:r>
            <a:r>
              <a:rPr lang="ru-RU" sz="1400" dirty="0" smtClean="0"/>
              <a:t>, канал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). </a:t>
            </a:r>
            <a:r>
              <a:rPr lang="ru-RU" sz="1400" dirty="0" err="1" smtClean="0"/>
              <a:t>Водойма</a:t>
            </a:r>
            <a:r>
              <a:rPr lang="ru-RU" sz="1400" dirty="0" smtClean="0"/>
              <a:t> – </a:t>
            </a:r>
            <a:r>
              <a:rPr lang="ru-RU" sz="1400" dirty="0" err="1" smtClean="0"/>
              <a:t>безстічний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зі</a:t>
            </a:r>
            <a:r>
              <a:rPr lang="ru-RU" sz="1400" dirty="0" smtClean="0"/>
              <a:t> </a:t>
            </a:r>
            <a:r>
              <a:rPr lang="ru-RU" sz="1400" dirty="0" err="1" smtClean="0"/>
              <a:t>сповільненим</a:t>
            </a:r>
            <a:r>
              <a:rPr lang="ru-RU" sz="1400" dirty="0" smtClean="0"/>
              <a:t> стоком </a:t>
            </a:r>
            <a:r>
              <a:rPr lang="ru-RU" sz="1400" dirty="0" err="1" smtClean="0"/>
              <a:t>поверхневий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об’єкт</a:t>
            </a:r>
            <a:r>
              <a:rPr lang="ru-RU" sz="1400" dirty="0" smtClean="0"/>
              <a:t>; </a:t>
            </a:r>
            <a:r>
              <a:rPr lang="ru-RU" sz="1400" dirty="0" err="1" smtClean="0"/>
              <a:t>водосховище</a:t>
            </a:r>
            <a:r>
              <a:rPr lang="ru-RU" sz="1400" dirty="0" smtClean="0"/>
              <a:t> – </a:t>
            </a:r>
            <a:r>
              <a:rPr lang="ru-RU" sz="1400" dirty="0" err="1" smtClean="0"/>
              <a:t>штучна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водойма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місткістю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1 млн. м3; ставок – штучно створена </a:t>
            </a:r>
            <a:r>
              <a:rPr lang="ru-RU" sz="1400" dirty="0" err="1" smtClean="0"/>
              <a:t>водойма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місткістю</a:t>
            </a:r>
            <a:r>
              <a:rPr lang="ru-RU" sz="1400" dirty="0" smtClean="0"/>
              <a:t> не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1 млн. м3, </a:t>
            </a:r>
            <a:r>
              <a:rPr lang="ru-RU" sz="1400" dirty="0" err="1" smtClean="0"/>
              <a:t>збудована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створення</a:t>
            </a:r>
            <a:r>
              <a:rPr lang="ru-RU" sz="1400" dirty="0" smtClean="0"/>
              <a:t> запасу води та </a:t>
            </a:r>
            <a:r>
              <a:rPr lang="ru-RU" sz="1400" dirty="0" err="1" smtClean="0"/>
              <a:t>регулювання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її</a:t>
            </a:r>
            <a:r>
              <a:rPr lang="ru-RU" sz="1400" dirty="0" smtClean="0"/>
              <a:t> стоку; озеро – </a:t>
            </a:r>
            <a:r>
              <a:rPr lang="ru-RU" sz="1400" dirty="0" err="1" smtClean="0"/>
              <a:t>природна</a:t>
            </a:r>
            <a:r>
              <a:rPr lang="ru-RU" sz="1400" dirty="0" smtClean="0"/>
              <a:t> западина </a:t>
            </a:r>
            <a:r>
              <a:rPr lang="ru-RU" sz="1400" dirty="0" err="1" smtClean="0"/>
              <a:t>суші</a:t>
            </a:r>
            <a:r>
              <a:rPr lang="ru-RU" sz="1400" dirty="0" smtClean="0"/>
              <a:t>, </a:t>
            </a:r>
            <a:r>
              <a:rPr lang="ru-RU" sz="1400" dirty="0" err="1" smtClean="0"/>
              <a:t>заповнена</a:t>
            </a:r>
            <a:r>
              <a:rPr lang="ru-RU" sz="1400" dirty="0" smtClean="0"/>
              <a:t> </a:t>
            </a:r>
            <a:r>
              <a:rPr lang="ru-RU" sz="1400" dirty="0" err="1" smtClean="0"/>
              <a:t>прісними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солоними</a:t>
            </a:r>
            <a:r>
              <a:rPr lang="ru-RU" sz="1400" dirty="0" smtClean="0"/>
              <a:t> водами; море, як </a:t>
            </a:r>
            <a:r>
              <a:rPr lang="ru-RU" sz="1400" dirty="0" err="1" smtClean="0"/>
              <a:t>протилежність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суші</a:t>
            </a:r>
            <a:r>
              <a:rPr lang="ru-RU" sz="1400" dirty="0" smtClean="0"/>
              <a:t>, </a:t>
            </a:r>
            <a:r>
              <a:rPr lang="ru-RU" sz="1400" dirty="0" err="1" smtClean="0"/>
              <a:t>рухлива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водна</a:t>
            </a:r>
            <a:r>
              <a:rPr lang="ru-RU" sz="1400" dirty="0" smtClean="0"/>
              <a:t> </a:t>
            </a:r>
            <a:r>
              <a:rPr lang="ru-RU" sz="1400" dirty="0" err="1" smtClean="0"/>
              <a:t>оболонка</a:t>
            </a:r>
            <a:r>
              <a:rPr lang="ru-RU" sz="1400" dirty="0" smtClean="0"/>
              <a:t> земного шару; </a:t>
            </a:r>
            <a:r>
              <a:rPr lang="ru-RU" sz="1400" dirty="0" err="1" smtClean="0"/>
              <a:t>річка</a:t>
            </a:r>
            <a:r>
              <a:rPr lang="ru-RU" sz="1400" dirty="0" smtClean="0"/>
              <a:t> – </a:t>
            </a:r>
            <a:r>
              <a:rPr lang="ru-RU" sz="1400" dirty="0" err="1" smtClean="0"/>
              <a:t>природний</a:t>
            </a:r>
            <a:r>
              <a:rPr lang="ru-RU" sz="1400" dirty="0" smtClean="0"/>
              <a:t> </a:t>
            </a:r>
            <a:r>
              <a:rPr lang="ru-RU" sz="1400" dirty="0" err="1" smtClean="0"/>
              <a:t>стік</a:t>
            </a:r>
            <a:r>
              <a:rPr lang="ru-RU" sz="1400" dirty="0" smtClean="0"/>
              <a:t> води,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накопичилась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</a:t>
            </a:r>
            <a:r>
              <a:rPr lang="ru-RU" sz="1400" dirty="0" err="1" smtClean="0"/>
              <a:t>атмосферних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осадків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утворюється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завдяки</a:t>
            </a:r>
            <a:r>
              <a:rPr lang="ru-RU" sz="1400" dirty="0" smtClean="0"/>
              <a:t> уклону </a:t>
            </a:r>
            <a:r>
              <a:rPr lang="ru-RU" sz="1400" dirty="0" err="1" smtClean="0"/>
              <a:t>місцевості</a:t>
            </a:r>
            <a:r>
              <a:rPr lang="ru-RU" sz="1400" dirty="0" smtClean="0"/>
              <a:t>. </a:t>
            </a:r>
            <a:r>
              <a:rPr lang="ru-RU" sz="1400" dirty="0" err="1" smtClean="0"/>
              <a:t>Водні</a:t>
            </a:r>
            <a:r>
              <a:rPr lang="ru-RU" sz="1400" dirty="0" smtClean="0"/>
              <a:t> </a:t>
            </a:r>
            <a:r>
              <a:rPr lang="ru-RU" sz="1400" dirty="0" err="1" smtClean="0"/>
              <a:t>ресурси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</a:t>
            </a:r>
            <a:r>
              <a:rPr lang="ru-RU" sz="1400" dirty="0" err="1" smtClean="0"/>
              <a:t>складаються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внутрішніх</a:t>
            </a:r>
            <a:r>
              <a:rPr lang="ru-RU" sz="1400" dirty="0" smtClean="0"/>
              <a:t> </a:t>
            </a:r>
            <a:r>
              <a:rPr lang="ru-RU" sz="1400" dirty="0" err="1" smtClean="0"/>
              <a:t>морів</a:t>
            </a:r>
            <a:r>
              <a:rPr lang="ru-RU" sz="1400" dirty="0" smtClean="0"/>
              <a:t>, великих та </a:t>
            </a:r>
            <a:r>
              <a:rPr lang="ru-RU" sz="1400" dirty="0" err="1" smtClean="0"/>
              <a:t>малих</a:t>
            </a:r>
            <a:r>
              <a:rPr lang="ru-RU" sz="1400" dirty="0" smtClean="0"/>
              <a:t> </a:t>
            </a:r>
            <a:r>
              <a:rPr lang="ru-RU" sz="1400" dirty="0" err="1" smtClean="0"/>
              <a:t>річок</a:t>
            </a:r>
            <a:r>
              <a:rPr lang="ru-RU" sz="1400" dirty="0" smtClean="0"/>
              <a:t>, </a:t>
            </a:r>
            <a:r>
              <a:rPr lang="ru-RU" sz="1400" dirty="0" err="1" smtClean="0"/>
              <a:t>підземних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джерел</a:t>
            </a:r>
            <a:r>
              <a:rPr lang="ru-RU" sz="1400" dirty="0" smtClean="0"/>
              <a:t>, озер, </a:t>
            </a:r>
            <a:r>
              <a:rPr lang="ru-RU" sz="1400" dirty="0" err="1" smtClean="0"/>
              <a:t>боліт</a:t>
            </a:r>
            <a:r>
              <a:rPr lang="ru-RU" sz="1400" dirty="0" smtClean="0"/>
              <a:t> та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водоймищ</a:t>
            </a:r>
            <a:r>
              <a:rPr lang="ru-RU" sz="1400" dirty="0" smtClean="0"/>
              <a:t>. За </a:t>
            </a:r>
            <a:r>
              <a:rPr lang="ru-RU" sz="1400" dirty="0" err="1" smtClean="0"/>
              <a:t>даними</a:t>
            </a:r>
            <a:r>
              <a:rPr lang="ru-RU" sz="1400" dirty="0" smtClean="0"/>
              <a:t> Державного водного кадастру, </a:t>
            </a:r>
            <a:r>
              <a:rPr lang="ru-RU" sz="1400" dirty="0" err="1" smtClean="0"/>
              <a:t>сумарна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середня</a:t>
            </a:r>
            <a:r>
              <a:rPr lang="ru-RU" sz="1400" dirty="0" smtClean="0"/>
              <a:t> величина </a:t>
            </a:r>
            <a:r>
              <a:rPr lang="ru-RU" sz="1400" dirty="0" err="1" smtClean="0"/>
              <a:t>прісних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ресурсів</a:t>
            </a:r>
            <a:r>
              <a:rPr lang="ru-RU" sz="1400" dirty="0" smtClean="0"/>
              <a:t> </a:t>
            </a:r>
            <a:r>
              <a:rPr lang="ru-RU" sz="1400" dirty="0" err="1" smtClean="0"/>
              <a:t>оцінюється</a:t>
            </a:r>
            <a:r>
              <a:rPr lang="ru-RU" sz="1400" dirty="0" smtClean="0"/>
              <a:t> в 94,1 млрд. м3. </a:t>
            </a:r>
            <a:r>
              <a:rPr lang="ru-RU" sz="1400" dirty="0" err="1" smtClean="0"/>
              <a:t>Основна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частина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ресурсів</a:t>
            </a:r>
            <a:r>
              <a:rPr lang="ru-RU" sz="1400" dirty="0" smtClean="0"/>
              <a:t> </a:t>
            </a:r>
            <a:r>
              <a:rPr lang="ru-RU" sz="1400" dirty="0" err="1" smtClean="0"/>
              <a:t>країни</a:t>
            </a:r>
            <a:r>
              <a:rPr lang="ru-RU" sz="1400" dirty="0" smtClean="0"/>
              <a:t> (92,6  %) </a:t>
            </a:r>
            <a:r>
              <a:rPr lang="ru-RU" sz="1400" dirty="0" err="1" smtClean="0"/>
              <a:t>припадає</a:t>
            </a:r>
            <a:r>
              <a:rPr lang="ru-RU" sz="1400" dirty="0" smtClean="0"/>
              <a:t> на </a:t>
            </a:r>
            <a:r>
              <a:rPr lang="ru-RU" sz="1400" dirty="0" err="1" smtClean="0"/>
              <a:t>річковий</a:t>
            </a:r>
            <a:r>
              <a:rPr lang="ru-RU" sz="1400" dirty="0" smtClean="0"/>
              <a:t> </a:t>
            </a:r>
            <a:r>
              <a:rPr lang="ru-RU" sz="1400" dirty="0" err="1" smtClean="0"/>
              <a:t>стік</a:t>
            </a:r>
            <a:r>
              <a:rPr lang="ru-RU" sz="1400" dirty="0" smtClean="0"/>
              <a:t>. На </a:t>
            </a:r>
            <a:r>
              <a:rPr lang="ru-RU" sz="1400" dirty="0" err="1" smtClean="0"/>
              <a:t>території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</a:t>
            </a:r>
            <a:r>
              <a:rPr lang="ru-RU" sz="1400" dirty="0" err="1" smtClean="0"/>
              <a:t>налічується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понад</a:t>
            </a:r>
            <a:r>
              <a:rPr lang="ru-RU" sz="1400" dirty="0" smtClean="0"/>
              <a:t> 71 тис. </a:t>
            </a:r>
            <a:r>
              <a:rPr lang="ru-RU" sz="1400" dirty="0" err="1" smtClean="0"/>
              <a:t>річок</a:t>
            </a:r>
            <a:r>
              <a:rPr lang="ru-RU" sz="1400" dirty="0" smtClean="0"/>
              <a:t> та </a:t>
            </a:r>
            <a:r>
              <a:rPr lang="ru-RU" sz="1400" dirty="0" err="1" smtClean="0"/>
              <a:t>джерел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загальною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довжиною</a:t>
            </a:r>
            <a:r>
              <a:rPr lang="ru-RU" sz="1400" dirty="0" smtClean="0"/>
              <a:t> 248 тис. км. </a:t>
            </a:r>
            <a:r>
              <a:rPr lang="ru-RU" sz="1400" dirty="0" err="1" smtClean="0"/>
              <a:t>Із</a:t>
            </a:r>
            <a:r>
              <a:rPr lang="ru-RU" sz="1400" dirty="0" smtClean="0"/>
              <a:t> них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67 тис. (94,4  %) </a:t>
            </a:r>
            <a:r>
              <a:rPr lang="ru-RU" sz="1400" dirty="0" err="1" smtClean="0"/>
              <a:t>водостоків</a:t>
            </a:r>
            <a:r>
              <a:rPr lang="ru-RU" sz="1400" dirty="0" smtClean="0"/>
              <a:t> – </a:t>
            </a:r>
            <a:r>
              <a:rPr lang="ru-RU" sz="1400" dirty="0" err="1" smtClean="0"/>
              <a:t>короткі</a:t>
            </a:r>
            <a:r>
              <a:rPr lang="ru-RU" sz="1400" dirty="0" smtClean="0"/>
              <a:t> (</a:t>
            </a:r>
            <a:r>
              <a:rPr lang="ru-RU" sz="1400" dirty="0" err="1" smtClean="0"/>
              <a:t>менше</a:t>
            </a:r>
            <a:r>
              <a:rPr lang="ru-RU" sz="1400" dirty="0" smtClean="0"/>
              <a:t> 10 км), </a:t>
            </a:r>
            <a:r>
              <a:rPr lang="ru-RU" sz="1400" dirty="0" err="1" smtClean="0"/>
              <a:t>загальною</a:t>
            </a:r>
            <a:r>
              <a:rPr lang="ru-RU" sz="1400" dirty="0" smtClean="0"/>
              <a:t> </a:t>
            </a:r>
            <a:r>
              <a:rPr lang="ru-RU" sz="1400" dirty="0" err="1" smtClean="0"/>
              <a:t>довжиною</a:t>
            </a:r>
            <a:r>
              <a:rPr lang="ru-RU" sz="1400" dirty="0" smtClean="0"/>
              <a:t> 131 тис. км. </a:t>
            </a:r>
            <a:r>
              <a:rPr lang="ru-RU" sz="1400" dirty="0" err="1" smtClean="0"/>
              <a:t>Основні</a:t>
            </a:r>
            <a:r>
              <a:rPr lang="ru-RU" sz="1400" dirty="0" smtClean="0"/>
              <a:t> </a:t>
            </a:r>
            <a:r>
              <a:rPr lang="ru-RU" sz="1400" dirty="0" err="1" smtClean="0"/>
              <a:t>складові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ресурсів</a:t>
            </a:r>
            <a:r>
              <a:rPr lang="ru-RU" sz="1400" dirty="0" smtClean="0"/>
              <a:t> показано в </a:t>
            </a:r>
            <a:r>
              <a:rPr lang="ru-RU" sz="1400" dirty="0" err="1" smtClean="0"/>
              <a:t>таблиці</a:t>
            </a:r>
            <a:r>
              <a:rPr lang="ru-RU" sz="1400" dirty="0" smtClean="0"/>
              <a:t> 1. </a:t>
            </a:r>
            <a:endParaRPr lang="ru-RU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12776"/>
            <a:ext cx="6382056" cy="3525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/>
              <a:t>Річки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 (</a:t>
            </a:r>
            <a:r>
              <a:rPr lang="ru-RU" sz="1600" dirty="0" err="1" smtClean="0"/>
              <a:t>понад</a:t>
            </a:r>
            <a:r>
              <a:rPr lang="ru-RU" sz="1600" dirty="0" smtClean="0"/>
              <a:t> 22 тис.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загальною</a:t>
            </a:r>
            <a:r>
              <a:rPr lang="ru-RU" sz="1600" dirty="0" smtClean="0"/>
              <a:t> </a:t>
            </a:r>
            <a:r>
              <a:rPr lang="ru-RU" sz="1600" dirty="0" err="1" smtClean="0"/>
              <a:t>довжиною</a:t>
            </a:r>
            <a:r>
              <a:rPr lang="ru-RU" sz="1600" dirty="0" smtClean="0"/>
              <a:t> </a:t>
            </a:r>
            <a:r>
              <a:rPr lang="ru-RU" sz="1600" dirty="0" err="1" smtClean="0"/>
              <a:t>понад</a:t>
            </a:r>
            <a:r>
              <a:rPr lang="ru-RU" sz="1600" dirty="0" smtClean="0"/>
              <a:t> 170 тис. км) належать до </a:t>
            </a:r>
            <a:r>
              <a:rPr lang="ru-RU" sz="1600" dirty="0" err="1" smtClean="0"/>
              <a:t>басейну</a:t>
            </a:r>
            <a:r>
              <a:rPr lang="ru-RU" sz="1600" dirty="0" smtClean="0"/>
              <a:t> Чорного, </a:t>
            </a:r>
            <a:r>
              <a:rPr lang="ru-RU" sz="1600" dirty="0" err="1" smtClean="0"/>
              <a:t>Азовського</a:t>
            </a:r>
            <a:r>
              <a:rPr lang="ru-RU" sz="1600" dirty="0" smtClean="0"/>
              <a:t> та </a:t>
            </a:r>
            <a:r>
              <a:rPr lang="ru-RU" sz="1600" dirty="0" err="1" smtClean="0"/>
              <a:t>Балтійського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морів</a:t>
            </a:r>
            <a:r>
              <a:rPr lang="ru-RU" sz="1600" dirty="0" smtClean="0"/>
              <a:t>. </a:t>
            </a:r>
            <a:r>
              <a:rPr lang="ru-RU" sz="1600" dirty="0" err="1" smtClean="0"/>
              <a:t>Найбільша</a:t>
            </a:r>
            <a:r>
              <a:rPr lang="ru-RU" sz="1600" dirty="0" smtClean="0"/>
              <a:t> </a:t>
            </a:r>
            <a:r>
              <a:rPr lang="ru-RU" sz="1600" dirty="0" err="1" smtClean="0"/>
              <a:t>річка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Дніпро</a:t>
            </a:r>
            <a:r>
              <a:rPr lang="ru-RU" sz="1600" dirty="0" smtClean="0"/>
              <a:t>, </a:t>
            </a:r>
            <a:r>
              <a:rPr lang="ru-RU" sz="1600" dirty="0" err="1" smtClean="0"/>
              <a:t>басейн</a:t>
            </a:r>
            <a:r>
              <a:rPr lang="ru-RU" sz="1600" dirty="0" smtClean="0"/>
              <a:t> </a:t>
            </a:r>
            <a:r>
              <a:rPr lang="ru-RU" sz="1600" dirty="0" err="1" smtClean="0"/>
              <a:t>якого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займає</a:t>
            </a:r>
            <a:r>
              <a:rPr lang="ru-RU" sz="1600" dirty="0" smtClean="0"/>
              <a:t> </a:t>
            </a:r>
            <a:r>
              <a:rPr lang="ru-RU" sz="1600" dirty="0" err="1" smtClean="0"/>
              <a:t>майже</a:t>
            </a:r>
            <a:r>
              <a:rPr lang="ru-RU" sz="1600" dirty="0" smtClean="0"/>
              <a:t> половину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країни</a:t>
            </a:r>
            <a:r>
              <a:rPr lang="ru-RU" sz="1600" dirty="0" smtClean="0"/>
              <a:t>, а </a:t>
            </a:r>
            <a:r>
              <a:rPr lang="ru-RU" sz="1600" dirty="0" err="1" smtClean="0"/>
              <a:t>середній</a:t>
            </a:r>
            <a:r>
              <a:rPr lang="ru-RU" sz="1600" dirty="0" smtClean="0"/>
              <a:t> </a:t>
            </a:r>
            <a:r>
              <a:rPr lang="ru-RU" sz="1600" dirty="0" err="1" smtClean="0"/>
              <a:t>річний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стік</a:t>
            </a:r>
            <a:r>
              <a:rPr lang="ru-RU" sz="1600" dirty="0" smtClean="0"/>
              <a:t> становить 53,5 км3. </a:t>
            </a:r>
            <a:r>
              <a:rPr lang="ru-RU" sz="1600" dirty="0" err="1" smtClean="0"/>
              <a:t>Серед</a:t>
            </a:r>
            <a:r>
              <a:rPr lang="ru-RU" sz="1600" dirty="0" smtClean="0"/>
              <a:t> великих </a:t>
            </a:r>
            <a:r>
              <a:rPr lang="ru-RU" sz="1600" dirty="0" err="1" smtClean="0"/>
              <a:t>річок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: Дунай, </a:t>
            </a:r>
            <a:r>
              <a:rPr lang="ru-RU" sz="1600" dirty="0" err="1" smtClean="0"/>
              <a:t>Дністер</a:t>
            </a:r>
            <a:r>
              <a:rPr lang="ru-RU" sz="1600" dirty="0" smtClean="0"/>
              <a:t>, </a:t>
            </a:r>
            <a:r>
              <a:rPr lang="ru-RU" sz="1600" dirty="0" err="1" smtClean="0"/>
              <a:t>Південний</a:t>
            </a:r>
            <a:r>
              <a:rPr lang="ru-RU" sz="1600" dirty="0" smtClean="0"/>
              <a:t> Буг, </a:t>
            </a:r>
            <a:r>
              <a:rPr lang="ru-RU" sz="1600" dirty="0" err="1" smtClean="0"/>
              <a:t>Сіверський</a:t>
            </a:r>
            <a:r>
              <a:rPr lang="ru-RU" sz="1600" dirty="0" smtClean="0"/>
              <a:t> </a:t>
            </a:r>
            <a:r>
              <a:rPr lang="ru-RU" sz="1600" dirty="0" err="1" smtClean="0"/>
              <a:t>Донець</a:t>
            </a:r>
            <a:r>
              <a:rPr lang="ru-RU" sz="1600" dirty="0" smtClean="0"/>
              <a:t>. </a:t>
            </a:r>
            <a:r>
              <a:rPr lang="ru-RU" sz="1600" dirty="0" err="1" smtClean="0"/>
              <a:t>Понад</a:t>
            </a:r>
            <a:r>
              <a:rPr lang="ru-RU" sz="1600" dirty="0" smtClean="0"/>
              <a:t> три </a:t>
            </a:r>
            <a:r>
              <a:rPr lang="ru-RU" sz="1600" dirty="0" err="1" smtClean="0"/>
              <a:t>тисячі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українських</a:t>
            </a:r>
            <a:r>
              <a:rPr lang="ru-RU" sz="1600" dirty="0" smtClean="0"/>
              <a:t> озер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0,3 %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країни</a:t>
            </a:r>
            <a:r>
              <a:rPr lang="ru-RU" sz="1600" dirty="0" smtClean="0"/>
              <a:t>. </a:t>
            </a:r>
            <a:r>
              <a:rPr lang="ru-RU" sz="1600" dirty="0" err="1" smtClean="0"/>
              <a:t>Довжина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берегової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лінії</a:t>
            </a:r>
            <a:r>
              <a:rPr lang="ru-RU" sz="1600" dirty="0" smtClean="0"/>
              <a:t> Чорного та </a:t>
            </a:r>
            <a:r>
              <a:rPr lang="ru-RU" sz="1600" dirty="0" err="1" smtClean="0"/>
              <a:t>Азовського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морів</a:t>
            </a:r>
            <a:r>
              <a:rPr lang="ru-RU" sz="1600" dirty="0" smtClean="0"/>
              <a:t> становить </a:t>
            </a:r>
            <a:r>
              <a:rPr lang="ru-RU" sz="1600" dirty="0" err="1" smtClean="0"/>
              <a:t>майже</a:t>
            </a:r>
            <a:r>
              <a:rPr lang="ru-RU" sz="1600" dirty="0" smtClean="0"/>
              <a:t> 1050 км. </a:t>
            </a:r>
            <a:r>
              <a:rPr lang="ru-RU" sz="1600" dirty="0" err="1" smtClean="0"/>
              <a:t>Водні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ресурси</a:t>
            </a:r>
            <a:r>
              <a:rPr lang="ru-RU" sz="1600" dirty="0" smtClean="0"/>
              <a:t> </a:t>
            </a:r>
            <a:r>
              <a:rPr lang="ru-RU" sz="1600" dirty="0" err="1" smtClean="0"/>
              <a:t>річок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складають</a:t>
            </a:r>
            <a:r>
              <a:rPr lang="ru-RU" sz="1600" dirty="0" smtClean="0"/>
              <a:t> в </a:t>
            </a:r>
            <a:r>
              <a:rPr lang="ru-RU" sz="1600" dirty="0" err="1" smtClean="0"/>
              <a:t>середньому</a:t>
            </a:r>
            <a:r>
              <a:rPr lang="ru-RU" sz="1600" dirty="0" smtClean="0"/>
              <a:t> 50 км3/</a:t>
            </a:r>
            <a:r>
              <a:rPr lang="ru-RU" sz="1600" dirty="0" err="1" smtClean="0"/>
              <a:t>рік</a:t>
            </a:r>
            <a:r>
              <a:rPr lang="ru-RU" sz="1600" dirty="0" smtClean="0"/>
              <a:t>, </a:t>
            </a:r>
            <a:r>
              <a:rPr lang="ru-RU" sz="1600" dirty="0" err="1" smtClean="0"/>
              <a:t>експлуатаційні</a:t>
            </a:r>
            <a:r>
              <a:rPr lang="ru-RU" sz="1600" dirty="0" smtClean="0"/>
              <a:t> запаси </a:t>
            </a:r>
            <a:r>
              <a:rPr lang="ru-RU" sz="1600" dirty="0" err="1" smtClean="0"/>
              <a:t>прісних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підземних</a:t>
            </a:r>
            <a:r>
              <a:rPr lang="ru-RU" sz="1600" dirty="0" smtClean="0"/>
              <a:t> вод – 514 м3/с. </a:t>
            </a:r>
            <a:r>
              <a:rPr lang="ru-RU" sz="1600" dirty="0" err="1" smtClean="0"/>
              <a:t>Дніпро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однією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найбільших</a:t>
            </a:r>
            <a:r>
              <a:rPr lang="ru-RU" sz="1600" dirty="0" smtClean="0"/>
              <a:t> </a:t>
            </a:r>
            <a:r>
              <a:rPr lang="ru-RU" sz="1600" dirty="0" err="1" smtClean="0"/>
              <a:t>річок</a:t>
            </a:r>
            <a:r>
              <a:rPr lang="ru-RU" sz="1600" dirty="0" smtClean="0"/>
              <a:t>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, </a:t>
            </a:r>
            <a:r>
              <a:rPr lang="ru-RU" sz="1600" dirty="0" err="1" smtClean="0"/>
              <a:t>верхів’я</a:t>
            </a:r>
            <a:r>
              <a:rPr lang="ru-RU" sz="1600" dirty="0" smtClean="0"/>
              <a:t> </a:t>
            </a:r>
            <a:r>
              <a:rPr lang="ru-RU" sz="1600" dirty="0" err="1" smtClean="0"/>
              <a:t>якої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розташоване</a:t>
            </a:r>
            <a:r>
              <a:rPr lang="ru-RU" sz="1600" dirty="0" smtClean="0"/>
              <a:t> на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Росії</a:t>
            </a:r>
            <a:r>
              <a:rPr lang="ru-RU" sz="1600" dirty="0" smtClean="0"/>
              <a:t> та </a:t>
            </a:r>
            <a:r>
              <a:rPr lang="ru-RU" sz="1600" dirty="0" err="1" smtClean="0"/>
              <a:t>Білорусії</a:t>
            </a:r>
            <a:r>
              <a:rPr lang="ru-RU" sz="1600" dirty="0" smtClean="0"/>
              <a:t>. </a:t>
            </a:r>
            <a:r>
              <a:rPr lang="ru-RU" sz="1600" dirty="0" err="1" smtClean="0"/>
              <a:t>Загальна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площа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басейну</a:t>
            </a:r>
            <a:r>
              <a:rPr lang="ru-RU" sz="1600" dirty="0" smtClean="0"/>
              <a:t> становить 518,5 тис. км2. В </a:t>
            </a:r>
            <a:r>
              <a:rPr lang="ru-RU" sz="1600" dirty="0" err="1" smtClean="0"/>
              <a:t>Україні</a:t>
            </a:r>
            <a:r>
              <a:rPr lang="ru-RU" sz="1600" dirty="0" smtClean="0"/>
              <a:t> </a:t>
            </a:r>
            <a:r>
              <a:rPr lang="ru-RU" sz="1600" dirty="0" err="1" smtClean="0"/>
              <a:t>басейн</a:t>
            </a:r>
            <a:r>
              <a:rPr lang="ru-RU" sz="1600" dirty="0" smtClean="0"/>
              <a:t> </a:t>
            </a:r>
            <a:r>
              <a:rPr lang="ru-RU" sz="1600" dirty="0" err="1" smtClean="0"/>
              <a:t>Дніпра</a:t>
            </a:r>
            <a:r>
              <a:rPr lang="ru-RU" sz="1600" dirty="0" smtClean="0"/>
              <a:t> </a:t>
            </a:r>
            <a:r>
              <a:rPr lang="ru-RU" sz="1600" dirty="0" err="1" smtClean="0"/>
              <a:t>займає</a:t>
            </a:r>
            <a:r>
              <a:rPr lang="ru-RU" sz="1600" dirty="0" smtClean="0"/>
              <a:t> 65 % </a:t>
            </a:r>
            <a:r>
              <a:rPr lang="ru-RU" sz="1600" dirty="0" err="1" smtClean="0"/>
              <a:t>її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. </a:t>
            </a:r>
            <a:r>
              <a:rPr lang="ru-RU" sz="1600" dirty="0" err="1" smtClean="0"/>
              <a:t>Водні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ресурси</a:t>
            </a:r>
            <a:r>
              <a:rPr lang="ru-RU" sz="1600" dirty="0" smtClean="0"/>
              <a:t> </a:t>
            </a:r>
            <a:r>
              <a:rPr lang="ru-RU" sz="1600" dirty="0" err="1" smtClean="0"/>
              <a:t>Дніпра</a:t>
            </a:r>
            <a:r>
              <a:rPr lang="ru-RU" sz="1600" dirty="0" smtClean="0"/>
              <a:t> </a:t>
            </a:r>
            <a:r>
              <a:rPr lang="ru-RU" sz="1600" dirty="0" err="1" smtClean="0"/>
              <a:t>оцінюються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маловодний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рік</a:t>
            </a:r>
            <a:r>
              <a:rPr lang="ru-RU" sz="1600" dirty="0" smtClean="0"/>
              <a:t> у 35 км3; при </a:t>
            </a:r>
            <a:r>
              <a:rPr lang="ru-RU" sz="1600" dirty="0" err="1" smtClean="0"/>
              <a:t>середній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вологості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стік</a:t>
            </a:r>
            <a:r>
              <a:rPr lang="ru-RU" sz="1600" dirty="0" smtClean="0"/>
              <a:t> становить 53,5 км3. </a:t>
            </a:r>
            <a:r>
              <a:rPr lang="ru-RU" sz="1600" dirty="0" err="1" smtClean="0"/>
              <a:t>Дніпро</a:t>
            </a:r>
            <a:r>
              <a:rPr lang="ru-RU" sz="1600" dirty="0" smtClean="0"/>
              <a:t> живиться 32 тис. водостоками, в тому </a:t>
            </a:r>
            <a:r>
              <a:rPr lang="ru-RU" sz="1600" dirty="0" err="1" smtClean="0"/>
              <a:t>числі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</a:t>
            </a:r>
            <a:r>
              <a:rPr lang="ru-RU" sz="1600" dirty="0" smtClean="0"/>
              <a:t> як 1000 </a:t>
            </a:r>
            <a:r>
              <a:rPr lang="ru-RU" sz="1600" dirty="0" err="1" smtClean="0"/>
              <a:t>річок</a:t>
            </a:r>
            <a:r>
              <a:rPr lang="ru-RU" sz="1600" dirty="0" smtClean="0"/>
              <a:t>; </a:t>
            </a:r>
            <a:r>
              <a:rPr lang="ru-RU" sz="1600" dirty="0" err="1" smtClean="0"/>
              <a:t>лише</a:t>
            </a:r>
            <a:r>
              <a:rPr lang="ru-RU" sz="1600" dirty="0" smtClean="0"/>
              <a:t> 90 </a:t>
            </a:r>
            <a:r>
              <a:rPr lang="ru-RU" sz="1600" dirty="0" err="1" smtClean="0"/>
              <a:t>з</a:t>
            </a:r>
            <a:r>
              <a:rPr lang="ru-RU" sz="1600" dirty="0" smtClean="0"/>
              <a:t> них </a:t>
            </a:r>
            <a:r>
              <a:rPr lang="ru-RU" sz="1600" dirty="0" err="1" smtClean="0"/>
              <a:t>перевищують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довжину</a:t>
            </a:r>
            <a:r>
              <a:rPr lang="ru-RU" sz="1600" dirty="0" smtClean="0"/>
              <a:t> 100 км. У </a:t>
            </a:r>
            <a:r>
              <a:rPr lang="ru-RU" sz="1600" dirty="0" err="1" smtClean="0"/>
              <a:t>результаті</a:t>
            </a:r>
            <a:r>
              <a:rPr lang="ru-RU" sz="1600" dirty="0" smtClean="0"/>
              <a:t> </a:t>
            </a:r>
            <a:r>
              <a:rPr lang="ru-RU" sz="1600" dirty="0" err="1" smtClean="0"/>
              <a:t>спорудження</a:t>
            </a:r>
            <a:r>
              <a:rPr lang="ru-RU" sz="1600" dirty="0" smtClean="0"/>
              <a:t> великих </a:t>
            </a:r>
            <a:r>
              <a:rPr lang="ru-RU" sz="1600" dirty="0" err="1" smtClean="0"/>
              <a:t>дніпровських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водосховищ</a:t>
            </a:r>
            <a:r>
              <a:rPr lang="ru-RU" sz="1600" dirty="0" smtClean="0"/>
              <a:t> (табл. 2.) (</a:t>
            </a:r>
            <a:r>
              <a:rPr lang="ru-RU" sz="1600" dirty="0" err="1" smtClean="0"/>
              <a:t>довжина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берегової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лінії</a:t>
            </a:r>
            <a:r>
              <a:rPr lang="ru-RU" sz="1600" dirty="0" smtClean="0"/>
              <a:t> становить </a:t>
            </a:r>
            <a:r>
              <a:rPr lang="ru-RU" sz="1600" dirty="0" err="1" smtClean="0"/>
              <a:t>понад</a:t>
            </a:r>
            <a:r>
              <a:rPr lang="ru-RU" sz="1600" dirty="0" smtClean="0"/>
              <a:t> 3 тис. км), </a:t>
            </a:r>
            <a:r>
              <a:rPr lang="ru-RU" sz="1600" dirty="0" err="1" smtClean="0"/>
              <a:t>рівень</a:t>
            </a:r>
            <a:r>
              <a:rPr lang="ru-RU" sz="1600" dirty="0" smtClean="0"/>
              <a:t> води в </a:t>
            </a:r>
            <a:r>
              <a:rPr lang="ru-RU" sz="1600" dirty="0" err="1" smtClean="0"/>
              <a:t>Дніпрі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підвищився</a:t>
            </a:r>
            <a:r>
              <a:rPr lang="ru-RU" sz="1600" dirty="0" smtClean="0"/>
              <a:t> на 1-1,5 м.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призвело</a:t>
            </a:r>
            <a:r>
              <a:rPr lang="ru-RU" sz="1600" dirty="0" smtClean="0"/>
              <a:t> до </a:t>
            </a:r>
            <a:r>
              <a:rPr lang="ru-RU" sz="1600" dirty="0" err="1" smtClean="0"/>
              <a:t>підтоплення</a:t>
            </a:r>
            <a:r>
              <a:rPr lang="ru-RU" sz="1600" dirty="0" smtClean="0"/>
              <a:t> великих </a:t>
            </a:r>
            <a:r>
              <a:rPr lang="ru-RU" sz="1600" dirty="0" err="1" smtClean="0"/>
              <a:t>площ</a:t>
            </a:r>
            <a:r>
              <a:rPr lang="ru-RU" sz="1600" dirty="0" smtClean="0"/>
              <a:t>, особливо низин,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фактично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вибувають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активного </a:t>
            </a:r>
            <a:r>
              <a:rPr lang="ru-RU" sz="1600" dirty="0" err="1" smtClean="0"/>
              <a:t>сільськогосподарського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користування</a:t>
            </a:r>
            <a:r>
              <a:rPr lang="ru-RU" sz="1600" dirty="0" smtClean="0"/>
              <a:t>. </a:t>
            </a:r>
            <a:r>
              <a:rPr lang="ru-RU" sz="1600" dirty="0" err="1" smtClean="0"/>
              <a:t>Здебільшого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прирічкові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відносно</a:t>
            </a:r>
            <a:r>
              <a:rPr lang="ru-RU" sz="1600" dirty="0" smtClean="0"/>
              <a:t> добре </a:t>
            </a:r>
            <a:r>
              <a:rPr lang="ru-RU" sz="1600" dirty="0" err="1" smtClean="0"/>
              <a:t>зволожені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землі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раніше</a:t>
            </a:r>
            <a:r>
              <a:rPr lang="ru-RU" sz="1600" dirty="0" smtClean="0"/>
              <a:t> </a:t>
            </a:r>
            <a:r>
              <a:rPr lang="ru-RU" sz="1600" dirty="0" err="1" smtClean="0"/>
              <a:t>інтенсивно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використовувались</a:t>
            </a:r>
            <a:r>
              <a:rPr lang="ru-RU" sz="1600" dirty="0" smtClean="0"/>
              <a:t> в </a:t>
            </a:r>
            <a:r>
              <a:rPr lang="ru-RU" sz="1600" dirty="0" err="1" smtClean="0"/>
              <a:t>сільському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господарстві</a:t>
            </a:r>
            <a:r>
              <a:rPr lang="ru-RU" sz="1600" dirty="0" smtClean="0"/>
              <a:t>. </a:t>
            </a:r>
            <a:r>
              <a:rPr lang="ru-RU" sz="1600" dirty="0" err="1" smtClean="0"/>
              <a:t>Водосховища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розташовані</a:t>
            </a:r>
            <a:r>
              <a:rPr lang="ru-RU" sz="1600" dirty="0" smtClean="0"/>
              <a:t> на 1000-кілометровій </a:t>
            </a:r>
            <a:r>
              <a:rPr lang="ru-RU" sz="1600" dirty="0" err="1" smtClean="0"/>
              <a:t>ділянці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Нижнього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Дніпра</a:t>
            </a:r>
            <a:r>
              <a:rPr lang="ru-RU" sz="1600" dirty="0" smtClean="0"/>
              <a:t> у межах </a:t>
            </a:r>
            <a:r>
              <a:rPr lang="ru-RU" sz="1600" dirty="0" err="1" smtClean="0"/>
              <a:t>трьох</a:t>
            </a:r>
            <a:r>
              <a:rPr lang="ru-RU" sz="1600" dirty="0" smtClean="0"/>
              <a:t> </a:t>
            </a:r>
            <a:r>
              <a:rPr lang="ru-RU" sz="1600" dirty="0" err="1" smtClean="0"/>
              <a:t>фізико-географічних</a:t>
            </a:r>
            <a:r>
              <a:rPr lang="ru-RU" sz="1600" dirty="0" smtClean="0"/>
              <a:t> зон: </a:t>
            </a:r>
            <a:r>
              <a:rPr lang="ru-RU" sz="1600" dirty="0" err="1" smtClean="0"/>
              <a:t>Київське</a:t>
            </a:r>
            <a:r>
              <a:rPr lang="ru-RU" sz="1600" dirty="0" smtClean="0"/>
              <a:t> </a:t>
            </a:r>
            <a:r>
              <a:rPr lang="ru-RU" sz="1600" dirty="0" err="1" smtClean="0"/>
              <a:t>водосховище</a:t>
            </a:r>
            <a:r>
              <a:rPr lang="ru-RU" sz="1600" dirty="0" smtClean="0"/>
              <a:t> – у </a:t>
            </a:r>
            <a:r>
              <a:rPr lang="ru-RU" sz="1600" dirty="0" err="1" smtClean="0"/>
              <a:t>зоні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Полісся</a:t>
            </a:r>
            <a:r>
              <a:rPr lang="ru-RU" sz="1600" dirty="0" smtClean="0"/>
              <a:t>; </a:t>
            </a:r>
            <a:r>
              <a:rPr lang="ru-RU" sz="1600" dirty="0" err="1" smtClean="0"/>
              <a:t>Канівське</a:t>
            </a:r>
            <a:r>
              <a:rPr lang="ru-RU" sz="1600" dirty="0" smtClean="0"/>
              <a:t>, </a:t>
            </a:r>
            <a:r>
              <a:rPr lang="ru-RU" sz="1600" dirty="0" err="1" smtClean="0"/>
              <a:t>Кременчуцьке</a:t>
            </a:r>
            <a:r>
              <a:rPr lang="ru-RU" sz="1600" dirty="0" smtClean="0"/>
              <a:t> та </a:t>
            </a:r>
            <a:r>
              <a:rPr lang="ru-RU" sz="1600" dirty="0" err="1" smtClean="0"/>
              <a:t>Дніпродзержинське</a:t>
            </a:r>
            <a:r>
              <a:rPr lang="ru-RU" sz="1600" dirty="0" smtClean="0"/>
              <a:t> – у </a:t>
            </a:r>
            <a:r>
              <a:rPr lang="ru-RU" sz="1600" dirty="0" err="1" smtClean="0"/>
              <a:t>зоні</a:t>
            </a:r>
            <a:r>
              <a:rPr lang="ru-RU" sz="1600" dirty="0" smtClean="0"/>
              <a:t> </a:t>
            </a:r>
            <a:r>
              <a:rPr lang="ru-RU" sz="1600" dirty="0" err="1" smtClean="0"/>
              <a:t>Лісостепу</a:t>
            </a:r>
            <a:r>
              <a:rPr lang="ru-RU" sz="1600" dirty="0" smtClean="0"/>
              <a:t>; </a:t>
            </a:r>
            <a:r>
              <a:rPr lang="ru-RU" sz="1600" dirty="0" err="1" smtClean="0"/>
              <a:t>Запорізьке</a:t>
            </a:r>
            <a:r>
              <a:rPr lang="ru-RU" sz="1600" dirty="0" smtClean="0"/>
              <a:t> та </a:t>
            </a:r>
            <a:r>
              <a:rPr lang="ru-RU" sz="1600" dirty="0" err="1" smtClean="0"/>
              <a:t>Каховське</a:t>
            </a:r>
            <a:r>
              <a:rPr lang="ru-RU" sz="1600" dirty="0" smtClean="0"/>
              <a:t> – у </a:t>
            </a:r>
            <a:r>
              <a:rPr lang="ru-RU" sz="1600" dirty="0" err="1" smtClean="0"/>
              <a:t>зоні</a:t>
            </a:r>
            <a:r>
              <a:rPr lang="ru-RU" sz="1600" dirty="0" smtClean="0"/>
              <a:t> Степу. </a:t>
            </a:r>
            <a:r>
              <a:rPr lang="ru-RU" sz="1600" dirty="0" err="1" smtClean="0"/>
              <a:t>Зарегулювання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річки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призвело</a:t>
            </a:r>
            <a:r>
              <a:rPr lang="ru-RU" sz="1600" dirty="0" smtClean="0"/>
              <a:t> до </a:t>
            </a:r>
            <a:r>
              <a:rPr lang="ru-RU" sz="1600" dirty="0" err="1" smtClean="0"/>
              <a:t>перетворення</a:t>
            </a:r>
            <a:r>
              <a:rPr lang="ru-RU" sz="1600" dirty="0" smtClean="0"/>
              <a:t> типового ландшафту </a:t>
            </a:r>
            <a:r>
              <a:rPr lang="ru-RU" sz="1600" dirty="0" err="1" smtClean="0"/>
              <a:t>річкової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долини</a:t>
            </a:r>
            <a:r>
              <a:rPr lang="ru-RU" sz="1600" dirty="0" smtClean="0"/>
              <a:t> (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вираженими</a:t>
            </a:r>
            <a:r>
              <a:rPr lang="ru-RU" sz="1600" dirty="0" smtClean="0"/>
              <a:t> руслом, </a:t>
            </a:r>
            <a:r>
              <a:rPr lang="ru-RU" sz="1600" dirty="0" err="1" smtClean="0"/>
              <a:t>заплавою</a:t>
            </a:r>
            <a:r>
              <a:rPr lang="ru-RU" sz="1600" dirty="0" smtClean="0"/>
              <a:t>, </a:t>
            </a:r>
            <a:r>
              <a:rPr lang="ru-RU" sz="1600" dirty="0" err="1" smtClean="0"/>
              <a:t>береговими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терасами</a:t>
            </a:r>
            <a:r>
              <a:rPr lang="ru-RU" sz="1600" dirty="0" smtClean="0"/>
              <a:t>, </a:t>
            </a:r>
            <a:r>
              <a:rPr lang="ru-RU" sz="1600" dirty="0" err="1" smtClean="0"/>
              <a:t>старицями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) у </a:t>
            </a:r>
            <a:r>
              <a:rPr lang="ru-RU" sz="1600" dirty="0" err="1" smtClean="0"/>
              <a:t>ландшафти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іншого</a:t>
            </a:r>
            <a:r>
              <a:rPr lang="ru-RU" sz="1600" dirty="0" smtClean="0"/>
              <a:t> типу,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формуються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під</a:t>
            </a:r>
            <a:r>
              <a:rPr lang="ru-RU" sz="1600" dirty="0" smtClean="0"/>
              <a:t> </a:t>
            </a:r>
            <a:r>
              <a:rPr lang="ru-RU" sz="1600" dirty="0" err="1" smtClean="0"/>
              <a:t>антропогенним</a:t>
            </a:r>
            <a:r>
              <a:rPr lang="ru-RU" sz="1600" dirty="0" smtClean="0"/>
              <a:t> </a:t>
            </a:r>
            <a:r>
              <a:rPr lang="ru-RU" sz="1600" dirty="0" err="1" smtClean="0"/>
              <a:t>впливом</a:t>
            </a:r>
            <a:r>
              <a:rPr lang="ru-RU" sz="1600" dirty="0" smtClean="0"/>
              <a:t>. </a:t>
            </a:r>
            <a:r>
              <a:rPr lang="ru-RU" sz="1600" dirty="0" err="1" smtClean="0"/>
              <a:t>Нині</a:t>
            </a:r>
            <a:r>
              <a:rPr lang="ru-RU" sz="1600" dirty="0" smtClean="0"/>
              <a:t> </a:t>
            </a:r>
            <a:r>
              <a:rPr lang="ru-RU" sz="1600" dirty="0" err="1" smtClean="0"/>
              <a:t>формується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вторинна</a:t>
            </a:r>
            <a:r>
              <a:rPr lang="ru-RU" sz="1600" dirty="0" smtClean="0"/>
              <a:t>, </a:t>
            </a:r>
            <a:r>
              <a:rPr lang="ru-RU" sz="1600" dirty="0" err="1" smtClean="0"/>
              <a:t>змінена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заплава</a:t>
            </a:r>
            <a:r>
              <a:rPr lang="ru-RU" sz="1600" dirty="0" smtClean="0"/>
              <a:t> </a:t>
            </a:r>
            <a:r>
              <a:rPr lang="ru-RU" sz="1600" dirty="0" err="1" smtClean="0"/>
              <a:t>Дніпра</a:t>
            </a:r>
            <a:r>
              <a:rPr lang="ru-RU" sz="1600" dirty="0" smtClean="0"/>
              <a:t>: </a:t>
            </a:r>
            <a:r>
              <a:rPr lang="ru-RU" sz="1600" dirty="0" err="1" smtClean="0"/>
              <a:t>замість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порушених</a:t>
            </a:r>
            <a:r>
              <a:rPr lang="ru-RU" sz="1600" dirty="0" smtClean="0"/>
              <a:t> у </a:t>
            </a:r>
            <a:r>
              <a:rPr lang="ru-RU" sz="1600" dirty="0" err="1" smtClean="0"/>
              <a:t>результаті</a:t>
            </a:r>
            <a:r>
              <a:rPr lang="ru-RU" sz="1600" dirty="0" smtClean="0"/>
              <a:t> </a:t>
            </a:r>
            <a:r>
              <a:rPr lang="ru-RU" sz="1600" dirty="0" err="1" smtClean="0"/>
              <a:t>зарегулювання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болотно-лугових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заплав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періодично</a:t>
            </a:r>
            <a:r>
              <a:rPr lang="ru-RU" sz="1600" dirty="0" smtClean="0"/>
              <a:t> </a:t>
            </a:r>
            <a:r>
              <a:rPr lang="ru-RU" sz="1600" dirty="0" err="1" smtClean="0"/>
              <a:t>затоплювалися</a:t>
            </a:r>
            <a:r>
              <a:rPr lang="ru-RU" sz="1600" dirty="0" smtClean="0"/>
              <a:t>, </a:t>
            </a:r>
            <a:r>
              <a:rPr lang="ru-RU" sz="1600" dirty="0" err="1" smtClean="0"/>
              <a:t>виникають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заплави</a:t>
            </a:r>
            <a:r>
              <a:rPr lang="ru-RU" sz="1600" dirty="0" smtClean="0"/>
              <a:t> дельтового </a:t>
            </a:r>
            <a:r>
              <a:rPr lang="ru-RU" sz="1600" dirty="0" err="1" smtClean="0"/>
              <a:t>і</a:t>
            </a:r>
            <a:r>
              <a:rPr lang="ru-RU" sz="1600" dirty="0" smtClean="0"/>
              <a:t> плавневого </a:t>
            </a:r>
            <a:r>
              <a:rPr lang="ru-RU" sz="1600" dirty="0" err="1" smtClean="0"/>
              <a:t>типів</a:t>
            </a:r>
            <a:r>
              <a:rPr lang="ru-RU" sz="1600" dirty="0" smtClean="0"/>
              <a:t>, </a:t>
            </a:r>
            <a:r>
              <a:rPr lang="ru-RU" sz="1600" dirty="0" err="1" smtClean="0"/>
              <a:t>їх</a:t>
            </a:r>
            <a:r>
              <a:rPr lang="ru-RU" sz="1600" dirty="0" smtClean="0"/>
              <a:t> основу </a:t>
            </a:r>
            <a:r>
              <a:rPr lang="ru-RU" sz="1600" dirty="0" err="1" smtClean="0"/>
              <a:t>складають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очеретяно-рогозові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масиви</a:t>
            </a:r>
            <a:r>
              <a:rPr lang="ru-RU" sz="1600" dirty="0" smtClean="0"/>
              <a:t>, </a:t>
            </a:r>
            <a:r>
              <a:rPr lang="ru-RU" sz="1600" dirty="0" err="1" smtClean="0"/>
              <a:t>більш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продуктивні</a:t>
            </a:r>
            <a:r>
              <a:rPr lang="ru-RU" sz="1600" dirty="0" smtClean="0"/>
              <a:t>, </a:t>
            </a:r>
            <a:r>
              <a:rPr lang="ru-RU" sz="1600" dirty="0" err="1" smtClean="0"/>
              <a:t>проте</a:t>
            </a:r>
            <a:r>
              <a:rPr lang="ru-RU" sz="1600" dirty="0" smtClean="0"/>
              <a:t> </a:t>
            </a:r>
            <a:r>
              <a:rPr lang="ru-RU" sz="1600" dirty="0" err="1" smtClean="0"/>
              <a:t>менш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корисні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господарського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використання</a:t>
            </a:r>
            <a:r>
              <a:rPr lang="ru-RU" sz="1600" dirty="0" smtClean="0"/>
              <a:t>. </a:t>
            </a:r>
            <a:r>
              <a:rPr lang="ru-RU" sz="1600" dirty="0" err="1" smtClean="0"/>
              <a:t>Ці</a:t>
            </a:r>
            <a:r>
              <a:rPr lang="ru-RU" sz="1600" dirty="0" smtClean="0"/>
              <a:t> </a:t>
            </a:r>
            <a:r>
              <a:rPr lang="ru-RU" sz="1600" dirty="0" err="1" smtClean="0"/>
              <a:t>ділянки</a:t>
            </a:r>
            <a:r>
              <a:rPr lang="ru-RU" sz="1600" dirty="0" smtClean="0"/>
              <a:t> </a:t>
            </a:r>
            <a:r>
              <a:rPr lang="ru-RU" sz="1600" dirty="0" err="1" smtClean="0"/>
              <a:t>беруть</a:t>
            </a:r>
            <a:r>
              <a:rPr lang="ru-RU" sz="1600" dirty="0" smtClean="0"/>
              <a:t> на себе </a:t>
            </a:r>
            <a:r>
              <a:rPr lang="ru-RU" sz="1600" dirty="0" err="1" smtClean="0"/>
              <a:t>функцію</a:t>
            </a:r>
            <a:r>
              <a:rPr lang="ru-RU" sz="1600" dirty="0" smtClean="0"/>
              <a:t> </a:t>
            </a:r>
            <a:r>
              <a:rPr lang="ru-RU" sz="1600" dirty="0" err="1" smtClean="0"/>
              <a:t>порушених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природних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комплексів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осередками</a:t>
            </a:r>
            <a:r>
              <a:rPr lang="ru-RU" sz="1600" dirty="0" smtClean="0"/>
              <a:t> </a:t>
            </a:r>
            <a:r>
              <a:rPr lang="ru-RU" sz="1600" dirty="0" err="1" smtClean="0"/>
              <a:t>біорізноманіття</a:t>
            </a:r>
            <a:r>
              <a:rPr lang="ru-RU" sz="1600" dirty="0" smtClean="0"/>
              <a:t>. </a:t>
            </a:r>
            <a:endParaRPr lang="ru-RU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484784"/>
            <a:ext cx="5781767" cy="3624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59914"/>
            <a:ext cx="9144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dirty="0" err="1" smtClean="0"/>
              <a:t>Заплавою</a:t>
            </a:r>
            <a:r>
              <a:rPr lang="ru-RU" sz="1500" dirty="0" smtClean="0"/>
              <a:t> </a:t>
            </a:r>
            <a:r>
              <a:rPr lang="ru-RU" sz="1500" dirty="0" err="1" smtClean="0"/>
              <a:t>називається</a:t>
            </a:r>
            <a:r>
              <a:rPr lang="ru-RU" sz="1500" dirty="0" smtClean="0"/>
              <a:t> </a:t>
            </a:r>
            <a:r>
              <a:rPr lang="ru-RU" sz="1500" dirty="0" err="1" smtClean="0"/>
              <a:t>частина</a:t>
            </a:r>
            <a:r>
              <a:rPr lang="ru-RU" sz="1500" dirty="0" smtClean="0"/>
              <a:t> </a:t>
            </a:r>
            <a:r>
              <a:rPr lang="ru-RU" sz="1500" dirty="0" err="1" smtClean="0"/>
              <a:t>річної</a:t>
            </a:r>
            <a:r>
              <a:rPr lang="ru-RU" sz="1500" dirty="0" smtClean="0"/>
              <a:t> </a:t>
            </a:r>
            <a:r>
              <a:rPr lang="ru-RU" sz="1500" dirty="0" err="1" smtClean="0"/>
              <a:t>долини</a:t>
            </a:r>
            <a:r>
              <a:rPr lang="ru-RU" sz="1500" dirty="0" smtClean="0"/>
              <a:t>, </a:t>
            </a:r>
            <a:r>
              <a:rPr lang="ru-RU" sz="1500" dirty="0" err="1" smtClean="0"/>
              <a:t>що</a:t>
            </a:r>
            <a:r>
              <a:rPr lang="ru-RU" sz="1500" dirty="0" smtClean="0"/>
              <a:t> </a:t>
            </a:r>
            <a:r>
              <a:rPr lang="ru-RU" sz="1500" dirty="0" err="1" smtClean="0"/>
              <a:t>прилягає</a:t>
            </a:r>
            <a:r>
              <a:rPr lang="ru-RU" sz="1500" dirty="0" smtClean="0"/>
              <a:t> </a:t>
            </a:r>
            <a:r>
              <a:rPr lang="ru-RU" sz="1500" dirty="0" err="1" smtClean="0"/>
              <a:t>безпосередньо</a:t>
            </a:r>
            <a:r>
              <a:rPr lang="ru-RU" sz="1500" dirty="0" smtClean="0"/>
              <a:t> до руслу </a:t>
            </a:r>
            <a:r>
              <a:rPr lang="ru-RU" sz="1500" dirty="0" err="1" smtClean="0"/>
              <a:t>річки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одного </a:t>
            </a:r>
            <a:r>
              <a:rPr lang="ru-RU" sz="1500" dirty="0" err="1" smtClean="0"/>
              <a:t>чи</a:t>
            </a:r>
            <a:r>
              <a:rPr lang="ru-RU" sz="1500" dirty="0" smtClean="0"/>
              <a:t> </a:t>
            </a:r>
            <a:r>
              <a:rPr lang="ru-RU" sz="1500" dirty="0" err="1" smtClean="0"/>
              <a:t>обох</a:t>
            </a:r>
            <a:r>
              <a:rPr lang="ru-RU" sz="1500" dirty="0" smtClean="0"/>
              <a:t> </a:t>
            </a:r>
            <a:r>
              <a:rPr lang="ru-RU" sz="1500" dirty="0" err="1" smtClean="0"/>
              <a:t>боків</a:t>
            </a:r>
            <a:r>
              <a:rPr lang="ru-RU" sz="1500" dirty="0" smtClean="0"/>
              <a:t> та </a:t>
            </a:r>
            <a:r>
              <a:rPr lang="ru-RU" sz="1500" dirty="0" err="1" smtClean="0"/>
              <a:t>заливається</a:t>
            </a:r>
            <a:r>
              <a:rPr lang="ru-RU" sz="1500" dirty="0" smtClean="0"/>
              <a:t> у </a:t>
            </a:r>
            <a:r>
              <a:rPr lang="ru-RU" sz="1500" dirty="0" err="1" smtClean="0"/>
              <a:t>повінь</a:t>
            </a:r>
            <a:r>
              <a:rPr lang="ru-RU" sz="1500" dirty="0" smtClean="0"/>
              <a:t> водою. Ширина </a:t>
            </a:r>
            <a:r>
              <a:rPr lang="ru-RU" sz="1500" dirty="0" err="1" smtClean="0"/>
              <a:t>заплави</a:t>
            </a:r>
            <a:r>
              <a:rPr lang="ru-RU" sz="1500" dirty="0" smtClean="0"/>
              <a:t> на великих </a:t>
            </a:r>
            <a:r>
              <a:rPr lang="ru-RU" sz="1500" dirty="0" err="1" smtClean="0"/>
              <a:t>річках</a:t>
            </a:r>
            <a:r>
              <a:rPr lang="ru-RU" sz="1500" dirty="0" smtClean="0"/>
              <a:t> </a:t>
            </a:r>
            <a:r>
              <a:rPr lang="ru-RU" sz="1500" dirty="0" err="1" smtClean="0"/>
              <a:t>може</a:t>
            </a:r>
            <a:r>
              <a:rPr lang="ru-RU" sz="1500" dirty="0" smtClean="0"/>
              <a:t> </a:t>
            </a:r>
            <a:r>
              <a:rPr lang="ru-RU" sz="1500" dirty="0" err="1" smtClean="0"/>
              <a:t>досягати</a:t>
            </a:r>
            <a:r>
              <a:rPr lang="ru-RU" sz="1500" dirty="0" smtClean="0"/>
              <a:t> 6-8 км (</a:t>
            </a:r>
            <a:r>
              <a:rPr lang="ru-RU" sz="1500" dirty="0" err="1" smtClean="0"/>
              <a:t>Дніпровська</a:t>
            </a:r>
            <a:r>
              <a:rPr lang="ru-RU" sz="1500" dirty="0" smtClean="0"/>
              <a:t> </a:t>
            </a:r>
            <a:r>
              <a:rPr lang="ru-RU" sz="1500" dirty="0" err="1" smtClean="0"/>
              <a:t>заплава</a:t>
            </a:r>
            <a:r>
              <a:rPr lang="ru-RU" sz="1500" dirty="0" smtClean="0"/>
              <a:t>), на </a:t>
            </a:r>
            <a:r>
              <a:rPr lang="ru-RU" sz="1500" dirty="0" err="1" smtClean="0"/>
              <a:t>менших</a:t>
            </a:r>
            <a:r>
              <a:rPr lang="ru-RU" sz="1500" dirty="0" smtClean="0"/>
              <a:t> </a:t>
            </a:r>
            <a:r>
              <a:rPr lang="ru-RU" sz="1500" dirty="0" err="1" smtClean="0"/>
              <a:t>річках</a:t>
            </a:r>
            <a:r>
              <a:rPr lang="ru-RU" sz="1500" dirty="0" smtClean="0"/>
              <a:t> (</a:t>
            </a:r>
            <a:r>
              <a:rPr lang="ru-RU" sz="1500" dirty="0" err="1" smtClean="0"/>
              <a:t>Сула</a:t>
            </a:r>
            <a:r>
              <a:rPr lang="ru-RU" sz="1500" dirty="0" smtClean="0"/>
              <a:t>, </a:t>
            </a:r>
            <a:r>
              <a:rPr lang="ru-RU" sz="1500" dirty="0" err="1" smtClean="0"/>
              <a:t>Супой</a:t>
            </a:r>
            <a:r>
              <a:rPr lang="ru-RU" sz="1500" dirty="0" smtClean="0"/>
              <a:t>, </a:t>
            </a:r>
            <a:r>
              <a:rPr lang="ru-RU" sz="1500" dirty="0" err="1" smtClean="0"/>
              <a:t>Ірпінь</a:t>
            </a:r>
            <a:r>
              <a:rPr lang="ru-RU" sz="1500" dirty="0" smtClean="0"/>
              <a:t> та </a:t>
            </a:r>
            <a:r>
              <a:rPr lang="ru-RU" sz="1500" dirty="0" err="1" smtClean="0"/>
              <a:t>ін</a:t>
            </a:r>
            <a:r>
              <a:rPr lang="ru-RU" sz="1500" dirty="0" smtClean="0"/>
              <a:t>.) – 2-3 км </a:t>
            </a:r>
            <a:r>
              <a:rPr lang="ru-RU" sz="1500" dirty="0" err="1" smtClean="0"/>
              <a:t>і</a:t>
            </a:r>
            <a:r>
              <a:rPr lang="ru-RU" sz="1500" dirty="0" smtClean="0"/>
              <a:t> на маленьких </a:t>
            </a:r>
            <a:r>
              <a:rPr lang="ru-RU" sz="1500" dirty="0" err="1" smtClean="0"/>
              <a:t>річках</a:t>
            </a:r>
            <a:r>
              <a:rPr lang="ru-RU" sz="1500" dirty="0" smtClean="0"/>
              <a:t> – </a:t>
            </a:r>
            <a:r>
              <a:rPr lang="ru-RU" sz="1500" dirty="0" err="1" smtClean="0"/>
              <a:t>декількох</a:t>
            </a:r>
            <a:r>
              <a:rPr lang="ru-RU" sz="1500" dirty="0" smtClean="0"/>
              <a:t> сот </a:t>
            </a:r>
            <a:r>
              <a:rPr lang="ru-RU" sz="1500" dirty="0" err="1" smtClean="0"/>
              <a:t>метрів</a:t>
            </a:r>
            <a:r>
              <a:rPr lang="ru-RU" sz="1500" dirty="0" smtClean="0"/>
              <a:t>. У </a:t>
            </a:r>
            <a:r>
              <a:rPr lang="ru-RU" sz="1500" dirty="0" err="1" smtClean="0"/>
              <a:t>довжину</a:t>
            </a:r>
            <a:r>
              <a:rPr lang="ru-RU" sz="1500" dirty="0" smtClean="0"/>
              <a:t> </a:t>
            </a:r>
            <a:r>
              <a:rPr lang="ru-RU" sz="1500" dirty="0" err="1" smtClean="0"/>
              <a:t>заплава</a:t>
            </a:r>
            <a:r>
              <a:rPr lang="ru-RU" sz="1500" dirty="0" smtClean="0"/>
              <a:t> </a:t>
            </a:r>
            <a:r>
              <a:rPr lang="ru-RU" sz="1500" dirty="0" err="1" smtClean="0"/>
              <a:t>тягнеться</a:t>
            </a:r>
            <a:r>
              <a:rPr lang="ru-RU" sz="1500" dirty="0" smtClean="0"/>
              <a:t> </a:t>
            </a:r>
            <a:r>
              <a:rPr lang="ru-RU" sz="1500" dirty="0" err="1" smtClean="0"/>
              <a:t>вздовж</a:t>
            </a:r>
            <a:r>
              <a:rPr lang="ru-RU" sz="1500" dirty="0" smtClean="0"/>
              <a:t> </a:t>
            </a:r>
            <a:r>
              <a:rPr lang="ru-RU" sz="1500" dirty="0" err="1" smtClean="0"/>
              <a:t>усієї</a:t>
            </a:r>
            <a:r>
              <a:rPr lang="ru-RU" sz="1500" dirty="0" smtClean="0"/>
              <a:t> </a:t>
            </a:r>
            <a:r>
              <a:rPr lang="ru-RU" sz="1500" dirty="0" err="1" smtClean="0"/>
              <a:t>річки</a:t>
            </a:r>
            <a:r>
              <a:rPr lang="ru-RU" sz="1500" dirty="0" smtClean="0"/>
              <a:t>. </a:t>
            </a:r>
            <a:r>
              <a:rPr lang="ru-RU" sz="1500" dirty="0" err="1" smtClean="0"/>
              <a:t>Заплави</a:t>
            </a:r>
            <a:r>
              <a:rPr lang="ru-RU" sz="1500" dirty="0" smtClean="0"/>
              <a:t> </a:t>
            </a:r>
            <a:r>
              <a:rPr lang="ru-RU" sz="1500" dirty="0" err="1" smtClean="0"/>
              <a:t>річок</a:t>
            </a:r>
            <a:r>
              <a:rPr lang="ru-RU" sz="1500" dirty="0" smtClean="0"/>
              <a:t> </a:t>
            </a:r>
            <a:r>
              <a:rPr lang="ru-RU" sz="1500" dirty="0" err="1" smtClean="0"/>
              <a:t>суцільно</a:t>
            </a:r>
            <a:r>
              <a:rPr lang="ru-RU" sz="1500" dirty="0" smtClean="0"/>
              <a:t> </a:t>
            </a:r>
            <a:r>
              <a:rPr lang="ru-RU" sz="1500" dirty="0" err="1" smtClean="0"/>
              <a:t>чи</a:t>
            </a:r>
            <a:r>
              <a:rPr lang="ru-RU" sz="1500" dirty="0" smtClean="0"/>
              <a:t> </a:t>
            </a:r>
            <a:r>
              <a:rPr lang="ru-RU" sz="1500" dirty="0" err="1" smtClean="0"/>
              <a:t>окремі</a:t>
            </a:r>
            <a:r>
              <a:rPr lang="ru-RU" sz="1500" dirty="0" smtClean="0"/>
              <a:t> </a:t>
            </a:r>
            <a:r>
              <a:rPr lang="ru-RU" sz="1500" dirty="0" err="1" smtClean="0"/>
              <a:t>їх</a:t>
            </a:r>
            <a:r>
              <a:rPr lang="ru-RU" sz="1500" dirty="0" smtClean="0"/>
              <a:t> </a:t>
            </a:r>
            <a:r>
              <a:rPr lang="ru-RU" sz="1500" dirty="0" err="1" smtClean="0"/>
              <a:t>ділянки</a:t>
            </a:r>
            <a:r>
              <a:rPr lang="ru-RU" sz="1500" dirty="0" smtClean="0"/>
              <a:t> </a:t>
            </a:r>
            <a:r>
              <a:rPr lang="ru-RU" sz="1500" dirty="0" err="1" smtClean="0"/>
              <a:t>бувають</a:t>
            </a:r>
            <a:r>
              <a:rPr lang="ru-RU" sz="1500" dirty="0" smtClean="0"/>
              <a:t> у </a:t>
            </a:r>
            <a:r>
              <a:rPr lang="ru-RU" sz="1500" dirty="0" err="1" smtClean="0"/>
              <a:t>різній</a:t>
            </a:r>
            <a:r>
              <a:rPr lang="ru-RU" sz="1500" dirty="0" smtClean="0"/>
              <a:t> </a:t>
            </a:r>
            <a:r>
              <a:rPr lang="ru-RU" sz="1500" dirty="0" err="1" smtClean="0"/>
              <a:t>ступені</a:t>
            </a:r>
            <a:r>
              <a:rPr lang="ru-RU" sz="1500" dirty="0" smtClean="0"/>
              <a:t> </a:t>
            </a:r>
            <a:r>
              <a:rPr lang="ru-RU" sz="1500" dirty="0" err="1" smtClean="0"/>
              <a:t>заболочені</a:t>
            </a:r>
            <a:r>
              <a:rPr lang="ru-RU" sz="1500" dirty="0" smtClean="0"/>
              <a:t> </a:t>
            </a:r>
            <a:r>
              <a:rPr lang="ru-RU" sz="1500" dirty="0" err="1" smtClean="0"/>
              <a:t>або</a:t>
            </a:r>
            <a:r>
              <a:rPr lang="ru-RU" sz="1500" dirty="0" smtClean="0"/>
              <a:t> </a:t>
            </a:r>
            <a:r>
              <a:rPr lang="ru-RU" sz="1500" dirty="0" err="1" smtClean="0"/>
              <a:t>зовсім</a:t>
            </a:r>
            <a:r>
              <a:rPr lang="ru-RU" sz="1500" dirty="0" smtClean="0"/>
              <a:t> не </a:t>
            </a:r>
            <a:r>
              <a:rPr lang="ru-RU" sz="1500" dirty="0" err="1" smtClean="0"/>
              <a:t>заболочені</a:t>
            </a:r>
            <a:r>
              <a:rPr lang="ru-RU" sz="1500" dirty="0" smtClean="0"/>
              <a:t>. На </a:t>
            </a:r>
            <a:r>
              <a:rPr lang="ru-RU" sz="1500" dirty="0" err="1" smtClean="0"/>
              <a:t>незаболочених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слабо </a:t>
            </a:r>
            <a:r>
              <a:rPr lang="ru-RU" sz="1500" dirty="0" err="1" smtClean="0"/>
              <a:t>заболочених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заплавах</a:t>
            </a:r>
            <a:r>
              <a:rPr lang="ru-RU" sz="1500" dirty="0" smtClean="0"/>
              <a:t> </a:t>
            </a:r>
            <a:r>
              <a:rPr lang="ru-RU" sz="1500" dirty="0" err="1" smtClean="0"/>
              <a:t>розповсюджені</a:t>
            </a:r>
            <a:r>
              <a:rPr lang="ru-RU" sz="1500" dirty="0" smtClean="0"/>
              <a:t> </a:t>
            </a:r>
            <a:r>
              <a:rPr lang="ru-RU" sz="1500" dirty="0" err="1" smtClean="0"/>
              <a:t>винятково</a:t>
            </a:r>
            <a:r>
              <a:rPr lang="ru-RU" sz="1500" dirty="0" smtClean="0"/>
              <a:t> </a:t>
            </a:r>
            <a:r>
              <a:rPr lang="ru-RU" sz="1500" dirty="0" err="1" smtClean="0"/>
              <a:t>лугові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глеєводернові</a:t>
            </a:r>
            <a:r>
              <a:rPr lang="ru-RU" sz="1500" dirty="0" smtClean="0"/>
              <a:t> </a:t>
            </a:r>
            <a:r>
              <a:rPr lang="ru-RU" sz="1500" dirty="0" err="1" smtClean="0"/>
              <a:t>ґрунти</a:t>
            </a:r>
            <a:r>
              <a:rPr lang="ru-RU" sz="1500" dirty="0" smtClean="0"/>
              <a:t>, </a:t>
            </a:r>
            <a:r>
              <a:rPr lang="ru-RU" sz="1500" dirty="0" err="1" smtClean="0"/>
              <a:t>які</a:t>
            </a:r>
            <a:r>
              <a:rPr lang="ru-RU" sz="1500" dirty="0" smtClean="0"/>
              <a:t> </a:t>
            </a:r>
            <a:r>
              <a:rPr lang="ru-RU" sz="1500" dirty="0" err="1" smtClean="0"/>
              <a:t>займаються</a:t>
            </a:r>
            <a:r>
              <a:rPr lang="ru-RU" sz="1500" dirty="0" smtClean="0"/>
              <a:t> </a:t>
            </a:r>
            <a:r>
              <a:rPr lang="ru-RU" sz="1500" dirty="0" err="1" smtClean="0"/>
              <a:t>природними</a:t>
            </a:r>
            <a:r>
              <a:rPr lang="ru-RU" sz="1500" dirty="0" smtClean="0"/>
              <a:t> </a:t>
            </a:r>
            <a:r>
              <a:rPr lang="ru-RU" sz="1500" dirty="0" err="1" smtClean="0"/>
              <a:t>луговими</a:t>
            </a:r>
            <a:r>
              <a:rPr lang="ru-RU" sz="1500" dirty="0" smtClean="0"/>
              <a:t> </a:t>
            </a:r>
            <a:r>
              <a:rPr lang="ru-RU" sz="1500" dirty="0" err="1" smtClean="0"/>
              <a:t>рослинами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</a:t>
            </a:r>
            <a:r>
              <a:rPr lang="ru-RU" sz="1500" dirty="0" err="1" smtClean="0"/>
              <a:t>гарними</a:t>
            </a:r>
            <a:r>
              <a:rPr lang="ru-RU" sz="1500" dirty="0" smtClean="0"/>
              <a:t> </a:t>
            </a:r>
            <a:r>
              <a:rPr lang="ru-RU" sz="1500" dirty="0" err="1" smtClean="0"/>
              <a:t>кормовими</a:t>
            </a:r>
            <a:r>
              <a:rPr lang="ru-RU" sz="1500" dirty="0" smtClean="0"/>
              <a:t> </a:t>
            </a:r>
            <a:r>
              <a:rPr lang="ru-RU" sz="1500" dirty="0" err="1" smtClean="0"/>
              <a:t>властивостями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дають</a:t>
            </a:r>
            <a:r>
              <a:rPr lang="ru-RU" sz="1500" dirty="0" smtClean="0"/>
              <a:t> до 3-4 т </a:t>
            </a:r>
            <a:r>
              <a:rPr lang="ru-RU" sz="1500" dirty="0" err="1" smtClean="0"/>
              <a:t>сіна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гектару при </a:t>
            </a:r>
            <a:r>
              <a:rPr lang="ru-RU" sz="1500" dirty="0" err="1" smtClean="0"/>
              <a:t>двох</a:t>
            </a:r>
            <a:r>
              <a:rPr lang="ru-RU" sz="1500" dirty="0" smtClean="0"/>
              <a:t> укосах. На </a:t>
            </a:r>
            <a:r>
              <a:rPr lang="ru-RU" sz="1500" dirty="0" err="1" smtClean="0"/>
              <a:t>дуже</a:t>
            </a:r>
            <a:r>
              <a:rPr lang="ru-RU" sz="1500" dirty="0" smtClean="0"/>
              <a:t> </a:t>
            </a:r>
            <a:r>
              <a:rPr lang="ru-RU" sz="1500" dirty="0" err="1" smtClean="0"/>
              <a:t>заболочених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заплавах</a:t>
            </a:r>
            <a:r>
              <a:rPr lang="ru-RU" sz="1500" dirty="0" smtClean="0"/>
              <a:t> </a:t>
            </a:r>
            <a:r>
              <a:rPr lang="ru-RU" sz="1500" dirty="0" err="1" smtClean="0"/>
              <a:t>розповсюджені</a:t>
            </a:r>
            <a:r>
              <a:rPr lang="ru-RU" sz="1500" dirty="0" smtClean="0"/>
              <a:t>, </a:t>
            </a:r>
            <a:r>
              <a:rPr lang="ru-RU" sz="1500" dirty="0" err="1" smtClean="0"/>
              <a:t>головним</a:t>
            </a:r>
            <a:r>
              <a:rPr lang="ru-RU" sz="1500" dirty="0" smtClean="0"/>
              <a:t> чином, </a:t>
            </a:r>
            <a:r>
              <a:rPr lang="ru-RU" sz="1500" dirty="0" err="1" smtClean="0"/>
              <a:t>торфяні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торфо-болотні</a:t>
            </a:r>
            <a:r>
              <a:rPr lang="ru-RU" sz="1500" dirty="0" smtClean="0"/>
              <a:t> </a:t>
            </a:r>
            <a:r>
              <a:rPr lang="ru-RU" sz="1500" dirty="0" err="1" smtClean="0"/>
              <a:t>грунти</a:t>
            </a:r>
            <a:r>
              <a:rPr lang="ru-RU" sz="1500" dirty="0" smtClean="0"/>
              <a:t>. </a:t>
            </a:r>
            <a:r>
              <a:rPr lang="ru-RU" sz="1500" dirty="0" err="1" smtClean="0"/>
              <a:t>Надлишок</a:t>
            </a:r>
            <a:r>
              <a:rPr lang="ru-RU" sz="1500" dirty="0" smtClean="0"/>
              <a:t> води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нестача</a:t>
            </a:r>
            <a:r>
              <a:rPr lang="ru-RU" sz="1500" dirty="0" smtClean="0"/>
              <a:t> </a:t>
            </a:r>
            <a:r>
              <a:rPr lang="ru-RU" sz="1500" dirty="0" err="1" smtClean="0"/>
              <a:t>поживних</a:t>
            </a:r>
            <a:r>
              <a:rPr lang="ru-RU" sz="1500" dirty="0" smtClean="0"/>
              <a:t> </a:t>
            </a:r>
            <a:r>
              <a:rPr lang="ru-RU" sz="1500" dirty="0" err="1" smtClean="0"/>
              <a:t>речовин</a:t>
            </a:r>
            <a:r>
              <a:rPr lang="ru-RU" sz="1500" dirty="0" smtClean="0"/>
              <a:t> на </a:t>
            </a:r>
            <a:r>
              <a:rPr lang="ru-RU" sz="1500" dirty="0" err="1" smtClean="0"/>
              <a:t>заболочених</a:t>
            </a:r>
            <a:r>
              <a:rPr lang="ru-RU" sz="1500" dirty="0" smtClean="0"/>
              <a:t> </a:t>
            </a:r>
            <a:r>
              <a:rPr lang="ru-RU" sz="1500" dirty="0" err="1" smtClean="0"/>
              <a:t>ґрунтах</a:t>
            </a:r>
            <a:r>
              <a:rPr lang="ru-RU" sz="1500" dirty="0" smtClean="0"/>
              <a:t> </a:t>
            </a:r>
            <a:r>
              <a:rPr lang="ru-RU" sz="1500" dirty="0" err="1" smtClean="0"/>
              <a:t>призводить</a:t>
            </a:r>
            <a:r>
              <a:rPr lang="ru-RU" sz="1500" dirty="0" smtClean="0"/>
              <a:t> до того, </a:t>
            </a:r>
            <a:r>
              <a:rPr lang="ru-RU" sz="1500" dirty="0" err="1" smtClean="0"/>
              <a:t>що</a:t>
            </a:r>
            <a:r>
              <a:rPr lang="ru-RU" sz="1500" dirty="0" smtClean="0"/>
              <a:t> тут </a:t>
            </a:r>
            <a:r>
              <a:rPr lang="ru-RU" sz="1500" dirty="0" err="1" smtClean="0"/>
              <a:t>зростають</a:t>
            </a:r>
            <a:r>
              <a:rPr lang="ru-RU" sz="1500" dirty="0" smtClean="0"/>
              <a:t> </a:t>
            </a:r>
            <a:r>
              <a:rPr lang="ru-RU" sz="1500" dirty="0" err="1" smtClean="0"/>
              <a:t>виключно</a:t>
            </a:r>
            <a:r>
              <a:rPr lang="ru-RU" sz="1500" dirty="0" smtClean="0"/>
              <a:t> </a:t>
            </a:r>
            <a:r>
              <a:rPr lang="ru-RU" sz="1500" dirty="0" err="1" smtClean="0"/>
              <a:t>осики</a:t>
            </a:r>
            <a:r>
              <a:rPr lang="ru-RU" sz="1500" dirty="0" smtClean="0"/>
              <a:t>, очерет, </a:t>
            </a:r>
            <a:r>
              <a:rPr lang="ru-RU" sz="1500" dirty="0" err="1" smtClean="0"/>
              <a:t>чагарникові</a:t>
            </a:r>
            <a:r>
              <a:rPr lang="ru-RU" sz="1500" dirty="0" smtClean="0"/>
              <a:t> </a:t>
            </a:r>
            <a:r>
              <a:rPr lang="ru-RU" sz="1500" dirty="0" err="1" smtClean="0"/>
              <a:t>верби</a:t>
            </a:r>
            <a:r>
              <a:rPr lang="ru-RU" sz="1500" dirty="0" smtClean="0"/>
              <a:t> та </a:t>
            </a:r>
            <a:r>
              <a:rPr lang="ru-RU" sz="1500" dirty="0" err="1" smtClean="0"/>
              <a:t>інша</a:t>
            </a:r>
            <a:r>
              <a:rPr lang="ru-RU" sz="1500" dirty="0" smtClean="0"/>
              <a:t> </a:t>
            </a:r>
            <a:r>
              <a:rPr lang="ru-RU" sz="1500" dirty="0" err="1" smtClean="0"/>
              <a:t>болотна</a:t>
            </a:r>
            <a:r>
              <a:rPr lang="ru-RU" sz="1500" dirty="0" smtClean="0"/>
              <a:t> </a:t>
            </a:r>
            <a:r>
              <a:rPr lang="ru-RU" sz="1500" dirty="0" err="1" smtClean="0"/>
              <a:t>рослинність</a:t>
            </a:r>
            <a:r>
              <a:rPr lang="ru-RU" sz="1500" dirty="0" smtClean="0"/>
              <a:t>. Тип </a:t>
            </a:r>
            <a:r>
              <a:rPr lang="ru-RU" sz="1500" dirty="0" err="1" smtClean="0"/>
              <a:t>водних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об’єктів</a:t>
            </a:r>
            <a:r>
              <a:rPr lang="ru-RU" sz="1500" dirty="0" smtClean="0"/>
              <a:t> </a:t>
            </a:r>
            <a:r>
              <a:rPr lang="ru-RU" sz="1500" dirty="0" err="1" smtClean="0"/>
              <a:t>розподіляється</a:t>
            </a:r>
            <a:r>
              <a:rPr lang="ru-RU" sz="1500" dirty="0" smtClean="0"/>
              <a:t> на </a:t>
            </a:r>
            <a:r>
              <a:rPr lang="ru-RU" sz="1500" dirty="0" err="1" smtClean="0"/>
              <a:t>підтипи</a:t>
            </a:r>
            <a:r>
              <a:rPr lang="ru-RU" sz="1500" dirty="0" smtClean="0"/>
              <a:t>: </a:t>
            </a:r>
            <a:r>
              <a:rPr lang="ru-RU" sz="1500" dirty="0" err="1" smtClean="0"/>
              <a:t>чисті</a:t>
            </a:r>
            <a:r>
              <a:rPr lang="ru-RU" sz="1500" dirty="0" smtClean="0"/>
              <a:t>, та </a:t>
            </a:r>
            <a:r>
              <a:rPr lang="ru-RU" sz="1500" dirty="0" err="1" smtClean="0"/>
              <a:t>ті</a:t>
            </a:r>
            <a:r>
              <a:rPr lang="ru-RU" sz="1500" dirty="0" smtClean="0"/>
              <a:t> </a:t>
            </a:r>
            <a:r>
              <a:rPr lang="ru-RU" sz="1500" dirty="0" err="1" smtClean="0"/>
              <a:t>що</a:t>
            </a:r>
            <a:r>
              <a:rPr lang="ru-RU" sz="1500" dirty="0" smtClean="0"/>
              <a:t> заросли </a:t>
            </a:r>
            <a:r>
              <a:rPr lang="ru-RU" sz="1500" dirty="0" err="1" smtClean="0"/>
              <a:t>багаторічною</a:t>
            </a:r>
            <a:r>
              <a:rPr lang="ru-RU" sz="1500" dirty="0" smtClean="0"/>
              <a:t> </a:t>
            </a:r>
            <a:r>
              <a:rPr lang="ru-RU" sz="1500" dirty="0" err="1" smtClean="0"/>
              <a:t>трав’янистою</a:t>
            </a:r>
            <a:r>
              <a:rPr lang="ru-RU" sz="1500" dirty="0" smtClean="0"/>
              <a:t> </a:t>
            </a:r>
            <a:r>
              <a:rPr lang="ru-RU" sz="1500" dirty="0" err="1" smtClean="0"/>
              <a:t>рослинністю</a:t>
            </a:r>
            <a:r>
              <a:rPr lang="ru-RU" sz="1500" dirty="0" smtClean="0"/>
              <a:t>. В </a:t>
            </a:r>
            <a:r>
              <a:rPr lang="ru-RU" sz="1500" dirty="0" err="1" smtClean="0"/>
              <a:t>окремий</a:t>
            </a:r>
            <a:r>
              <a:rPr lang="ru-RU" sz="1500" dirty="0" smtClean="0"/>
              <a:t> </a:t>
            </a:r>
            <a:r>
              <a:rPr lang="ru-RU" sz="1500" dirty="0" err="1" smtClean="0"/>
              <a:t>підтип</a:t>
            </a:r>
            <a:r>
              <a:rPr lang="ru-RU" sz="1500" dirty="0" smtClean="0"/>
              <a:t> </a:t>
            </a:r>
            <a:r>
              <a:rPr lang="ru-RU" sz="1500" dirty="0" err="1" smtClean="0"/>
              <a:t>виділяються</a:t>
            </a:r>
            <a:r>
              <a:rPr lang="ru-RU" sz="1500" dirty="0" smtClean="0"/>
              <a:t> </a:t>
            </a:r>
            <a:r>
              <a:rPr lang="ru-RU" sz="1500" dirty="0" err="1" smtClean="0"/>
              <a:t>заплави</a:t>
            </a:r>
            <a:r>
              <a:rPr lang="ru-RU" sz="1500" dirty="0" smtClean="0"/>
              <a:t> великих </a:t>
            </a:r>
            <a:r>
              <a:rPr lang="ru-RU" sz="1500" dirty="0" err="1" smtClean="0"/>
              <a:t>річок</a:t>
            </a:r>
            <a:r>
              <a:rPr lang="ru-RU" sz="1500" dirty="0" smtClean="0"/>
              <a:t> та </a:t>
            </a:r>
            <a:r>
              <a:rPr lang="ru-RU" sz="1500" dirty="0" err="1" smtClean="0"/>
              <a:t>їх</a:t>
            </a:r>
            <a:r>
              <a:rPr lang="ru-RU" sz="1500" dirty="0" smtClean="0"/>
              <a:t> </a:t>
            </a:r>
            <a:r>
              <a:rPr lang="ru-RU" sz="1500" dirty="0" err="1" smtClean="0"/>
              <a:t>притоків</a:t>
            </a:r>
            <a:r>
              <a:rPr lang="ru-RU" sz="1500" dirty="0" smtClean="0"/>
              <a:t> (</a:t>
            </a:r>
            <a:r>
              <a:rPr lang="ru-RU" sz="1500" dirty="0" err="1" smtClean="0"/>
              <a:t>додаток</a:t>
            </a:r>
            <a:r>
              <a:rPr lang="ru-RU" sz="1500" dirty="0" smtClean="0"/>
              <a:t> 2). </a:t>
            </a:r>
            <a:r>
              <a:rPr lang="ru-RU" sz="1500" dirty="0" err="1" smtClean="0"/>
              <a:t>Ці</a:t>
            </a:r>
            <a:r>
              <a:rPr lang="ru-RU" sz="1500" dirty="0" smtClean="0"/>
              <a:t> </a:t>
            </a:r>
            <a:r>
              <a:rPr lang="ru-RU" sz="1500" dirty="0" err="1" smtClean="0"/>
              <a:t>мисливські</a:t>
            </a:r>
            <a:r>
              <a:rPr lang="ru-RU" sz="1500" dirty="0" smtClean="0"/>
              <a:t> </a:t>
            </a:r>
            <a:r>
              <a:rPr lang="ru-RU" sz="1500" dirty="0" err="1" smtClean="0"/>
              <a:t>угіддя</a:t>
            </a:r>
            <a:r>
              <a:rPr lang="ru-RU" sz="1500" dirty="0" smtClean="0"/>
              <a:t> </a:t>
            </a:r>
            <a:r>
              <a:rPr lang="ru-RU" sz="1500" dirty="0" err="1" smtClean="0"/>
              <a:t>являють</a:t>
            </a:r>
            <a:r>
              <a:rPr lang="ru-RU" sz="1500" dirty="0" smtClean="0"/>
              <a:t> собою комплекс </a:t>
            </a:r>
            <a:r>
              <a:rPr lang="ru-RU" sz="1500" dirty="0" err="1" smtClean="0"/>
              <a:t>очеретяних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заростей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низкою </a:t>
            </a:r>
            <a:r>
              <a:rPr lang="ru-RU" sz="1500" dirty="0" err="1" smtClean="0"/>
              <a:t>різних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водойм</a:t>
            </a:r>
            <a:r>
              <a:rPr lang="ru-RU" sz="1500" dirty="0" smtClean="0"/>
              <a:t> та </a:t>
            </a:r>
            <a:r>
              <a:rPr lang="ru-RU" sz="1500" dirty="0" err="1" smtClean="0"/>
              <a:t>суходільних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островів</a:t>
            </a:r>
            <a:r>
              <a:rPr lang="ru-RU" sz="1500" dirty="0" smtClean="0"/>
              <a:t>, </a:t>
            </a:r>
            <a:r>
              <a:rPr lang="ru-RU" sz="1500" dirty="0" err="1" smtClean="0"/>
              <a:t>зарослих</a:t>
            </a:r>
            <a:r>
              <a:rPr lang="ru-RU" sz="1500" dirty="0" smtClean="0"/>
              <a:t> </a:t>
            </a:r>
            <a:r>
              <a:rPr lang="ru-RU" sz="1500" dirty="0" err="1" smtClean="0"/>
              <a:t>деревною</a:t>
            </a:r>
            <a:r>
              <a:rPr lang="ru-RU" sz="1500" dirty="0" smtClean="0"/>
              <a:t> </a:t>
            </a:r>
            <a:r>
              <a:rPr lang="ru-RU" sz="1500" dirty="0" err="1" smtClean="0"/>
              <a:t>та</a:t>
            </a:r>
            <a:r>
              <a:rPr lang="ru-RU" sz="1500" dirty="0" smtClean="0"/>
              <a:t> </a:t>
            </a:r>
            <a:r>
              <a:rPr lang="ru-RU" sz="1500" dirty="0" err="1" smtClean="0"/>
              <a:t>чагарниковою</a:t>
            </a:r>
            <a:r>
              <a:rPr lang="ru-RU" sz="1500" dirty="0" smtClean="0"/>
              <a:t> </a:t>
            </a:r>
            <a:r>
              <a:rPr lang="ru-RU" sz="1500" dirty="0" err="1" smtClean="0"/>
              <a:t>рослинністю</a:t>
            </a:r>
            <a:r>
              <a:rPr lang="ru-RU" sz="1500" dirty="0" smtClean="0"/>
              <a:t>. Особливо </a:t>
            </a:r>
            <a:r>
              <a:rPr lang="ru-RU" sz="1500" dirty="0" err="1" smtClean="0"/>
              <a:t>листяні</a:t>
            </a:r>
            <a:r>
              <a:rPr lang="ru-RU" sz="1500" dirty="0" smtClean="0"/>
              <a:t> </a:t>
            </a:r>
            <a:r>
              <a:rPr lang="ru-RU" sz="1500" dirty="0" err="1" smtClean="0"/>
              <a:t>насадження</a:t>
            </a:r>
            <a:r>
              <a:rPr lang="ru-RU" sz="1500" dirty="0" smtClean="0"/>
              <a:t> на </a:t>
            </a:r>
            <a:r>
              <a:rPr lang="ru-RU" sz="1500" dirty="0" err="1" smtClean="0"/>
              <a:t>заплавних</a:t>
            </a:r>
            <a:r>
              <a:rPr lang="ru-RU" sz="1500" dirty="0" smtClean="0"/>
              <a:t> островах. </a:t>
            </a:r>
            <a:r>
              <a:rPr lang="ru-RU" sz="1500" dirty="0" err="1" smtClean="0"/>
              <a:t>Приклади</a:t>
            </a:r>
            <a:r>
              <a:rPr lang="ru-RU" sz="1500" dirty="0" smtClean="0"/>
              <a:t> </a:t>
            </a:r>
            <a:r>
              <a:rPr lang="ru-RU" sz="1500" dirty="0" err="1" smtClean="0"/>
              <a:t>картографічного</a:t>
            </a:r>
            <a:r>
              <a:rPr lang="ru-RU" sz="1500" dirty="0" smtClean="0"/>
              <a:t> </a:t>
            </a:r>
            <a:r>
              <a:rPr lang="ru-RU" sz="1500" dirty="0" err="1" smtClean="0"/>
              <a:t>позначення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водних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об’єктів</a:t>
            </a:r>
            <a:r>
              <a:rPr lang="ru-RU" sz="1500" dirty="0" smtClean="0"/>
              <a:t> наведено у </a:t>
            </a:r>
            <a:r>
              <a:rPr lang="ru-RU" sz="1500" dirty="0" err="1" smtClean="0"/>
              <a:t>додатку</a:t>
            </a:r>
            <a:r>
              <a:rPr lang="ru-RU" sz="1500" dirty="0" smtClean="0"/>
              <a:t> 3. Балки – </a:t>
            </a:r>
            <a:r>
              <a:rPr lang="ru-RU" sz="1500" dirty="0" err="1" smtClean="0"/>
              <a:t>це</a:t>
            </a:r>
            <a:r>
              <a:rPr lang="ru-RU" sz="1500" dirty="0" smtClean="0"/>
              <a:t> </a:t>
            </a:r>
            <a:r>
              <a:rPr lang="ru-RU" sz="1500" dirty="0" err="1" smtClean="0"/>
              <a:t>ділянки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</a:t>
            </a:r>
            <a:r>
              <a:rPr lang="ru-RU" sz="1500" dirty="0" err="1" smtClean="0"/>
              <a:t>пересіченим</a:t>
            </a:r>
            <a:r>
              <a:rPr lang="ru-RU" sz="1500" dirty="0" smtClean="0"/>
              <a:t> </a:t>
            </a:r>
            <a:r>
              <a:rPr lang="ru-RU" sz="1500" dirty="0" err="1" smtClean="0"/>
              <a:t>рельєфом</a:t>
            </a:r>
            <a:r>
              <a:rPr lang="ru-RU" sz="1500" dirty="0" smtClean="0"/>
              <a:t>, </a:t>
            </a:r>
            <a:r>
              <a:rPr lang="ru-RU" sz="1500" dirty="0" err="1" smtClean="0"/>
              <a:t>які</a:t>
            </a:r>
            <a:r>
              <a:rPr lang="ru-RU" sz="1500" dirty="0" smtClean="0"/>
              <a:t> </a:t>
            </a:r>
            <a:r>
              <a:rPr lang="ru-RU" sz="1500" dirty="0" err="1" smtClean="0"/>
              <a:t>розміщені</a:t>
            </a:r>
            <a:r>
              <a:rPr lang="ru-RU" sz="1500" dirty="0" smtClean="0"/>
              <a:t> </a:t>
            </a:r>
            <a:r>
              <a:rPr lang="ru-RU" sz="1500" dirty="0" err="1" smtClean="0"/>
              <a:t>серед</a:t>
            </a:r>
            <a:r>
              <a:rPr lang="ru-RU" sz="1500" dirty="0" smtClean="0"/>
              <a:t> </a:t>
            </a:r>
            <a:r>
              <a:rPr lang="ru-RU" sz="1500" dirty="0" err="1" smtClean="0"/>
              <a:t>польових</a:t>
            </a:r>
            <a:r>
              <a:rPr lang="ru-RU" sz="1500" dirty="0" smtClean="0"/>
              <a:t> </a:t>
            </a:r>
            <a:r>
              <a:rPr lang="ru-RU" sz="1500" dirty="0" err="1" smtClean="0"/>
              <a:t>угідь</a:t>
            </a:r>
            <a:r>
              <a:rPr lang="ru-RU" sz="1500" dirty="0" smtClean="0"/>
              <a:t>, </a:t>
            </a:r>
            <a:r>
              <a:rPr lang="ru-RU" sz="1500" dirty="0" err="1" smtClean="0"/>
              <a:t>віддалених</a:t>
            </a:r>
            <a:r>
              <a:rPr lang="ru-RU" sz="1500" dirty="0" smtClean="0"/>
              <a:t> </a:t>
            </a:r>
            <a:r>
              <a:rPr lang="ru-RU" sz="1500" dirty="0" err="1" smtClean="0"/>
              <a:t>від</a:t>
            </a:r>
            <a:r>
              <a:rPr lang="ru-RU" sz="1500" dirty="0" smtClean="0"/>
              <a:t> </a:t>
            </a:r>
            <a:r>
              <a:rPr lang="ru-RU" sz="1500" dirty="0" err="1" smtClean="0"/>
              <a:t>лісових</a:t>
            </a:r>
            <a:r>
              <a:rPr lang="ru-RU" sz="1500" dirty="0" smtClean="0"/>
              <a:t> </a:t>
            </a:r>
            <a:r>
              <a:rPr lang="ru-RU" sz="1500" dirty="0" err="1" smtClean="0"/>
              <a:t>масивів</a:t>
            </a:r>
            <a:r>
              <a:rPr lang="ru-RU" sz="1500" dirty="0" smtClean="0"/>
              <a:t>. Балки як тип </a:t>
            </a:r>
            <a:r>
              <a:rPr lang="ru-RU" sz="1500" dirty="0" err="1" smtClean="0"/>
              <a:t>мисливських</a:t>
            </a:r>
            <a:r>
              <a:rPr lang="ru-RU" sz="1500" dirty="0" smtClean="0"/>
              <a:t> </a:t>
            </a:r>
            <a:r>
              <a:rPr lang="ru-RU" sz="1500" dirty="0" err="1" smtClean="0"/>
              <a:t>угідь</a:t>
            </a:r>
            <a:r>
              <a:rPr lang="ru-RU" sz="1500" dirty="0" smtClean="0"/>
              <a:t> </a:t>
            </a:r>
            <a:r>
              <a:rPr lang="ru-RU" sz="1500" dirty="0" err="1" smtClean="0"/>
              <a:t>виділяють</a:t>
            </a:r>
            <a:r>
              <a:rPr lang="ru-RU" sz="1500" dirty="0" smtClean="0"/>
              <a:t> </a:t>
            </a:r>
            <a:r>
              <a:rPr lang="ru-RU" sz="1500" dirty="0" err="1" smtClean="0"/>
              <a:t>тільки</a:t>
            </a:r>
            <a:r>
              <a:rPr lang="ru-RU" sz="1500" dirty="0" smtClean="0"/>
              <a:t> в </a:t>
            </a:r>
            <a:r>
              <a:rPr lang="ru-RU" sz="1500" dirty="0" err="1" smtClean="0"/>
              <a:t>лісостеповій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степовій</a:t>
            </a:r>
            <a:r>
              <a:rPr lang="ru-RU" sz="1500" dirty="0" smtClean="0"/>
              <a:t> зонах. </a:t>
            </a:r>
            <a:r>
              <a:rPr lang="ru-RU" sz="1500" dirty="0" err="1" smtClean="0"/>
              <a:t>Розподіляється</a:t>
            </a:r>
            <a:r>
              <a:rPr lang="ru-RU" sz="1500" dirty="0" smtClean="0"/>
              <a:t> </a:t>
            </a:r>
            <a:r>
              <a:rPr lang="ru-RU" sz="1500" dirty="0" err="1" smtClean="0"/>
              <a:t>цей</a:t>
            </a:r>
            <a:r>
              <a:rPr lang="ru-RU" sz="1500" dirty="0" smtClean="0"/>
              <a:t> тип на два </a:t>
            </a:r>
            <a:r>
              <a:rPr lang="ru-RU" sz="1500" dirty="0" err="1" smtClean="0"/>
              <a:t>підтипи</a:t>
            </a:r>
            <a:r>
              <a:rPr lang="ru-RU" sz="1500" dirty="0" smtClean="0"/>
              <a:t>: </a:t>
            </a:r>
            <a:r>
              <a:rPr lang="ru-RU" sz="1500" dirty="0" err="1" smtClean="0"/>
              <a:t>чисті</a:t>
            </a:r>
            <a:r>
              <a:rPr lang="ru-RU" sz="1500" dirty="0" smtClean="0"/>
              <a:t> та </a:t>
            </a:r>
            <a:r>
              <a:rPr lang="ru-RU" sz="1500" dirty="0" err="1" smtClean="0"/>
              <a:t>зарослі</a:t>
            </a:r>
            <a:r>
              <a:rPr lang="ru-RU" sz="1500" dirty="0" smtClean="0"/>
              <a:t> </a:t>
            </a:r>
            <a:r>
              <a:rPr lang="ru-RU" sz="1500" dirty="0" err="1" smtClean="0"/>
              <a:t>деревною</a:t>
            </a:r>
            <a:r>
              <a:rPr lang="ru-RU" sz="1500" dirty="0" smtClean="0"/>
              <a:t> </a:t>
            </a:r>
            <a:r>
              <a:rPr lang="ru-RU" sz="1500" dirty="0" err="1" smtClean="0"/>
              <a:t>або</a:t>
            </a:r>
            <a:r>
              <a:rPr lang="ru-RU" sz="1500" dirty="0" smtClean="0"/>
              <a:t> </a:t>
            </a:r>
            <a:r>
              <a:rPr lang="ru-RU" sz="1500" dirty="0" err="1" smtClean="0"/>
              <a:t>чагарниковою</a:t>
            </a:r>
            <a:r>
              <a:rPr lang="ru-RU" sz="1500" dirty="0" smtClean="0"/>
              <a:t> </a:t>
            </a:r>
            <a:r>
              <a:rPr lang="ru-RU" sz="1500" dirty="0" err="1" smtClean="0"/>
              <a:t>рослинністю</a:t>
            </a:r>
            <a:r>
              <a:rPr lang="ru-RU" sz="1500" dirty="0" smtClean="0"/>
              <a:t>. У степу </a:t>
            </a:r>
            <a:r>
              <a:rPr lang="ru-RU" sz="1500" dirty="0" err="1" smtClean="0"/>
              <a:t>такі</a:t>
            </a:r>
            <a:r>
              <a:rPr lang="ru-RU" sz="1500" dirty="0" smtClean="0"/>
              <a:t> </a:t>
            </a:r>
            <a:r>
              <a:rPr lang="ru-RU" sz="1500" dirty="0" err="1" smtClean="0"/>
              <a:t>ділянки</a:t>
            </a:r>
            <a:r>
              <a:rPr lang="ru-RU" sz="1500" dirty="0" smtClean="0"/>
              <a:t> </a:t>
            </a:r>
            <a:r>
              <a:rPr lang="ru-RU" sz="1500" dirty="0" err="1" smtClean="0"/>
              <a:t>мають</a:t>
            </a:r>
            <a:r>
              <a:rPr lang="ru-RU" sz="1500" dirty="0" smtClean="0"/>
              <a:t> </a:t>
            </a:r>
            <a:r>
              <a:rPr lang="ru-RU" sz="1500" dirty="0" err="1" smtClean="0"/>
              <a:t>назву</a:t>
            </a:r>
            <a:r>
              <a:rPr lang="ru-RU" sz="1500" dirty="0" smtClean="0"/>
              <a:t> “</a:t>
            </a:r>
            <a:r>
              <a:rPr lang="ru-RU" sz="1500" dirty="0" err="1" smtClean="0"/>
              <a:t>байраки</a:t>
            </a:r>
            <a:r>
              <a:rPr lang="ru-RU" sz="1500" dirty="0" smtClean="0"/>
              <a:t>” (</a:t>
            </a:r>
            <a:r>
              <a:rPr lang="ru-RU" sz="1500" dirty="0" err="1" smtClean="0"/>
              <a:t>додаток</a:t>
            </a:r>
            <a:r>
              <a:rPr lang="ru-RU" sz="1500" dirty="0" smtClean="0"/>
              <a:t> 1, 3). </a:t>
            </a:r>
            <a:r>
              <a:rPr lang="ru-RU" sz="1500" dirty="0" err="1" smtClean="0"/>
              <a:t>Піски</a:t>
            </a:r>
            <a:r>
              <a:rPr lang="ru-RU" sz="1500" dirty="0" smtClean="0"/>
              <a:t> – </a:t>
            </a:r>
            <a:r>
              <a:rPr lang="ru-RU" sz="1500" dirty="0" err="1" smtClean="0"/>
              <a:t>це</a:t>
            </a:r>
            <a:r>
              <a:rPr lang="ru-RU" sz="1500" dirty="0" smtClean="0"/>
              <a:t> </a:t>
            </a:r>
            <a:r>
              <a:rPr lang="ru-RU" sz="1500" dirty="0" err="1" smtClean="0"/>
              <a:t>ділянки</a:t>
            </a:r>
            <a:r>
              <a:rPr lang="ru-RU" sz="1500" dirty="0" smtClean="0"/>
              <a:t>, </a:t>
            </a:r>
            <a:r>
              <a:rPr lang="ru-RU" sz="1500" dirty="0" err="1" smtClean="0"/>
              <a:t>які</a:t>
            </a:r>
            <a:r>
              <a:rPr lang="ru-RU" sz="1500" dirty="0" smtClean="0"/>
              <a:t> не </a:t>
            </a:r>
            <a:r>
              <a:rPr lang="ru-RU" sz="1500" dirty="0" err="1" smtClean="0"/>
              <a:t>вкриті</a:t>
            </a:r>
            <a:r>
              <a:rPr lang="ru-RU" sz="1500" dirty="0" smtClean="0"/>
              <a:t> </a:t>
            </a:r>
            <a:r>
              <a:rPr lang="ru-RU" sz="1500" dirty="0" err="1" smtClean="0"/>
              <a:t>або</a:t>
            </a:r>
            <a:r>
              <a:rPr lang="ru-RU" sz="1500" dirty="0" smtClean="0"/>
              <a:t> </a:t>
            </a:r>
            <a:r>
              <a:rPr lang="ru-RU" sz="1500" dirty="0" err="1" smtClean="0"/>
              <a:t>подекуди</a:t>
            </a:r>
            <a:r>
              <a:rPr lang="ru-RU" sz="1500" dirty="0" smtClean="0"/>
              <a:t> </a:t>
            </a:r>
            <a:r>
              <a:rPr lang="ru-RU" sz="1500" dirty="0" err="1" smtClean="0"/>
              <a:t>вкриті</a:t>
            </a:r>
            <a:r>
              <a:rPr lang="ru-RU" sz="1500" dirty="0" smtClean="0"/>
              <a:t> </a:t>
            </a:r>
            <a:r>
              <a:rPr lang="ru-RU" sz="1500" dirty="0" err="1" smtClean="0"/>
              <a:t>трав’янистою</a:t>
            </a:r>
            <a:r>
              <a:rPr lang="ru-RU" sz="1500" dirty="0" smtClean="0"/>
              <a:t> та </a:t>
            </a:r>
            <a:r>
              <a:rPr lang="ru-RU" sz="1500" dirty="0" err="1" smtClean="0"/>
              <a:t>чагарниковою</a:t>
            </a:r>
            <a:r>
              <a:rPr lang="ru-RU" sz="1500" dirty="0" smtClean="0"/>
              <a:t> </a:t>
            </a:r>
            <a:r>
              <a:rPr lang="ru-RU" sz="1500" dirty="0" err="1" smtClean="0"/>
              <a:t>рослинністю</a:t>
            </a:r>
            <a:r>
              <a:rPr lang="ru-RU" sz="1500" dirty="0" smtClean="0"/>
              <a:t>. На </a:t>
            </a:r>
            <a:r>
              <a:rPr lang="ru-RU" sz="1500" dirty="0" err="1" smtClean="0"/>
              <a:t>Україні</a:t>
            </a:r>
            <a:r>
              <a:rPr lang="ru-RU" sz="1500" dirty="0" smtClean="0"/>
              <a:t> </a:t>
            </a:r>
            <a:r>
              <a:rPr lang="ru-RU" sz="1500" dirty="0" err="1" smtClean="0"/>
              <a:t>піски</a:t>
            </a:r>
            <a:r>
              <a:rPr lang="ru-RU" sz="1500" dirty="0" smtClean="0"/>
              <a:t> </a:t>
            </a:r>
            <a:r>
              <a:rPr lang="ru-RU" sz="1500" dirty="0" err="1" smtClean="0"/>
              <a:t>займають</a:t>
            </a:r>
            <a:r>
              <a:rPr lang="ru-RU" sz="1500" dirty="0" smtClean="0"/>
              <a:t> </a:t>
            </a:r>
            <a:r>
              <a:rPr lang="ru-RU" sz="1500" dirty="0" err="1" smtClean="0"/>
              <a:t>значні</a:t>
            </a:r>
            <a:r>
              <a:rPr lang="ru-RU" sz="1500" dirty="0" smtClean="0"/>
              <a:t> </a:t>
            </a:r>
            <a:r>
              <a:rPr lang="ru-RU" sz="1500" dirty="0" err="1" smtClean="0"/>
              <a:t>площі</a:t>
            </a:r>
            <a:r>
              <a:rPr lang="ru-RU" sz="1500" dirty="0" smtClean="0"/>
              <a:t> в районах </a:t>
            </a:r>
            <a:r>
              <a:rPr lang="ru-RU" sz="1500" dirty="0" err="1" smtClean="0"/>
              <a:t>Полісся</a:t>
            </a:r>
            <a:r>
              <a:rPr lang="ru-RU" sz="1500" dirty="0" smtClean="0"/>
              <a:t>, </a:t>
            </a:r>
            <a:r>
              <a:rPr lang="ru-RU" sz="1500" dirty="0" err="1" smtClean="0"/>
              <a:t>вздовж</a:t>
            </a:r>
            <a:r>
              <a:rPr lang="ru-RU" sz="1500" dirty="0" smtClean="0"/>
              <a:t> </a:t>
            </a:r>
            <a:r>
              <a:rPr lang="ru-RU" sz="1500" dirty="0" err="1" smtClean="0"/>
              <a:t>Дніпра</a:t>
            </a:r>
            <a:r>
              <a:rPr lang="ru-RU" sz="1500" dirty="0" smtClean="0"/>
              <a:t>, </a:t>
            </a:r>
            <a:r>
              <a:rPr lang="ru-RU" sz="1500" dirty="0" err="1" smtClean="0"/>
              <a:t>Десни</a:t>
            </a:r>
            <a:r>
              <a:rPr lang="ru-RU" sz="1500" dirty="0" smtClean="0"/>
              <a:t>, </a:t>
            </a:r>
            <a:r>
              <a:rPr lang="ru-RU" sz="1500" dirty="0" err="1" smtClean="0"/>
              <a:t>Донця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других </a:t>
            </a:r>
            <a:r>
              <a:rPr lang="ru-RU" sz="1500" dirty="0" err="1" smtClean="0"/>
              <a:t>річок</a:t>
            </a:r>
            <a:r>
              <a:rPr lang="ru-RU" sz="1500" dirty="0" smtClean="0"/>
              <a:t> на </a:t>
            </a:r>
            <a:r>
              <a:rPr lang="ru-RU" sz="1500" dirty="0" err="1" smtClean="0"/>
              <a:t>узбережжі</a:t>
            </a:r>
            <a:r>
              <a:rPr lang="ru-RU" sz="1500" dirty="0" smtClean="0"/>
              <a:t> Чорного та </a:t>
            </a:r>
            <a:r>
              <a:rPr lang="ru-RU" sz="1500" dirty="0" err="1" smtClean="0"/>
              <a:t>Азовського</a:t>
            </a:r>
            <a:r>
              <a:rPr lang="ru-RU" sz="1500" dirty="0" smtClean="0"/>
              <a:t> </a:t>
            </a:r>
            <a:r>
              <a:rPr lang="ru-RU" sz="1500" dirty="0" err="1" smtClean="0"/>
              <a:t>морів</a:t>
            </a:r>
            <a:r>
              <a:rPr lang="ru-RU" sz="1500" dirty="0" smtClean="0"/>
              <a:t>. </a:t>
            </a:r>
            <a:r>
              <a:rPr lang="ru-RU" sz="1500" dirty="0" err="1" smtClean="0"/>
              <a:t>Голий</a:t>
            </a:r>
            <a:r>
              <a:rPr lang="ru-RU" sz="1500" dirty="0" smtClean="0"/>
              <a:t>, не </a:t>
            </a:r>
            <a:r>
              <a:rPr lang="ru-RU" sz="1500" dirty="0" err="1" smtClean="0"/>
              <a:t>вкритий</a:t>
            </a:r>
            <a:r>
              <a:rPr lang="ru-RU" sz="1500" dirty="0" smtClean="0"/>
              <a:t> </a:t>
            </a:r>
            <a:r>
              <a:rPr lang="ru-RU" sz="1500" dirty="0" err="1" smtClean="0"/>
              <a:t>рослинністю</a:t>
            </a:r>
            <a:r>
              <a:rPr lang="ru-RU" sz="1500" dirty="0" smtClean="0"/>
              <a:t> </a:t>
            </a:r>
            <a:r>
              <a:rPr lang="ru-RU" sz="1500" dirty="0" err="1" smtClean="0"/>
              <a:t>пісок</a:t>
            </a:r>
            <a:r>
              <a:rPr lang="ru-RU" sz="1500" dirty="0" smtClean="0"/>
              <a:t> </a:t>
            </a:r>
            <a:r>
              <a:rPr lang="ru-RU" sz="1500" dirty="0" err="1" smtClean="0"/>
              <a:t>може</a:t>
            </a:r>
            <a:r>
              <a:rPr lang="ru-RU" sz="1500" dirty="0" smtClean="0"/>
              <a:t> </a:t>
            </a:r>
            <a:r>
              <a:rPr lang="ru-RU" sz="1500" dirty="0" err="1" smtClean="0"/>
              <a:t>переноситись</a:t>
            </a:r>
            <a:r>
              <a:rPr lang="ru-RU" sz="1500" dirty="0" smtClean="0"/>
              <a:t> </a:t>
            </a:r>
            <a:r>
              <a:rPr lang="ru-RU" sz="1500" dirty="0" err="1" smtClean="0"/>
              <a:t>вітром</a:t>
            </a:r>
            <a:r>
              <a:rPr lang="ru-RU" sz="1500" dirty="0" smtClean="0"/>
              <a:t>. </a:t>
            </a:r>
            <a:r>
              <a:rPr lang="ru-RU" sz="1500" dirty="0" err="1" smtClean="0"/>
              <a:t>Поверхневий</a:t>
            </a:r>
            <a:r>
              <a:rPr lang="ru-RU" sz="1500" dirty="0" smtClean="0"/>
              <a:t> шар такого </a:t>
            </a:r>
            <a:r>
              <a:rPr lang="ru-RU" sz="1500" dirty="0" err="1" smtClean="0"/>
              <a:t>піску</a:t>
            </a:r>
            <a:r>
              <a:rPr lang="ru-RU" sz="1500" dirty="0" smtClean="0"/>
              <a:t> </a:t>
            </a:r>
            <a:r>
              <a:rPr lang="ru-RU" sz="1500" dirty="0" err="1" smtClean="0"/>
              <a:t>починає</a:t>
            </a:r>
            <a:r>
              <a:rPr lang="ru-RU" sz="1500" dirty="0" smtClean="0"/>
              <a:t> </a:t>
            </a:r>
            <a:r>
              <a:rPr lang="ru-RU" sz="1500" dirty="0" err="1" smtClean="0"/>
              <a:t>рухатись</a:t>
            </a:r>
            <a:r>
              <a:rPr lang="ru-RU" sz="1500" dirty="0" smtClean="0"/>
              <a:t> </a:t>
            </a:r>
            <a:r>
              <a:rPr lang="ru-RU" sz="1500" dirty="0" err="1" smtClean="0"/>
              <a:t>вже</a:t>
            </a:r>
            <a:r>
              <a:rPr lang="ru-RU" sz="1500" dirty="0" smtClean="0"/>
              <a:t> при </a:t>
            </a:r>
            <a:r>
              <a:rPr lang="ru-RU" sz="1500" dirty="0" err="1" smtClean="0"/>
              <a:t>швидкості</a:t>
            </a:r>
            <a:r>
              <a:rPr lang="ru-RU" sz="1500" dirty="0" smtClean="0"/>
              <a:t> </a:t>
            </a:r>
            <a:r>
              <a:rPr lang="ru-RU" sz="1500" dirty="0" err="1" smtClean="0"/>
              <a:t>вітру</a:t>
            </a:r>
            <a:r>
              <a:rPr lang="ru-RU" sz="1500" dirty="0" smtClean="0"/>
              <a:t> 4 м у секунду, при </a:t>
            </a:r>
            <a:r>
              <a:rPr lang="ru-RU" sz="1500" dirty="0" err="1" smtClean="0"/>
              <a:t>швидкості</a:t>
            </a:r>
            <a:r>
              <a:rPr lang="ru-RU" sz="1500" dirty="0" smtClean="0"/>
              <a:t> в 40 м за секунду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більше</a:t>
            </a:r>
            <a:r>
              <a:rPr lang="ru-RU" sz="1500" dirty="0" smtClean="0"/>
              <a:t> </a:t>
            </a:r>
            <a:r>
              <a:rPr lang="ru-RU" sz="1500" dirty="0" err="1" smtClean="0"/>
              <a:t>бувають</a:t>
            </a:r>
            <a:r>
              <a:rPr lang="ru-RU" sz="1500" dirty="0" smtClean="0"/>
              <a:t> </a:t>
            </a:r>
            <a:r>
              <a:rPr lang="ru-RU" sz="1500" dirty="0" err="1" smtClean="0"/>
              <a:t>піщані</a:t>
            </a:r>
            <a:r>
              <a:rPr lang="ru-RU" sz="1500" dirty="0" smtClean="0"/>
              <a:t> </a:t>
            </a:r>
            <a:r>
              <a:rPr lang="ru-RU" sz="1500" dirty="0" err="1" smtClean="0"/>
              <a:t>бурі</a:t>
            </a:r>
            <a:r>
              <a:rPr lang="ru-RU" sz="1500" dirty="0" smtClean="0"/>
              <a:t>. </a:t>
            </a:r>
            <a:r>
              <a:rPr lang="ru-RU" sz="1500" dirty="0" err="1" smtClean="0"/>
              <a:t>Рухливі</a:t>
            </a:r>
            <a:r>
              <a:rPr lang="ru-RU" sz="1500" dirty="0" smtClean="0"/>
              <a:t> </a:t>
            </a:r>
            <a:r>
              <a:rPr lang="ru-RU" sz="1500" dirty="0" err="1" smtClean="0"/>
              <a:t>піски</a:t>
            </a:r>
            <a:r>
              <a:rPr lang="ru-RU" sz="1500" dirty="0" smtClean="0"/>
              <a:t> </a:t>
            </a:r>
            <a:r>
              <a:rPr lang="ru-RU" sz="1500" dirty="0" err="1" smtClean="0"/>
              <a:t>приносять</a:t>
            </a:r>
            <a:r>
              <a:rPr lang="ru-RU" sz="1500" dirty="0" smtClean="0"/>
              <a:t> </a:t>
            </a:r>
            <a:r>
              <a:rPr lang="ru-RU" sz="1500" dirty="0" err="1" smtClean="0"/>
              <a:t>велику</a:t>
            </a:r>
            <a:r>
              <a:rPr lang="ru-RU" sz="1500" dirty="0" smtClean="0"/>
              <a:t> шкоду, тому </a:t>
            </a:r>
            <a:r>
              <a:rPr lang="ru-RU" sz="1500" dirty="0" err="1" smtClean="0"/>
              <a:t>що</a:t>
            </a:r>
            <a:r>
              <a:rPr lang="ru-RU" sz="1500" dirty="0" smtClean="0"/>
              <a:t> </a:t>
            </a:r>
            <a:r>
              <a:rPr lang="ru-RU" sz="1500" dirty="0" err="1" smtClean="0"/>
              <a:t>поступово</a:t>
            </a:r>
            <a:r>
              <a:rPr lang="ru-RU" sz="1500" dirty="0" smtClean="0"/>
              <a:t> </a:t>
            </a:r>
            <a:r>
              <a:rPr lang="ru-RU" sz="1500" dirty="0" err="1" smtClean="0"/>
              <a:t>засипають</a:t>
            </a:r>
            <a:r>
              <a:rPr lang="ru-RU" sz="1500" dirty="0" smtClean="0"/>
              <a:t> поля, луки, городи, дороги, </a:t>
            </a:r>
            <a:r>
              <a:rPr lang="ru-RU" sz="1500" dirty="0" err="1" smtClean="0"/>
              <a:t>споруди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села. Для </a:t>
            </a:r>
            <a:r>
              <a:rPr lang="ru-RU" sz="1500" dirty="0" err="1" smtClean="0"/>
              <a:t>господарського</a:t>
            </a:r>
            <a:r>
              <a:rPr lang="ru-RU" sz="1500" dirty="0" smtClean="0"/>
              <a:t> </a:t>
            </a:r>
            <a:r>
              <a:rPr lang="ru-RU" sz="1500" dirty="0" err="1" smtClean="0"/>
              <a:t>використання</a:t>
            </a:r>
            <a:r>
              <a:rPr lang="ru-RU" sz="1500" dirty="0" smtClean="0"/>
              <a:t> </a:t>
            </a:r>
            <a:r>
              <a:rPr lang="ru-RU" sz="1500" dirty="0" err="1" smtClean="0"/>
              <a:t>пісків</a:t>
            </a:r>
            <a:r>
              <a:rPr lang="ru-RU" sz="1500" dirty="0" smtClean="0"/>
              <a:t> </a:t>
            </a:r>
            <a:r>
              <a:rPr lang="ru-RU" sz="1500" dirty="0" err="1" smtClean="0"/>
              <a:t>важливо</a:t>
            </a:r>
            <a:r>
              <a:rPr lang="ru-RU" sz="1500" dirty="0" smtClean="0"/>
              <a:t> знати </a:t>
            </a:r>
            <a:r>
              <a:rPr lang="ru-RU" sz="1500" dirty="0" err="1" smtClean="0"/>
              <a:t>їх</a:t>
            </a:r>
            <a:r>
              <a:rPr lang="ru-RU" sz="1500" dirty="0" smtClean="0"/>
              <a:t> </a:t>
            </a:r>
            <a:r>
              <a:rPr lang="ru-RU" sz="1500" dirty="0" err="1" smtClean="0"/>
              <a:t>якості</a:t>
            </a:r>
            <a:r>
              <a:rPr lang="ru-RU" sz="1500" dirty="0" smtClean="0"/>
              <a:t> </a:t>
            </a:r>
            <a:r>
              <a:rPr lang="ru-RU" sz="1500" dirty="0" err="1" smtClean="0"/>
              <a:t>і</a:t>
            </a:r>
            <a:r>
              <a:rPr lang="ru-RU" sz="1500" dirty="0" smtClean="0"/>
              <a:t> </a:t>
            </a:r>
            <a:r>
              <a:rPr lang="ru-RU" sz="1500" dirty="0" err="1" smtClean="0"/>
              <a:t>придатність</a:t>
            </a:r>
            <a:r>
              <a:rPr lang="ru-RU" sz="1500" dirty="0" smtClean="0"/>
              <a:t> для </a:t>
            </a:r>
            <a:r>
              <a:rPr lang="ru-RU" sz="1500" dirty="0" err="1" smtClean="0"/>
              <a:t>вирощування</a:t>
            </a:r>
            <a:r>
              <a:rPr lang="ru-RU" sz="1500" dirty="0" smtClean="0"/>
              <a:t> </a:t>
            </a:r>
            <a:r>
              <a:rPr lang="ru-RU" sz="1500" dirty="0" err="1" smtClean="0"/>
              <a:t>рослин</a:t>
            </a:r>
            <a:r>
              <a:rPr lang="ru-RU" sz="1500" dirty="0" smtClean="0"/>
              <a:t> (</a:t>
            </a:r>
            <a:r>
              <a:rPr lang="ru-RU" sz="1500" dirty="0" err="1" smtClean="0"/>
              <a:t>додаток</a:t>
            </a:r>
            <a:r>
              <a:rPr lang="ru-RU" sz="1500" dirty="0" smtClean="0"/>
              <a:t> 1). Вода на </a:t>
            </a:r>
            <a:r>
              <a:rPr lang="ru-RU" sz="1500" dirty="0" err="1" smtClean="0"/>
              <a:t>пісках</a:t>
            </a:r>
            <a:r>
              <a:rPr lang="ru-RU" sz="1500" dirty="0" smtClean="0"/>
              <a:t> </a:t>
            </a:r>
            <a:r>
              <a:rPr lang="ru-RU" sz="1500" dirty="0" err="1" smtClean="0"/>
              <a:t>швидко</a:t>
            </a:r>
            <a:r>
              <a:rPr lang="ru-RU" sz="1500" dirty="0" smtClean="0"/>
              <a:t> проходить </a:t>
            </a:r>
            <a:r>
              <a:rPr lang="ru-RU" sz="1500" dirty="0" err="1" smtClean="0"/>
              <a:t>углиб</a:t>
            </a:r>
            <a:r>
              <a:rPr lang="ru-RU" sz="1500" dirty="0" smtClean="0"/>
              <a:t>, </a:t>
            </a:r>
            <a:r>
              <a:rPr lang="ru-RU" sz="1500" dirty="0" err="1" smtClean="0"/>
              <a:t>що</a:t>
            </a:r>
            <a:r>
              <a:rPr lang="ru-RU" sz="1500" dirty="0" smtClean="0"/>
              <a:t> </a:t>
            </a:r>
            <a:r>
              <a:rPr lang="ru-RU" sz="1500" dirty="0" err="1" smtClean="0"/>
              <a:t>зумовлює</a:t>
            </a:r>
            <a:r>
              <a:rPr lang="ru-RU" sz="1500" dirty="0" smtClean="0"/>
              <a:t> </a:t>
            </a:r>
            <a:r>
              <a:rPr lang="ru-RU" sz="1500" dirty="0" err="1" smtClean="0"/>
              <a:t>сухість</a:t>
            </a:r>
            <a:r>
              <a:rPr lang="ru-RU" sz="1500" dirty="0" smtClean="0"/>
              <a:t> </a:t>
            </a:r>
            <a:r>
              <a:rPr lang="ru-RU" sz="1500" dirty="0" err="1" smtClean="0"/>
              <a:t>піску</a:t>
            </a:r>
            <a:r>
              <a:rPr lang="ru-RU" sz="1500" dirty="0" smtClean="0"/>
              <a:t> при </a:t>
            </a:r>
            <a:r>
              <a:rPr lang="ru-RU" sz="1500" dirty="0" err="1" smtClean="0"/>
              <a:t>глибокому</a:t>
            </a:r>
            <a:r>
              <a:rPr lang="ru-RU" sz="1500" dirty="0" smtClean="0"/>
              <a:t> </a:t>
            </a:r>
            <a:r>
              <a:rPr lang="ru-RU" sz="1500" dirty="0" err="1" smtClean="0"/>
              <a:t>заляганні</a:t>
            </a:r>
            <a:r>
              <a:rPr lang="ru-RU" sz="1500" dirty="0" smtClean="0"/>
              <a:t> </a:t>
            </a:r>
            <a:r>
              <a:rPr lang="ru-RU" sz="1500" dirty="0" err="1" smtClean="0"/>
              <a:t>ґрунтової</a:t>
            </a:r>
            <a:r>
              <a:rPr lang="ru-RU" sz="1500" dirty="0" smtClean="0"/>
              <a:t> води та </a:t>
            </a:r>
            <a:r>
              <a:rPr lang="ru-RU" sz="1500" dirty="0" err="1" smtClean="0"/>
              <a:t>сприяє</a:t>
            </a:r>
            <a:r>
              <a:rPr lang="ru-RU" sz="1500" dirty="0" smtClean="0"/>
              <a:t> </a:t>
            </a:r>
            <a:r>
              <a:rPr lang="ru-RU" sz="1500" dirty="0" err="1" smtClean="0"/>
              <a:t>швидкому</a:t>
            </a:r>
            <a:r>
              <a:rPr lang="ru-RU" sz="1500" dirty="0" smtClean="0"/>
              <a:t> </a:t>
            </a:r>
            <a:r>
              <a:rPr lang="ru-RU" sz="1500" dirty="0" err="1" smtClean="0"/>
              <a:t>вимиванню</a:t>
            </a:r>
            <a:r>
              <a:rPr lang="ru-RU" sz="1500" dirty="0" smtClean="0"/>
              <a:t> </a:t>
            </a:r>
            <a:r>
              <a:rPr lang="ru-RU" sz="1500" dirty="0" err="1" smtClean="0"/>
              <a:t>поживних</a:t>
            </a:r>
            <a:r>
              <a:rPr lang="ru-RU" sz="1500" dirty="0" smtClean="0"/>
              <a:t> </a:t>
            </a:r>
            <a:r>
              <a:rPr lang="ru-RU" sz="1500" dirty="0" err="1" smtClean="0"/>
              <a:t>речовин</a:t>
            </a:r>
            <a:r>
              <a:rPr lang="ru-RU" sz="1500" dirty="0" smtClean="0"/>
              <a:t>. </a:t>
            </a:r>
            <a:r>
              <a:rPr lang="ru-RU" sz="1500" dirty="0" err="1" smtClean="0"/>
              <a:t>Однак</a:t>
            </a:r>
            <a:r>
              <a:rPr lang="ru-RU" sz="1500" dirty="0" smtClean="0"/>
              <a:t> </a:t>
            </a:r>
            <a:r>
              <a:rPr lang="ru-RU" sz="1500" dirty="0" err="1" smtClean="0"/>
              <a:t>завдяки</a:t>
            </a:r>
            <a:r>
              <a:rPr lang="ru-RU" sz="1500" dirty="0" smtClean="0"/>
              <a:t> </a:t>
            </a:r>
            <a:r>
              <a:rPr lang="ru-RU" sz="1500" dirty="0" err="1" smtClean="0"/>
              <a:t>відсутності</a:t>
            </a:r>
            <a:r>
              <a:rPr lang="ru-RU" sz="1500" dirty="0" smtClean="0"/>
              <a:t> </a:t>
            </a:r>
            <a:r>
              <a:rPr lang="ru-RU" sz="1500" dirty="0" err="1" smtClean="0"/>
              <a:t>мілких</a:t>
            </a:r>
            <a:r>
              <a:rPr lang="ru-RU" sz="1500" dirty="0" smtClean="0"/>
              <a:t> </a:t>
            </a:r>
            <a:r>
              <a:rPr lang="ru-RU" sz="1500" dirty="0" err="1" smtClean="0"/>
              <a:t>водоносних</a:t>
            </a:r>
            <a:r>
              <a:rPr lang="ru-RU" sz="1500" dirty="0" smtClean="0"/>
              <a:t> </a:t>
            </a:r>
            <a:r>
              <a:rPr lang="ru-RU" sz="1500" dirty="0" err="1" smtClean="0"/>
              <a:t>ходів</a:t>
            </a:r>
            <a:r>
              <a:rPr lang="ru-RU" sz="1500" dirty="0" smtClean="0"/>
              <a:t> </a:t>
            </a:r>
            <a:r>
              <a:rPr lang="ru-RU" sz="1500" dirty="0" err="1" smtClean="0"/>
              <a:t>піски</a:t>
            </a:r>
            <a:r>
              <a:rPr lang="ru-RU" sz="1500" dirty="0" smtClean="0"/>
              <a:t> не </a:t>
            </a:r>
            <a:r>
              <a:rPr lang="ru-RU" sz="1500" dirty="0" err="1" smtClean="0"/>
              <a:t>пересихають</a:t>
            </a:r>
            <a:r>
              <a:rPr lang="ru-RU" sz="1500" dirty="0" smtClean="0"/>
              <a:t> на </a:t>
            </a:r>
            <a:r>
              <a:rPr lang="ru-RU" sz="1500" dirty="0" err="1" smtClean="0"/>
              <a:t>значну</a:t>
            </a:r>
            <a:r>
              <a:rPr lang="ru-RU" sz="1500" dirty="0" smtClean="0"/>
              <a:t> </a:t>
            </a:r>
            <a:r>
              <a:rPr lang="ru-RU" sz="1500" dirty="0" err="1" smtClean="0"/>
              <a:t>глибину</a:t>
            </a:r>
            <a:r>
              <a:rPr lang="ru-RU" sz="1500" dirty="0" smtClean="0"/>
              <a:t>, </a:t>
            </a:r>
            <a:r>
              <a:rPr lang="ru-RU" sz="1500" dirty="0" err="1" smtClean="0"/>
              <a:t>більш</a:t>
            </a:r>
            <a:r>
              <a:rPr lang="ru-RU" sz="1500" dirty="0" smtClean="0"/>
              <a:t> </a:t>
            </a:r>
            <a:r>
              <a:rPr lang="ru-RU" sz="1500" dirty="0" err="1" smtClean="0"/>
              <a:t>глибокі</a:t>
            </a:r>
            <a:r>
              <a:rPr lang="ru-RU" sz="1500" dirty="0" smtClean="0"/>
              <a:t> </a:t>
            </a:r>
            <a:r>
              <a:rPr lang="ru-RU" sz="1500" dirty="0" err="1" smtClean="0"/>
              <a:t>шари</a:t>
            </a:r>
            <a:r>
              <a:rPr lang="ru-RU" sz="1500" dirty="0" smtClean="0"/>
              <a:t> </a:t>
            </a:r>
            <a:r>
              <a:rPr lang="ru-RU" sz="1500" dirty="0" err="1" smtClean="0"/>
              <a:t>піску</a:t>
            </a:r>
            <a:r>
              <a:rPr lang="ru-RU" sz="1500" dirty="0" smtClean="0"/>
              <a:t> </a:t>
            </a:r>
            <a:r>
              <a:rPr lang="ru-RU" sz="1500" dirty="0" err="1" smtClean="0"/>
              <a:t>завжди</a:t>
            </a:r>
            <a:r>
              <a:rPr lang="ru-RU" sz="1500" dirty="0" smtClean="0"/>
              <a:t> </a:t>
            </a:r>
            <a:r>
              <a:rPr lang="ru-RU" sz="1500" dirty="0" err="1" smtClean="0"/>
              <a:t>вологі</a:t>
            </a:r>
            <a:r>
              <a:rPr lang="ru-RU" sz="1500" dirty="0" smtClean="0"/>
              <a:t>, </a:t>
            </a:r>
            <a:r>
              <a:rPr lang="ru-RU" sz="1500" dirty="0" err="1" smtClean="0"/>
              <a:t>рослини</a:t>
            </a:r>
            <a:r>
              <a:rPr lang="ru-RU" sz="1500" dirty="0" smtClean="0"/>
              <a:t> легко </a:t>
            </a:r>
            <a:r>
              <a:rPr lang="ru-RU" sz="1500" dirty="0" err="1" smtClean="0"/>
              <a:t>засвоюють</a:t>
            </a:r>
            <a:r>
              <a:rPr lang="ru-RU" sz="1500" dirty="0" smtClean="0"/>
              <a:t> </a:t>
            </a:r>
            <a:r>
              <a:rPr lang="ru-RU" sz="1500" dirty="0" err="1" smtClean="0"/>
              <a:t>з</a:t>
            </a:r>
            <a:r>
              <a:rPr lang="ru-RU" sz="1500" dirty="0" smtClean="0"/>
              <a:t> </a:t>
            </a:r>
            <a:r>
              <a:rPr lang="ru-RU" sz="1500" dirty="0" err="1" smtClean="0"/>
              <a:t>піску</a:t>
            </a:r>
            <a:r>
              <a:rPr lang="ru-RU" sz="1500" dirty="0" smtClean="0"/>
              <a:t> </a:t>
            </a:r>
            <a:r>
              <a:rPr lang="ru-RU" sz="1500" dirty="0" err="1" smtClean="0"/>
              <a:t>вологу</a:t>
            </a:r>
            <a:r>
              <a:rPr lang="ru-RU" sz="1500" dirty="0" smtClean="0"/>
              <a:t>. </a:t>
            </a:r>
            <a:r>
              <a:rPr lang="ru-RU" sz="1500" dirty="0" err="1" smtClean="0"/>
              <a:t>Приклади</a:t>
            </a:r>
            <a:r>
              <a:rPr lang="ru-RU" sz="1500" dirty="0" smtClean="0"/>
              <a:t> </a:t>
            </a:r>
            <a:r>
              <a:rPr lang="ru-RU" sz="1500" dirty="0" err="1" smtClean="0"/>
              <a:t>картографічного</a:t>
            </a:r>
            <a:r>
              <a:rPr lang="ru-RU" sz="1500" dirty="0" smtClean="0"/>
              <a:t> </a:t>
            </a:r>
            <a:r>
              <a:rPr lang="ru-RU" sz="1500" dirty="0" err="1" smtClean="0"/>
              <a:t>позначення</a:t>
            </a:r>
            <a:r>
              <a:rPr lang="ru-RU" sz="1500" dirty="0" smtClean="0"/>
              <a:t> </a:t>
            </a:r>
            <a:r>
              <a:rPr lang="ru-RU" sz="1500" dirty="0" err="1" smtClean="0"/>
              <a:t>пісків</a:t>
            </a:r>
            <a:r>
              <a:rPr lang="ru-RU" sz="1500" dirty="0" smtClean="0"/>
              <a:t> наведено у </a:t>
            </a:r>
            <a:r>
              <a:rPr lang="ru-RU" sz="1500" dirty="0" err="1" smtClean="0"/>
              <a:t>додатку</a:t>
            </a:r>
            <a:r>
              <a:rPr lang="ru-RU" sz="1500" dirty="0" smtClean="0"/>
              <a:t> 3. </a:t>
            </a:r>
            <a:endParaRPr lang="ru-RU" sz="15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 smtClean="0"/>
              <a:t>Природоохоронні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комплекси</a:t>
            </a:r>
            <a:r>
              <a:rPr lang="ru-RU" sz="1400" dirty="0" smtClean="0"/>
              <a:t>, як тип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, </a:t>
            </a:r>
            <a:r>
              <a:rPr lang="ru-RU" sz="1400" dirty="0" err="1" smtClean="0"/>
              <a:t>виділяють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півдні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 у </a:t>
            </a:r>
            <a:r>
              <a:rPr lang="ru-RU" sz="1400" dirty="0" err="1" smtClean="0"/>
              <a:t>степовій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лісомисливській</a:t>
            </a:r>
            <a:r>
              <a:rPr lang="ru-RU" sz="1400" dirty="0" smtClean="0"/>
              <a:t> </a:t>
            </a:r>
            <a:r>
              <a:rPr lang="ru-RU" sz="1400" dirty="0" err="1" smtClean="0"/>
              <a:t>області</a:t>
            </a:r>
            <a:r>
              <a:rPr lang="ru-RU" sz="1400" dirty="0" smtClean="0"/>
              <a:t>. </a:t>
            </a:r>
            <a:r>
              <a:rPr lang="ru-RU" sz="1400" dirty="0" err="1" smtClean="0"/>
              <a:t>Це</a:t>
            </a:r>
            <a:r>
              <a:rPr lang="ru-RU" sz="1400" dirty="0" smtClean="0"/>
              <a:t> штучно </a:t>
            </a:r>
            <a:r>
              <a:rPr lang="ru-RU" sz="1400" dirty="0" err="1" smtClean="0"/>
              <a:t>створені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водойми</a:t>
            </a:r>
            <a:r>
              <a:rPr lang="ru-RU" sz="1400" dirty="0" smtClean="0"/>
              <a:t> (0.5-1.0 га), </a:t>
            </a:r>
            <a:r>
              <a:rPr lang="ru-RU" sz="1400" dirty="0" err="1" smtClean="0"/>
              <a:t>оточені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кормозахисною</a:t>
            </a:r>
            <a:r>
              <a:rPr lang="ru-RU" sz="1400" dirty="0" smtClean="0"/>
              <a:t> </a:t>
            </a:r>
            <a:r>
              <a:rPr lang="ru-RU" sz="1400" dirty="0" err="1" smtClean="0"/>
              <a:t>ремізою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деревних</a:t>
            </a:r>
            <a:r>
              <a:rPr lang="ru-RU" sz="1400" dirty="0" smtClean="0"/>
              <a:t> та </a:t>
            </a:r>
            <a:r>
              <a:rPr lang="ru-RU" sz="1400" dirty="0" err="1" smtClean="0"/>
              <a:t>чагарникових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шириною не </a:t>
            </a:r>
            <a:r>
              <a:rPr lang="ru-RU" sz="1400" dirty="0" err="1" smtClean="0"/>
              <a:t>менше</a:t>
            </a:r>
            <a:r>
              <a:rPr lang="ru-RU" sz="1400" dirty="0" smtClean="0"/>
              <a:t> 50 м. </a:t>
            </a:r>
            <a:r>
              <a:rPr lang="ru-RU" sz="1400" dirty="0" err="1" smtClean="0"/>
              <a:t>Інші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</a:t>
            </a:r>
            <a:r>
              <a:rPr lang="ru-RU" sz="1400" dirty="0" smtClean="0"/>
              <a:t> –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входять</a:t>
            </a:r>
            <a:r>
              <a:rPr lang="ru-RU" sz="1400" dirty="0" smtClean="0"/>
              <a:t> до складу </a:t>
            </a:r>
            <a:r>
              <a:rPr lang="ru-RU" sz="1400" dirty="0" err="1" smtClean="0"/>
              <a:t>мисливського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господарства</a:t>
            </a:r>
            <a:r>
              <a:rPr lang="ru-RU" sz="1400" dirty="0" smtClean="0"/>
              <a:t>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не </a:t>
            </a:r>
            <a:r>
              <a:rPr lang="ru-RU" sz="1400" dirty="0" err="1" smtClean="0"/>
              <a:t>підлягають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бонітуванню</a:t>
            </a:r>
            <a:r>
              <a:rPr lang="ru-RU" sz="1400" dirty="0" smtClean="0"/>
              <a:t> (дороги, </a:t>
            </a:r>
            <a:r>
              <a:rPr lang="ru-RU" sz="1400" dirty="0" err="1" smtClean="0"/>
              <a:t>садиби</a:t>
            </a:r>
            <a:r>
              <a:rPr lang="ru-RU" sz="1400" dirty="0" smtClean="0"/>
              <a:t>, </a:t>
            </a:r>
            <a:r>
              <a:rPr lang="ru-RU" sz="1400" dirty="0" err="1" smtClean="0"/>
              <a:t>просіки</a:t>
            </a:r>
            <a:r>
              <a:rPr lang="ru-RU" sz="1400" dirty="0" smtClean="0"/>
              <a:t>, </a:t>
            </a:r>
            <a:r>
              <a:rPr lang="ru-RU" sz="1400" dirty="0" err="1" smtClean="0"/>
              <a:t>лінії</a:t>
            </a:r>
            <a:r>
              <a:rPr lang="ru-RU" sz="1400" dirty="0" smtClean="0"/>
              <a:t> </a:t>
            </a:r>
            <a:r>
              <a:rPr lang="ru-RU" sz="1400" dirty="0" err="1" smtClean="0"/>
              <a:t>електропередач</a:t>
            </a:r>
            <a:r>
              <a:rPr lang="ru-RU" sz="1400" dirty="0" smtClean="0"/>
              <a:t> (ЛЕП), </a:t>
            </a:r>
            <a:r>
              <a:rPr lang="ru-RU" sz="1400" dirty="0" err="1" smtClean="0"/>
              <a:t>газопроводи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інші</a:t>
            </a:r>
            <a:r>
              <a:rPr lang="ru-RU" sz="1400" dirty="0" smtClean="0"/>
              <a:t> </a:t>
            </a:r>
            <a:r>
              <a:rPr lang="ru-RU" sz="1400" dirty="0" err="1" smtClean="0"/>
              <a:t>непродуктивні</a:t>
            </a:r>
            <a:r>
              <a:rPr lang="ru-RU" sz="1400" dirty="0" smtClean="0"/>
              <a:t> </a:t>
            </a:r>
            <a:r>
              <a:rPr lang="ru-RU" sz="1400" dirty="0" err="1" smtClean="0"/>
              <a:t>землі</a:t>
            </a:r>
            <a:r>
              <a:rPr lang="ru-RU" sz="1400" dirty="0" smtClean="0"/>
              <a:t>).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кам’янистих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розсипів</a:t>
            </a:r>
            <a:r>
              <a:rPr lang="ru-RU" sz="1400" dirty="0" smtClean="0"/>
              <a:t>, </a:t>
            </a:r>
            <a:r>
              <a:rPr lang="ru-RU" sz="1400" dirty="0" err="1" smtClean="0"/>
              <a:t>крутих</a:t>
            </a:r>
            <a:r>
              <a:rPr lang="ru-RU" sz="1400" dirty="0" smtClean="0"/>
              <a:t> </a:t>
            </a:r>
            <a:r>
              <a:rPr lang="ru-RU" sz="1400" dirty="0" err="1" smtClean="0"/>
              <a:t>ярів</a:t>
            </a:r>
            <a:r>
              <a:rPr lang="ru-RU" sz="1400" dirty="0" smtClean="0"/>
              <a:t> (</a:t>
            </a:r>
            <a:r>
              <a:rPr lang="ru-RU" sz="1400" dirty="0" err="1" smtClean="0"/>
              <a:t>зі</a:t>
            </a:r>
            <a:r>
              <a:rPr lang="ru-RU" sz="1400" dirty="0" smtClean="0"/>
              <a:t> </a:t>
            </a:r>
            <a:r>
              <a:rPr lang="ru-RU" sz="1400" dirty="0" err="1" smtClean="0"/>
              <a:t>стрімкістю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45 %), </a:t>
            </a:r>
            <a:r>
              <a:rPr lang="ru-RU" sz="1400" dirty="0" err="1" smtClean="0"/>
              <a:t>виходи</a:t>
            </a:r>
            <a:r>
              <a:rPr lang="ru-RU" sz="1400" dirty="0" smtClean="0"/>
              <a:t> </a:t>
            </a:r>
            <a:r>
              <a:rPr lang="ru-RU" sz="1400" dirty="0" err="1" smtClean="0"/>
              <a:t>гірських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виключаються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оцінки</a:t>
            </a:r>
            <a:r>
              <a:rPr lang="ru-RU" sz="1400" dirty="0" smtClean="0"/>
              <a:t>. </a:t>
            </a:r>
            <a:r>
              <a:rPr lang="ru-RU" sz="1400" dirty="0" err="1" smtClean="0"/>
              <a:t>Мисливський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</a:t>
            </a:r>
            <a:r>
              <a:rPr lang="ru-RU" sz="1400" dirty="0" smtClean="0"/>
              <a:t> –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самостійна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організаційно-територіальна</a:t>
            </a:r>
            <a:r>
              <a:rPr lang="ru-RU" sz="1400" dirty="0" smtClean="0"/>
              <a:t> </a:t>
            </a:r>
            <a:r>
              <a:rPr lang="ru-RU" sz="1400" dirty="0" err="1" smtClean="0"/>
              <a:t>одиниця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відповідною</a:t>
            </a:r>
            <a:r>
              <a:rPr lang="ru-RU" sz="1400" dirty="0" smtClean="0"/>
              <a:t> </a:t>
            </a:r>
            <a:r>
              <a:rPr lang="ru-RU" sz="1400" dirty="0" err="1" smtClean="0"/>
              <a:t>категорією</a:t>
            </a:r>
            <a:r>
              <a:rPr lang="ru-RU" sz="1400" dirty="0" smtClean="0"/>
              <a:t> </a:t>
            </a:r>
            <a:r>
              <a:rPr lang="ru-RU" sz="1400" dirty="0" err="1" smtClean="0"/>
              <a:t>цінності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достатнім</a:t>
            </a:r>
            <a:r>
              <a:rPr lang="ru-RU" sz="1400" dirty="0" smtClean="0"/>
              <a:t> набором </a:t>
            </a:r>
            <a:r>
              <a:rPr lang="ru-RU" sz="1400" dirty="0" err="1" smtClean="0"/>
              <a:t>певних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ознак</a:t>
            </a:r>
            <a:r>
              <a:rPr lang="ru-RU" sz="1400" dirty="0" smtClean="0"/>
              <a:t>. </a:t>
            </a:r>
            <a:r>
              <a:rPr lang="ru-RU" sz="1400" dirty="0" err="1" smtClean="0"/>
              <a:t>Згідно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нормативними</a:t>
            </a:r>
            <a:r>
              <a:rPr lang="ru-RU" sz="1400" dirty="0" smtClean="0"/>
              <a:t> документами в </a:t>
            </a:r>
            <a:r>
              <a:rPr lang="ru-RU" sz="1400" dirty="0" err="1" smtClean="0"/>
              <a:t>Україні</a:t>
            </a:r>
            <a:r>
              <a:rPr lang="ru-RU" sz="1400" dirty="0" smtClean="0"/>
              <a:t> </a:t>
            </a:r>
            <a:r>
              <a:rPr lang="ru-RU" sz="1400" dirty="0" err="1" smtClean="0"/>
              <a:t>мінімальна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площа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виділу</a:t>
            </a:r>
            <a:r>
              <a:rPr lang="ru-RU" sz="1400" dirty="0" smtClean="0"/>
              <a:t>: – для </a:t>
            </a:r>
            <a:r>
              <a:rPr lang="ru-RU" sz="1400" dirty="0" err="1" smtClean="0"/>
              <a:t>вкритих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лісовою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рослинністю</a:t>
            </a:r>
            <a:r>
              <a:rPr lang="ru-RU" sz="1400" dirty="0" smtClean="0"/>
              <a:t> земель, </a:t>
            </a:r>
            <a:r>
              <a:rPr lang="ru-RU" sz="1400" dirty="0" err="1" smtClean="0"/>
              <a:t>незімкнутих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лісових</a:t>
            </a:r>
            <a:r>
              <a:rPr lang="ru-RU" sz="1400" dirty="0" smtClean="0"/>
              <a:t> культур, </a:t>
            </a:r>
            <a:r>
              <a:rPr lang="ru-RU" sz="1400" dirty="0" err="1" smtClean="0"/>
              <a:t>площ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створення</a:t>
            </a:r>
            <a:r>
              <a:rPr lang="ru-RU" sz="1400" dirty="0" smtClean="0"/>
              <a:t> – 25,0 га; – для </a:t>
            </a:r>
            <a:r>
              <a:rPr lang="ru-RU" sz="1400" dirty="0" err="1" smtClean="0"/>
              <a:t>окремих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лісових</a:t>
            </a:r>
            <a:r>
              <a:rPr lang="ru-RU" sz="1400" dirty="0" smtClean="0"/>
              <a:t> урочищ, дач, </a:t>
            </a:r>
            <a:r>
              <a:rPr lang="ru-RU" sz="1400" dirty="0" err="1" smtClean="0"/>
              <a:t>колкових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лісів</a:t>
            </a:r>
            <a:r>
              <a:rPr lang="ru-RU" sz="1400" dirty="0" smtClean="0"/>
              <a:t> – 5,0 га; – для не </a:t>
            </a:r>
            <a:r>
              <a:rPr lang="ru-RU" sz="1400" dirty="0" err="1" smtClean="0"/>
              <a:t>вкритих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лісовою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рослинністю</a:t>
            </a:r>
            <a:r>
              <a:rPr lang="ru-RU" sz="1400" dirty="0" smtClean="0"/>
              <a:t> земель (</a:t>
            </a:r>
            <a:r>
              <a:rPr lang="ru-RU" sz="1400" dirty="0" err="1" smtClean="0"/>
              <a:t>рідколісся</a:t>
            </a:r>
            <a:r>
              <a:rPr lang="ru-RU" sz="1400" dirty="0" smtClean="0"/>
              <a:t>, </a:t>
            </a:r>
            <a:r>
              <a:rPr lang="ru-RU" sz="1400" dirty="0" err="1" smtClean="0"/>
              <a:t>згарища</a:t>
            </a:r>
            <a:r>
              <a:rPr lang="ru-RU" sz="1400" dirty="0" smtClean="0"/>
              <a:t>, </a:t>
            </a:r>
            <a:r>
              <a:rPr lang="ru-RU" sz="1400" dirty="0" err="1" smtClean="0"/>
              <a:t>загиблі</a:t>
            </a:r>
            <a:r>
              <a:rPr lang="ru-RU" sz="1400" dirty="0" smtClean="0"/>
              <a:t> </a:t>
            </a:r>
            <a:r>
              <a:rPr lang="ru-RU" sz="1400" dirty="0" err="1" smtClean="0"/>
              <a:t>насадження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зруби</a:t>
            </a:r>
            <a:r>
              <a:rPr lang="ru-RU" sz="1400" dirty="0" smtClean="0"/>
              <a:t>, </a:t>
            </a:r>
            <a:r>
              <a:rPr lang="ru-RU" sz="1400" dirty="0" err="1" smtClean="0"/>
              <a:t>галявини</a:t>
            </a:r>
            <a:r>
              <a:rPr lang="ru-RU" sz="1400" dirty="0" smtClean="0"/>
              <a:t>, </a:t>
            </a:r>
            <a:r>
              <a:rPr lang="ru-RU" sz="1400" dirty="0" err="1" smtClean="0"/>
              <a:t>пустирі</a:t>
            </a:r>
            <a:r>
              <a:rPr lang="ru-RU" sz="1400" dirty="0" smtClean="0"/>
              <a:t>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) – 1,0 га; – </a:t>
            </a:r>
            <a:r>
              <a:rPr lang="ru-RU" sz="1400" dirty="0" err="1" smtClean="0"/>
              <a:t>ділянки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насаджень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особливо </a:t>
            </a:r>
            <a:r>
              <a:rPr lang="ru-RU" sz="1400" dirty="0" err="1" smtClean="0"/>
              <a:t>високі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кормові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захисні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властивості</a:t>
            </a:r>
            <a:r>
              <a:rPr lang="ru-RU" sz="1400" dirty="0" smtClean="0"/>
              <a:t> (</a:t>
            </a:r>
            <a:r>
              <a:rPr lang="ru-RU" sz="1400" dirty="0" err="1" smtClean="0"/>
              <a:t>виконують</a:t>
            </a:r>
            <a:r>
              <a:rPr lang="ru-RU" sz="1400" dirty="0" smtClean="0"/>
              <a:t> роль </a:t>
            </a:r>
            <a:r>
              <a:rPr lang="ru-RU" sz="1400" dirty="0" err="1" smtClean="0"/>
              <a:t>реміз</a:t>
            </a:r>
            <a:r>
              <a:rPr lang="ru-RU" sz="1400" dirty="0" smtClean="0"/>
              <a:t>), </a:t>
            </a:r>
            <a:r>
              <a:rPr lang="ru-RU" sz="1400" dirty="0" err="1" smtClean="0"/>
              <a:t>виділяються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3,0 га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умові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збереження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цих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властивостей</a:t>
            </a:r>
            <a:r>
              <a:rPr lang="ru-RU" sz="1400" dirty="0" smtClean="0"/>
              <a:t> не </a:t>
            </a:r>
            <a:r>
              <a:rPr lang="ru-RU" sz="1400" dirty="0" err="1" smtClean="0"/>
              <a:t>менше</a:t>
            </a:r>
            <a:r>
              <a:rPr lang="ru-RU" sz="1400" dirty="0" smtClean="0"/>
              <a:t>, як на половину </a:t>
            </a:r>
            <a:r>
              <a:rPr lang="ru-RU" sz="1400" dirty="0" err="1" smtClean="0"/>
              <a:t>терміну</a:t>
            </a:r>
            <a:r>
              <a:rPr lang="ru-RU" sz="1400" dirty="0" smtClean="0"/>
              <a:t> </a:t>
            </a:r>
            <a:r>
              <a:rPr lang="ru-RU" sz="1400" dirty="0" err="1" smtClean="0"/>
              <a:t>ревізійного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періоду</a:t>
            </a:r>
            <a:r>
              <a:rPr lang="ru-RU" sz="1400" dirty="0" smtClean="0"/>
              <a:t> (до таких </a:t>
            </a:r>
            <a:r>
              <a:rPr lang="ru-RU" sz="1400" dirty="0" err="1" smtClean="0"/>
              <a:t>особливих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ділянок</a:t>
            </a:r>
            <a:r>
              <a:rPr lang="ru-RU" sz="1400" dirty="0" smtClean="0"/>
              <a:t> належать </a:t>
            </a:r>
            <a:r>
              <a:rPr lang="ru-RU" sz="1400" dirty="0" err="1" smtClean="0"/>
              <a:t>місця</a:t>
            </a:r>
            <a:r>
              <a:rPr lang="ru-RU" sz="1400" dirty="0" smtClean="0"/>
              <a:t> токовищ, </a:t>
            </a:r>
            <a:r>
              <a:rPr lang="ru-RU" sz="1400" dirty="0" err="1" smtClean="0"/>
              <a:t>території</a:t>
            </a:r>
            <a:r>
              <a:rPr lang="ru-RU" sz="1400" dirty="0" smtClean="0"/>
              <a:t> </a:t>
            </a:r>
            <a:r>
              <a:rPr lang="ru-RU" sz="1400" dirty="0" err="1" smtClean="0"/>
              <a:t>отелення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копитних</a:t>
            </a:r>
            <a:r>
              <a:rPr lang="ru-RU" sz="1400" dirty="0" smtClean="0"/>
              <a:t>, </a:t>
            </a:r>
            <a:r>
              <a:rPr lang="ru-RU" sz="1400" dirty="0" err="1" smtClean="0"/>
              <a:t>боброві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поселення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природоохоронні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комплекси</a:t>
            </a:r>
            <a:r>
              <a:rPr lang="ru-RU" sz="1400" dirty="0" smtClean="0"/>
              <a:t>, </a:t>
            </a:r>
            <a:r>
              <a:rPr lang="ru-RU" sz="1400" dirty="0" err="1" smtClean="0"/>
              <a:t>створені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метою </a:t>
            </a:r>
            <a:r>
              <a:rPr lang="ru-RU" sz="1400" dirty="0" err="1" smtClean="0"/>
              <a:t>збереження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фауни</a:t>
            </a:r>
            <a:r>
              <a:rPr lang="ru-RU" sz="1400" dirty="0" smtClean="0"/>
              <a:t>, </a:t>
            </a:r>
            <a:r>
              <a:rPr lang="ru-RU" sz="1400" dirty="0" err="1" smtClean="0"/>
              <a:t>території</a:t>
            </a:r>
            <a:r>
              <a:rPr lang="ru-RU" sz="1400" dirty="0" smtClean="0"/>
              <a:t> </a:t>
            </a:r>
            <a:r>
              <a:rPr lang="ru-RU" sz="1400" dirty="0" err="1" smtClean="0"/>
              <a:t>дичерозведення</a:t>
            </a:r>
            <a:r>
              <a:rPr lang="ru-RU" sz="1400" dirty="0" smtClean="0"/>
              <a:t> (</a:t>
            </a:r>
            <a:r>
              <a:rPr lang="ru-RU" sz="1400" dirty="0" err="1" smtClean="0"/>
              <a:t>вольєри</a:t>
            </a:r>
            <a:r>
              <a:rPr lang="ru-RU" sz="1400" dirty="0" smtClean="0"/>
              <a:t>, </a:t>
            </a:r>
            <a:r>
              <a:rPr lang="ru-RU" sz="1400" dirty="0" err="1" smtClean="0"/>
              <a:t>вигули</a:t>
            </a:r>
            <a:r>
              <a:rPr lang="ru-RU" sz="1400" dirty="0" smtClean="0"/>
              <a:t>, </a:t>
            </a:r>
            <a:r>
              <a:rPr lang="ru-RU" sz="1400" dirty="0" err="1" smtClean="0"/>
              <a:t>ремізи</a:t>
            </a:r>
            <a:r>
              <a:rPr lang="ru-RU" sz="1400" dirty="0" smtClean="0"/>
              <a:t>), </a:t>
            </a:r>
            <a:r>
              <a:rPr lang="ru-RU" sz="1400" dirty="0" err="1" smtClean="0"/>
              <a:t>кормові</a:t>
            </a:r>
            <a:r>
              <a:rPr lang="ru-RU" sz="1400" dirty="0" smtClean="0"/>
              <a:t> поля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); – для </a:t>
            </a:r>
            <a:r>
              <a:rPr lang="ru-RU" sz="1400" dirty="0" err="1" smtClean="0"/>
              <a:t>нелісових</a:t>
            </a:r>
            <a:r>
              <a:rPr lang="ru-RU" sz="1400" dirty="0" smtClean="0"/>
              <a:t> земель (</a:t>
            </a:r>
            <a:r>
              <a:rPr lang="ru-RU" sz="1400" dirty="0" err="1" smtClean="0"/>
              <a:t>рілля</a:t>
            </a:r>
            <a:r>
              <a:rPr lang="ru-RU" sz="1400" dirty="0" smtClean="0"/>
              <a:t>, </a:t>
            </a:r>
            <a:r>
              <a:rPr lang="ru-RU" sz="1400" dirty="0" err="1" smtClean="0"/>
              <a:t>сіножаті</a:t>
            </a:r>
            <a:r>
              <a:rPr lang="ru-RU" sz="1400" dirty="0" smtClean="0"/>
              <a:t>, луки, </a:t>
            </a:r>
            <a:r>
              <a:rPr lang="ru-RU" sz="1400" dirty="0" err="1" smtClean="0"/>
              <a:t>пасовища</a:t>
            </a:r>
            <a:r>
              <a:rPr lang="ru-RU" sz="1400" dirty="0" smtClean="0"/>
              <a:t>, болота, </a:t>
            </a:r>
            <a:r>
              <a:rPr lang="ru-RU" sz="1400" dirty="0" err="1" smtClean="0"/>
              <a:t>водойми</a:t>
            </a:r>
            <a:r>
              <a:rPr lang="ru-RU" sz="1400" dirty="0" smtClean="0"/>
              <a:t>, балки, </a:t>
            </a:r>
            <a:r>
              <a:rPr lang="ru-RU" sz="1400" dirty="0" err="1" smtClean="0"/>
              <a:t>піски</a:t>
            </a:r>
            <a:r>
              <a:rPr lang="ru-RU" sz="1400" dirty="0" smtClean="0"/>
              <a:t>, </a:t>
            </a:r>
            <a:r>
              <a:rPr lang="ru-RU" sz="1400" dirty="0" err="1" smtClean="0"/>
              <a:t>садиби</a:t>
            </a:r>
            <a:r>
              <a:rPr lang="ru-RU" sz="1400" dirty="0" smtClean="0"/>
              <a:t>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) – 0,5 га; – </a:t>
            </a:r>
            <a:r>
              <a:rPr lang="ru-RU" sz="1400" dirty="0" err="1" smtClean="0"/>
              <a:t>біогалявини</a:t>
            </a:r>
            <a:r>
              <a:rPr lang="ru-RU" sz="1400" dirty="0" smtClean="0"/>
              <a:t>, </a:t>
            </a:r>
            <a:r>
              <a:rPr lang="ru-RU" sz="1400" dirty="0" err="1" smtClean="0"/>
              <a:t>штучні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водойми</a:t>
            </a:r>
            <a:r>
              <a:rPr lang="ru-RU" sz="1400" dirty="0" smtClean="0"/>
              <a:t>, </a:t>
            </a:r>
            <a:r>
              <a:rPr lang="ru-RU" sz="1400" dirty="0" err="1" smtClean="0"/>
              <a:t>кормові</a:t>
            </a:r>
            <a:r>
              <a:rPr lang="ru-RU" sz="1400" dirty="0" smtClean="0"/>
              <a:t> поля, </a:t>
            </a:r>
            <a:r>
              <a:rPr lang="ru-RU" sz="1400" dirty="0" err="1" smtClean="0"/>
              <a:t>кормові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захисні</a:t>
            </a:r>
            <a:r>
              <a:rPr lang="ru-RU" sz="1400" dirty="0" smtClean="0"/>
              <a:t> </a:t>
            </a:r>
            <a:r>
              <a:rPr lang="ru-RU" sz="1400" dirty="0" err="1" smtClean="0"/>
              <a:t>ремізи</a:t>
            </a:r>
            <a:r>
              <a:rPr lang="ru-RU" sz="1400" dirty="0" smtClean="0"/>
              <a:t>, </a:t>
            </a:r>
            <a:r>
              <a:rPr lang="ru-RU" sz="1400" dirty="0" err="1" smtClean="0"/>
              <a:t>природоохоронні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комплекси</a:t>
            </a:r>
            <a:r>
              <a:rPr lang="ru-RU" sz="1400" dirty="0" smtClean="0"/>
              <a:t> </a:t>
            </a:r>
            <a:r>
              <a:rPr lang="ru-RU" sz="1400" dirty="0" err="1" smtClean="0"/>
              <a:t>сприймаються</a:t>
            </a:r>
            <a:r>
              <a:rPr lang="ru-RU" sz="1400" dirty="0" smtClean="0"/>
              <a:t> за фактичною </a:t>
            </a:r>
            <a:r>
              <a:rPr lang="ru-RU" sz="1400" dirty="0" err="1" smtClean="0"/>
              <a:t>площею</a:t>
            </a:r>
            <a:r>
              <a:rPr lang="ru-RU" sz="1400" dirty="0" smtClean="0"/>
              <a:t>. </a:t>
            </a:r>
            <a:r>
              <a:rPr lang="ru-RU" sz="1400" dirty="0" err="1" smtClean="0"/>
              <a:t>Ділянки</a:t>
            </a:r>
            <a:r>
              <a:rPr lang="ru-RU" sz="1400" dirty="0" smtClean="0"/>
              <a:t> </a:t>
            </a:r>
            <a:r>
              <a:rPr lang="ru-RU" sz="1400" dirty="0" err="1" smtClean="0"/>
              <a:t>менші</a:t>
            </a:r>
            <a:r>
              <a:rPr lang="ru-RU" sz="1400" dirty="0" smtClean="0"/>
              <a:t> за </a:t>
            </a:r>
            <a:r>
              <a:rPr lang="ru-RU" sz="1400" dirty="0" err="1" smtClean="0"/>
              <a:t>площею</a:t>
            </a:r>
            <a:r>
              <a:rPr lang="ru-RU" sz="1400" dirty="0" smtClean="0"/>
              <a:t> </a:t>
            </a:r>
            <a:r>
              <a:rPr lang="ru-RU" sz="1400" dirty="0" err="1" smtClean="0"/>
              <a:t>приєднуються</a:t>
            </a:r>
            <a:r>
              <a:rPr lang="ru-RU" sz="1400" dirty="0" smtClean="0"/>
              <a:t> до </a:t>
            </a:r>
            <a:r>
              <a:rPr lang="ru-RU" sz="1400" dirty="0" err="1" smtClean="0"/>
              <a:t>суміжних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виділів</a:t>
            </a:r>
            <a:r>
              <a:rPr lang="ru-RU" sz="1400" dirty="0" smtClean="0"/>
              <a:t>, </a:t>
            </a:r>
            <a:r>
              <a:rPr lang="ru-RU" sz="1400" dirty="0" err="1" smtClean="0"/>
              <a:t>більш</a:t>
            </a:r>
            <a:r>
              <a:rPr lang="ru-RU" sz="1400" dirty="0" smtClean="0"/>
              <a:t> </a:t>
            </a:r>
            <a:r>
              <a:rPr lang="ru-RU" sz="1400" dirty="0" err="1" smtClean="0"/>
              <a:t>споріднених</a:t>
            </a:r>
            <a:r>
              <a:rPr lang="ru-RU" sz="1400" dirty="0" smtClean="0"/>
              <a:t> за </a:t>
            </a:r>
            <a:r>
              <a:rPr lang="ru-RU" sz="1400" dirty="0" err="1" smtClean="0"/>
              <a:t>ознаками</a:t>
            </a:r>
            <a:r>
              <a:rPr lang="ru-RU" sz="1400" dirty="0" smtClean="0"/>
              <a:t>. При </a:t>
            </a:r>
            <a:r>
              <a:rPr lang="ru-RU" sz="1400" dirty="0" err="1" smtClean="0"/>
              <a:t>складанні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відомості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типів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виділів</a:t>
            </a:r>
            <a:r>
              <a:rPr lang="ru-RU" sz="1400" dirty="0" smtClean="0"/>
              <a:t> </a:t>
            </a:r>
            <a:r>
              <a:rPr lang="ru-RU" sz="1400" dirty="0" err="1" smtClean="0"/>
              <a:t>слід</a:t>
            </a:r>
            <a:r>
              <a:rPr lang="ru-RU" sz="1400" dirty="0" smtClean="0"/>
              <a:t> </a:t>
            </a:r>
            <a:r>
              <a:rPr lang="ru-RU" sz="1400" dirty="0" err="1" smtClean="0"/>
              <a:t>пам’ятати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</a:t>
            </a:r>
            <a:r>
              <a:rPr lang="ru-RU" sz="1400" dirty="0" smtClean="0"/>
              <a:t> повинен бути </a:t>
            </a:r>
            <a:r>
              <a:rPr lang="ru-RU" sz="1400" dirty="0" err="1" smtClean="0"/>
              <a:t>самостійною</a:t>
            </a:r>
            <a:r>
              <a:rPr lang="ru-RU" sz="1400" dirty="0" smtClean="0"/>
              <a:t> </a:t>
            </a:r>
            <a:r>
              <a:rPr lang="ru-RU" sz="1400" dirty="0" err="1" smtClean="0"/>
              <a:t>економічно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господарсько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виправданою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територіальною</a:t>
            </a:r>
            <a:r>
              <a:rPr lang="ru-RU" sz="1400" dirty="0" smtClean="0"/>
              <a:t> </a:t>
            </a:r>
            <a:r>
              <a:rPr lang="ru-RU" sz="1400" dirty="0" err="1" smtClean="0"/>
              <a:t>одиницею</a:t>
            </a:r>
            <a:r>
              <a:rPr lang="ru-RU" sz="1400" dirty="0" smtClean="0"/>
              <a:t>. </a:t>
            </a:r>
            <a:r>
              <a:rPr lang="ru-RU" sz="1400" dirty="0" err="1" smtClean="0"/>
              <a:t>Цінність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виділу</a:t>
            </a:r>
            <a:r>
              <a:rPr lang="ru-RU" sz="1400" dirty="0" smtClean="0"/>
              <a:t> як </a:t>
            </a:r>
            <a:r>
              <a:rPr lang="ru-RU" sz="1400" dirty="0" err="1" smtClean="0"/>
              <a:t>стації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мешкання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якогось</a:t>
            </a:r>
            <a:r>
              <a:rPr lang="ru-RU" sz="1400" dirty="0" smtClean="0"/>
              <a:t> виду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сильно </a:t>
            </a:r>
            <a:r>
              <a:rPr lang="ru-RU" sz="1400" dirty="0" err="1" smtClean="0"/>
              <a:t>варіює</a:t>
            </a:r>
            <a:r>
              <a:rPr lang="ru-RU" sz="1400" dirty="0" smtClean="0"/>
              <a:t> у </a:t>
            </a:r>
            <a:r>
              <a:rPr lang="ru-RU" sz="1400" dirty="0" err="1" smtClean="0"/>
              <a:t>залежності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характеру </a:t>
            </a:r>
            <a:r>
              <a:rPr lang="ru-RU" sz="1400" dirty="0" err="1" smtClean="0"/>
              <a:t>суміжних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ділянок</a:t>
            </a:r>
            <a:r>
              <a:rPr lang="ru-RU" sz="1400" dirty="0" smtClean="0"/>
              <a:t>. На </a:t>
            </a:r>
            <a:r>
              <a:rPr lang="ru-RU" sz="1400" dirty="0" err="1" smtClean="0"/>
              <a:t>межі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виділів</a:t>
            </a:r>
            <a:r>
              <a:rPr lang="ru-RU" sz="1400" dirty="0" smtClean="0"/>
              <a:t> </a:t>
            </a:r>
            <a:r>
              <a:rPr lang="ru-RU" sz="1400" dirty="0" err="1" smtClean="0"/>
              <a:t>створюються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інші</a:t>
            </a:r>
            <a:r>
              <a:rPr lang="ru-RU" sz="1400" dirty="0" smtClean="0"/>
              <a:t>, як правило, </a:t>
            </a:r>
            <a:r>
              <a:rPr lang="ru-RU" sz="1400" dirty="0" err="1" smtClean="0"/>
              <a:t>кращі</a:t>
            </a:r>
            <a:r>
              <a:rPr lang="ru-RU" sz="1400" dirty="0" smtClean="0"/>
              <a:t> </a:t>
            </a:r>
            <a:r>
              <a:rPr lang="ru-RU" sz="1400" dirty="0" err="1" smtClean="0"/>
              <a:t>умови</a:t>
            </a:r>
            <a:r>
              <a:rPr lang="ru-RU" sz="1400" dirty="0" smtClean="0"/>
              <a:t> </a:t>
            </a:r>
            <a:r>
              <a:rPr lang="ru-RU" sz="1400" dirty="0" err="1" smtClean="0"/>
              <a:t>існування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ніж</a:t>
            </a:r>
            <a:r>
              <a:rPr lang="ru-RU" sz="1400" dirty="0" smtClean="0"/>
              <a:t> у </a:t>
            </a:r>
            <a:r>
              <a:rPr lang="ru-RU" sz="1400" dirty="0" err="1" smtClean="0"/>
              <a:t>середині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виділу</a:t>
            </a:r>
            <a:r>
              <a:rPr lang="ru-RU" sz="1400" dirty="0" smtClean="0"/>
              <a:t>. Чим </a:t>
            </a:r>
            <a:r>
              <a:rPr lang="ru-RU" sz="1400" dirty="0" err="1" smtClean="0"/>
              <a:t>менші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виділи</a:t>
            </a:r>
            <a:r>
              <a:rPr lang="ru-RU" sz="1400" dirty="0" smtClean="0"/>
              <a:t>, </a:t>
            </a:r>
            <a:r>
              <a:rPr lang="ru-RU" sz="1400" dirty="0" err="1" smtClean="0"/>
              <a:t>тим</a:t>
            </a:r>
            <a:r>
              <a:rPr lang="ru-RU" sz="1400" dirty="0" smtClean="0"/>
              <a:t> </a:t>
            </a:r>
            <a:r>
              <a:rPr lang="ru-RU" sz="1400" dirty="0" err="1" smtClean="0"/>
              <a:t>сильніше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відображається</a:t>
            </a:r>
            <a:r>
              <a:rPr lang="ru-RU" sz="1400" dirty="0" smtClean="0"/>
              <a:t> на них </a:t>
            </a:r>
            <a:r>
              <a:rPr lang="ru-RU" sz="1400" dirty="0" err="1" smtClean="0"/>
              <a:t>вплив</a:t>
            </a:r>
            <a:r>
              <a:rPr lang="ru-RU" sz="1400" dirty="0" smtClean="0"/>
              <a:t> </a:t>
            </a:r>
            <a:r>
              <a:rPr lang="ru-RU" sz="1400" dirty="0" err="1" smtClean="0"/>
              <a:t>суміжних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ділянок</a:t>
            </a:r>
            <a:r>
              <a:rPr lang="ru-RU" sz="1400" dirty="0" smtClean="0"/>
              <a:t>. </a:t>
            </a:r>
            <a:r>
              <a:rPr lang="ru-RU" sz="1400" dirty="0" err="1" smtClean="0"/>
              <a:t>Окремо</a:t>
            </a:r>
            <a:r>
              <a:rPr lang="ru-RU" sz="1400" dirty="0" smtClean="0"/>
              <a:t> взятий </a:t>
            </a:r>
            <a:r>
              <a:rPr lang="ru-RU" sz="1400" dirty="0" err="1" smtClean="0"/>
              <a:t>таксаційний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</a:t>
            </a:r>
            <a:r>
              <a:rPr lang="ru-RU" sz="1400" dirty="0" smtClean="0"/>
              <a:t> не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постійним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місцем</a:t>
            </a:r>
            <a:r>
              <a:rPr lang="ru-RU" sz="1400" dirty="0" smtClean="0"/>
              <a:t> </a:t>
            </a:r>
            <a:r>
              <a:rPr lang="ru-RU" sz="1400" dirty="0" err="1" smtClean="0"/>
              <a:t>мешкання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тварини</a:t>
            </a:r>
            <a:r>
              <a:rPr lang="ru-RU" sz="1400" dirty="0" smtClean="0"/>
              <a:t>. </a:t>
            </a:r>
            <a:r>
              <a:rPr lang="ru-RU" sz="1400" dirty="0" err="1" smtClean="0"/>
              <a:t>Потрібен</a:t>
            </a:r>
            <a:r>
              <a:rPr lang="ru-RU" sz="1400" dirty="0" smtClean="0"/>
              <a:t> комплекс </a:t>
            </a:r>
            <a:r>
              <a:rPr lang="ru-RU" sz="1400" dirty="0" err="1" smtClean="0"/>
              <a:t>ділянок</a:t>
            </a:r>
            <a:r>
              <a:rPr lang="ru-RU" sz="1400" dirty="0" smtClean="0"/>
              <a:t>, </a:t>
            </a:r>
            <a:r>
              <a:rPr lang="ru-RU" sz="1400" dirty="0" err="1" smtClean="0"/>
              <a:t>кожна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яких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має</a:t>
            </a:r>
            <a:r>
              <a:rPr lang="ru-RU" sz="1400" dirty="0" smtClean="0"/>
              <a:t> те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інше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значення</a:t>
            </a:r>
            <a:r>
              <a:rPr lang="ru-RU" sz="1400" dirty="0" smtClean="0"/>
              <a:t> в </a:t>
            </a:r>
            <a:r>
              <a:rPr lang="ru-RU" sz="1400" dirty="0" err="1" smtClean="0"/>
              <a:t>житті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звіра</a:t>
            </a:r>
            <a:r>
              <a:rPr lang="ru-RU" sz="1400" dirty="0" smtClean="0"/>
              <a:t> </a:t>
            </a:r>
            <a:r>
              <a:rPr lang="ru-RU" sz="1400" dirty="0" err="1" smtClean="0"/>
              <a:t>чи</a:t>
            </a:r>
            <a:r>
              <a:rPr lang="ru-RU" sz="1400" dirty="0" smtClean="0"/>
              <a:t> птаха. Тому при </a:t>
            </a:r>
            <a:r>
              <a:rPr lang="ru-RU" sz="1400" dirty="0" err="1" smtClean="0"/>
              <a:t>організації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виділу</a:t>
            </a:r>
            <a:r>
              <a:rPr lang="ru-RU" sz="1400" dirty="0" smtClean="0"/>
              <a:t> треба </a:t>
            </a:r>
            <a:r>
              <a:rPr lang="ru-RU" sz="1400" dirty="0" err="1" smtClean="0"/>
              <a:t>враховувати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усі</a:t>
            </a:r>
            <a:r>
              <a:rPr lang="ru-RU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властивості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. Основою для </a:t>
            </a:r>
            <a:r>
              <a:rPr lang="ru-RU" sz="1400" dirty="0" err="1" smtClean="0"/>
              <a:t>складання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таксаційної</a:t>
            </a:r>
            <a:r>
              <a:rPr lang="ru-RU" sz="1400" dirty="0" smtClean="0"/>
              <a:t> характеристики </a:t>
            </a:r>
            <a:r>
              <a:rPr lang="ru-RU" sz="1400" dirty="0" err="1" smtClean="0"/>
              <a:t>мисливського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виділу</a:t>
            </a:r>
            <a:r>
              <a:rPr lang="ru-RU" sz="1400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лісовпорядна</a:t>
            </a:r>
            <a:r>
              <a:rPr lang="ru-RU" sz="1400" dirty="0" smtClean="0"/>
              <a:t> характеристика </a:t>
            </a:r>
            <a:r>
              <a:rPr lang="ru-RU" sz="1400" dirty="0" err="1" smtClean="0"/>
              <a:t>переважаючих</a:t>
            </a:r>
            <a:r>
              <a:rPr lang="ru-RU" sz="1400" dirty="0" smtClean="0"/>
              <a:t> за </a:t>
            </a:r>
            <a:r>
              <a:rPr lang="ru-RU" sz="1400" dirty="0" err="1" smtClean="0"/>
              <a:t>площею</a:t>
            </a:r>
            <a:r>
              <a:rPr lang="ru-RU" sz="1400" dirty="0" smtClean="0"/>
              <a:t> </a:t>
            </a:r>
            <a:r>
              <a:rPr lang="ru-RU" sz="1400" dirty="0" err="1" smtClean="0"/>
              <a:t>однорідних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близьких</a:t>
            </a:r>
            <a:r>
              <a:rPr lang="ru-RU" sz="1400" dirty="0" smtClean="0"/>
              <a:t> до них за </a:t>
            </a:r>
            <a:r>
              <a:rPr lang="ru-RU" sz="1400" dirty="0" err="1" smtClean="0"/>
              <a:t>своїм</a:t>
            </a:r>
            <a:r>
              <a:rPr lang="ru-RU" sz="1400" dirty="0" smtClean="0"/>
              <a:t> </a:t>
            </a:r>
            <a:r>
              <a:rPr lang="ru-RU" sz="1400" dirty="0" err="1" smtClean="0"/>
              <a:t>описом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лісотаксаційних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виділів</a:t>
            </a:r>
            <a:r>
              <a:rPr lang="ru-RU" sz="1400" dirty="0" smtClean="0"/>
              <a:t>. </a:t>
            </a:r>
            <a:endParaRPr lang="ru-RU" sz="1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 </a:t>
            </a:r>
            <a:r>
              <a:rPr lang="ru-RU" sz="1400" dirty="0" err="1" smtClean="0"/>
              <a:t>Бонітування</a:t>
            </a:r>
            <a:r>
              <a:rPr lang="ru-RU" sz="1400" dirty="0" smtClean="0"/>
              <a:t> </a:t>
            </a:r>
          </a:p>
          <a:p>
            <a:pPr algn="just"/>
            <a:r>
              <a:rPr lang="ru-RU" sz="1400" dirty="0" err="1" smtClean="0"/>
              <a:t>Бонітування</a:t>
            </a:r>
            <a:r>
              <a:rPr lang="ru-RU" sz="1400" dirty="0" smtClean="0"/>
              <a:t> –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узагальнена</a:t>
            </a:r>
            <a:r>
              <a:rPr lang="ru-RU" sz="1400" dirty="0" smtClean="0"/>
              <a:t> комплексна </a:t>
            </a:r>
            <a:r>
              <a:rPr lang="ru-RU" sz="1400" dirty="0" err="1" smtClean="0"/>
              <a:t>оцінка</a:t>
            </a:r>
            <a:r>
              <a:rPr lang="ru-RU" sz="1400" dirty="0" smtClean="0"/>
              <a:t> </a:t>
            </a:r>
            <a:r>
              <a:rPr lang="ru-RU" sz="1400" dirty="0" err="1" smtClean="0"/>
              <a:t>якості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господарства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певної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частини</a:t>
            </a:r>
            <a:r>
              <a:rPr lang="ru-RU" sz="1400" dirty="0" smtClean="0"/>
              <a:t> (</a:t>
            </a:r>
            <a:r>
              <a:rPr lang="ru-RU" sz="1400" dirty="0" err="1" smtClean="0"/>
              <a:t>дільниці</a:t>
            </a:r>
            <a:r>
              <a:rPr lang="ru-RU" sz="1400" dirty="0" smtClean="0"/>
              <a:t>, урочища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). </a:t>
            </a:r>
            <a:r>
              <a:rPr lang="ru-RU" sz="1400" dirty="0" err="1" smtClean="0"/>
              <a:t>Цінність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кормовими</a:t>
            </a:r>
            <a:r>
              <a:rPr lang="ru-RU" sz="1400" dirty="0" smtClean="0"/>
              <a:t>, </a:t>
            </a:r>
            <a:r>
              <a:rPr lang="ru-RU" sz="1400" dirty="0" err="1" smtClean="0"/>
              <a:t>захисними</a:t>
            </a:r>
            <a:r>
              <a:rPr lang="ru-RU" sz="1400" dirty="0" smtClean="0"/>
              <a:t>, </a:t>
            </a:r>
            <a:r>
              <a:rPr lang="ru-RU" sz="1400" dirty="0" err="1" smtClean="0"/>
              <a:t>гніздопридатними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властивостями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території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залежать</a:t>
            </a:r>
            <a:r>
              <a:rPr lang="ru-RU" sz="1400" dirty="0" smtClean="0"/>
              <a:t> у першу </a:t>
            </a:r>
            <a:r>
              <a:rPr lang="ru-RU" sz="1400" dirty="0" err="1" smtClean="0"/>
              <a:t>чергу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характеру </a:t>
            </a:r>
            <a:r>
              <a:rPr lang="ru-RU" sz="1400" dirty="0" err="1" smtClean="0"/>
              <a:t>рослинності</a:t>
            </a:r>
            <a:r>
              <a:rPr lang="ru-RU" sz="1400" dirty="0" smtClean="0"/>
              <a:t>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перебувають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</a:t>
            </a:r>
            <a:r>
              <a:rPr lang="ru-RU" sz="1400" dirty="0" err="1" smtClean="0"/>
              <a:t>впливом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</a:t>
            </a:r>
            <a:r>
              <a:rPr lang="ru-RU" sz="1400" dirty="0" err="1" smtClean="0"/>
              <a:t>факторів</a:t>
            </a:r>
            <a:r>
              <a:rPr lang="ru-RU" sz="1400" dirty="0" smtClean="0"/>
              <a:t>: </a:t>
            </a:r>
            <a:r>
              <a:rPr lang="ru-RU" sz="1400" dirty="0" err="1" smtClean="0"/>
              <a:t>клімату</a:t>
            </a:r>
            <a:r>
              <a:rPr lang="ru-RU" sz="1400" dirty="0" smtClean="0"/>
              <a:t>, </a:t>
            </a:r>
            <a:r>
              <a:rPr lang="ru-RU" sz="1400" dirty="0" err="1" smtClean="0"/>
              <a:t>рельєфу</a:t>
            </a:r>
            <a:r>
              <a:rPr lang="ru-RU" sz="1400" dirty="0" smtClean="0"/>
              <a:t>, </a:t>
            </a:r>
            <a:r>
              <a:rPr lang="ru-RU" sz="1400" dirty="0" err="1" smtClean="0"/>
              <a:t>конкурентів</a:t>
            </a:r>
            <a:r>
              <a:rPr lang="ru-RU" sz="1400" dirty="0" smtClean="0"/>
              <a:t>, </a:t>
            </a:r>
            <a:r>
              <a:rPr lang="ru-RU" sz="1400" dirty="0" err="1" smtClean="0"/>
              <a:t>хижаків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епізоотій</a:t>
            </a:r>
            <a:r>
              <a:rPr lang="ru-RU" sz="1400" dirty="0" smtClean="0"/>
              <a:t>, </a:t>
            </a:r>
            <a:r>
              <a:rPr lang="ru-RU" sz="1400" dirty="0" err="1" smtClean="0"/>
              <a:t>діяльності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людини</a:t>
            </a:r>
            <a:r>
              <a:rPr lang="ru-RU" sz="1400" dirty="0" smtClean="0"/>
              <a:t>. Тому </a:t>
            </a:r>
            <a:r>
              <a:rPr lang="ru-RU" sz="1400" dirty="0" err="1" smtClean="0"/>
              <a:t>бонітування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можна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визначити</a:t>
            </a:r>
            <a:r>
              <a:rPr lang="ru-RU" sz="1400" dirty="0" smtClean="0"/>
              <a:t> як </a:t>
            </a:r>
            <a:r>
              <a:rPr lang="ru-RU" sz="1400" dirty="0" err="1" smtClean="0"/>
              <a:t>комплексну</a:t>
            </a:r>
            <a:r>
              <a:rPr lang="ru-RU" sz="1400" dirty="0" smtClean="0"/>
              <a:t> </a:t>
            </a:r>
            <a:r>
              <a:rPr lang="ru-RU" sz="1400" dirty="0" err="1" smtClean="0"/>
              <a:t>оцінку</a:t>
            </a:r>
            <a:r>
              <a:rPr lang="ru-RU" sz="1400" dirty="0" smtClean="0"/>
              <a:t> умов </a:t>
            </a:r>
            <a:r>
              <a:rPr lang="ru-RU" sz="1400" dirty="0" err="1" smtClean="0"/>
              <a:t>існування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у межах </a:t>
            </a:r>
            <a:r>
              <a:rPr lang="ru-RU" sz="1400" dirty="0" err="1" smtClean="0"/>
              <a:t>певної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господарської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одиниці</a:t>
            </a:r>
            <a:r>
              <a:rPr lang="ru-RU" sz="1400" dirty="0" smtClean="0"/>
              <a:t>. </a:t>
            </a:r>
            <a:r>
              <a:rPr lang="ru-RU" sz="1400" dirty="0" err="1" smtClean="0"/>
              <a:t>Оцінка</a:t>
            </a:r>
            <a:r>
              <a:rPr lang="ru-RU" sz="1400" dirty="0" smtClean="0"/>
              <a:t> </a:t>
            </a:r>
            <a:r>
              <a:rPr lang="ru-RU" sz="1400" dirty="0" err="1" smtClean="0"/>
              <a:t>дається</a:t>
            </a:r>
            <a:r>
              <a:rPr lang="ru-RU" sz="1400" dirty="0" smtClean="0"/>
              <a:t> в балах,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відповідають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класам</a:t>
            </a:r>
            <a:r>
              <a:rPr lang="ru-RU" sz="1400" dirty="0" smtClean="0"/>
              <a:t> </a:t>
            </a:r>
            <a:r>
              <a:rPr lang="ru-RU" sz="1400" dirty="0" err="1" smtClean="0"/>
              <a:t>бонітету</a:t>
            </a:r>
            <a:r>
              <a:rPr lang="ru-RU" sz="1400" dirty="0" smtClean="0"/>
              <a:t>. </a:t>
            </a:r>
            <a:r>
              <a:rPr lang="ru-RU" sz="1400" dirty="0" err="1" smtClean="0"/>
              <a:t>Якщо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поняття</a:t>
            </a:r>
            <a:r>
              <a:rPr lang="ru-RU" sz="1400" dirty="0" smtClean="0"/>
              <a:t> «тип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» </a:t>
            </a:r>
            <a:r>
              <a:rPr lang="ru-RU" sz="1400" dirty="0" err="1" smtClean="0"/>
              <a:t>відбиває</a:t>
            </a:r>
            <a:r>
              <a:rPr lang="ru-RU" sz="1400" dirty="0" smtClean="0"/>
              <a:t> </a:t>
            </a:r>
            <a:r>
              <a:rPr lang="ru-RU" sz="1400" dirty="0" err="1" smtClean="0"/>
              <a:t>екологічну</a:t>
            </a:r>
            <a:r>
              <a:rPr lang="ru-RU" sz="1400" dirty="0" smtClean="0"/>
              <a:t> </a:t>
            </a:r>
            <a:r>
              <a:rPr lang="ru-RU" sz="1400" dirty="0" err="1" smtClean="0"/>
              <a:t>рівноцінність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місць</a:t>
            </a:r>
            <a:r>
              <a:rPr lang="ru-RU" sz="1400" dirty="0" smtClean="0"/>
              <a:t> </a:t>
            </a:r>
            <a:r>
              <a:rPr lang="ru-RU" sz="1400" dirty="0" err="1" smtClean="0"/>
              <a:t>існування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, то в </a:t>
            </a:r>
            <a:r>
              <a:rPr lang="ru-RU" sz="1400" dirty="0" err="1" smtClean="0"/>
              <a:t>бонітеті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відбита</a:t>
            </a:r>
            <a:r>
              <a:rPr lang="ru-RU" sz="1400" dirty="0" smtClean="0"/>
              <a:t> </a:t>
            </a:r>
            <a:r>
              <a:rPr lang="ru-RU" sz="1400" dirty="0" err="1" smtClean="0"/>
              <a:t>ще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подібність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відмінність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у </a:t>
            </a:r>
            <a:r>
              <a:rPr lang="ru-RU" sz="1400" dirty="0" err="1" smtClean="0"/>
              <a:t>фауністично-господарському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відношенні</a:t>
            </a:r>
            <a:r>
              <a:rPr lang="ru-RU" sz="1400" dirty="0" smtClean="0"/>
              <a:t>. </a:t>
            </a:r>
            <a:r>
              <a:rPr lang="ru-RU" sz="1400" dirty="0" err="1" smtClean="0"/>
              <a:t>Бонітування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дає</a:t>
            </a:r>
            <a:r>
              <a:rPr lang="ru-RU" sz="1400" dirty="0" smtClean="0"/>
              <a:t> </a:t>
            </a:r>
            <a:r>
              <a:rPr lang="ru-RU" sz="1400" dirty="0" err="1" smtClean="0"/>
              <a:t>уявлення</a:t>
            </a:r>
            <a:r>
              <a:rPr lang="ru-RU" sz="1400" dirty="0" smtClean="0"/>
              <a:t> про те, </a:t>
            </a:r>
            <a:r>
              <a:rPr lang="ru-RU" sz="1400" dirty="0" err="1" smtClean="0"/>
              <a:t>якою</a:t>
            </a:r>
            <a:r>
              <a:rPr lang="ru-RU" sz="1400" dirty="0" smtClean="0"/>
              <a:t> </a:t>
            </a:r>
            <a:r>
              <a:rPr lang="ru-RU" sz="1400" dirty="0" err="1" smtClean="0"/>
              <a:t>мірою</a:t>
            </a:r>
            <a:r>
              <a:rPr lang="ru-RU" sz="1400" dirty="0" smtClean="0"/>
              <a:t> </a:t>
            </a:r>
            <a:r>
              <a:rPr lang="ru-RU" sz="1400" dirty="0" err="1" smtClean="0"/>
              <a:t>природні</a:t>
            </a:r>
            <a:r>
              <a:rPr lang="ru-RU" sz="1400" dirty="0" smtClean="0"/>
              <a:t> </a:t>
            </a:r>
            <a:r>
              <a:rPr lang="ru-RU" sz="1400" dirty="0" err="1" smtClean="0"/>
              <a:t>умови</a:t>
            </a:r>
            <a:r>
              <a:rPr lang="ru-RU" sz="1400" dirty="0" smtClean="0"/>
              <a:t> </a:t>
            </a:r>
            <a:r>
              <a:rPr lang="ru-RU" sz="1400" dirty="0" err="1" smtClean="0"/>
              <a:t>дозволяють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вирішувати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питання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ведення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господарства</a:t>
            </a:r>
            <a:r>
              <a:rPr lang="ru-RU" sz="1400" dirty="0" smtClean="0"/>
              <a:t>. </a:t>
            </a:r>
            <a:r>
              <a:rPr lang="ru-RU" sz="1400" dirty="0" err="1" smtClean="0"/>
              <a:t>Ступінь</a:t>
            </a:r>
            <a:r>
              <a:rPr lang="ru-RU" sz="1400" dirty="0" smtClean="0"/>
              <a:t> </a:t>
            </a:r>
            <a:r>
              <a:rPr lang="ru-RU" sz="1400" dirty="0" err="1" smtClean="0"/>
              <a:t>такої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відповідності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можна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визначити</a:t>
            </a:r>
            <a:r>
              <a:rPr lang="ru-RU" sz="1400" dirty="0" smtClean="0"/>
              <a:t> за </a:t>
            </a:r>
            <a:r>
              <a:rPr lang="ru-RU" sz="1400" dirty="0" err="1" smtClean="0"/>
              <a:t>різними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ознаками</a:t>
            </a:r>
            <a:r>
              <a:rPr lang="ru-RU" sz="1400" dirty="0" smtClean="0"/>
              <a:t>. </a:t>
            </a:r>
            <a:r>
              <a:rPr lang="ru-RU" sz="1400" dirty="0" err="1" smtClean="0"/>
              <a:t>Найповніше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найнаочніше</a:t>
            </a:r>
            <a:r>
              <a:rPr lang="ru-RU" sz="1400" dirty="0" smtClean="0"/>
              <a:t>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спостерігається</a:t>
            </a:r>
            <a:r>
              <a:rPr lang="ru-RU" sz="1400" dirty="0" smtClean="0"/>
              <a:t>, </a:t>
            </a:r>
            <a:r>
              <a:rPr lang="ru-RU" sz="1400" dirty="0" err="1" smtClean="0"/>
              <a:t>якщо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розглядати</a:t>
            </a:r>
            <a:r>
              <a:rPr lang="ru-RU" sz="1400" dirty="0" smtClean="0"/>
              <a:t> </a:t>
            </a:r>
            <a:r>
              <a:rPr lang="ru-RU" sz="1400" dirty="0" err="1" smtClean="0"/>
              <a:t>ємність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. </a:t>
            </a:r>
            <a:r>
              <a:rPr lang="ru-RU" sz="1400" dirty="0" err="1" smtClean="0"/>
              <a:t>Ємністю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вважають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потенційно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можливу</a:t>
            </a:r>
            <a:r>
              <a:rPr lang="ru-RU" sz="1400" dirty="0" smtClean="0"/>
              <a:t> </a:t>
            </a:r>
            <a:r>
              <a:rPr lang="ru-RU" sz="1400" dirty="0" err="1" smtClean="0"/>
              <a:t>кількість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в </a:t>
            </a:r>
            <a:r>
              <a:rPr lang="ru-RU" sz="1400" dirty="0" err="1" smtClean="0"/>
              <a:t>угіддях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розрахунку</a:t>
            </a:r>
            <a:r>
              <a:rPr lang="ru-RU" sz="1400" dirty="0" smtClean="0"/>
              <a:t> на </a:t>
            </a:r>
            <a:r>
              <a:rPr lang="ru-RU" sz="1400" dirty="0" err="1" smtClean="0"/>
              <a:t>одиницю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(</a:t>
            </a:r>
            <a:r>
              <a:rPr lang="ru-RU" sz="1400" dirty="0" err="1" smtClean="0"/>
              <a:t>переважно</a:t>
            </a:r>
            <a:r>
              <a:rPr lang="ru-RU" sz="1400" dirty="0" smtClean="0"/>
              <a:t> 1000 га). Оптимальна </a:t>
            </a:r>
            <a:r>
              <a:rPr lang="ru-RU" sz="1400" dirty="0" err="1" smtClean="0"/>
              <a:t>ємність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характеризується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чисельністю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, за </a:t>
            </a:r>
            <a:r>
              <a:rPr lang="ru-RU" sz="1400" dirty="0" err="1" smtClean="0"/>
              <a:t>якої</a:t>
            </a:r>
            <a:r>
              <a:rPr lang="ru-RU" sz="1400" dirty="0" smtClean="0"/>
              <a:t> </a:t>
            </a:r>
            <a:r>
              <a:rPr lang="ru-RU" sz="1400" dirty="0" err="1" smtClean="0"/>
              <a:t>ресурси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використовуються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найповніше</a:t>
            </a:r>
            <a:r>
              <a:rPr lang="ru-RU" sz="1400" dirty="0" smtClean="0"/>
              <a:t>, а </a:t>
            </a:r>
            <a:r>
              <a:rPr lang="ru-RU" sz="1400" dirty="0" err="1" smtClean="0"/>
              <a:t>чисельність</a:t>
            </a:r>
            <a:r>
              <a:rPr lang="ru-RU" sz="1400" dirty="0" smtClean="0"/>
              <a:t> виду </a:t>
            </a:r>
            <a:r>
              <a:rPr lang="ru-RU" sz="1400" dirty="0" err="1" smtClean="0"/>
              <a:t>є</a:t>
            </a:r>
            <a:r>
              <a:rPr lang="ru-RU" sz="1400" dirty="0" smtClean="0"/>
              <a:t> максимальною,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за </a:t>
            </a:r>
            <a:r>
              <a:rPr lang="ru-RU" sz="1400" dirty="0" err="1" smtClean="0"/>
              <a:t>умови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кормові</a:t>
            </a:r>
            <a:r>
              <a:rPr lang="ru-RU" sz="1400" dirty="0" smtClean="0"/>
              <a:t> </a:t>
            </a:r>
            <a:r>
              <a:rPr lang="ru-RU" sz="1400" dirty="0" err="1" smtClean="0"/>
              <a:t>ресурси</a:t>
            </a:r>
            <a:r>
              <a:rPr lang="ru-RU" sz="1400" dirty="0" smtClean="0"/>
              <a:t> не </a:t>
            </a:r>
            <a:r>
              <a:rPr lang="ru-RU" sz="1400" dirty="0" err="1" smtClean="0"/>
              <a:t>виснажуються</a:t>
            </a:r>
            <a:r>
              <a:rPr lang="ru-RU" sz="1400" dirty="0" smtClean="0"/>
              <a:t>,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не</a:t>
            </a:r>
            <a:r>
              <a:rPr lang="ru-RU" sz="1400" dirty="0" smtClean="0"/>
              <a:t> </a:t>
            </a:r>
            <a:r>
              <a:rPr lang="ru-RU" sz="1400" dirty="0" err="1" smtClean="0"/>
              <a:t>завдають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істотної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шкоди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господарству</a:t>
            </a:r>
            <a:r>
              <a:rPr lang="ru-RU" sz="1400" dirty="0" smtClean="0"/>
              <a:t>, яке </a:t>
            </a:r>
            <a:r>
              <a:rPr lang="ru-RU" sz="1400" dirty="0" err="1" smtClean="0"/>
              <a:t>ведеться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території</a:t>
            </a:r>
            <a:r>
              <a:rPr lang="ru-RU" sz="1400" dirty="0" smtClean="0"/>
              <a:t>. </a:t>
            </a:r>
            <a:r>
              <a:rPr lang="ru-RU" sz="1400" dirty="0" err="1" smtClean="0"/>
              <a:t>Використання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показника</a:t>
            </a:r>
            <a:r>
              <a:rPr lang="ru-RU" sz="1400" dirty="0" smtClean="0"/>
              <a:t> </a:t>
            </a:r>
            <a:r>
              <a:rPr lang="ru-RU" sz="1400" dirty="0" err="1" smtClean="0"/>
              <a:t>оптимальної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ємкості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дозволяє</a:t>
            </a:r>
            <a:r>
              <a:rPr lang="ru-RU" sz="1400" dirty="0" smtClean="0"/>
              <a:t> </a:t>
            </a:r>
            <a:r>
              <a:rPr lang="ru-RU" sz="1400" dirty="0" err="1" smtClean="0"/>
              <a:t>планувати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поголів’я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відповідно</a:t>
            </a:r>
            <a:r>
              <a:rPr lang="ru-RU" sz="1400" dirty="0" smtClean="0"/>
              <a:t> до </a:t>
            </a:r>
            <a:r>
              <a:rPr lang="ru-RU" sz="1400" dirty="0" err="1" smtClean="0"/>
              <a:t>потенційних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можливостей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, </a:t>
            </a:r>
            <a:r>
              <a:rPr lang="ru-RU" sz="1400" dirty="0" err="1" smtClean="0"/>
              <a:t>визначати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видову</a:t>
            </a:r>
            <a:r>
              <a:rPr lang="ru-RU" sz="1400" dirty="0" smtClean="0"/>
              <a:t> </a:t>
            </a:r>
            <a:r>
              <a:rPr lang="ru-RU" sz="1400" dirty="0" err="1" smtClean="0"/>
              <a:t>спрямованість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господарства</a:t>
            </a:r>
            <a:r>
              <a:rPr lang="ru-RU" sz="1400" dirty="0" smtClean="0"/>
              <a:t>, </a:t>
            </a:r>
            <a:r>
              <a:rPr lang="ru-RU" sz="1400" dirty="0" err="1" smtClean="0"/>
              <a:t>обсяги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використання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ресурсів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господарства</a:t>
            </a:r>
            <a:r>
              <a:rPr lang="ru-RU" sz="1400" dirty="0" smtClean="0"/>
              <a:t>. При </a:t>
            </a:r>
            <a:r>
              <a:rPr lang="ru-RU" sz="1400" dirty="0" err="1" smtClean="0"/>
              <a:t>бонітуванні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застосовують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класи</a:t>
            </a:r>
            <a:r>
              <a:rPr lang="ru-RU" sz="1400" dirty="0" smtClean="0"/>
              <a:t> </a:t>
            </a:r>
            <a:r>
              <a:rPr lang="ru-RU" sz="1400" dirty="0" err="1" smtClean="0"/>
              <a:t>бонітетів</a:t>
            </a:r>
            <a:r>
              <a:rPr lang="ru-RU" sz="1400" dirty="0" smtClean="0"/>
              <a:t>, </a:t>
            </a:r>
            <a:r>
              <a:rPr lang="ru-RU" sz="1400" dirty="0" err="1" smtClean="0"/>
              <a:t>позначаючи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цифрами (балами). </a:t>
            </a:r>
            <a:r>
              <a:rPr lang="ru-RU" sz="1400" dirty="0" err="1" smtClean="0"/>
              <a:t>Кількість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бонітетів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різні</a:t>
            </a:r>
            <a:r>
              <a:rPr lang="ru-RU" sz="1400" dirty="0" smtClean="0"/>
              <a:t> </a:t>
            </a:r>
            <a:r>
              <a:rPr lang="ru-RU" sz="1400" dirty="0" err="1" smtClean="0"/>
              <a:t>автори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неоднакову</a:t>
            </a:r>
            <a:r>
              <a:rPr lang="ru-RU" sz="1400" dirty="0" smtClean="0"/>
              <a:t>. </a:t>
            </a:r>
            <a:r>
              <a:rPr lang="ru-RU" sz="1400" dirty="0" err="1" smtClean="0"/>
              <a:t>Оцінка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здійснюється</a:t>
            </a:r>
            <a:r>
              <a:rPr lang="ru-RU" sz="1400" dirty="0" smtClean="0"/>
              <a:t>, як правило, </a:t>
            </a:r>
            <a:r>
              <a:rPr lang="ru-RU" sz="1400" dirty="0" err="1" smtClean="0"/>
              <a:t>візуально</a:t>
            </a:r>
            <a:r>
              <a:rPr lang="ru-RU" sz="1400" dirty="0" smtClean="0"/>
              <a:t>. За </a:t>
            </a:r>
            <a:r>
              <a:rPr lang="ru-RU" sz="1400" dirty="0" err="1" smtClean="0"/>
              <a:t>п’ятибальною</a:t>
            </a:r>
            <a:r>
              <a:rPr lang="ru-RU" sz="1400" dirty="0" smtClean="0"/>
              <a:t> шкалою </a:t>
            </a:r>
            <a:r>
              <a:rPr lang="ru-RU" sz="1400" dirty="0" err="1" smtClean="0"/>
              <a:t>угіддя</a:t>
            </a:r>
            <a:r>
              <a:rPr lang="ru-RU" sz="1400" dirty="0" smtClean="0"/>
              <a:t> </a:t>
            </a:r>
            <a:r>
              <a:rPr lang="ru-RU" sz="1400" dirty="0" err="1" smtClean="0"/>
              <a:t>оцінюються</a:t>
            </a:r>
            <a:r>
              <a:rPr lang="ru-RU" sz="1400" dirty="0" smtClean="0"/>
              <a:t> так: до 1-го </a:t>
            </a:r>
            <a:r>
              <a:rPr lang="ru-RU" sz="1400" dirty="0" err="1" smtClean="0"/>
              <a:t>класу</a:t>
            </a:r>
            <a:r>
              <a:rPr lang="ru-RU" sz="1400" dirty="0" smtClean="0"/>
              <a:t> належать </a:t>
            </a:r>
            <a:r>
              <a:rPr lang="ru-RU" sz="1400" dirty="0" err="1" smtClean="0"/>
              <a:t>найкращі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</a:t>
            </a:r>
            <a:r>
              <a:rPr lang="ru-RU" sz="1400" dirty="0" smtClean="0"/>
              <a:t>; до 2-го – </a:t>
            </a:r>
            <a:r>
              <a:rPr lang="ru-RU" sz="1400" dirty="0" err="1" smtClean="0"/>
              <a:t>добрі</a:t>
            </a:r>
            <a:r>
              <a:rPr lang="ru-RU" sz="1400" dirty="0" smtClean="0"/>
              <a:t>; до 3-го – </a:t>
            </a:r>
            <a:r>
              <a:rPr lang="ru-RU" sz="1400" dirty="0" err="1" smtClean="0"/>
              <a:t>середні</a:t>
            </a:r>
            <a:r>
              <a:rPr lang="ru-RU" sz="1400" dirty="0" smtClean="0"/>
              <a:t>; до 4-го – </a:t>
            </a:r>
            <a:r>
              <a:rPr lang="ru-RU" sz="1400" dirty="0" err="1" smtClean="0"/>
              <a:t>погані</a:t>
            </a:r>
            <a:r>
              <a:rPr lang="ru-RU" sz="1400" dirty="0" smtClean="0"/>
              <a:t>; до 5-го – </a:t>
            </a:r>
            <a:r>
              <a:rPr lang="ru-RU" sz="1400" dirty="0" err="1" smtClean="0"/>
              <a:t>невластиві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даного</a:t>
            </a:r>
            <a:r>
              <a:rPr lang="ru-RU" sz="1400" dirty="0" smtClean="0"/>
              <a:t> виду (</a:t>
            </a:r>
            <a:r>
              <a:rPr lang="ru-RU" sz="1400" dirty="0" err="1" smtClean="0"/>
              <a:t>окремі</a:t>
            </a:r>
            <a:r>
              <a:rPr lang="ru-RU" sz="1400" dirty="0" smtClean="0"/>
              <a:t> </a:t>
            </a:r>
            <a:r>
              <a:rPr lang="ru-RU" sz="1400" dirty="0" err="1" smtClean="0"/>
              <a:t>особини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виду</a:t>
            </a:r>
            <a:r>
              <a:rPr lang="ru-RU" sz="1400" dirty="0" smtClean="0"/>
              <a:t> </a:t>
            </a:r>
            <a:r>
              <a:rPr lang="ru-RU" sz="1400" dirty="0" err="1" smtClean="0"/>
              <a:t>можуть</a:t>
            </a:r>
            <a:r>
              <a:rPr lang="ru-RU" sz="1400" dirty="0" smtClean="0"/>
              <a:t> бути </a:t>
            </a:r>
            <a:r>
              <a:rPr lang="ru-RU" sz="1400" dirty="0" err="1" smtClean="0"/>
              <a:t>зустрінуті</a:t>
            </a:r>
            <a:r>
              <a:rPr lang="ru-RU" sz="1400" dirty="0" smtClean="0"/>
              <a:t> в </a:t>
            </a:r>
            <a:r>
              <a:rPr lang="ru-RU" sz="1400" dirty="0" err="1" smtClean="0"/>
              <a:t>цих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угіддях</a:t>
            </a:r>
            <a:r>
              <a:rPr lang="ru-RU" sz="1400" dirty="0" smtClean="0"/>
              <a:t>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</a:t>
            </a:r>
            <a:r>
              <a:rPr lang="ru-RU" sz="1400" dirty="0" err="1" smtClean="0"/>
              <a:t>дуже</a:t>
            </a:r>
            <a:r>
              <a:rPr lang="ru-RU" sz="1400" dirty="0" smtClean="0"/>
              <a:t> </a:t>
            </a:r>
            <a:r>
              <a:rPr lang="ru-RU" sz="1400" dirty="0" err="1" smtClean="0"/>
              <a:t>рідко</a:t>
            </a:r>
            <a:r>
              <a:rPr lang="ru-RU" sz="1400" dirty="0" smtClean="0"/>
              <a:t>). </a:t>
            </a:r>
            <a:r>
              <a:rPr lang="ru-RU" sz="1400" dirty="0" err="1" smtClean="0"/>
              <a:t>Продуктивність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найкращих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визначається</a:t>
            </a:r>
            <a:r>
              <a:rPr lang="ru-RU" sz="1400" dirty="0" smtClean="0"/>
              <a:t> у 100-71  %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оптимальної</a:t>
            </a:r>
            <a:r>
              <a:rPr lang="ru-RU" sz="1400" dirty="0" smtClean="0"/>
              <a:t>, </a:t>
            </a:r>
            <a:r>
              <a:rPr lang="ru-RU" sz="1400" dirty="0" err="1" smtClean="0"/>
              <a:t>добрих</a:t>
            </a:r>
            <a:r>
              <a:rPr lang="ru-RU" sz="1400" dirty="0" smtClean="0"/>
              <a:t> – 70-47  %, </a:t>
            </a:r>
            <a:r>
              <a:rPr lang="ru-RU" sz="1400" dirty="0" err="1" smtClean="0"/>
              <a:t>середніх</a:t>
            </a:r>
            <a:r>
              <a:rPr lang="ru-RU" sz="1400" dirty="0" smtClean="0"/>
              <a:t> –46-27  %, </a:t>
            </a:r>
            <a:r>
              <a:rPr lang="ru-RU" sz="1400" dirty="0" err="1" smtClean="0"/>
              <a:t>поганих</a:t>
            </a:r>
            <a:r>
              <a:rPr lang="ru-RU" sz="1400" dirty="0" smtClean="0"/>
              <a:t> – 2611  %, </a:t>
            </a:r>
            <a:r>
              <a:rPr lang="ru-RU" sz="1400" dirty="0" err="1" smtClean="0"/>
              <a:t>невластивих</a:t>
            </a:r>
            <a:r>
              <a:rPr lang="ru-RU" sz="1400" dirty="0" smtClean="0"/>
              <a:t> – </a:t>
            </a:r>
            <a:r>
              <a:rPr lang="ru-RU" sz="1400" dirty="0" err="1" smtClean="0"/>
              <a:t>менш</a:t>
            </a:r>
            <a:r>
              <a:rPr lang="ru-RU" sz="1400" dirty="0" smtClean="0"/>
              <a:t> як 11  %. </a:t>
            </a:r>
            <a:r>
              <a:rPr lang="ru-RU" sz="1400" dirty="0" err="1" smtClean="0"/>
              <a:t>Шкали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бонітування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можуть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розроблятися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для</a:t>
            </a:r>
            <a:r>
              <a:rPr lang="ru-RU" sz="1400" dirty="0" smtClean="0"/>
              <a:t> </a:t>
            </a:r>
            <a:r>
              <a:rPr lang="ru-RU" sz="1400" dirty="0" err="1" smtClean="0"/>
              <a:t>регіонів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урахуванням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природної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економічної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специфіки</a:t>
            </a:r>
            <a:r>
              <a:rPr lang="ru-RU" sz="1400" dirty="0" smtClean="0"/>
              <a:t>. При </a:t>
            </a:r>
            <a:r>
              <a:rPr lang="ru-RU" sz="1400" dirty="0" err="1" smtClean="0"/>
              <a:t>визначенні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оптимальної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ємкості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беруться</a:t>
            </a:r>
            <a:r>
              <a:rPr lang="ru-RU" sz="1400" dirty="0" smtClean="0"/>
              <a:t> до </a:t>
            </a:r>
            <a:r>
              <a:rPr lang="ru-RU" sz="1400" dirty="0" err="1" smtClean="0"/>
              <a:t>уваги</a:t>
            </a:r>
            <a:r>
              <a:rPr lang="ru-RU" sz="1400" dirty="0" smtClean="0"/>
              <a:t> </a:t>
            </a:r>
            <a:r>
              <a:rPr lang="ru-RU" sz="1400" dirty="0" err="1" smtClean="0"/>
              <a:t>багаторічні</a:t>
            </a:r>
            <a:r>
              <a:rPr lang="ru-RU" sz="1400" dirty="0" smtClean="0"/>
              <a:t> </a:t>
            </a:r>
            <a:r>
              <a:rPr lang="ru-RU" sz="1400" dirty="0" err="1" smtClean="0"/>
              <a:t>дані</a:t>
            </a:r>
            <a:r>
              <a:rPr lang="ru-RU" sz="1400" dirty="0" smtClean="0"/>
              <a:t> </a:t>
            </a:r>
            <a:r>
              <a:rPr lang="ru-RU" sz="1400" dirty="0" err="1" smtClean="0"/>
              <a:t>щодо</a:t>
            </a:r>
            <a:r>
              <a:rPr lang="ru-RU" sz="1400" dirty="0" smtClean="0"/>
              <a:t> </a:t>
            </a:r>
            <a:r>
              <a:rPr lang="ru-RU" sz="1400" dirty="0" err="1" smtClean="0"/>
              <a:t>чисельності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</a:t>
            </a:r>
            <a:r>
              <a:rPr lang="ru-RU" sz="1400" dirty="0" err="1" smtClean="0"/>
              <a:t>певного</a:t>
            </a:r>
            <a:r>
              <a:rPr lang="ru-RU" sz="1400" dirty="0" smtClean="0"/>
              <a:t> виду, </a:t>
            </a:r>
            <a:r>
              <a:rPr lang="ru-RU" sz="1400" dirty="0" err="1" smtClean="0"/>
              <a:t>дослідних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ефективно</a:t>
            </a:r>
            <a:r>
              <a:rPr lang="ru-RU" sz="1400" dirty="0" smtClean="0"/>
              <a:t> </a:t>
            </a:r>
            <a:r>
              <a:rPr lang="ru-RU" sz="1400" dirty="0" err="1" smtClean="0"/>
              <a:t>функціонуючих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виробничих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</a:t>
            </a:r>
            <a:r>
              <a:rPr lang="ru-RU" sz="1400" dirty="0" smtClean="0"/>
              <a:t>. </a:t>
            </a:r>
            <a:r>
              <a:rPr lang="ru-RU" sz="1400" dirty="0" err="1" smtClean="0"/>
              <a:t>Оцінка</a:t>
            </a:r>
            <a:r>
              <a:rPr lang="ru-RU" sz="1400" dirty="0" smtClean="0"/>
              <a:t> </a:t>
            </a:r>
            <a:r>
              <a:rPr lang="ru-RU" sz="1400" dirty="0" err="1" smtClean="0"/>
              <a:t>будь-якої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території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розпочинається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зі</a:t>
            </a:r>
            <a:r>
              <a:rPr lang="ru-RU" sz="1400" dirty="0" smtClean="0"/>
              <a:t> </a:t>
            </a:r>
            <a:r>
              <a:rPr lang="ru-RU" sz="1400" dirty="0" err="1" smtClean="0"/>
              <a:t>з’ясування</a:t>
            </a:r>
            <a:r>
              <a:rPr lang="ru-RU" sz="1400" dirty="0" smtClean="0"/>
              <a:t> складу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розподілу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придатні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непридатні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перебування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певного</a:t>
            </a:r>
            <a:r>
              <a:rPr lang="ru-RU" sz="1400" dirty="0" smtClean="0"/>
              <a:t> виду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. </a:t>
            </a:r>
            <a:r>
              <a:rPr lang="ru-RU" sz="1400" dirty="0" err="1" smtClean="0"/>
              <a:t>Відсотки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властивих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невластивих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даному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видові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</a:t>
            </a:r>
            <a:r>
              <a:rPr lang="ru-RU" sz="1400" dirty="0" err="1" smtClean="0"/>
              <a:t>характеризують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територію</a:t>
            </a:r>
            <a:r>
              <a:rPr lang="ru-RU" sz="1400" dirty="0" smtClean="0"/>
              <a:t> в </a:t>
            </a:r>
            <a:r>
              <a:rPr lang="ru-RU" sz="1400" dirty="0" err="1" smtClean="0"/>
              <a:t>цілому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відносно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відповідності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життєвим</a:t>
            </a:r>
            <a:r>
              <a:rPr lang="ru-RU" sz="1400" dirty="0" smtClean="0"/>
              <a:t> </a:t>
            </a:r>
            <a:r>
              <a:rPr lang="ru-RU" sz="1400" dirty="0" err="1" smtClean="0"/>
              <a:t>вимогам</a:t>
            </a:r>
            <a:r>
              <a:rPr lang="ru-RU" sz="1400" dirty="0" smtClean="0"/>
              <a:t> виду. </a:t>
            </a:r>
            <a:endParaRPr lang="ru-RU" sz="1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/>
              <a:t>Бонітуються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тільки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, </a:t>
            </a:r>
            <a:r>
              <a:rPr lang="ru-RU" sz="1600" dirty="0" err="1" smtClean="0"/>
              <a:t>властиві</a:t>
            </a:r>
            <a:r>
              <a:rPr lang="ru-RU" sz="1600" dirty="0" smtClean="0"/>
              <a:t> </a:t>
            </a:r>
            <a:r>
              <a:rPr lang="ru-RU" sz="1600" dirty="0" err="1" smtClean="0"/>
              <a:t>даному</a:t>
            </a:r>
            <a:r>
              <a:rPr lang="ru-RU" sz="1600" dirty="0" smtClean="0"/>
              <a:t> виду. </a:t>
            </a:r>
            <a:r>
              <a:rPr lang="ru-RU" sz="1600" dirty="0" err="1" smtClean="0"/>
              <a:t>Лише</a:t>
            </a:r>
            <a:r>
              <a:rPr lang="ru-RU" sz="1600" dirty="0" smtClean="0"/>
              <a:t> так </a:t>
            </a:r>
            <a:r>
              <a:rPr lang="ru-RU" sz="1600" dirty="0" err="1" smtClean="0"/>
              <a:t>можна</a:t>
            </a:r>
            <a:r>
              <a:rPr lang="ru-RU" sz="1600" dirty="0" smtClean="0"/>
              <a:t> </a:t>
            </a:r>
            <a:r>
              <a:rPr lang="ru-RU" sz="1600" dirty="0" err="1" smtClean="0"/>
              <a:t>визначити</a:t>
            </a:r>
            <a:r>
              <a:rPr lang="ru-RU" sz="1600" dirty="0" smtClean="0"/>
              <a:t> </a:t>
            </a:r>
            <a:r>
              <a:rPr lang="ru-RU" sz="1600" dirty="0" err="1" smtClean="0"/>
              <a:t>якісні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відмінності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між</a:t>
            </a:r>
            <a:r>
              <a:rPr lang="ru-RU" sz="1600" dirty="0" smtClean="0"/>
              <a:t> </a:t>
            </a:r>
            <a:r>
              <a:rPr lang="ru-RU" sz="1600" dirty="0" err="1" smtClean="0"/>
              <a:t>окремими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територіями</a:t>
            </a:r>
            <a:r>
              <a:rPr lang="ru-RU" sz="1600" dirty="0" smtClean="0"/>
              <a:t>, </a:t>
            </a:r>
            <a:r>
              <a:rPr lang="ru-RU" sz="1600" dirty="0" err="1" smtClean="0"/>
              <a:t>господарствами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відобразити</a:t>
            </a:r>
            <a:r>
              <a:rPr lang="ru-RU" sz="1600" dirty="0" smtClean="0"/>
              <a:t> </a:t>
            </a:r>
            <a:r>
              <a:rPr lang="ru-RU" sz="1600" dirty="0" err="1" smtClean="0"/>
              <a:t>це</a:t>
            </a:r>
            <a:r>
              <a:rPr lang="ru-RU" sz="1600" dirty="0" smtClean="0"/>
              <a:t> у </a:t>
            </a:r>
            <a:r>
              <a:rPr lang="ru-RU" sz="1600" dirty="0" err="1" smtClean="0"/>
              <a:t>зручних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порівняльних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показниках</a:t>
            </a:r>
            <a:r>
              <a:rPr lang="ru-RU" sz="1600" dirty="0" smtClean="0"/>
              <a:t>. </a:t>
            </a:r>
            <a:r>
              <a:rPr lang="ru-RU" sz="1600" dirty="0" err="1" smtClean="0"/>
              <a:t>Властиві</a:t>
            </a:r>
            <a:r>
              <a:rPr lang="ru-RU" sz="1600" dirty="0" smtClean="0"/>
              <a:t> </a:t>
            </a:r>
            <a:r>
              <a:rPr lang="ru-RU" sz="1600" dirty="0" err="1" smtClean="0"/>
              <a:t>будь-якому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видові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неоднорідні</a:t>
            </a:r>
            <a:r>
              <a:rPr lang="ru-RU" sz="1600" dirty="0" smtClean="0"/>
              <a:t>, так само як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перебування</a:t>
            </a:r>
            <a:r>
              <a:rPr lang="ru-RU" sz="1600" dirty="0" smtClean="0"/>
              <a:t>. На наш </a:t>
            </a:r>
            <a:r>
              <a:rPr lang="ru-RU" sz="1600" dirty="0" err="1" smtClean="0"/>
              <a:t>погляд</a:t>
            </a:r>
            <a:r>
              <a:rPr lang="ru-RU" sz="1600" dirty="0" smtClean="0"/>
              <a:t>,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доцільно</a:t>
            </a:r>
            <a:r>
              <a:rPr lang="ru-RU" sz="1600" dirty="0" smtClean="0"/>
              <a:t> </a:t>
            </a:r>
            <a:r>
              <a:rPr lang="ru-RU" sz="1600" dirty="0" err="1" smtClean="0"/>
              <a:t>поділяти</a:t>
            </a:r>
            <a:r>
              <a:rPr lang="ru-RU" sz="1600" dirty="0" smtClean="0"/>
              <a:t> на три </a:t>
            </a:r>
            <a:r>
              <a:rPr lang="ru-RU" sz="1600" dirty="0" err="1" smtClean="0"/>
              <a:t>групи</a:t>
            </a:r>
            <a:r>
              <a:rPr lang="ru-RU" sz="1600" dirty="0" smtClean="0"/>
              <a:t>: </a:t>
            </a:r>
            <a:r>
              <a:rPr lang="ru-RU" sz="1600" dirty="0" err="1" smtClean="0"/>
              <a:t>добрі</a:t>
            </a:r>
            <a:r>
              <a:rPr lang="ru-RU" sz="1600" dirty="0" smtClean="0"/>
              <a:t>, </a:t>
            </a:r>
            <a:r>
              <a:rPr lang="ru-RU" sz="1600" dirty="0" err="1" smtClean="0"/>
              <a:t>середні</a:t>
            </a:r>
            <a:r>
              <a:rPr lang="ru-RU" sz="1600" dirty="0" smtClean="0"/>
              <a:t>, </a:t>
            </a:r>
            <a:r>
              <a:rPr lang="ru-RU" sz="1600" dirty="0" err="1" smtClean="0"/>
              <a:t>погані</a:t>
            </a:r>
            <a:r>
              <a:rPr lang="ru-RU" sz="1600" dirty="0" smtClean="0"/>
              <a:t>. </a:t>
            </a:r>
            <a:r>
              <a:rPr lang="ru-RU" sz="1600" dirty="0" err="1" smtClean="0"/>
              <a:t>Підстави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цього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поділу</a:t>
            </a:r>
            <a:r>
              <a:rPr lang="ru-RU" sz="1600" dirty="0" smtClean="0"/>
              <a:t> </a:t>
            </a:r>
            <a:r>
              <a:rPr lang="ru-RU" sz="1600" dirty="0" err="1" smtClean="0"/>
              <a:t>такі</a:t>
            </a:r>
            <a:r>
              <a:rPr lang="ru-RU" sz="1600" dirty="0" smtClean="0"/>
              <a:t>: </a:t>
            </a:r>
            <a:r>
              <a:rPr lang="ru-RU" sz="1600" dirty="0" err="1" smtClean="0"/>
              <a:t>добрі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–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основні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перебування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даного</a:t>
            </a:r>
            <a:r>
              <a:rPr lang="ru-RU" sz="1600" dirty="0" smtClean="0"/>
              <a:t> виду. Вони </a:t>
            </a:r>
            <a:r>
              <a:rPr lang="ru-RU" sz="1600" dirty="0" err="1" smtClean="0"/>
              <a:t>характеризуються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високими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захисними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властивостями</a:t>
            </a:r>
            <a:r>
              <a:rPr lang="ru-RU" sz="1600" dirty="0" smtClean="0"/>
              <a:t>,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різноманітну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стійку</a:t>
            </a:r>
            <a:r>
              <a:rPr lang="ru-RU" sz="1600" dirty="0" smtClean="0"/>
              <a:t> за роками </a:t>
            </a:r>
            <a:r>
              <a:rPr lang="ru-RU" sz="1600" dirty="0" err="1" smtClean="0"/>
              <a:t>кормову</a:t>
            </a:r>
            <a:r>
              <a:rPr lang="ru-RU" sz="1600" dirty="0" smtClean="0"/>
              <a:t> базу.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кращі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навіть</a:t>
            </a:r>
            <a:r>
              <a:rPr lang="ru-RU" sz="1600" dirty="0" smtClean="0"/>
              <a:t> у </a:t>
            </a:r>
            <a:r>
              <a:rPr lang="ru-RU" sz="1600" dirty="0" err="1" smtClean="0"/>
              <a:t>несприятливі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життєдіяльності</a:t>
            </a:r>
            <a:r>
              <a:rPr lang="ru-RU" sz="1600" dirty="0" smtClean="0"/>
              <a:t> виду роки. </a:t>
            </a:r>
            <a:r>
              <a:rPr lang="ru-RU" sz="1600" dirty="0" err="1" smtClean="0"/>
              <a:t>Добрі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, як правило, </a:t>
            </a:r>
            <a:r>
              <a:rPr lang="ru-RU" sz="1600" dirty="0" err="1" smtClean="0"/>
              <a:t>заселені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більш</a:t>
            </a:r>
            <a:r>
              <a:rPr lang="ru-RU" sz="1600" dirty="0" smtClean="0"/>
              <a:t> </a:t>
            </a:r>
            <a:r>
              <a:rPr lang="ru-RU" sz="1600" dirty="0" err="1" smtClean="0"/>
              <a:t>високою</a:t>
            </a:r>
            <a:r>
              <a:rPr lang="ru-RU" sz="1600" dirty="0" smtClean="0"/>
              <a:t> </a:t>
            </a:r>
            <a:r>
              <a:rPr lang="ru-RU" sz="1600" dirty="0" err="1" smtClean="0"/>
              <a:t>щільністю</a:t>
            </a:r>
            <a:r>
              <a:rPr lang="ru-RU" sz="1600" dirty="0" smtClean="0"/>
              <a:t>, </a:t>
            </a:r>
            <a:r>
              <a:rPr lang="ru-RU" sz="1600" dirty="0" err="1" smtClean="0"/>
              <a:t>ніж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категорій</a:t>
            </a:r>
            <a:r>
              <a:rPr lang="ru-RU" sz="1600" dirty="0" smtClean="0"/>
              <a:t>. В таких </a:t>
            </a:r>
            <a:r>
              <a:rPr lang="ru-RU" sz="1600" dirty="0" err="1" smtClean="0"/>
              <a:t>місцях</a:t>
            </a:r>
            <a:r>
              <a:rPr lang="ru-RU" sz="1600" dirty="0" smtClean="0"/>
              <a:t> </a:t>
            </a:r>
            <a:r>
              <a:rPr lang="ru-RU" sz="1600" dirty="0" err="1" smtClean="0"/>
              <a:t>концентрується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основна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частина</a:t>
            </a:r>
            <a:r>
              <a:rPr lang="ru-RU" sz="1600" dirty="0" smtClean="0"/>
              <a:t> </a:t>
            </a:r>
            <a:r>
              <a:rPr lang="ru-RU" sz="1600" dirty="0" err="1" smtClean="0"/>
              <a:t>поголів’я</a:t>
            </a:r>
            <a:r>
              <a:rPr lang="ru-RU" sz="1600" dirty="0" smtClean="0"/>
              <a:t>. Нормально </a:t>
            </a:r>
            <a:r>
              <a:rPr lang="ru-RU" sz="1600" dirty="0" err="1" smtClean="0"/>
              <a:t>існувати</a:t>
            </a:r>
            <a:r>
              <a:rPr lang="ru-RU" sz="1600" dirty="0" smtClean="0"/>
              <a:t> вона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без </a:t>
            </a:r>
            <a:r>
              <a:rPr lang="ru-RU" sz="1600" dirty="0" err="1" smtClean="0"/>
              <a:t>біотехнічних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заходів</a:t>
            </a:r>
            <a:r>
              <a:rPr lang="ru-RU" sz="1600" dirty="0" smtClean="0"/>
              <a:t>. </a:t>
            </a:r>
            <a:r>
              <a:rPr lang="ru-RU" sz="1600" dirty="0" err="1" smtClean="0"/>
              <a:t>Добрі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називають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ще</a:t>
            </a:r>
            <a:r>
              <a:rPr lang="ru-RU" sz="1600" dirty="0" smtClean="0"/>
              <a:t> </a:t>
            </a:r>
            <a:r>
              <a:rPr lang="ru-RU" sz="1600" dirty="0" err="1" smtClean="0"/>
              <a:t>ключовими</a:t>
            </a:r>
            <a:r>
              <a:rPr lang="ru-RU" sz="1600" dirty="0" smtClean="0"/>
              <a:t>. </a:t>
            </a:r>
            <a:r>
              <a:rPr lang="ru-RU" sz="1600" dirty="0" err="1" smtClean="0"/>
              <a:t>Погані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характеризуються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протилежними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властивостями</a:t>
            </a:r>
            <a:r>
              <a:rPr lang="ru-RU" sz="1600" dirty="0" smtClean="0"/>
              <a:t>. Вони </a:t>
            </a:r>
            <a:r>
              <a:rPr lang="ru-RU" sz="1600" dirty="0" err="1" smtClean="0"/>
              <a:t>малокормні</a:t>
            </a:r>
            <a:r>
              <a:rPr lang="ru-RU" sz="1600" dirty="0" smtClean="0"/>
              <a:t>, не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задовільних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схованок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місць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перепочинку</a:t>
            </a:r>
            <a:r>
              <a:rPr lang="ru-RU" sz="1600" dirty="0" smtClean="0"/>
              <a:t> та </a:t>
            </a:r>
            <a:r>
              <a:rPr lang="ru-RU" sz="1600" dirty="0" err="1" smtClean="0"/>
              <a:t>виведення</a:t>
            </a:r>
            <a:r>
              <a:rPr lang="ru-RU" sz="1600" dirty="0" smtClean="0"/>
              <a:t> молодняка.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стації</a:t>
            </a:r>
            <a:r>
              <a:rPr lang="ru-RU" sz="1600" dirty="0" smtClean="0"/>
              <a:t>, мало </a:t>
            </a:r>
            <a:r>
              <a:rPr lang="ru-RU" sz="1600" dirty="0" err="1" smtClean="0"/>
              <a:t>властиві</a:t>
            </a:r>
            <a:r>
              <a:rPr lang="ru-RU" sz="1600" dirty="0" smtClean="0"/>
              <a:t> </a:t>
            </a:r>
            <a:r>
              <a:rPr lang="ru-RU" sz="1600" dirty="0" err="1" smtClean="0"/>
              <a:t>даному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видові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заселяються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невеликою </a:t>
            </a:r>
            <a:r>
              <a:rPr lang="ru-RU" sz="1600" dirty="0" err="1" smtClean="0"/>
              <a:t>щільністю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відвідуються</a:t>
            </a:r>
            <a:r>
              <a:rPr lang="ru-RU" sz="1600" dirty="0" smtClean="0"/>
              <a:t> час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часу.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цієї</a:t>
            </a:r>
            <a:r>
              <a:rPr lang="ru-RU" sz="1600" dirty="0" smtClean="0"/>
              <a:t> </a:t>
            </a:r>
            <a:r>
              <a:rPr lang="ru-RU" sz="1600" dirty="0" err="1" smtClean="0"/>
              <a:t>групи</a:t>
            </a:r>
            <a:r>
              <a:rPr lang="ru-RU" sz="1600" dirty="0" smtClean="0"/>
              <a:t> не </a:t>
            </a:r>
            <a:r>
              <a:rPr lang="ru-RU" sz="1600" dirty="0" err="1" smtClean="0"/>
              <a:t>відіграють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суттєвої</a:t>
            </a:r>
            <a:r>
              <a:rPr lang="ru-RU" sz="1600" dirty="0" smtClean="0"/>
              <a:t> </a:t>
            </a:r>
            <a:r>
              <a:rPr lang="ru-RU" sz="1600" dirty="0" err="1" smtClean="0"/>
              <a:t>ролі</a:t>
            </a:r>
            <a:r>
              <a:rPr lang="ru-RU" sz="1600" dirty="0" smtClean="0"/>
              <a:t> в </a:t>
            </a:r>
            <a:r>
              <a:rPr lang="ru-RU" sz="1600" dirty="0" err="1" smtClean="0"/>
              <a:t>житті</a:t>
            </a:r>
            <a:r>
              <a:rPr lang="ru-RU" sz="1600" dirty="0" smtClean="0"/>
              <a:t> виду. </a:t>
            </a:r>
            <a:r>
              <a:rPr lang="ru-RU" sz="1600" dirty="0" err="1" smtClean="0"/>
              <a:t>Біотехнічні</a:t>
            </a:r>
            <a:r>
              <a:rPr lang="ru-RU" sz="1600" dirty="0" smtClean="0"/>
              <a:t> заходи тут </a:t>
            </a:r>
            <a:r>
              <a:rPr lang="ru-RU" sz="1600" dirty="0" err="1" smtClean="0"/>
              <a:t>малоефективні</a:t>
            </a:r>
            <a:r>
              <a:rPr lang="ru-RU" sz="1600" dirty="0" smtClean="0"/>
              <a:t>. </a:t>
            </a:r>
            <a:r>
              <a:rPr lang="ru-RU" sz="1600" dirty="0" err="1" smtClean="0"/>
              <a:t>Середні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за </a:t>
            </a:r>
            <a:r>
              <a:rPr lang="ru-RU" sz="1600" dirty="0" err="1" smtClean="0"/>
              <a:t>всіма</a:t>
            </a:r>
            <a:r>
              <a:rPr lang="ru-RU" sz="1600" dirty="0" smtClean="0"/>
              <a:t> </a:t>
            </a:r>
            <a:r>
              <a:rPr lang="ru-RU" sz="1600" dirty="0" err="1" smtClean="0"/>
              <a:t>показниками</a:t>
            </a:r>
            <a:r>
              <a:rPr lang="ru-RU" sz="1600" dirty="0" smtClean="0"/>
              <a:t> </a:t>
            </a:r>
            <a:r>
              <a:rPr lang="ru-RU" sz="1600" dirty="0" err="1" smtClean="0"/>
              <a:t>посідають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проміжне</a:t>
            </a:r>
            <a:r>
              <a:rPr lang="ru-RU" sz="1600" dirty="0" smtClean="0"/>
              <a:t> </a:t>
            </a:r>
            <a:r>
              <a:rPr lang="ru-RU" sz="1600" dirty="0" err="1" smtClean="0"/>
              <a:t>положення</a:t>
            </a:r>
            <a:r>
              <a:rPr lang="ru-RU" sz="1600" dirty="0" smtClean="0"/>
              <a:t>. </a:t>
            </a:r>
            <a:r>
              <a:rPr lang="ru-RU" sz="1600" dirty="0" err="1" smtClean="0"/>
              <a:t>Кормова</a:t>
            </a:r>
            <a:r>
              <a:rPr lang="ru-RU" sz="1600" dirty="0" smtClean="0"/>
              <a:t> база в них </a:t>
            </a:r>
            <a:r>
              <a:rPr lang="ru-RU" sz="1600" dirty="0" err="1" smtClean="0"/>
              <a:t>одноманітніша</a:t>
            </a:r>
            <a:r>
              <a:rPr lang="ru-RU" sz="1600" dirty="0" smtClean="0"/>
              <a:t> за </a:t>
            </a:r>
            <a:r>
              <a:rPr lang="ru-RU" sz="1600" dirty="0" err="1" smtClean="0"/>
              <a:t>видовим</a:t>
            </a:r>
            <a:r>
              <a:rPr lang="ru-RU" sz="1600" dirty="0" smtClean="0"/>
              <a:t> складом, </a:t>
            </a:r>
            <a:r>
              <a:rPr lang="ru-RU" sz="1600" dirty="0" err="1" smtClean="0"/>
              <a:t>урожаї</a:t>
            </a:r>
            <a:r>
              <a:rPr lang="ru-RU" sz="1600" dirty="0" smtClean="0"/>
              <a:t> </a:t>
            </a:r>
            <a:r>
              <a:rPr lang="ru-RU" sz="1600" dirty="0" err="1" smtClean="0"/>
              <a:t>кормів</a:t>
            </a:r>
            <a:r>
              <a:rPr lang="ru-RU" sz="1600" dirty="0" smtClean="0"/>
              <a:t> </a:t>
            </a:r>
            <a:r>
              <a:rPr lang="ru-RU" sz="1600" dirty="0" err="1" smtClean="0"/>
              <a:t>рідші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менші</a:t>
            </a:r>
            <a:r>
              <a:rPr lang="ru-RU" sz="1600" dirty="0" smtClean="0"/>
              <a:t> за </a:t>
            </a:r>
            <a:r>
              <a:rPr lang="ru-RU" sz="1600" dirty="0" err="1" smtClean="0"/>
              <a:t>обсягом</a:t>
            </a:r>
            <a:r>
              <a:rPr lang="ru-RU" sz="1600" dirty="0" smtClean="0"/>
              <a:t>, </a:t>
            </a:r>
            <a:r>
              <a:rPr lang="ru-RU" sz="1600" dirty="0" err="1" smtClean="0"/>
              <a:t>захисні</a:t>
            </a:r>
            <a:r>
              <a:rPr lang="ru-RU" sz="1600" dirty="0" smtClean="0"/>
              <a:t> </a:t>
            </a:r>
            <a:r>
              <a:rPr lang="ru-RU" sz="1600" dirty="0" err="1" smtClean="0"/>
              <a:t>умови</a:t>
            </a:r>
            <a:r>
              <a:rPr lang="ru-RU" sz="1600" dirty="0" smtClean="0"/>
              <a:t> </a:t>
            </a:r>
            <a:r>
              <a:rPr lang="ru-RU" sz="1600" dirty="0" err="1" smtClean="0"/>
              <a:t>задовільні</a:t>
            </a:r>
            <a:r>
              <a:rPr lang="ru-RU" sz="1600" dirty="0" smtClean="0"/>
              <a:t>. </a:t>
            </a:r>
            <a:r>
              <a:rPr lang="ru-RU" sz="1600" dirty="0" err="1" smtClean="0"/>
              <a:t>Щільність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заселення</a:t>
            </a:r>
            <a:r>
              <a:rPr lang="ru-RU" sz="1600" dirty="0" smtClean="0"/>
              <a:t> видом </a:t>
            </a:r>
            <a:r>
              <a:rPr lang="ru-RU" sz="1600" dirty="0" err="1" smtClean="0"/>
              <a:t>нерівномірна</a:t>
            </a:r>
            <a:r>
              <a:rPr lang="ru-RU" sz="1600" dirty="0" smtClean="0"/>
              <a:t> за роками, не </a:t>
            </a:r>
            <a:r>
              <a:rPr lang="ru-RU" sz="1600" dirty="0" err="1" smtClean="0"/>
              <a:t>дуже</a:t>
            </a:r>
            <a:r>
              <a:rPr lang="ru-RU" sz="1600" dirty="0" smtClean="0"/>
              <a:t> </a:t>
            </a:r>
            <a:r>
              <a:rPr lang="ru-RU" sz="1600" dirty="0" err="1" smtClean="0"/>
              <a:t>висока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біотехнічних</a:t>
            </a:r>
            <a:r>
              <a:rPr lang="ru-RU" sz="1600" dirty="0" smtClean="0"/>
              <a:t> заходах, </a:t>
            </a:r>
            <a:r>
              <a:rPr lang="ru-RU" sz="1600" dirty="0" err="1" smtClean="0"/>
              <a:t>спрямованих</a:t>
            </a:r>
            <a:r>
              <a:rPr lang="ru-RU" sz="1600" dirty="0" smtClean="0"/>
              <a:t> на </a:t>
            </a:r>
            <a:r>
              <a:rPr lang="ru-RU" sz="1600" dirty="0" err="1" smtClean="0"/>
              <a:t>усунення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пом’якшення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впливу</a:t>
            </a:r>
            <a:r>
              <a:rPr lang="ru-RU" sz="1600" dirty="0" smtClean="0"/>
              <a:t> </a:t>
            </a:r>
            <a:r>
              <a:rPr lang="ru-RU" sz="1600" dirty="0" err="1" smtClean="0"/>
              <a:t>негативних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факторів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середовища</a:t>
            </a:r>
            <a:r>
              <a:rPr lang="ru-RU" sz="1600" dirty="0" smtClean="0"/>
              <a:t>, </a:t>
            </a:r>
            <a:r>
              <a:rPr lang="ru-RU" sz="1600" dirty="0" err="1" smtClean="0"/>
              <a:t>чисельність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бути </a:t>
            </a:r>
            <a:r>
              <a:rPr lang="ru-RU" sz="1600" dirty="0" err="1" smtClean="0"/>
              <a:t>значно</a:t>
            </a:r>
            <a:r>
              <a:rPr lang="ru-RU" sz="1600" dirty="0" smtClean="0"/>
              <a:t> </a:t>
            </a:r>
            <a:r>
              <a:rPr lang="ru-RU" sz="1600" dirty="0" err="1" smtClean="0"/>
              <a:t>збільшена</a:t>
            </a:r>
            <a:r>
              <a:rPr lang="ru-RU" sz="1600" dirty="0" smtClean="0"/>
              <a:t>.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середньої</a:t>
            </a:r>
            <a:r>
              <a:rPr lang="ru-RU" sz="1600" dirty="0" smtClean="0"/>
              <a:t> </a:t>
            </a:r>
            <a:r>
              <a:rPr lang="ru-RU" sz="1600" dirty="0" err="1" smtClean="0"/>
              <a:t>групи</a:t>
            </a:r>
            <a:r>
              <a:rPr lang="ru-RU" sz="1600" dirty="0" smtClean="0"/>
              <a:t>, </a:t>
            </a:r>
            <a:r>
              <a:rPr lang="ru-RU" sz="1600" dirty="0" err="1" smtClean="0"/>
              <a:t>зокрема</a:t>
            </a:r>
            <a:r>
              <a:rPr lang="ru-RU" sz="1600" dirty="0" smtClean="0"/>
              <a:t> там, де вони </a:t>
            </a:r>
            <a:r>
              <a:rPr lang="ru-RU" sz="1600" dirty="0" err="1" smtClean="0"/>
              <a:t>займають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велику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площу</a:t>
            </a:r>
            <a:r>
              <a:rPr lang="ru-RU" sz="1600" dirty="0" smtClean="0"/>
              <a:t>, </a:t>
            </a:r>
            <a:r>
              <a:rPr lang="ru-RU" sz="1600" dirty="0" err="1" smtClean="0"/>
              <a:t>служать</a:t>
            </a:r>
            <a:r>
              <a:rPr lang="ru-RU" sz="1600" dirty="0" smtClean="0"/>
              <a:t> </a:t>
            </a:r>
            <a:r>
              <a:rPr lang="ru-RU" sz="1600" dirty="0" err="1" smtClean="0"/>
              <a:t>основним</a:t>
            </a:r>
            <a:r>
              <a:rPr lang="ru-RU" sz="1600" dirty="0" smtClean="0"/>
              <a:t> </a:t>
            </a:r>
            <a:r>
              <a:rPr lang="ru-RU" sz="1600" dirty="0" err="1" smtClean="0"/>
              <a:t>об’єктом</a:t>
            </a:r>
            <a:r>
              <a:rPr lang="ru-RU" sz="1600" dirty="0" smtClean="0"/>
              <a:t> </a:t>
            </a:r>
            <a:r>
              <a:rPr lang="ru-RU" sz="1600" dirty="0" err="1" smtClean="0"/>
              <a:t>ведення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господарства</a:t>
            </a:r>
            <a:r>
              <a:rPr lang="ru-RU" sz="1600" dirty="0" smtClean="0"/>
              <a:t> за </a:t>
            </a:r>
            <a:r>
              <a:rPr lang="ru-RU" sz="1600" dirty="0" err="1" smtClean="0"/>
              <a:t>конкретним</a:t>
            </a:r>
            <a:r>
              <a:rPr lang="ru-RU" sz="1600" dirty="0" smtClean="0"/>
              <a:t> видом </a:t>
            </a:r>
            <a:r>
              <a:rPr lang="ru-RU" sz="1600" dirty="0" err="1" smtClean="0"/>
              <a:t>і</a:t>
            </a:r>
            <a:r>
              <a:rPr lang="ru-RU" sz="1600" dirty="0" smtClean="0"/>
              <a:t> у </a:t>
            </a:r>
            <a:r>
              <a:rPr lang="ru-RU" sz="1600" dirty="0" err="1" smtClean="0"/>
              <a:t>зв’язку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цим</a:t>
            </a:r>
            <a:r>
              <a:rPr lang="ru-RU" sz="1600" dirty="0" smtClean="0"/>
              <a:t> – </a:t>
            </a:r>
            <a:r>
              <a:rPr lang="ru-RU" sz="1600" dirty="0" err="1" smtClean="0"/>
              <a:t>інтенсивної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біотехнії</a:t>
            </a:r>
            <a:r>
              <a:rPr lang="ru-RU" sz="1600" dirty="0" smtClean="0"/>
              <a:t> в </a:t>
            </a:r>
            <a:r>
              <a:rPr lang="ru-RU" sz="1600" dirty="0" err="1" smtClean="0"/>
              <a:t>несприятливі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перебування</a:t>
            </a:r>
            <a:r>
              <a:rPr lang="ru-RU" sz="1600" dirty="0" smtClean="0"/>
              <a:t> виду пори року. </a:t>
            </a:r>
            <a:r>
              <a:rPr lang="ru-RU" sz="1600" dirty="0" err="1" smtClean="0"/>
              <a:t>Розподіл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на три </a:t>
            </a:r>
            <a:r>
              <a:rPr lang="ru-RU" sz="1600" dirty="0" err="1" smtClean="0"/>
              <a:t>групи</a:t>
            </a:r>
            <a:r>
              <a:rPr lang="ru-RU" sz="1600" dirty="0" smtClean="0"/>
              <a:t> не </a:t>
            </a:r>
            <a:r>
              <a:rPr lang="ru-RU" sz="1600" dirty="0" err="1" smtClean="0"/>
              <a:t>суперечить</a:t>
            </a:r>
            <a:r>
              <a:rPr lang="ru-RU" sz="1600" dirty="0" smtClean="0"/>
              <a:t> тому,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узагальнена</a:t>
            </a:r>
            <a:r>
              <a:rPr lang="ru-RU" sz="1600" dirty="0" smtClean="0"/>
              <a:t> </a:t>
            </a:r>
            <a:r>
              <a:rPr lang="ru-RU" sz="1600" dirty="0" err="1" smtClean="0"/>
              <a:t>оцінка</a:t>
            </a:r>
            <a:r>
              <a:rPr lang="ru-RU" sz="1600" dirty="0" smtClean="0"/>
              <a:t> проводиться за </a:t>
            </a:r>
            <a:r>
              <a:rPr lang="ru-RU" sz="1600" dirty="0" err="1" smtClean="0"/>
              <a:t>п’ятибальною</a:t>
            </a:r>
            <a:r>
              <a:rPr lang="ru-RU" sz="1600" dirty="0" smtClean="0"/>
              <a:t> шкалою. </a:t>
            </a:r>
            <a:r>
              <a:rPr lang="ru-RU" sz="1600" dirty="0" err="1" smtClean="0"/>
              <a:t>Трьома</a:t>
            </a:r>
            <a:r>
              <a:rPr lang="ru-RU" sz="1600" dirty="0" smtClean="0"/>
              <a:t> </a:t>
            </a:r>
            <a:r>
              <a:rPr lang="ru-RU" sz="1600" dirty="0" err="1" smtClean="0"/>
              <a:t>групами</a:t>
            </a:r>
            <a:r>
              <a:rPr lang="ru-RU" sz="1600" dirty="0" smtClean="0"/>
              <a:t> </a:t>
            </a:r>
            <a:r>
              <a:rPr lang="ru-RU" sz="1600" dirty="0" err="1" smtClean="0"/>
              <a:t>характеризується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екологічна</a:t>
            </a:r>
            <a:r>
              <a:rPr lang="ru-RU" sz="1600" dirty="0" smtClean="0"/>
              <a:t> </a:t>
            </a:r>
            <a:r>
              <a:rPr lang="ru-RU" sz="1600" dirty="0" err="1" smtClean="0"/>
              <a:t>придатність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окремих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типів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перебування</a:t>
            </a:r>
            <a:r>
              <a:rPr lang="ru-RU" sz="1600" dirty="0" smtClean="0"/>
              <a:t> виду, а </a:t>
            </a:r>
            <a:r>
              <a:rPr lang="ru-RU" sz="1600" dirty="0" err="1" smtClean="0"/>
              <a:t>п’ятибальною</a:t>
            </a:r>
            <a:r>
              <a:rPr lang="ru-RU" sz="1600" dirty="0" smtClean="0"/>
              <a:t> шкалою – детальна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оцінка</a:t>
            </a:r>
            <a:r>
              <a:rPr lang="ru-RU" sz="1600" dirty="0" smtClean="0"/>
              <a:t>. </a:t>
            </a:r>
            <a:r>
              <a:rPr lang="ru-RU" sz="1600" dirty="0" err="1" smtClean="0"/>
              <a:t>Співвідношення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бонітетів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представлене</a:t>
            </a:r>
            <a:r>
              <a:rPr lang="ru-RU" sz="1600" dirty="0" smtClean="0"/>
              <a:t> у </a:t>
            </a:r>
            <a:r>
              <a:rPr lang="ru-RU" sz="1600" dirty="0" err="1" smtClean="0"/>
              <a:t>таблиці</a:t>
            </a:r>
            <a:r>
              <a:rPr lang="ru-RU" sz="1600" dirty="0" smtClean="0"/>
              <a:t> 1. </a:t>
            </a:r>
            <a:r>
              <a:rPr lang="ru-RU" sz="1600" dirty="0" err="1" smtClean="0"/>
              <a:t>Візуально</a:t>
            </a:r>
            <a:r>
              <a:rPr lang="ru-RU" sz="1600" dirty="0" smtClean="0"/>
              <a:t> </a:t>
            </a:r>
            <a:r>
              <a:rPr lang="ru-RU" sz="1600" dirty="0" err="1" smtClean="0"/>
              <a:t>оцінюють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типи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одним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трьох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бонітетів</a:t>
            </a:r>
            <a:r>
              <a:rPr lang="ru-RU" sz="1600" dirty="0" smtClean="0"/>
              <a:t>: </a:t>
            </a:r>
            <a:r>
              <a:rPr lang="en-US" sz="1600" dirty="0" smtClean="0"/>
              <a:t>I, III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en-US" sz="1600" dirty="0" smtClean="0"/>
              <a:t>V. </a:t>
            </a: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Типологія</a:t>
            </a:r>
            <a:r>
              <a:rPr lang="ru-RU" dirty="0" smtClean="0"/>
              <a:t> 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Для </a:t>
            </a:r>
            <a:r>
              <a:rPr lang="ru-RU" dirty="0" err="1" smtClean="0"/>
              <a:t>раціонального</a:t>
            </a:r>
            <a:r>
              <a:rPr lang="ru-RU" dirty="0" smtClean="0"/>
              <a:t> </a:t>
            </a:r>
            <a:r>
              <a:rPr lang="ru-RU" dirty="0" err="1" smtClean="0"/>
              <a:t>освоєння</a:t>
            </a:r>
            <a:r>
              <a:rPr lang="ru-RU" dirty="0" smtClean="0"/>
              <a:t> та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продуктивності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типологію</a:t>
            </a:r>
            <a:r>
              <a:rPr lang="ru-RU" dirty="0" smtClean="0"/>
              <a:t>, </a:t>
            </a:r>
            <a:r>
              <a:rPr lang="ru-RU" dirty="0" err="1" smtClean="0"/>
              <a:t>інвентаризацію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класифікацію</a:t>
            </a:r>
            <a:r>
              <a:rPr lang="ru-RU" dirty="0" smtClean="0"/>
              <a:t>. </a:t>
            </a:r>
            <a:r>
              <a:rPr lang="ru-RU" dirty="0" err="1" smtClean="0"/>
              <a:t>Продуктивність</a:t>
            </a:r>
            <a:r>
              <a:rPr lang="ru-RU" dirty="0" smtClean="0"/>
              <a:t> та </a:t>
            </a:r>
            <a:r>
              <a:rPr lang="ru-RU" dirty="0" err="1" smtClean="0"/>
              <a:t>ємність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поєднання</a:t>
            </a:r>
            <a:r>
              <a:rPr lang="ru-RU" dirty="0" smtClean="0"/>
              <a:t> </a:t>
            </a:r>
            <a:r>
              <a:rPr lang="ru-RU" dirty="0" err="1" smtClean="0"/>
              <a:t>екологічних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господарської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безперервно</a:t>
            </a:r>
            <a:r>
              <a:rPr lang="ru-RU" dirty="0" smtClean="0"/>
              <a:t> </a:t>
            </a:r>
            <a:r>
              <a:rPr lang="ru-RU" dirty="0" err="1" smtClean="0"/>
              <a:t>змінюється</a:t>
            </a:r>
            <a:r>
              <a:rPr lang="ru-RU" dirty="0" smtClean="0"/>
              <a:t>. </a:t>
            </a:r>
            <a:r>
              <a:rPr lang="ru-RU" dirty="0" err="1" smtClean="0"/>
              <a:t>Продуктивність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зумовлюють</a:t>
            </a:r>
            <a:r>
              <a:rPr lang="ru-RU" dirty="0" smtClean="0"/>
              <a:t> </a:t>
            </a:r>
            <a:r>
              <a:rPr lang="ru-RU" dirty="0" err="1" smtClean="0"/>
              <a:t>кормові</a:t>
            </a:r>
            <a:r>
              <a:rPr lang="ru-RU" dirty="0" smtClean="0"/>
              <a:t> та </a:t>
            </a:r>
            <a:r>
              <a:rPr lang="ru-RU" dirty="0" err="1" smtClean="0"/>
              <a:t>захисні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.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насамперед</a:t>
            </a:r>
            <a:r>
              <a:rPr lang="ru-RU" dirty="0" smtClean="0"/>
              <a:t>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вчення</a:t>
            </a:r>
            <a:r>
              <a:rPr lang="ru-RU" dirty="0" smtClean="0"/>
              <a:t> про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належить</a:t>
            </a:r>
            <a:r>
              <a:rPr lang="ru-RU" dirty="0" smtClean="0"/>
              <a:t> Д.М. Данилову (1966).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</a:t>
            </a:r>
            <a:r>
              <a:rPr lang="ru-RU" dirty="0" err="1" smtClean="0"/>
              <a:t>можливо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у </a:t>
            </a:r>
            <a:r>
              <a:rPr lang="ru-RU" dirty="0" err="1" smtClean="0"/>
              <a:t>двох</a:t>
            </a:r>
            <a:r>
              <a:rPr lang="ru-RU" dirty="0" smtClean="0"/>
              <a:t> аспектах: як </a:t>
            </a:r>
            <a:r>
              <a:rPr lang="ru-RU" dirty="0" err="1" smtClean="0"/>
              <a:t>середовище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як</a:t>
            </a:r>
            <a:r>
              <a:rPr lang="ru-RU" dirty="0" smtClean="0"/>
              <a:t> </a:t>
            </a:r>
            <a:r>
              <a:rPr lang="ru-RU" dirty="0" err="1" smtClean="0"/>
              <a:t>територію</a:t>
            </a:r>
            <a:r>
              <a:rPr lang="ru-RU" dirty="0" smtClean="0"/>
              <a:t>, на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здійснюються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полювання</a:t>
            </a:r>
            <a:r>
              <a:rPr lang="ru-RU" dirty="0" smtClean="0"/>
              <a:t> та </a:t>
            </a:r>
            <a:r>
              <a:rPr lang="ru-RU" dirty="0" err="1" smtClean="0"/>
              <a:t>мисливсько-господарські</a:t>
            </a:r>
            <a:r>
              <a:rPr lang="ru-RU" dirty="0" smtClean="0"/>
              <a:t> заходи.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типом </a:t>
            </a:r>
            <a:r>
              <a:rPr lang="ru-RU" dirty="0" err="1" smtClean="0"/>
              <a:t>біоценотичних</a:t>
            </a:r>
            <a:r>
              <a:rPr lang="ru-RU" dirty="0" smtClean="0"/>
              <a:t> </a:t>
            </a:r>
            <a:r>
              <a:rPr lang="ru-RU" dirty="0" err="1" smtClean="0"/>
              <a:t>відносин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встановлюються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мисливськими</a:t>
            </a:r>
            <a:r>
              <a:rPr lang="ru-RU" dirty="0" smtClean="0"/>
              <a:t> </a:t>
            </a:r>
            <a:r>
              <a:rPr lang="ru-RU" dirty="0" err="1" smtClean="0"/>
              <a:t>тваринами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рослинами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угрупуваннями</a:t>
            </a:r>
            <a:r>
              <a:rPr lang="ru-RU" dirty="0" smtClean="0"/>
              <a:t>. В основу </a:t>
            </a:r>
            <a:r>
              <a:rPr lang="ru-RU" dirty="0" err="1" smtClean="0"/>
              <a:t>типології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покладені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рослинних</a:t>
            </a:r>
            <a:r>
              <a:rPr lang="ru-RU" dirty="0" smtClean="0"/>
              <a:t> </a:t>
            </a:r>
            <a:r>
              <a:rPr lang="ru-RU" dirty="0" err="1" smtClean="0"/>
              <a:t>угрупувань</a:t>
            </a:r>
            <a:r>
              <a:rPr lang="ru-RU" dirty="0" smtClean="0"/>
              <a:t>. За характером </a:t>
            </a:r>
            <a:r>
              <a:rPr lang="ru-RU" dirty="0" err="1" smtClean="0"/>
              <a:t>рослинності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судити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про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звірів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птахів</a:t>
            </a:r>
            <a:r>
              <a:rPr lang="ru-RU" dirty="0" smtClean="0"/>
              <a:t> на </a:t>
            </a:r>
            <a:r>
              <a:rPr lang="ru-RU" dirty="0" err="1" smtClean="0"/>
              <a:t>ділянці</a:t>
            </a:r>
            <a:r>
              <a:rPr lang="ru-RU" dirty="0" smtClean="0"/>
              <a:t>, а </a:t>
            </a:r>
            <a:r>
              <a:rPr lang="ru-RU" dirty="0" err="1" smtClean="0"/>
              <a:t>й</a:t>
            </a:r>
            <a:r>
              <a:rPr lang="ru-RU" dirty="0" smtClean="0"/>
              <a:t> про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полювання</a:t>
            </a:r>
            <a:r>
              <a:rPr lang="ru-RU" dirty="0" smtClean="0"/>
              <a:t> на них.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знаряддя</a:t>
            </a:r>
            <a:r>
              <a:rPr lang="ru-RU" dirty="0" smtClean="0"/>
              <a:t> </a:t>
            </a:r>
            <a:r>
              <a:rPr lang="ru-RU" dirty="0" err="1" smtClean="0"/>
              <a:t>здобування</a:t>
            </a:r>
            <a:r>
              <a:rPr lang="ru-RU" dirty="0" smtClean="0"/>
              <a:t>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звірів</a:t>
            </a:r>
            <a:r>
              <a:rPr lang="ru-RU" dirty="0" smtClean="0"/>
              <a:t>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більшою</a:t>
            </a:r>
            <a:r>
              <a:rPr lang="ru-RU" dirty="0" smtClean="0"/>
              <a:t> </a:t>
            </a:r>
            <a:r>
              <a:rPr lang="ru-RU" dirty="0" err="1" smtClean="0"/>
              <a:t>мірою</a:t>
            </a:r>
            <a:r>
              <a:rPr lang="ru-RU" dirty="0" smtClean="0"/>
              <a:t> </a:t>
            </a:r>
            <a:r>
              <a:rPr lang="ru-RU" dirty="0" err="1" smtClean="0"/>
              <a:t>захисними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біологією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. Д.М. Данилов </a:t>
            </a:r>
            <a:r>
              <a:rPr lang="ru-RU" dirty="0" err="1" smtClean="0"/>
              <a:t>вважає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тип </a:t>
            </a:r>
            <a:r>
              <a:rPr lang="ru-RU" dirty="0" err="1" smtClean="0"/>
              <a:t>угіддя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ділянка</a:t>
            </a:r>
            <a:r>
              <a:rPr lang="ru-RU" dirty="0" smtClean="0"/>
              <a:t> </a:t>
            </a:r>
            <a:r>
              <a:rPr lang="ru-RU" dirty="0" err="1" smtClean="0"/>
              <a:t>рослинності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подібними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(</a:t>
            </a:r>
            <a:r>
              <a:rPr lang="ru-RU" dirty="0" err="1" smtClean="0"/>
              <a:t>головним</a:t>
            </a:r>
            <a:r>
              <a:rPr lang="ru-RU" dirty="0" smtClean="0"/>
              <a:t> чином, </a:t>
            </a:r>
            <a:r>
              <a:rPr lang="ru-RU" dirty="0" err="1" smtClean="0"/>
              <a:t>кормовими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захисними</a:t>
            </a:r>
            <a:r>
              <a:rPr lang="ru-RU" dirty="0" smtClean="0"/>
              <a:t>). За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однакової</a:t>
            </a:r>
            <a:r>
              <a:rPr lang="ru-RU" dirty="0" smtClean="0"/>
              <a:t> </a:t>
            </a:r>
            <a:r>
              <a:rPr lang="ru-RU" dirty="0" err="1" smtClean="0"/>
              <a:t>інтенсивності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вони </a:t>
            </a:r>
            <a:r>
              <a:rPr lang="ru-RU" dirty="0" err="1" smtClean="0"/>
              <a:t>відносяться</a:t>
            </a:r>
            <a:r>
              <a:rPr lang="ru-RU" dirty="0" smtClean="0"/>
              <a:t> до одного типу </a:t>
            </a:r>
            <a:r>
              <a:rPr lang="ru-RU" dirty="0" err="1" smtClean="0"/>
              <a:t>угідь</a:t>
            </a:r>
            <a:r>
              <a:rPr lang="ru-RU" dirty="0" smtClean="0"/>
              <a:t>,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однорідний</a:t>
            </a:r>
            <a:r>
              <a:rPr lang="ru-RU" dirty="0" smtClean="0"/>
              <a:t> склад, </a:t>
            </a:r>
            <a:r>
              <a:rPr lang="ru-RU" dirty="0" err="1" smtClean="0"/>
              <a:t>рівну</a:t>
            </a:r>
            <a:r>
              <a:rPr lang="ru-RU" dirty="0" smtClean="0"/>
              <a:t> </a:t>
            </a:r>
            <a:r>
              <a:rPr lang="ru-RU" dirty="0" err="1" smtClean="0"/>
              <a:t>щільність</a:t>
            </a:r>
            <a:r>
              <a:rPr lang="ru-RU" dirty="0" smtClean="0"/>
              <a:t> </a:t>
            </a:r>
            <a:r>
              <a:rPr lang="ru-RU" dirty="0" err="1" smtClean="0"/>
              <a:t>звірів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птахів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вимагають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однакових</a:t>
            </a:r>
            <a:r>
              <a:rPr lang="ru-RU" dirty="0" smtClean="0"/>
              <a:t> </a:t>
            </a:r>
            <a:r>
              <a:rPr lang="ru-RU" dirty="0" err="1" smtClean="0"/>
              <a:t>біотехнічних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628800"/>
            <a:ext cx="6148544" cy="2791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/>
              <a:t>Добрим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угіддям</a:t>
            </a:r>
            <a:r>
              <a:rPr lang="ru-RU" sz="1600" dirty="0" smtClean="0"/>
              <a:t> </a:t>
            </a:r>
            <a:r>
              <a:rPr lang="ru-RU" sz="1600" dirty="0" err="1" smtClean="0"/>
              <a:t>присвоюється</a:t>
            </a:r>
            <a:r>
              <a:rPr lang="ru-RU" sz="1600" dirty="0" smtClean="0"/>
              <a:t> 250 %, </a:t>
            </a:r>
            <a:r>
              <a:rPr lang="ru-RU" sz="1600" dirty="0" err="1" smtClean="0"/>
              <a:t>цей</a:t>
            </a:r>
            <a:r>
              <a:rPr lang="ru-RU" sz="1600" dirty="0" smtClean="0"/>
              <a:t> </a:t>
            </a:r>
            <a:r>
              <a:rPr lang="ru-RU" sz="1600" dirty="0" err="1" smtClean="0"/>
              <a:t>показник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перемножується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площу</a:t>
            </a:r>
            <a:r>
              <a:rPr lang="ru-RU" sz="1600" dirty="0" smtClean="0"/>
              <a:t> </a:t>
            </a:r>
            <a:r>
              <a:rPr lang="ru-RU" sz="1600" dirty="0" err="1" smtClean="0"/>
              <a:t>добрих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. </a:t>
            </a:r>
            <a:r>
              <a:rPr lang="ru-RU" sz="1600" dirty="0" err="1" smtClean="0"/>
              <a:t>Середнім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угіддям</a:t>
            </a:r>
            <a:r>
              <a:rPr lang="ru-RU" sz="1600" dirty="0" smtClean="0"/>
              <a:t> </a:t>
            </a:r>
            <a:r>
              <a:rPr lang="ru-RU" sz="1600" dirty="0" err="1" smtClean="0"/>
              <a:t>надається</a:t>
            </a:r>
            <a:r>
              <a:rPr lang="ru-RU" sz="1600" dirty="0" smtClean="0"/>
              <a:t> 100 %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перемножується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площу</a:t>
            </a:r>
            <a:r>
              <a:rPr lang="ru-RU" sz="1600" dirty="0" smtClean="0"/>
              <a:t>; </a:t>
            </a:r>
            <a:r>
              <a:rPr lang="ru-RU" sz="1600" dirty="0" err="1" smtClean="0"/>
              <a:t>площа</a:t>
            </a:r>
            <a:r>
              <a:rPr lang="ru-RU" sz="1600" dirty="0" smtClean="0"/>
              <a:t> </a:t>
            </a:r>
            <a:r>
              <a:rPr lang="ru-RU" sz="1600" dirty="0" err="1" smtClean="0"/>
              <a:t>поганих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помножується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на</a:t>
            </a:r>
            <a:r>
              <a:rPr lang="ru-RU" sz="1600" dirty="0" smtClean="0"/>
              <a:t> 15 %. Сума </a:t>
            </a:r>
            <a:r>
              <a:rPr lang="ru-RU" sz="1600" dirty="0" err="1" smtClean="0"/>
              <a:t>добутків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ділиться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площу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, </a:t>
            </a:r>
            <a:r>
              <a:rPr lang="ru-RU" sz="1600" dirty="0" err="1" smtClean="0"/>
              <a:t>властивих</a:t>
            </a:r>
            <a:r>
              <a:rPr lang="ru-RU" sz="1600" dirty="0" smtClean="0"/>
              <a:t> для кожного виду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. </a:t>
            </a:r>
            <a:r>
              <a:rPr lang="ru-RU" sz="1600" dirty="0" err="1" smtClean="0"/>
              <a:t>Отримана</a:t>
            </a:r>
            <a:r>
              <a:rPr lang="ru-RU" sz="1600" dirty="0" smtClean="0"/>
              <a:t> </a:t>
            </a:r>
            <a:r>
              <a:rPr lang="ru-RU" sz="1600" dirty="0" err="1" smtClean="0"/>
              <a:t>узагальнена</a:t>
            </a:r>
            <a:r>
              <a:rPr lang="ru-RU" sz="1600" dirty="0" smtClean="0"/>
              <a:t> </a:t>
            </a:r>
            <a:r>
              <a:rPr lang="ru-RU" sz="1600" dirty="0" err="1" smtClean="0"/>
              <a:t>оцінка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дає</a:t>
            </a:r>
            <a:r>
              <a:rPr lang="ru-RU" sz="1600" dirty="0" smtClean="0"/>
              <a:t>  </a:t>
            </a:r>
            <a:r>
              <a:rPr lang="ru-RU" sz="1600" dirty="0" err="1" smtClean="0"/>
              <a:t>можливість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встановити</a:t>
            </a:r>
            <a:r>
              <a:rPr lang="ru-RU" sz="1600" dirty="0" smtClean="0"/>
              <a:t> один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п’яти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бонітетів</a:t>
            </a:r>
            <a:r>
              <a:rPr lang="ru-RU" sz="1600" dirty="0" smtClean="0"/>
              <a:t> </a:t>
            </a:r>
            <a:r>
              <a:rPr lang="ru-RU" sz="1600" dirty="0" err="1" smtClean="0"/>
              <a:t>згідно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граничними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показниками</a:t>
            </a:r>
            <a:r>
              <a:rPr lang="ru-RU" sz="1600" dirty="0" smtClean="0"/>
              <a:t> (табл. 1). </a:t>
            </a:r>
            <a:r>
              <a:rPr lang="ru-RU" sz="1600" dirty="0" err="1" smtClean="0"/>
              <a:t>Оцінці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підлягають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, </a:t>
            </a:r>
            <a:r>
              <a:rPr lang="ru-RU" sz="1600" dirty="0" err="1" smtClean="0"/>
              <a:t>придатні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цілорічного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перебування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певного</a:t>
            </a:r>
            <a:r>
              <a:rPr lang="ru-RU" sz="1600" dirty="0" smtClean="0"/>
              <a:t> виду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візуальній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оцінці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господарства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частини</a:t>
            </a:r>
            <a:r>
              <a:rPr lang="ru-RU" sz="1600" dirty="0" smtClean="0"/>
              <a:t> </a:t>
            </a:r>
            <a:r>
              <a:rPr lang="ru-RU" sz="1600" dirty="0" err="1" smtClean="0"/>
              <a:t>доцільно</a:t>
            </a:r>
            <a:r>
              <a:rPr lang="ru-RU" sz="1600" dirty="0" smtClean="0"/>
              <a:t> </a:t>
            </a:r>
            <a:r>
              <a:rPr lang="ru-RU" sz="1600" dirty="0" err="1" smtClean="0"/>
              <a:t>мати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собою карту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, на </a:t>
            </a:r>
            <a:r>
              <a:rPr lang="ru-RU" sz="1600" dirty="0" err="1" smtClean="0"/>
              <a:t>якій</a:t>
            </a:r>
            <a:r>
              <a:rPr lang="ru-RU" sz="1600" dirty="0" smtClean="0"/>
              <a:t> видно </a:t>
            </a:r>
            <a:r>
              <a:rPr lang="ru-RU" sz="1600" dirty="0" err="1" smtClean="0"/>
              <a:t>співвідношення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типів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,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взаємне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розташування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мозаїчність</a:t>
            </a:r>
            <a:r>
              <a:rPr lang="ru-RU" sz="1600" dirty="0" smtClean="0"/>
              <a:t>, </a:t>
            </a:r>
            <a:r>
              <a:rPr lang="ru-RU" sz="1600" dirty="0" err="1" smtClean="0"/>
              <a:t>близькість</a:t>
            </a:r>
            <a:r>
              <a:rPr lang="ru-RU" sz="1600" dirty="0" smtClean="0"/>
              <a:t> до </a:t>
            </a:r>
            <a:r>
              <a:rPr lang="ru-RU" sz="1600" dirty="0" err="1" smtClean="0"/>
              <a:t>шляхів</a:t>
            </a:r>
            <a:r>
              <a:rPr lang="ru-RU" sz="1600" dirty="0" smtClean="0"/>
              <a:t>, </a:t>
            </a:r>
            <a:r>
              <a:rPr lang="ru-RU" sz="1600" dirty="0" err="1" smtClean="0"/>
              <a:t>населених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пунктів</a:t>
            </a:r>
            <a:r>
              <a:rPr lang="ru-RU" sz="1600" dirty="0" smtClean="0"/>
              <a:t> </a:t>
            </a:r>
            <a:r>
              <a:rPr lang="ru-RU" sz="1600" dirty="0" err="1" smtClean="0"/>
              <a:t>тощо</a:t>
            </a:r>
            <a:r>
              <a:rPr lang="ru-RU" sz="1600" dirty="0" smtClean="0"/>
              <a:t>. При </a:t>
            </a:r>
            <a:r>
              <a:rPr lang="ru-RU" sz="1600" dirty="0" err="1" smtClean="0"/>
              <a:t>п’ятибальній</a:t>
            </a:r>
            <a:r>
              <a:rPr lang="ru-RU" sz="1600" dirty="0" smtClean="0"/>
              <a:t> </a:t>
            </a:r>
            <a:r>
              <a:rPr lang="ru-RU" sz="1600" dirty="0" err="1" smtClean="0"/>
              <a:t>шкалі</a:t>
            </a:r>
            <a:r>
              <a:rPr lang="ru-RU" sz="1600" dirty="0" smtClean="0"/>
              <a:t> до </a:t>
            </a:r>
            <a:r>
              <a:rPr lang="en-US" sz="1600" dirty="0" smtClean="0"/>
              <a:t>I </a:t>
            </a:r>
            <a:r>
              <a:rPr lang="ru-RU" sz="1600" dirty="0" err="1" smtClean="0"/>
              <a:t>класу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бонітету</a:t>
            </a:r>
            <a:r>
              <a:rPr lang="ru-RU" sz="1600" dirty="0" smtClean="0"/>
              <a:t> </a:t>
            </a:r>
            <a:r>
              <a:rPr lang="ru-RU" sz="1600" dirty="0" err="1" smtClean="0"/>
              <a:t>належатимуть</a:t>
            </a:r>
            <a:r>
              <a:rPr lang="ru-RU" sz="1600" dirty="0" smtClean="0"/>
              <a:t>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урочища (</a:t>
            </a:r>
            <a:r>
              <a:rPr lang="ru-RU" sz="1600" dirty="0" err="1" smtClean="0"/>
              <a:t>єгерські</a:t>
            </a:r>
            <a:r>
              <a:rPr lang="ru-RU" sz="1600" dirty="0" smtClean="0"/>
              <a:t> </a:t>
            </a:r>
            <a:r>
              <a:rPr lang="ru-RU" sz="1600" dirty="0" err="1" smtClean="0"/>
              <a:t>дільниці</a:t>
            </a:r>
            <a:r>
              <a:rPr lang="ru-RU" sz="1600" dirty="0" smtClean="0"/>
              <a:t>)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добрими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угіддями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заселені</a:t>
            </a:r>
            <a:r>
              <a:rPr lang="ru-RU" sz="1600" dirty="0" smtClean="0"/>
              <a:t> </a:t>
            </a:r>
            <a:r>
              <a:rPr lang="ru-RU" sz="1600" dirty="0" err="1" smtClean="0"/>
              <a:t>даним</a:t>
            </a:r>
            <a:r>
              <a:rPr lang="ru-RU" sz="1600" dirty="0" smtClean="0"/>
              <a:t> видом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найбільшою</a:t>
            </a:r>
            <a:r>
              <a:rPr lang="ru-RU" sz="1600" dirty="0" smtClean="0"/>
              <a:t> </a:t>
            </a:r>
            <a:r>
              <a:rPr lang="ru-RU" sz="1600" dirty="0" err="1" smtClean="0"/>
              <a:t>щільністю</a:t>
            </a:r>
            <a:r>
              <a:rPr lang="ru-RU" sz="1600" dirty="0" smtClean="0"/>
              <a:t>. До </a:t>
            </a:r>
            <a:r>
              <a:rPr lang="en-US" sz="1600" dirty="0" smtClean="0"/>
              <a:t>II </a:t>
            </a:r>
            <a:r>
              <a:rPr lang="ru-RU" sz="1600" dirty="0" err="1" smtClean="0"/>
              <a:t>класу</a:t>
            </a:r>
            <a:r>
              <a:rPr lang="ru-RU" sz="1600" dirty="0" smtClean="0"/>
              <a:t> </a:t>
            </a:r>
            <a:r>
              <a:rPr lang="ru-RU" sz="1600" dirty="0" err="1" smtClean="0"/>
              <a:t>увійдуть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вищої</a:t>
            </a:r>
            <a:r>
              <a:rPr lang="ru-RU" sz="1600" dirty="0" smtClean="0"/>
              <a:t> за </a:t>
            </a:r>
            <a:r>
              <a:rPr lang="ru-RU" sz="1600" dirty="0" err="1" smtClean="0"/>
              <a:t>середню</a:t>
            </a:r>
            <a:r>
              <a:rPr lang="ru-RU" sz="1600" dirty="0" smtClean="0"/>
              <a:t> </a:t>
            </a:r>
            <a:r>
              <a:rPr lang="ru-RU" sz="1600" dirty="0" err="1" smtClean="0"/>
              <a:t>якості</a:t>
            </a:r>
            <a:r>
              <a:rPr lang="ru-RU" sz="1600" dirty="0" smtClean="0"/>
              <a:t>, в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оптимальна </a:t>
            </a:r>
            <a:r>
              <a:rPr lang="ru-RU" sz="1600" dirty="0" err="1" smtClean="0"/>
              <a:t>ємність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бути </a:t>
            </a:r>
            <a:r>
              <a:rPr lang="ru-RU" sz="1600" dirty="0" err="1" smtClean="0"/>
              <a:t>досягнута</a:t>
            </a:r>
            <a:r>
              <a:rPr lang="ru-RU" sz="1600" dirty="0" smtClean="0"/>
              <a:t> при </a:t>
            </a:r>
            <a:r>
              <a:rPr lang="ru-RU" sz="1600" dirty="0" err="1" smtClean="0"/>
              <a:t>проведенні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незначних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біотехнічних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заходів</a:t>
            </a:r>
            <a:r>
              <a:rPr lang="ru-RU" sz="1600" dirty="0" smtClean="0"/>
              <a:t>. До </a:t>
            </a:r>
            <a:r>
              <a:rPr lang="en-US" sz="1600" dirty="0" smtClean="0"/>
              <a:t>III </a:t>
            </a:r>
            <a:r>
              <a:rPr lang="ru-RU" sz="1600" dirty="0" err="1" smtClean="0"/>
              <a:t>класу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бонітету</a:t>
            </a:r>
            <a:r>
              <a:rPr lang="ru-RU" sz="1600" dirty="0" smtClean="0"/>
              <a:t> належать </a:t>
            </a:r>
            <a:r>
              <a:rPr lang="ru-RU" sz="1600" dirty="0" err="1" smtClean="0"/>
              <a:t>території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угіддями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середньої</a:t>
            </a:r>
            <a:r>
              <a:rPr lang="ru-RU" sz="1600" dirty="0" smtClean="0"/>
              <a:t> </a:t>
            </a:r>
            <a:r>
              <a:rPr lang="ru-RU" sz="1600" dirty="0" err="1" smtClean="0"/>
              <a:t>якості</a:t>
            </a:r>
            <a:r>
              <a:rPr lang="ru-RU" sz="1600" dirty="0" smtClean="0"/>
              <a:t>, </a:t>
            </a:r>
            <a:r>
              <a:rPr lang="ru-RU" sz="1600" dirty="0" err="1" smtClean="0"/>
              <a:t>ємність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послаблена </a:t>
            </a:r>
            <a:r>
              <a:rPr lang="ru-RU" sz="1600" dirty="0" err="1" smtClean="0"/>
              <a:t>нераціональним</a:t>
            </a:r>
            <a:r>
              <a:rPr lang="ru-RU" sz="1600" dirty="0" smtClean="0"/>
              <a:t>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використанням</a:t>
            </a:r>
            <a:r>
              <a:rPr lang="ru-RU" sz="1600" dirty="0" smtClean="0"/>
              <a:t>, </a:t>
            </a:r>
            <a:r>
              <a:rPr lang="ru-RU" sz="1600" dirty="0" err="1" smtClean="0"/>
              <a:t>але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бути </a:t>
            </a:r>
            <a:r>
              <a:rPr lang="ru-RU" sz="1600" dirty="0" err="1" smtClean="0"/>
              <a:t>відновлена</a:t>
            </a:r>
            <a:r>
              <a:rPr lang="ru-RU" sz="1600" dirty="0" smtClean="0"/>
              <a:t> </a:t>
            </a:r>
            <a:r>
              <a:rPr lang="ru-RU" sz="1600" dirty="0" err="1" smtClean="0"/>
              <a:t>під</a:t>
            </a:r>
            <a:r>
              <a:rPr lang="ru-RU" sz="1600" dirty="0" smtClean="0"/>
              <a:t> </a:t>
            </a:r>
            <a:r>
              <a:rPr lang="ru-RU" sz="1600" dirty="0" err="1" smtClean="0"/>
              <a:t>дією</a:t>
            </a:r>
            <a:r>
              <a:rPr lang="ru-RU" sz="1600" dirty="0" smtClean="0"/>
              <a:t> </a:t>
            </a:r>
            <a:r>
              <a:rPr lang="ru-RU" sz="1600" dirty="0" err="1" smtClean="0"/>
              <a:t>посиленого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біотехнічного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впливу</a:t>
            </a:r>
            <a:r>
              <a:rPr lang="ru-RU" sz="1600" dirty="0" smtClean="0"/>
              <a:t>.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нижчої</a:t>
            </a:r>
            <a:r>
              <a:rPr lang="ru-RU" sz="1600" dirty="0" smtClean="0"/>
              <a:t> за </a:t>
            </a:r>
            <a:r>
              <a:rPr lang="ru-RU" sz="1600" dirty="0" err="1" smtClean="0"/>
              <a:t>середню</a:t>
            </a:r>
            <a:r>
              <a:rPr lang="ru-RU" sz="1600" dirty="0" smtClean="0"/>
              <a:t> </a:t>
            </a:r>
            <a:r>
              <a:rPr lang="ru-RU" sz="1600" dirty="0" err="1" smtClean="0"/>
              <a:t>якості</a:t>
            </a:r>
            <a:r>
              <a:rPr lang="ru-RU" sz="1600" dirty="0" smtClean="0"/>
              <a:t>, </a:t>
            </a:r>
            <a:r>
              <a:rPr lang="ru-RU" sz="1600" dirty="0" err="1" smtClean="0"/>
              <a:t>невисока</a:t>
            </a:r>
            <a:r>
              <a:rPr lang="ru-RU" sz="1600" dirty="0" smtClean="0"/>
              <a:t> </a:t>
            </a:r>
            <a:r>
              <a:rPr lang="ru-RU" sz="1600" dirty="0" err="1" smtClean="0"/>
              <a:t>ємність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зумовлюється</a:t>
            </a:r>
            <a:r>
              <a:rPr lang="ru-RU" sz="1600" dirty="0" smtClean="0"/>
              <a:t> малою </a:t>
            </a:r>
            <a:r>
              <a:rPr lang="ru-RU" sz="1600" dirty="0" err="1" smtClean="0"/>
              <a:t>продуктивністю</a:t>
            </a:r>
            <a:r>
              <a:rPr lang="ru-RU" sz="1600" dirty="0" smtClean="0"/>
              <a:t> для </a:t>
            </a:r>
            <a:r>
              <a:rPr lang="ru-RU" sz="1600" dirty="0" err="1" smtClean="0"/>
              <a:t>перебування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даного</a:t>
            </a:r>
            <a:r>
              <a:rPr lang="ru-RU" sz="1600" dirty="0" smtClean="0"/>
              <a:t> виду, характерна для </a:t>
            </a:r>
            <a:r>
              <a:rPr lang="en-US" sz="1600" dirty="0" smtClean="0"/>
              <a:t>IV </a:t>
            </a:r>
            <a:r>
              <a:rPr lang="ru-RU" sz="1600" dirty="0" err="1" smtClean="0"/>
              <a:t>класу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бонітету</a:t>
            </a:r>
            <a:r>
              <a:rPr lang="ru-RU" sz="1600" dirty="0" smtClean="0"/>
              <a:t>. Час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часу </a:t>
            </a:r>
            <a:r>
              <a:rPr lang="ru-RU" sz="1600" dirty="0" err="1" smtClean="0"/>
              <a:t>експлуатація</a:t>
            </a:r>
            <a:r>
              <a:rPr lang="ru-RU" sz="1600" dirty="0" smtClean="0"/>
              <a:t> таких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</a:t>
            </a:r>
            <a:r>
              <a:rPr lang="ru-RU" sz="1600" dirty="0" err="1" smtClean="0"/>
              <a:t>можлива</a:t>
            </a:r>
            <a:r>
              <a:rPr lang="ru-RU" sz="1600" dirty="0" smtClean="0"/>
              <a:t>, </a:t>
            </a:r>
            <a:r>
              <a:rPr lang="ru-RU" sz="1600" dirty="0" err="1" smtClean="0"/>
              <a:t>проте</a:t>
            </a:r>
            <a:r>
              <a:rPr lang="ru-RU" sz="1600" dirty="0" smtClean="0"/>
              <a:t> вести в них </a:t>
            </a:r>
            <a:r>
              <a:rPr lang="ru-RU" sz="1600" dirty="0" err="1" smtClean="0"/>
              <a:t>ефективне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мисливське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господарство</a:t>
            </a:r>
            <a:r>
              <a:rPr lang="ru-RU" sz="1600" dirty="0" smtClean="0"/>
              <a:t> на </a:t>
            </a:r>
            <a:r>
              <a:rPr lang="ru-RU" sz="1600" dirty="0" err="1" smtClean="0"/>
              <a:t>даний</a:t>
            </a:r>
            <a:r>
              <a:rPr lang="ru-RU" sz="1600" dirty="0" smtClean="0"/>
              <a:t> вид </a:t>
            </a:r>
            <a:r>
              <a:rPr lang="ru-RU" sz="1600" dirty="0" err="1" smtClean="0"/>
              <a:t>неможливо</a:t>
            </a:r>
            <a:r>
              <a:rPr lang="ru-RU" sz="1600" dirty="0" smtClean="0"/>
              <a:t>. </a:t>
            </a:r>
            <a:r>
              <a:rPr lang="en-US" sz="1600" dirty="0" smtClean="0"/>
              <a:t>V </a:t>
            </a:r>
            <a:r>
              <a:rPr lang="ru-RU" sz="1600" dirty="0" err="1" smtClean="0"/>
              <a:t>клас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бонітету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становлять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угіддя</a:t>
            </a:r>
            <a:r>
              <a:rPr lang="ru-RU" sz="1600" dirty="0" smtClean="0"/>
              <a:t> </a:t>
            </a:r>
            <a:r>
              <a:rPr lang="ru-RU" sz="1600" dirty="0" err="1" smtClean="0"/>
              <a:t>низької</a:t>
            </a:r>
            <a:r>
              <a:rPr lang="ru-RU" sz="1600" dirty="0" smtClean="0"/>
              <a:t> </a:t>
            </a:r>
            <a:r>
              <a:rPr lang="ru-RU" sz="1600" dirty="0" err="1" smtClean="0"/>
              <a:t>якості</a:t>
            </a:r>
            <a:r>
              <a:rPr lang="ru-RU" sz="1600" dirty="0" smtClean="0"/>
              <a:t>, в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даний</a:t>
            </a:r>
            <a:r>
              <a:rPr lang="ru-RU" sz="1600" dirty="0" smtClean="0"/>
              <a:t> вид </a:t>
            </a:r>
            <a:r>
              <a:rPr lang="ru-RU" sz="1600" dirty="0" err="1" smtClean="0"/>
              <a:t>зустрічається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досить</a:t>
            </a:r>
            <a:r>
              <a:rPr lang="ru-RU" sz="1600" dirty="0" smtClean="0"/>
              <a:t> </a:t>
            </a:r>
            <a:r>
              <a:rPr lang="ru-RU" sz="1600" dirty="0" err="1" smtClean="0"/>
              <a:t>рідко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не </a:t>
            </a:r>
            <a:r>
              <a:rPr lang="ru-RU" sz="1600" dirty="0" err="1" smtClean="0"/>
              <a:t>може</a:t>
            </a:r>
            <a:r>
              <a:rPr lang="ru-RU" sz="1600" dirty="0" smtClean="0"/>
              <a:t> бути </a:t>
            </a:r>
            <a:r>
              <a:rPr lang="ru-RU" sz="1600" dirty="0" err="1" smtClean="0"/>
              <a:t>об’єктом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господарювання</a:t>
            </a:r>
            <a:r>
              <a:rPr lang="ru-RU" sz="1600" dirty="0" smtClean="0"/>
              <a:t>. Для </a:t>
            </a:r>
            <a:r>
              <a:rPr lang="ru-RU" sz="1600" dirty="0" err="1" smtClean="0"/>
              <a:t>визначення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оптимальної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щільності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розрахунків</a:t>
            </a:r>
            <a:r>
              <a:rPr lang="ru-RU" sz="1600" dirty="0" smtClean="0"/>
              <a:t> треба </a:t>
            </a:r>
            <a:r>
              <a:rPr lang="ru-RU" sz="1600" dirty="0" err="1" smtClean="0"/>
              <a:t>визначати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клас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бонітету</a:t>
            </a:r>
            <a:r>
              <a:rPr lang="ru-RU" sz="1600" dirty="0" smtClean="0"/>
              <a:t> (</a:t>
            </a:r>
            <a:r>
              <a:rPr lang="ru-RU" sz="1600" dirty="0" err="1" smtClean="0"/>
              <a:t>середній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показник</a:t>
            </a:r>
            <a:r>
              <a:rPr lang="ru-RU" sz="1600" dirty="0" smtClean="0"/>
              <a:t> </a:t>
            </a:r>
            <a:r>
              <a:rPr lang="ru-RU" sz="1600" dirty="0" err="1" smtClean="0"/>
              <a:t>цінності</a:t>
            </a:r>
            <a:r>
              <a:rPr lang="ru-RU" sz="1600" dirty="0" smtClean="0"/>
              <a:t> – СПЦ) </a:t>
            </a:r>
            <a:r>
              <a:rPr lang="ru-RU" sz="1600" dirty="0" err="1" smtClean="0"/>
              <a:t>мисливського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господарства</a:t>
            </a:r>
            <a:r>
              <a:rPr lang="ru-RU" sz="1600" dirty="0" smtClean="0"/>
              <a:t>. СПЦ </a:t>
            </a:r>
            <a:r>
              <a:rPr lang="ru-RU" sz="1600" dirty="0" err="1" smtClean="0"/>
              <a:t>дозволяє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визначати</a:t>
            </a:r>
            <a:r>
              <a:rPr lang="ru-RU" sz="1600" dirty="0" smtClean="0"/>
              <a:t> </a:t>
            </a:r>
            <a:r>
              <a:rPr lang="ru-RU" sz="1600" dirty="0" err="1" smtClean="0"/>
              <a:t>видове</a:t>
            </a:r>
            <a:r>
              <a:rPr lang="ru-RU" sz="1600" dirty="0" smtClean="0"/>
              <a:t> </a:t>
            </a:r>
            <a:r>
              <a:rPr lang="ru-RU" sz="1600" dirty="0" err="1" smtClean="0"/>
              <a:t>направлення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ведення</a:t>
            </a:r>
            <a:r>
              <a:rPr lang="ru-RU" sz="1600" dirty="0" smtClean="0"/>
              <a:t> (</a:t>
            </a:r>
            <a:r>
              <a:rPr lang="ru-RU" sz="1600" dirty="0" err="1" smtClean="0"/>
              <a:t>спеціалізацію</a:t>
            </a:r>
            <a:r>
              <a:rPr lang="ru-RU" sz="1600" dirty="0" smtClean="0"/>
              <a:t>) </a:t>
            </a:r>
            <a:r>
              <a:rPr lang="ru-RU" sz="1600" dirty="0" err="1" smtClean="0"/>
              <a:t>господарства</a:t>
            </a:r>
            <a:r>
              <a:rPr lang="ru-RU" sz="1600" dirty="0" smtClean="0"/>
              <a:t>. СПЦ </a:t>
            </a:r>
            <a:r>
              <a:rPr lang="ru-RU" sz="1600" dirty="0" err="1" smtClean="0"/>
              <a:t>визначається</a:t>
            </a:r>
            <a:r>
              <a:rPr lang="ru-RU" sz="1600" dirty="0" smtClean="0"/>
              <a:t> для кожного виду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тварин</a:t>
            </a:r>
            <a:r>
              <a:rPr lang="ru-RU" sz="1600" dirty="0" smtClean="0"/>
              <a:t>, на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ведеться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господарство</a:t>
            </a:r>
            <a:r>
              <a:rPr lang="ru-RU" sz="1600" dirty="0" smtClean="0"/>
              <a:t>, в </a:t>
            </a:r>
            <a:r>
              <a:rPr lang="ru-RU" sz="1600" dirty="0" err="1" smtClean="0"/>
              <a:t>залежності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та </a:t>
            </a:r>
            <a:r>
              <a:rPr lang="ru-RU" sz="1600" dirty="0" err="1" smtClean="0"/>
              <a:t>класу</a:t>
            </a:r>
            <a:r>
              <a:rPr lang="ru-RU" sz="1600" dirty="0" smtClean="0"/>
              <a:t> </a:t>
            </a:r>
            <a:r>
              <a:rPr lang="ru-RU" sz="1600" dirty="0" err="1" smtClean="0"/>
              <a:t>бонітету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відповідних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 у </a:t>
            </a:r>
            <a:r>
              <a:rPr lang="ru-RU" sz="1600" dirty="0" err="1" smtClean="0"/>
              <a:t>співвідношенні</a:t>
            </a:r>
            <a:r>
              <a:rPr lang="ru-RU" sz="1600" dirty="0" smtClean="0"/>
              <a:t> до </a:t>
            </a:r>
            <a:r>
              <a:rPr lang="ru-RU" sz="1600" dirty="0" err="1" smtClean="0"/>
              <a:t>загальної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площі</a:t>
            </a:r>
            <a:r>
              <a:rPr lang="ru-RU" sz="1600" dirty="0" smtClean="0"/>
              <a:t> </a:t>
            </a:r>
            <a:r>
              <a:rPr lang="ru-RU" sz="1600" dirty="0" err="1" smtClean="0"/>
              <a:t>мисливських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угідь</a:t>
            </a:r>
            <a:r>
              <a:rPr lang="ru-RU" sz="1600" dirty="0" smtClean="0"/>
              <a:t>. </a:t>
            </a:r>
            <a:endParaRPr lang="ru-RU" sz="1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772816"/>
            <a:ext cx="6388216" cy="220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Таким чином, тип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ділянка</a:t>
            </a:r>
            <a:r>
              <a:rPr lang="ru-RU" dirty="0" smtClean="0"/>
              <a:t> </a:t>
            </a:r>
            <a:r>
              <a:rPr lang="ru-RU" dirty="0" err="1" smtClean="0"/>
              <a:t>рослинності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подібними</a:t>
            </a:r>
            <a:r>
              <a:rPr lang="ru-RU" dirty="0" smtClean="0"/>
              <a:t> </a:t>
            </a:r>
            <a:r>
              <a:rPr lang="ru-RU" dirty="0" err="1" smtClean="0"/>
              <a:t>умовами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за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рівного</a:t>
            </a:r>
            <a:r>
              <a:rPr lang="ru-RU" dirty="0" smtClean="0"/>
              <a:t> </a:t>
            </a:r>
            <a:r>
              <a:rPr lang="ru-RU" dirty="0" err="1" smtClean="0"/>
              <a:t>господарського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вимагають</a:t>
            </a:r>
            <a:r>
              <a:rPr lang="ru-RU" dirty="0" smtClean="0"/>
              <a:t> </a:t>
            </a:r>
            <a:r>
              <a:rPr lang="ru-RU" dirty="0" err="1" smtClean="0"/>
              <a:t>однакових</a:t>
            </a:r>
            <a:r>
              <a:rPr lang="ru-RU" dirty="0" smtClean="0"/>
              <a:t> </a:t>
            </a:r>
            <a:r>
              <a:rPr lang="ru-RU" dirty="0" err="1" smtClean="0"/>
              <a:t>мисливськогосподарських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. </a:t>
            </a:r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концептуальних</a:t>
            </a:r>
            <a:r>
              <a:rPr lang="ru-RU" dirty="0" smtClean="0"/>
              <a:t> </a:t>
            </a:r>
            <a:r>
              <a:rPr lang="ru-RU" dirty="0" err="1" smtClean="0"/>
              <a:t>положеннях</a:t>
            </a:r>
            <a:r>
              <a:rPr lang="ru-RU" dirty="0" smtClean="0"/>
              <a:t>: –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– </a:t>
            </a:r>
            <a:r>
              <a:rPr lang="ru-RU" dirty="0" err="1" smtClean="0"/>
              <a:t>землі</a:t>
            </a:r>
            <a:r>
              <a:rPr lang="ru-RU" dirty="0" smtClean="0"/>
              <a:t>,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мешкають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мешкати</a:t>
            </a:r>
            <a:r>
              <a:rPr lang="ru-RU" dirty="0" smtClean="0"/>
              <a:t>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котрі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об’єктом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; – </a:t>
            </a:r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підставою</a:t>
            </a:r>
            <a:r>
              <a:rPr lang="ru-RU" dirty="0" smtClean="0"/>
              <a:t> для </a:t>
            </a:r>
            <a:r>
              <a:rPr lang="ru-RU" dirty="0" err="1" smtClean="0"/>
              <a:t>інвентаризації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бонітування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, </a:t>
            </a:r>
            <a:r>
              <a:rPr lang="ru-RU" dirty="0" err="1" smtClean="0"/>
              <a:t>призначеної</a:t>
            </a:r>
            <a:r>
              <a:rPr lang="ru-RU" dirty="0" smtClean="0"/>
              <a:t> </a:t>
            </a:r>
            <a:r>
              <a:rPr lang="ru-RU" dirty="0" err="1" smtClean="0"/>
              <a:t>для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потенційно</a:t>
            </a:r>
            <a:r>
              <a:rPr lang="ru-RU" dirty="0" smtClean="0"/>
              <a:t> </a:t>
            </a:r>
            <a:r>
              <a:rPr lang="ru-RU" dirty="0" err="1" smtClean="0"/>
              <a:t>придатної</a:t>
            </a:r>
            <a:r>
              <a:rPr lang="ru-RU" dirty="0" smtClean="0"/>
              <a:t> </a:t>
            </a:r>
            <a:r>
              <a:rPr lang="ru-RU" dirty="0" err="1" smtClean="0"/>
              <a:t>для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мети за комплексом </a:t>
            </a:r>
            <a:r>
              <a:rPr lang="ru-RU" dirty="0" err="1" smtClean="0"/>
              <a:t>екологічних</a:t>
            </a:r>
            <a:r>
              <a:rPr lang="ru-RU" dirty="0" smtClean="0"/>
              <a:t> умов; – </a:t>
            </a:r>
            <a:r>
              <a:rPr lang="ru-RU" dirty="0" err="1" smtClean="0"/>
              <a:t>доцільність</a:t>
            </a:r>
            <a:r>
              <a:rPr lang="ru-RU" dirty="0" smtClean="0"/>
              <a:t> </a:t>
            </a:r>
            <a:r>
              <a:rPr lang="ru-RU" dirty="0" err="1" smtClean="0"/>
              <a:t>окремої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зумовлюється</a:t>
            </a:r>
            <a:r>
              <a:rPr lang="ru-RU" dirty="0" smtClean="0"/>
              <a:t> </a:t>
            </a:r>
            <a:r>
              <a:rPr lang="ru-RU" dirty="0" err="1" smtClean="0"/>
              <a:t>необхідністю</a:t>
            </a:r>
            <a:r>
              <a:rPr lang="ru-RU" dirty="0" smtClean="0"/>
              <a:t> </a:t>
            </a:r>
            <a:r>
              <a:rPr lang="ru-RU" dirty="0" err="1" smtClean="0"/>
              <a:t>обґрунтування</a:t>
            </a:r>
            <a:r>
              <a:rPr lang="ru-RU" dirty="0" smtClean="0"/>
              <a:t> </a:t>
            </a:r>
            <a:r>
              <a:rPr lang="ru-RU" dirty="0" err="1" smtClean="0"/>
              <a:t>диференціації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для </a:t>
            </a:r>
            <a:r>
              <a:rPr lang="ru-RU" dirty="0" err="1" smtClean="0"/>
              <a:t>поліпшення</a:t>
            </a:r>
            <a:r>
              <a:rPr lang="ru-RU" dirty="0" smtClean="0"/>
              <a:t> умов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  <a:r>
              <a:rPr lang="ru-RU" dirty="0" err="1" smtClean="0"/>
              <a:t>удосконалення</a:t>
            </a:r>
            <a:r>
              <a:rPr lang="ru-RU" dirty="0" smtClean="0"/>
              <a:t> </a:t>
            </a:r>
            <a:r>
              <a:rPr lang="ru-RU" dirty="0" err="1" smtClean="0"/>
              <a:t>співвідношення</a:t>
            </a:r>
            <a:r>
              <a:rPr lang="ru-RU" dirty="0" smtClean="0"/>
              <a:t> </a:t>
            </a:r>
            <a:r>
              <a:rPr lang="ru-RU" dirty="0" err="1" smtClean="0"/>
              <a:t>рівнів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лісового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 на </a:t>
            </a:r>
            <a:r>
              <a:rPr lang="ru-RU" dirty="0" err="1" smtClean="0"/>
              <a:t>конкретних</a:t>
            </a:r>
            <a:r>
              <a:rPr lang="ru-RU" dirty="0" smtClean="0"/>
              <a:t> </a:t>
            </a:r>
            <a:r>
              <a:rPr lang="ru-RU" dirty="0" err="1" smtClean="0"/>
              <a:t>територіях</a:t>
            </a:r>
            <a:r>
              <a:rPr lang="ru-RU" dirty="0" smtClean="0"/>
              <a:t>, </a:t>
            </a:r>
            <a:r>
              <a:rPr lang="ru-RU" dirty="0" err="1" smtClean="0"/>
              <a:t>бонітування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становлять</a:t>
            </a:r>
            <a:r>
              <a:rPr lang="ru-RU" dirty="0" smtClean="0"/>
              <a:t>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потенційно</a:t>
            </a:r>
            <a:r>
              <a:rPr lang="ru-RU" dirty="0" smtClean="0"/>
              <a:t> </a:t>
            </a:r>
            <a:r>
              <a:rPr lang="ru-RU" dirty="0" err="1" smtClean="0"/>
              <a:t>придатні</a:t>
            </a:r>
            <a:r>
              <a:rPr lang="ru-RU" dirty="0" smtClean="0"/>
              <a:t> для </a:t>
            </a:r>
            <a:r>
              <a:rPr lang="ru-RU" dirty="0" err="1" smtClean="0"/>
              <a:t>цієї</a:t>
            </a:r>
            <a:r>
              <a:rPr lang="ru-RU" dirty="0" smtClean="0"/>
              <a:t> мети; – </a:t>
            </a:r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лісотипологічної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;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ґрунтується</a:t>
            </a:r>
            <a:r>
              <a:rPr lang="ru-RU" dirty="0" smtClean="0"/>
              <a:t> на </a:t>
            </a:r>
            <a:r>
              <a:rPr lang="ru-RU" dirty="0" err="1" smtClean="0"/>
              <a:t>базі</a:t>
            </a:r>
            <a:r>
              <a:rPr lang="ru-RU" dirty="0" smtClean="0"/>
              <a:t> – тип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основною </a:t>
            </a:r>
            <a:r>
              <a:rPr lang="ru-RU" dirty="0" err="1" smtClean="0"/>
              <a:t>таксономічною</a:t>
            </a:r>
            <a:r>
              <a:rPr lang="ru-RU" dirty="0" smtClean="0"/>
              <a:t> </a:t>
            </a:r>
            <a:r>
              <a:rPr lang="ru-RU" dirty="0" err="1" smtClean="0"/>
              <a:t>одиницею</a:t>
            </a:r>
            <a:r>
              <a:rPr lang="ru-RU" dirty="0" smtClean="0"/>
              <a:t>. Зараз у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типології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класифікацію</a:t>
            </a:r>
            <a:r>
              <a:rPr lang="ru-RU" dirty="0" smtClean="0"/>
              <a:t>, в основу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покладена</a:t>
            </a:r>
            <a:r>
              <a:rPr lang="ru-RU" dirty="0" smtClean="0"/>
              <a:t> </a:t>
            </a:r>
            <a:r>
              <a:rPr lang="ru-RU" dirty="0" err="1" smtClean="0"/>
              <a:t>єдність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 Тому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одиниці</a:t>
            </a:r>
            <a:r>
              <a:rPr lang="ru-RU" dirty="0" smtClean="0"/>
              <a:t> </a:t>
            </a:r>
            <a:r>
              <a:rPr lang="ru-RU" dirty="0" err="1" smtClean="0"/>
              <a:t>лісомисливського</a:t>
            </a:r>
            <a:r>
              <a:rPr lang="ru-RU" dirty="0" smtClean="0"/>
              <a:t> </a:t>
            </a:r>
            <a:r>
              <a:rPr lang="ru-RU" dirty="0" err="1" smtClean="0"/>
              <a:t>районування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виражають</a:t>
            </a:r>
            <a:r>
              <a:rPr lang="ru-RU" dirty="0" smtClean="0"/>
              <a:t> влив </a:t>
            </a:r>
            <a:r>
              <a:rPr lang="ru-RU" dirty="0" err="1" smtClean="0"/>
              <a:t>найважливіших</a:t>
            </a:r>
            <a:r>
              <a:rPr lang="ru-RU" dirty="0" smtClean="0"/>
              <a:t> </a:t>
            </a:r>
            <a:r>
              <a:rPr lang="ru-RU" dirty="0" err="1" smtClean="0"/>
              <a:t>екологічних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на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рослинного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тваринного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, за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для того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виду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місцезнаходження</a:t>
            </a:r>
            <a:r>
              <a:rPr lang="ru-RU" dirty="0" smtClean="0"/>
              <a:t>, склад </a:t>
            </a:r>
            <a:r>
              <a:rPr lang="ru-RU" dirty="0" err="1" smtClean="0"/>
              <a:t>деревостану</a:t>
            </a:r>
            <a:r>
              <a:rPr lang="ru-RU" dirty="0" smtClean="0"/>
              <a:t>, </a:t>
            </a:r>
            <a:r>
              <a:rPr lang="ru-RU" dirty="0" err="1" smtClean="0"/>
              <a:t>основне</a:t>
            </a:r>
            <a:r>
              <a:rPr lang="ru-RU" dirty="0" smtClean="0"/>
              <a:t> </a:t>
            </a:r>
            <a:r>
              <a:rPr lang="ru-RU" dirty="0" err="1" smtClean="0"/>
              <a:t>господарське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,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r>
              <a:rPr lang="ru-RU" dirty="0" smtClean="0"/>
              <a:t> на </a:t>
            </a:r>
            <a:r>
              <a:rPr lang="ru-RU" dirty="0" err="1" smtClean="0"/>
              <a:t>рослинність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належності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 до </a:t>
            </a:r>
            <a:r>
              <a:rPr lang="ru-RU" dirty="0" err="1" smtClean="0"/>
              <a:t>тієї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природної</a:t>
            </a:r>
            <a:r>
              <a:rPr lang="ru-RU" dirty="0" smtClean="0"/>
              <a:t> </a:t>
            </a:r>
            <a:r>
              <a:rPr lang="ru-RU" dirty="0" err="1" smtClean="0"/>
              <a:t>зони</a:t>
            </a:r>
            <a:r>
              <a:rPr lang="ru-RU" dirty="0" smtClean="0"/>
              <a:t>,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конкретне</a:t>
            </a:r>
            <a:r>
              <a:rPr lang="ru-RU" dirty="0" smtClean="0"/>
              <a:t> та </a:t>
            </a:r>
            <a:r>
              <a:rPr lang="ru-RU" dirty="0" err="1" smtClean="0"/>
              <a:t>детальне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дрібні</a:t>
            </a:r>
            <a:r>
              <a:rPr lang="ru-RU" dirty="0" smtClean="0"/>
              <a:t> </a:t>
            </a:r>
            <a:r>
              <a:rPr lang="ru-RU" dirty="0" err="1" smtClean="0"/>
              <a:t>таксономічні</a:t>
            </a:r>
            <a:r>
              <a:rPr lang="ru-RU" dirty="0" smtClean="0"/>
              <a:t> </a:t>
            </a:r>
            <a:r>
              <a:rPr lang="ru-RU" dirty="0" err="1" smtClean="0"/>
              <a:t>одиниці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підтипи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. </a:t>
            </a:r>
            <a:r>
              <a:rPr lang="ru-RU" dirty="0" err="1" smtClean="0"/>
              <a:t>Типологія</a:t>
            </a:r>
            <a:r>
              <a:rPr lang="ru-RU" dirty="0" smtClean="0"/>
              <a:t> повинна бути </a:t>
            </a:r>
            <a:r>
              <a:rPr lang="ru-RU" dirty="0" err="1" smtClean="0"/>
              <a:t>господарчовиправданою</a:t>
            </a:r>
            <a:r>
              <a:rPr lang="ru-RU" dirty="0" smtClean="0"/>
              <a:t>, без </a:t>
            </a:r>
            <a:r>
              <a:rPr lang="ru-RU" dirty="0" err="1" smtClean="0"/>
              <a:t>зайвої</a:t>
            </a:r>
            <a:r>
              <a:rPr lang="ru-RU" dirty="0" smtClean="0"/>
              <a:t> </a:t>
            </a:r>
            <a:r>
              <a:rPr lang="ru-RU" dirty="0" err="1" smtClean="0"/>
              <a:t>деталізації</a:t>
            </a:r>
            <a:r>
              <a:rPr lang="ru-RU" dirty="0" smtClean="0"/>
              <a:t>. </a:t>
            </a:r>
            <a:r>
              <a:rPr lang="ru-RU" dirty="0" err="1" smtClean="0"/>
              <a:t>Типи</a:t>
            </a:r>
            <a:r>
              <a:rPr lang="ru-RU" dirty="0" smtClean="0"/>
              <a:t>, </a:t>
            </a:r>
            <a:r>
              <a:rPr lang="ru-RU" dirty="0" err="1" smtClean="0"/>
              <a:t>підтипи</a:t>
            </a:r>
            <a:r>
              <a:rPr lang="ru-RU" dirty="0" smtClean="0"/>
              <a:t> та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настільки</a:t>
            </a:r>
            <a:r>
              <a:rPr lang="ru-RU" dirty="0" smtClean="0"/>
              <a:t> </a:t>
            </a:r>
            <a:r>
              <a:rPr lang="ru-RU" dirty="0" err="1" smtClean="0"/>
              <a:t>відрізнятися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собою, </a:t>
            </a:r>
            <a:r>
              <a:rPr lang="ru-RU" dirty="0" err="1" smtClean="0"/>
              <a:t>щоб</a:t>
            </a:r>
            <a:r>
              <a:rPr lang="ru-RU" dirty="0" smtClean="0"/>
              <a:t> кожному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відповідали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певна</a:t>
            </a:r>
            <a:r>
              <a:rPr lang="ru-RU" dirty="0" smtClean="0"/>
              <a:t> </a:t>
            </a:r>
            <a:r>
              <a:rPr lang="ru-RU" dirty="0" err="1" smtClean="0"/>
              <a:t>щільність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фауни</a:t>
            </a:r>
            <a:r>
              <a:rPr lang="ru-RU" dirty="0" smtClean="0"/>
              <a:t>, </a:t>
            </a:r>
            <a:r>
              <a:rPr lang="ru-RU" dirty="0" err="1" smtClean="0"/>
              <a:t>ідентична</a:t>
            </a:r>
            <a:r>
              <a:rPr lang="ru-RU" dirty="0" smtClean="0"/>
              <a:t> </a:t>
            </a:r>
            <a:r>
              <a:rPr lang="ru-RU" dirty="0" err="1" smtClean="0"/>
              <a:t>кормовим</a:t>
            </a:r>
            <a:r>
              <a:rPr lang="ru-RU" dirty="0" smtClean="0"/>
              <a:t> та </a:t>
            </a:r>
            <a:r>
              <a:rPr lang="ru-RU" dirty="0" err="1" smtClean="0"/>
              <a:t>захисним</a:t>
            </a:r>
            <a:r>
              <a:rPr lang="ru-RU" dirty="0" smtClean="0"/>
              <a:t> </a:t>
            </a:r>
            <a:r>
              <a:rPr lang="ru-RU" dirty="0" err="1" smtClean="0"/>
              <a:t>властивостям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комплекс </a:t>
            </a:r>
            <a:r>
              <a:rPr lang="ru-RU" dirty="0" err="1" smtClean="0"/>
              <a:t>необхідних</a:t>
            </a:r>
            <a:r>
              <a:rPr lang="ru-RU" dirty="0" smtClean="0"/>
              <a:t> </a:t>
            </a:r>
            <a:r>
              <a:rPr lang="ru-RU" dirty="0" err="1" smtClean="0"/>
              <a:t>біотехнічних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. </a:t>
            </a:r>
            <a:r>
              <a:rPr lang="ru-RU" dirty="0" err="1" smtClean="0"/>
              <a:t>Кормова</a:t>
            </a:r>
            <a:r>
              <a:rPr lang="ru-RU" dirty="0" smtClean="0"/>
              <a:t> база та </a:t>
            </a:r>
            <a:r>
              <a:rPr lang="ru-RU" dirty="0" err="1" smtClean="0"/>
              <a:t>захисні</a:t>
            </a:r>
            <a:r>
              <a:rPr lang="ru-RU" dirty="0" smtClean="0"/>
              <a:t> </a:t>
            </a:r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оцінюватися</a:t>
            </a:r>
            <a:r>
              <a:rPr lang="ru-RU" dirty="0" smtClean="0"/>
              <a:t> у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критичний</a:t>
            </a:r>
            <a:r>
              <a:rPr lang="ru-RU" dirty="0" smtClean="0"/>
              <a:t> для </a:t>
            </a:r>
            <a:r>
              <a:rPr lang="ru-RU" dirty="0" err="1" smtClean="0"/>
              <a:t>дичини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взимку</a:t>
            </a:r>
            <a:r>
              <a:rPr lang="ru-RU" dirty="0" smtClean="0"/>
              <a:t>, коли </a:t>
            </a:r>
            <a:r>
              <a:rPr lang="ru-RU" dirty="0" err="1" smtClean="0"/>
              <a:t>зайва</a:t>
            </a:r>
            <a:r>
              <a:rPr lang="ru-RU" dirty="0" smtClean="0"/>
              <a:t> </a:t>
            </a:r>
            <a:r>
              <a:rPr lang="ru-RU" dirty="0" err="1" smtClean="0"/>
              <a:t>деталізація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аспектів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неможлива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суб’єктивна</a:t>
            </a:r>
            <a:r>
              <a:rPr lang="ru-RU" dirty="0" smtClean="0"/>
              <a:t>. </a:t>
            </a:r>
            <a:r>
              <a:rPr lang="ru-RU" dirty="0" err="1" smtClean="0"/>
              <a:t>Частіше</a:t>
            </a:r>
            <a:r>
              <a:rPr lang="ru-RU" dirty="0" smtClean="0"/>
              <a:t> у </a:t>
            </a:r>
            <a:r>
              <a:rPr lang="ru-RU" dirty="0" err="1" smtClean="0"/>
              <a:t>мисливському</a:t>
            </a:r>
            <a:r>
              <a:rPr lang="ru-RU" dirty="0" smtClean="0"/>
              <a:t> </a:t>
            </a:r>
            <a:r>
              <a:rPr lang="ru-RU" dirty="0" err="1" smtClean="0"/>
              <a:t>господарстві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таку</a:t>
            </a:r>
            <a:r>
              <a:rPr lang="ru-RU" dirty="0" smtClean="0"/>
              <a:t> </a:t>
            </a:r>
            <a:r>
              <a:rPr lang="ru-RU" dirty="0" err="1" smtClean="0"/>
              <a:t>класифікацію</a:t>
            </a:r>
            <a:r>
              <a:rPr lang="ru-RU" dirty="0" smtClean="0"/>
              <a:t>, за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найбільша</a:t>
            </a:r>
            <a:r>
              <a:rPr lang="ru-RU" dirty="0" smtClean="0"/>
              <a:t> </a:t>
            </a:r>
            <a:r>
              <a:rPr lang="ru-RU" dirty="0" err="1" smtClean="0"/>
              <a:t>класифікаційна</a:t>
            </a:r>
            <a:r>
              <a:rPr lang="ru-RU" dirty="0" smtClean="0"/>
              <a:t> </a:t>
            </a:r>
            <a:r>
              <a:rPr lang="ru-RU" dirty="0" err="1" smtClean="0"/>
              <a:t>одиниця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категорія</a:t>
            </a:r>
            <a:r>
              <a:rPr lang="ru-RU" dirty="0" smtClean="0"/>
              <a:t>. </a:t>
            </a:r>
            <a:r>
              <a:rPr lang="ru-RU" dirty="0" err="1" smtClean="0"/>
              <a:t>Категорія</a:t>
            </a:r>
            <a:r>
              <a:rPr lang="ru-RU" dirty="0" smtClean="0"/>
              <a:t> </a:t>
            </a:r>
            <a:r>
              <a:rPr lang="ru-RU" dirty="0" err="1" smtClean="0"/>
              <a:t>об’єднує</a:t>
            </a:r>
            <a:r>
              <a:rPr lang="ru-RU" dirty="0" smtClean="0"/>
              <a:t> </a:t>
            </a:r>
            <a:r>
              <a:rPr lang="ru-RU" dirty="0" err="1" smtClean="0"/>
              <a:t>класи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. Так, </a:t>
            </a:r>
            <a:r>
              <a:rPr lang="ru-RU" dirty="0" err="1" smtClean="0"/>
              <a:t>лісові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одна </a:t>
            </a:r>
            <a:r>
              <a:rPr lang="ru-RU" dirty="0" err="1" smtClean="0"/>
              <a:t>категорія</a:t>
            </a:r>
            <a:r>
              <a:rPr lang="ru-RU" dirty="0" smtClean="0"/>
              <a:t> – </a:t>
            </a:r>
            <a:r>
              <a:rPr lang="ru-RU" dirty="0" err="1" smtClean="0"/>
              <a:t>ліси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чагарники</a:t>
            </a:r>
            <a:r>
              <a:rPr lang="ru-RU" dirty="0" smtClean="0"/>
              <a:t>, яку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поділити</a:t>
            </a:r>
            <a:r>
              <a:rPr lang="ru-RU" dirty="0" smtClean="0"/>
              <a:t> на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підкатегорії</a:t>
            </a:r>
            <a:r>
              <a:rPr lang="ru-RU" dirty="0" smtClean="0"/>
              <a:t>: </a:t>
            </a:r>
            <a:r>
              <a:rPr lang="ru-RU" dirty="0" err="1" smtClean="0"/>
              <a:t>ліс</a:t>
            </a:r>
            <a:r>
              <a:rPr lang="ru-RU" dirty="0" smtClean="0"/>
              <a:t> та </a:t>
            </a:r>
            <a:r>
              <a:rPr lang="ru-RU" dirty="0" err="1" smtClean="0"/>
              <a:t>чагарники</a:t>
            </a:r>
            <a:r>
              <a:rPr lang="ru-RU" dirty="0" smtClean="0"/>
              <a:t>. </a:t>
            </a:r>
          </a:p>
          <a:p>
            <a:pPr algn="just"/>
            <a:endParaRPr lang="ru-RU" dirty="0"/>
          </a:p>
          <a:p>
            <a:pPr algn="just"/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нелісові</a:t>
            </a:r>
            <a:r>
              <a:rPr lang="ru-RU" dirty="0" smtClean="0"/>
              <a:t>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 </a:t>
            </a:r>
            <a:r>
              <a:rPr lang="ru-RU" dirty="0" err="1" smtClean="0"/>
              <a:t>розподіляються</a:t>
            </a:r>
            <a:r>
              <a:rPr lang="ru-RU" dirty="0" smtClean="0"/>
              <a:t> на 3 </a:t>
            </a:r>
            <a:r>
              <a:rPr lang="ru-RU" dirty="0" err="1" smtClean="0"/>
              <a:t>категорії</a:t>
            </a:r>
            <a:r>
              <a:rPr lang="ru-RU" dirty="0" smtClean="0"/>
              <a:t>: – </a:t>
            </a:r>
            <a:r>
              <a:rPr lang="ru-RU" dirty="0" err="1" smtClean="0"/>
              <a:t>відкриті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трав’яним</a:t>
            </a:r>
            <a:r>
              <a:rPr lang="ru-RU" dirty="0" smtClean="0"/>
              <a:t>, </a:t>
            </a:r>
            <a:r>
              <a:rPr lang="ru-RU" dirty="0" err="1" smtClean="0"/>
              <a:t>моховим</a:t>
            </a:r>
            <a:r>
              <a:rPr lang="ru-RU" dirty="0" smtClean="0"/>
              <a:t> та </a:t>
            </a:r>
            <a:r>
              <a:rPr lang="ru-RU" dirty="0" err="1" smtClean="0"/>
              <a:t>лишайниковим</a:t>
            </a:r>
            <a:r>
              <a:rPr lang="ru-RU" dirty="0" smtClean="0"/>
              <a:t> </a:t>
            </a:r>
            <a:r>
              <a:rPr lang="ru-RU" dirty="0" err="1" smtClean="0"/>
              <a:t>покривом</a:t>
            </a:r>
            <a:r>
              <a:rPr lang="ru-RU" dirty="0" smtClean="0"/>
              <a:t>; – </a:t>
            </a:r>
            <a:r>
              <a:rPr lang="ru-RU" dirty="0" err="1" smtClean="0"/>
              <a:t>водно-болотяні</a:t>
            </a:r>
            <a:r>
              <a:rPr lang="ru-RU" dirty="0" smtClean="0"/>
              <a:t>; – не </a:t>
            </a:r>
            <a:r>
              <a:rPr lang="ru-RU" dirty="0" err="1" smtClean="0"/>
              <a:t>укриті</a:t>
            </a:r>
            <a:r>
              <a:rPr lang="ru-RU" dirty="0" smtClean="0"/>
              <a:t> </a:t>
            </a:r>
            <a:r>
              <a:rPr lang="ru-RU" dirty="0" err="1" smtClean="0"/>
              <a:t>рослинністю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, в </a:t>
            </a:r>
            <a:r>
              <a:rPr lang="ru-RU" dirty="0" err="1" smtClean="0"/>
              <a:t>окрему</a:t>
            </a:r>
            <a:r>
              <a:rPr lang="ru-RU" dirty="0" smtClean="0"/>
              <a:t> </a:t>
            </a:r>
            <a:r>
              <a:rPr lang="ru-RU" dirty="0" err="1" smtClean="0"/>
              <a:t>категорію</a:t>
            </a:r>
            <a:r>
              <a:rPr lang="ru-RU" dirty="0" smtClean="0"/>
              <a:t>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 smtClean="0"/>
              <a:t>площі</a:t>
            </a:r>
            <a:r>
              <a:rPr lang="ru-RU" dirty="0" smtClean="0"/>
              <a:t>, не </a:t>
            </a:r>
            <a:r>
              <a:rPr lang="ru-RU" dirty="0" err="1" smtClean="0"/>
              <a:t>придатні</a:t>
            </a:r>
            <a:r>
              <a:rPr lang="ru-RU" dirty="0" smtClean="0"/>
              <a:t> для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мисливського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. Зараз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мисливських</a:t>
            </a:r>
            <a:r>
              <a:rPr lang="ru-RU" dirty="0" smtClean="0"/>
              <a:t> </a:t>
            </a:r>
            <a:r>
              <a:rPr lang="ru-RU" dirty="0" err="1" smtClean="0"/>
              <a:t>угідь</a:t>
            </a:r>
            <a:r>
              <a:rPr lang="ru-RU" dirty="0" smtClean="0"/>
              <a:t>: – </a:t>
            </a:r>
            <a:r>
              <a:rPr lang="ru-RU" dirty="0" err="1" smtClean="0"/>
              <a:t>хвойний</a:t>
            </a:r>
            <a:r>
              <a:rPr lang="ru-RU" dirty="0" smtClean="0"/>
              <a:t> </a:t>
            </a:r>
            <a:r>
              <a:rPr lang="ru-RU" dirty="0" err="1" smtClean="0"/>
              <a:t>ліс</a:t>
            </a:r>
            <a:r>
              <a:rPr lang="ru-RU" dirty="0" smtClean="0"/>
              <a:t>; – </a:t>
            </a:r>
            <a:r>
              <a:rPr lang="ru-RU" dirty="0" err="1" smtClean="0"/>
              <a:t>листяний</a:t>
            </a:r>
            <a:r>
              <a:rPr lang="ru-RU" dirty="0" smtClean="0"/>
              <a:t> </a:t>
            </a:r>
            <a:r>
              <a:rPr lang="ru-RU" dirty="0" err="1" smtClean="0"/>
              <a:t>ліс</a:t>
            </a:r>
            <a:r>
              <a:rPr lang="ru-RU" dirty="0" smtClean="0"/>
              <a:t>; – </a:t>
            </a:r>
            <a:r>
              <a:rPr lang="ru-RU" dirty="0" err="1" smtClean="0"/>
              <a:t>змішаний</a:t>
            </a:r>
            <a:r>
              <a:rPr lang="ru-RU" dirty="0" smtClean="0"/>
              <a:t> </a:t>
            </a:r>
            <a:r>
              <a:rPr lang="ru-RU" dirty="0" err="1" smtClean="0"/>
              <a:t>ліс</a:t>
            </a:r>
            <a:r>
              <a:rPr lang="ru-RU" dirty="0" smtClean="0"/>
              <a:t>; – </a:t>
            </a:r>
            <a:r>
              <a:rPr lang="ru-RU" dirty="0" err="1" smtClean="0"/>
              <a:t>чагарники</a:t>
            </a:r>
            <a:r>
              <a:rPr lang="ru-RU" dirty="0" smtClean="0"/>
              <a:t>; – </a:t>
            </a:r>
            <a:r>
              <a:rPr lang="ru-RU" dirty="0" err="1" smtClean="0"/>
              <a:t>орні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; – луки; – болота; – </a:t>
            </a:r>
            <a:r>
              <a:rPr lang="ru-RU" dirty="0" err="1" smtClean="0"/>
              <a:t>водні</a:t>
            </a:r>
            <a:r>
              <a:rPr lang="ru-RU" dirty="0" smtClean="0"/>
              <a:t> </a:t>
            </a:r>
            <a:r>
              <a:rPr lang="ru-RU" dirty="0" err="1" smtClean="0"/>
              <a:t>об’єкти</a:t>
            </a:r>
            <a:r>
              <a:rPr lang="ru-RU" dirty="0" smtClean="0"/>
              <a:t> (</a:t>
            </a:r>
            <a:r>
              <a:rPr lang="ru-RU" dirty="0" err="1" smtClean="0"/>
              <a:t>водойми</a:t>
            </a:r>
            <a:r>
              <a:rPr lang="ru-RU" dirty="0" smtClean="0"/>
              <a:t>); – балки; – </a:t>
            </a:r>
            <a:r>
              <a:rPr lang="ru-RU" dirty="0" err="1" smtClean="0"/>
              <a:t>піски</a:t>
            </a:r>
            <a:r>
              <a:rPr lang="ru-RU" dirty="0" smtClean="0"/>
              <a:t>; – </a:t>
            </a:r>
            <a:r>
              <a:rPr lang="ru-RU" dirty="0" err="1" smtClean="0"/>
              <a:t>природоохоронні</a:t>
            </a:r>
            <a:r>
              <a:rPr lang="ru-RU" dirty="0" smtClean="0"/>
              <a:t> </a:t>
            </a:r>
            <a:r>
              <a:rPr lang="ru-RU" dirty="0" err="1" smtClean="0"/>
              <a:t>комплекси</a:t>
            </a:r>
            <a:r>
              <a:rPr lang="ru-RU" dirty="0" smtClean="0"/>
              <a:t>; –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7346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Ліс</a:t>
            </a:r>
            <a:r>
              <a:rPr lang="ru-RU" dirty="0" smtClean="0"/>
              <a:t> як </a:t>
            </a:r>
            <a:r>
              <a:rPr lang="ru-RU" dirty="0" err="1" smtClean="0"/>
              <a:t>мисливські</a:t>
            </a:r>
            <a:r>
              <a:rPr lang="ru-RU" dirty="0" smtClean="0"/>
              <a:t> </a:t>
            </a:r>
            <a:r>
              <a:rPr lang="ru-RU" dirty="0" err="1" smtClean="0"/>
              <a:t>угіддя</a:t>
            </a:r>
            <a:r>
              <a:rPr lang="ru-RU" dirty="0" smtClean="0"/>
              <a:t>. </a:t>
            </a:r>
          </a:p>
          <a:p>
            <a:pPr algn="just"/>
            <a:endParaRPr lang="ru-RU" dirty="0"/>
          </a:p>
          <a:p>
            <a:pPr algn="just"/>
            <a:r>
              <a:rPr lang="ru-RU" dirty="0" err="1" smtClean="0"/>
              <a:t>Ліс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один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головних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рослинності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сукупності</a:t>
            </a:r>
            <a:r>
              <a:rPr lang="ru-RU" dirty="0" smtClean="0"/>
              <a:t> </a:t>
            </a:r>
            <a:r>
              <a:rPr lang="ru-RU" dirty="0" err="1" smtClean="0"/>
              <a:t>деревинних</a:t>
            </a:r>
            <a:r>
              <a:rPr lang="ru-RU" dirty="0" smtClean="0"/>
              <a:t>, </a:t>
            </a:r>
            <a:r>
              <a:rPr lang="ru-RU" dirty="0" err="1" smtClean="0"/>
              <a:t>чагарникових</a:t>
            </a:r>
            <a:r>
              <a:rPr lang="ru-RU" dirty="0" smtClean="0"/>
              <a:t>, </a:t>
            </a:r>
            <a:r>
              <a:rPr lang="ru-RU" dirty="0" err="1" smtClean="0"/>
              <a:t>трав’янистих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, до складу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мікроорганізми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біологічно</a:t>
            </a:r>
            <a:r>
              <a:rPr lang="ru-RU" dirty="0" smtClean="0"/>
              <a:t> </a:t>
            </a:r>
            <a:r>
              <a:rPr lang="ru-RU" dirty="0" err="1" smtClean="0"/>
              <a:t>взаємопов’язані</a:t>
            </a:r>
            <a:r>
              <a:rPr lang="ru-RU" dirty="0" smtClean="0"/>
              <a:t> у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один на одного та на </a:t>
            </a:r>
            <a:r>
              <a:rPr lang="ru-RU" dirty="0" err="1" smtClean="0"/>
              <a:t>оточуюче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. </a:t>
            </a:r>
            <a:r>
              <a:rPr lang="ru-RU" dirty="0" err="1" smtClean="0"/>
              <a:t>Поряд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ліс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складовою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значною</a:t>
            </a:r>
            <a:r>
              <a:rPr lang="ru-RU" dirty="0" smtClean="0"/>
              <a:t> </a:t>
            </a:r>
            <a:r>
              <a:rPr lang="ru-RU" dirty="0" err="1" smtClean="0"/>
              <a:t>частиною</a:t>
            </a:r>
            <a:r>
              <a:rPr lang="ru-RU" dirty="0" smtClean="0"/>
              <a:t> </a:t>
            </a:r>
            <a:r>
              <a:rPr lang="ru-RU" dirty="0" err="1" smtClean="0"/>
              <a:t>біосфери</a:t>
            </a:r>
            <a:r>
              <a:rPr lang="ru-RU" dirty="0" smtClean="0"/>
              <a:t>, </a:t>
            </a:r>
            <a:r>
              <a:rPr lang="ru-RU" dirty="0" err="1" smtClean="0"/>
              <a:t>елементом</a:t>
            </a:r>
            <a:r>
              <a:rPr lang="ru-RU" dirty="0" smtClean="0"/>
              <a:t> </a:t>
            </a:r>
            <a:r>
              <a:rPr lang="ru-RU" dirty="0" err="1" smtClean="0"/>
              <a:t>географічного</a:t>
            </a:r>
            <a:r>
              <a:rPr lang="ru-RU" dirty="0" smtClean="0"/>
              <a:t> ландшафту. Таким чином, </a:t>
            </a:r>
            <a:r>
              <a:rPr lang="ru-RU" dirty="0" err="1" smtClean="0"/>
              <a:t>ліс</a:t>
            </a:r>
            <a:r>
              <a:rPr lang="ru-RU" dirty="0" smtClean="0"/>
              <a:t> – </a:t>
            </a:r>
            <a:r>
              <a:rPr lang="ru-RU" dirty="0" err="1" smtClean="0"/>
              <a:t>складова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, яку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на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рівнях</a:t>
            </a:r>
            <a:r>
              <a:rPr lang="ru-RU" dirty="0" smtClean="0"/>
              <a:t>, у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чим</a:t>
            </a:r>
            <a:r>
              <a:rPr lang="ru-RU" dirty="0" smtClean="0"/>
              <a:t> </a:t>
            </a:r>
            <a:r>
              <a:rPr lang="ru-RU" dirty="0" err="1" smtClean="0"/>
              <a:t>масштаби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змінюються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глобального до локального. 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В рамках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виділити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взаємопов’язаних</a:t>
            </a:r>
            <a:r>
              <a:rPr lang="ru-RU" dirty="0" smtClean="0"/>
              <a:t> </a:t>
            </a:r>
            <a:r>
              <a:rPr lang="ru-RU" dirty="0" err="1" smtClean="0"/>
              <a:t>ступіней</a:t>
            </a:r>
            <a:r>
              <a:rPr lang="ru-RU" dirty="0" smtClean="0"/>
              <a:t>: </a:t>
            </a:r>
            <a:r>
              <a:rPr lang="ru-RU" dirty="0" err="1" smtClean="0"/>
              <a:t>ліс</a:t>
            </a:r>
            <a:r>
              <a:rPr lang="ru-RU" dirty="0" smtClean="0"/>
              <a:t> як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біосфери</a:t>
            </a:r>
            <a:r>
              <a:rPr lang="ru-RU" dirty="0" smtClean="0"/>
              <a:t> → </a:t>
            </a:r>
            <a:r>
              <a:rPr lang="ru-RU" dirty="0" err="1" smtClean="0"/>
              <a:t>природно-зональний</a:t>
            </a:r>
            <a:r>
              <a:rPr lang="ru-RU" dirty="0" smtClean="0"/>
              <a:t> </a:t>
            </a:r>
            <a:r>
              <a:rPr lang="ru-RU" dirty="0" err="1" smtClean="0"/>
              <a:t>підрозділ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 → </a:t>
            </a:r>
            <a:r>
              <a:rPr lang="ru-RU" dirty="0" err="1" smtClean="0"/>
              <a:t>провінціальний</a:t>
            </a:r>
            <a:r>
              <a:rPr lang="ru-RU" dirty="0" smtClean="0"/>
              <a:t> </a:t>
            </a:r>
            <a:r>
              <a:rPr lang="ru-RU" dirty="0" err="1" smtClean="0"/>
              <a:t>підрозділ</a:t>
            </a:r>
            <a:r>
              <a:rPr lang="ru-RU" dirty="0" smtClean="0"/>
              <a:t> </a:t>
            </a:r>
            <a:r>
              <a:rPr lang="ru-RU" dirty="0" err="1" smtClean="0"/>
              <a:t>лісу</a:t>
            </a:r>
            <a:r>
              <a:rPr lang="ru-RU" dirty="0" smtClean="0"/>
              <a:t> → </a:t>
            </a:r>
            <a:r>
              <a:rPr lang="ru-RU" dirty="0" err="1" smtClean="0"/>
              <a:t>лісовий</a:t>
            </a:r>
            <a:r>
              <a:rPr lang="ru-RU" dirty="0" smtClean="0"/>
              <a:t> </a:t>
            </a:r>
            <a:r>
              <a:rPr lang="ru-RU" dirty="0" err="1" smtClean="0"/>
              <a:t>масив</a:t>
            </a:r>
            <a:r>
              <a:rPr lang="ru-RU" dirty="0" smtClean="0"/>
              <a:t> → </a:t>
            </a:r>
            <a:r>
              <a:rPr lang="ru-RU" dirty="0" err="1" smtClean="0"/>
              <a:t>біоценоз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екосистема</a:t>
            </a:r>
            <a:r>
              <a:rPr lang="ru-RU" dirty="0" smtClean="0"/>
              <a:t> → </a:t>
            </a:r>
            <a:r>
              <a:rPr lang="ru-RU" dirty="0" err="1" smtClean="0"/>
              <a:t>насадження</a:t>
            </a:r>
            <a:r>
              <a:rPr lang="ru-RU" dirty="0" smtClean="0"/>
              <a:t> (</a:t>
            </a:r>
            <a:r>
              <a:rPr lang="ru-RU" dirty="0" err="1" smtClean="0"/>
              <a:t>лісовий</a:t>
            </a:r>
            <a:r>
              <a:rPr lang="ru-RU" dirty="0" smtClean="0"/>
              <a:t> </a:t>
            </a:r>
            <a:r>
              <a:rPr lang="ru-RU" dirty="0" err="1" smtClean="0"/>
              <a:t>фітоценоз</a:t>
            </a:r>
            <a:r>
              <a:rPr lang="ru-RU" dirty="0" smtClean="0"/>
              <a:t>) → </a:t>
            </a:r>
            <a:r>
              <a:rPr lang="ru-RU" dirty="0" err="1" smtClean="0"/>
              <a:t>підрозділ</a:t>
            </a:r>
            <a:r>
              <a:rPr lang="ru-RU" dirty="0" smtClean="0"/>
              <a:t> </a:t>
            </a:r>
            <a:r>
              <a:rPr lang="ru-RU" dirty="0" err="1" smtClean="0"/>
              <a:t>насадження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 smtClean="0"/>
              <a:t>Відокремлена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деревинною</a:t>
            </a:r>
            <a:r>
              <a:rPr lang="ru-RU" sz="1400" dirty="0" smtClean="0"/>
              <a:t> </a:t>
            </a:r>
            <a:r>
              <a:rPr lang="ru-RU" sz="1400" dirty="0" err="1" smtClean="0"/>
              <a:t>й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іншою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рослинністю</a:t>
            </a:r>
            <a:r>
              <a:rPr lang="ru-RU" sz="1400" dirty="0" smtClean="0"/>
              <a:t>, </a:t>
            </a:r>
            <a:r>
              <a:rPr lang="ru-RU" sz="1400" dirty="0" err="1" smtClean="0"/>
              <a:t>тобто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лісовий</a:t>
            </a:r>
            <a:r>
              <a:rPr lang="ru-RU" sz="1400" dirty="0" smtClean="0"/>
              <a:t> </a:t>
            </a:r>
            <a:r>
              <a:rPr lang="ru-RU" sz="1400" dirty="0" err="1" smtClean="0"/>
              <a:t>масив</a:t>
            </a:r>
            <a:r>
              <a:rPr lang="ru-RU" sz="1400" dirty="0" smtClean="0"/>
              <a:t>, </a:t>
            </a:r>
            <a:r>
              <a:rPr lang="ru-RU" sz="1400" dirty="0" err="1" smtClean="0"/>
              <a:t>наближається</a:t>
            </a:r>
            <a:r>
              <a:rPr lang="ru-RU" sz="1400" dirty="0" smtClean="0"/>
              <a:t> до </a:t>
            </a:r>
            <a:r>
              <a:rPr lang="ru-RU" sz="1400" dirty="0" err="1" smtClean="0"/>
              <a:t>поняття</a:t>
            </a:r>
            <a:r>
              <a:rPr lang="ru-RU" sz="1400" dirty="0" smtClean="0"/>
              <a:t> </a:t>
            </a:r>
            <a:r>
              <a:rPr lang="ru-RU" sz="1400" dirty="0" err="1" smtClean="0"/>
              <a:t>ліс</a:t>
            </a:r>
            <a:r>
              <a:rPr lang="ru-RU" sz="1400" dirty="0" smtClean="0"/>
              <a:t> у </a:t>
            </a:r>
            <a:r>
              <a:rPr lang="ru-RU" sz="1400" dirty="0" err="1" smtClean="0"/>
              <a:t>вузькому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смислі</a:t>
            </a:r>
            <a:r>
              <a:rPr lang="ru-RU" sz="1400" dirty="0" smtClean="0"/>
              <a:t>. </a:t>
            </a:r>
            <a:r>
              <a:rPr lang="ru-RU" sz="1400" dirty="0" err="1" smtClean="0"/>
              <a:t>Лісовий</a:t>
            </a:r>
            <a:r>
              <a:rPr lang="ru-RU" sz="1400" dirty="0" smtClean="0"/>
              <a:t> </a:t>
            </a:r>
            <a:r>
              <a:rPr lang="ru-RU" sz="1400" dirty="0" err="1" smtClean="0"/>
              <a:t>масив</a:t>
            </a:r>
            <a:r>
              <a:rPr lang="ru-RU" sz="1400" dirty="0" smtClean="0"/>
              <a:t> не </a:t>
            </a:r>
            <a:r>
              <a:rPr lang="ru-RU" sz="1400" dirty="0" err="1" smtClean="0"/>
              <a:t>можна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приймати</a:t>
            </a:r>
            <a:r>
              <a:rPr lang="ru-RU" sz="1400" dirty="0" smtClean="0"/>
              <a:t> за </a:t>
            </a:r>
            <a:r>
              <a:rPr lang="ru-RU" sz="1400" dirty="0" err="1" smtClean="0"/>
              <a:t>елементарну</a:t>
            </a:r>
            <a:r>
              <a:rPr lang="ru-RU" sz="1400" dirty="0" smtClean="0"/>
              <a:t> </a:t>
            </a:r>
            <a:r>
              <a:rPr lang="ru-RU" sz="1400" dirty="0" err="1" smtClean="0"/>
              <a:t>таксономічну</a:t>
            </a:r>
            <a:r>
              <a:rPr lang="ru-RU" sz="1400" dirty="0" smtClean="0"/>
              <a:t> </a:t>
            </a:r>
            <a:r>
              <a:rPr lang="ru-RU" sz="1400" dirty="0" err="1" smtClean="0"/>
              <a:t>категорію</a:t>
            </a:r>
            <a:r>
              <a:rPr lang="ru-RU" sz="1400" dirty="0" smtClean="0"/>
              <a:t> </a:t>
            </a:r>
            <a:r>
              <a:rPr lang="ru-RU" sz="1400" dirty="0" err="1" smtClean="0"/>
              <a:t>ліс</a:t>
            </a:r>
            <a:r>
              <a:rPr lang="ru-RU" sz="1400" dirty="0" smtClean="0"/>
              <a:t>, тому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неоднорідний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сукупністю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елементарних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ділянок</a:t>
            </a:r>
            <a:r>
              <a:rPr lang="ru-RU" sz="1400" dirty="0" smtClean="0"/>
              <a:t> – </a:t>
            </a:r>
            <a:r>
              <a:rPr lang="ru-RU" sz="1400" dirty="0" err="1" smtClean="0"/>
              <a:t>насаджень</a:t>
            </a:r>
            <a:r>
              <a:rPr lang="ru-RU" sz="1400" dirty="0" smtClean="0"/>
              <a:t>, а </a:t>
            </a:r>
            <a:r>
              <a:rPr lang="ru-RU" sz="1400" dirty="0" err="1" smtClean="0"/>
              <a:t>останнє</a:t>
            </a:r>
            <a:r>
              <a:rPr lang="ru-RU" sz="1400" dirty="0" smtClean="0"/>
              <a:t> – </a:t>
            </a:r>
            <a:r>
              <a:rPr lang="ru-RU" sz="1400" dirty="0" err="1" smtClean="0"/>
              <a:t>ще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</a:t>
            </a:r>
            <a:r>
              <a:rPr lang="ru-RU" sz="1400" dirty="0" smtClean="0"/>
              <a:t> </a:t>
            </a:r>
            <a:r>
              <a:rPr lang="ru-RU" sz="1400" dirty="0" err="1" smtClean="0"/>
              <a:t>дрібних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структурних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підрозділів</a:t>
            </a:r>
            <a:r>
              <a:rPr lang="ru-RU" sz="1400" dirty="0" smtClean="0"/>
              <a:t>. </a:t>
            </a:r>
          </a:p>
          <a:p>
            <a:pPr algn="just"/>
            <a:r>
              <a:rPr lang="ru-RU" sz="1400" dirty="0" err="1" smtClean="0"/>
              <a:t>Насадження</a:t>
            </a:r>
            <a:r>
              <a:rPr lang="ru-RU" sz="1400" dirty="0" smtClean="0"/>
              <a:t> – </a:t>
            </a:r>
            <a:r>
              <a:rPr lang="ru-RU" sz="1400" dirty="0" err="1" smtClean="0"/>
              <a:t>сукупність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компонентів</a:t>
            </a:r>
            <a:r>
              <a:rPr lang="ru-RU" sz="1400" dirty="0" smtClean="0"/>
              <a:t> в </a:t>
            </a:r>
            <a:r>
              <a:rPr lang="ru-RU" sz="1400" dirty="0" err="1" smtClean="0"/>
              <a:t>умовах</a:t>
            </a:r>
            <a:r>
              <a:rPr lang="ru-RU" sz="1400" dirty="0" smtClean="0"/>
              <a:t> </a:t>
            </a:r>
            <a:r>
              <a:rPr lang="ru-RU" sz="1400" dirty="0" err="1" smtClean="0"/>
              <a:t>певного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середовища</a:t>
            </a:r>
            <a:r>
              <a:rPr lang="ru-RU" sz="1400" dirty="0" smtClean="0"/>
              <a:t> – </a:t>
            </a:r>
            <a:r>
              <a:rPr lang="ru-RU" sz="1400" dirty="0" err="1" smtClean="0"/>
              <a:t>дає</a:t>
            </a:r>
            <a:r>
              <a:rPr lang="ru-RU" sz="1400" dirty="0" smtClean="0"/>
              <a:t> </a:t>
            </a:r>
            <a:r>
              <a:rPr lang="ru-RU" sz="1400" dirty="0" err="1" smtClean="0"/>
              <a:t>уяву</a:t>
            </a:r>
            <a:r>
              <a:rPr lang="ru-RU" sz="1400" dirty="0" smtClean="0"/>
              <a:t> про </a:t>
            </a:r>
            <a:r>
              <a:rPr lang="ru-RU" sz="1400" dirty="0" err="1" smtClean="0"/>
              <a:t>ліс</a:t>
            </a:r>
            <a:r>
              <a:rPr lang="ru-RU" sz="1400" dirty="0" smtClean="0"/>
              <a:t> як </a:t>
            </a:r>
            <a:r>
              <a:rPr lang="ru-RU" sz="1400" dirty="0" err="1" smtClean="0"/>
              <a:t>рослинну</a:t>
            </a:r>
            <a:r>
              <a:rPr lang="ru-RU" sz="1400" dirty="0" smtClean="0"/>
              <a:t> </a:t>
            </a:r>
            <a:r>
              <a:rPr lang="ru-RU" sz="1400" dirty="0" err="1" smtClean="0"/>
              <a:t>спільноту</a:t>
            </a:r>
            <a:r>
              <a:rPr lang="ru-RU" sz="1400" dirty="0" smtClean="0"/>
              <a:t>. Одна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основних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ознак</a:t>
            </a:r>
            <a:r>
              <a:rPr lang="ru-RU" sz="1400" dirty="0" smtClean="0"/>
              <a:t> </a:t>
            </a:r>
            <a:r>
              <a:rPr lang="ru-RU" sz="1400" dirty="0" err="1" smtClean="0"/>
              <a:t>насадження</a:t>
            </a:r>
            <a:r>
              <a:rPr lang="ru-RU" sz="1400" dirty="0" smtClean="0"/>
              <a:t> – </a:t>
            </a:r>
            <a:r>
              <a:rPr lang="ru-RU" sz="1400" dirty="0" err="1" smtClean="0"/>
              <a:t>цільна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ділянка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деревний</a:t>
            </a:r>
            <a:r>
              <a:rPr lang="ru-RU" sz="1400" dirty="0" smtClean="0"/>
              <a:t> полог, </a:t>
            </a:r>
            <a:r>
              <a:rPr lang="ru-RU" sz="1400" dirty="0" err="1" smtClean="0"/>
              <a:t>який</a:t>
            </a:r>
            <a:r>
              <a:rPr lang="ru-RU" sz="1400" dirty="0" smtClean="0"/>
              <a:t> </a:t>
            </a:r>
            <a:r>
              <a:rPr lang="ru-RU" sz="1400" dirty="0" err="1" smtClean="0"/>
              <a:t>характеризується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зімкненістю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повнотою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деревостану</a:t>
            </a:r>
            <a:r>
              <a:rPr lang="ru-RU" sz="1400" dirty="0" smtClean="0"/>
              <a:t>. </a:t>
            </a:r>
          </a:p>
          <a:p>
            <a:pPr algn="just"/>
            <a:r>
              <a:rPr lang="ru-RU" sz="1400" dirty="0" err="1" smtClean="0"/>
              <a:t>Повнота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деревостану</a:t>
            </a:r>
            <a:r>
              <a:rPr lang="ru-RU" sz="1400" dirty="0" smtClean="0"/>
              <a:t> – </a:t>
            </a:r>
            <a:r>
              <a:rPr lang="ru-RU" sz="1400" dirty="0" err="1" smtClean="0"/>
              <a:t>ступінь</a:t>
            </a:r>
            <a:r>
              <a:rPr lang="ru-RU" sz="1400" dirty="0" smtClean="0"/>
              <a:t> </a:t>
            </a:r>
            <a:r>
              <a:rPr lang="ru-RU" sz="1400" dirty="0" err="1" smtClean="0"/>
              <a:t>щільності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зростання</a:t>
            </a:r>
            <a:r>
              <a:rPr lang="ru-RU" sz="1400" dirty="0" smtClean="0"/>
              <a:t> дерев в </a:t>
            </a:r>
            <a:r>
              <a:rPr lang="ru-RU" sz="1400" dirty="0" err="1" smtClean="0"/>
              <a:t>деревостані</a:t>
            </a:r>
            <a:r>
              <a:rPr lang="ru-RU" sz="1400" dirty="0" smtClean="0"/>
              <a:t>, яка </a:t>
            </a:r>
            <a:r>
              <a:rPr lang="ru-RU" sz="1400" dirty="0" err="1" smtClean="0"/>
              <a:t>характеризує</a:t>
            </a:r>
            <a:r>
              <a:rPr lang="ru-RU" sz="1400" dirty="0" smtClean="0"/>
              <a:t> долю </a:t>
            </a:r>
            <a:r>
              <a:rPr lang="ru-RU" sz="1400" dirty="0" err="1" smtClean="0"/>
              <a:t>зайнятого</a:t>
            </a:r>
            <a:r>
              <a:rPr lang="ru-RU" sz="1400" dirty="0" smtClean="0"/>
              <a:t> простору. </a:t>
            </a:r>
            <a:r>
              <a:rPr lang="ru-RU" sz="1400" dirty="0" err="1" smtClean="0"/>
              <a:t>Повноту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деревостану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визначають</a:t>
            </a:r>
            <a:r>
              <a:rPr lang="ru-RU" sz="1400" dirty="0" smtClean="0"/>
              <a:t> по </a:t>
            </a:r>
            <a:r>
              <a:rPr lang="ru-RU" sz="1400" dirty="0" err="1" smtClean="0"/>
              <a:t>сумі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</a:t>
            </a:r>
            <a:r>
              <a:rPr lang="ru-RU" sz="1400" dirty="0" smtClean="0"/>
              <a:t> </a:t>
            </a:r>
            <a:r>
              <a:rPr lang="ru-RU" sz="1400" dirty="0" err="1" smtClean="0"/>
              <a:t>поперечних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перетинів</a:t>
            </a:r>
            <a:r>
              <a:rPr lang="ru-RU" sz="1400" dirty="0" smtClean="0"/>
              <a:t> дерев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по </a:t>
            </a:r>
            <a:r>
              <a:rPr lang="ru-RU" sz="1400" dirty="0" err="1" smtClean="0"/>
              <a:t>ступеню</a:t>
            </a:r>
            <a:r>
              <a:rPr lang="ru-RU" sz="1400" dirty="0" smtClean="0"/>
              <a:t> </a:t>
            </a:r>
            <a:r>
              <a:rPr lang="ru-RU" sz="1400" dirty="0" err="1" smtClean="0"/>
              <a:t>зімкненості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деревинного</a:t>
            </a:r>
            <a:r>
              <a:rPr lang="ru-RU" sz="1400" dirty="0" smtClean="0"/>
              <a:t> пологу. </a:t>
            </a:r>
            <a:r>
              <a:rPr lang="ru-RU" sz="1400" dirty="0" err="1" smtClean="0"/>
              <a:t>Повнота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деревостану</a:t>
            </a:r>
            <a:r>
              <a:rPr lang="ru-RU" sz="1400" dirty="0" smtClean="0"/>
              <a:t> не </a:t>
            </a:r>
            <a:r>
              <a:rPr lang="ru-RU" sz="1400" dirty="0" err="1" smtClean="0"/>
              <a:t>постійна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змінюється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залежності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породи, </a:t>
            </a:r>
            <a:r>
              <a:rPr lang="ru-RU" sz="1400" dirty="0" err="1" smtClean="0"/>
              <a:t>віку</a:t>
            </a:r>
            <a:r>
              <a:rPr lang="ru-RU" sz="1400" dirty="0" smtClean="0"/>
              <a:t>, стану </a:t>
            </a:r>
            <a:r>
              <a:rPr lang="ru-RU" sz="1400" dirty="0" err="1" smtClean="0"/>
              <a:t>деревостанів</a:t>
            </a:r>
            <a:r>
              <a:rPr lang="ru-RU" sz="1400" dirty="0" smtClean="0"/>
              <a:t> та умов </a:t>
            </a:r>
            <a:r>
              <a:rPr lang="ru-RU" sz="1400" dirty="0" err="1" smtClean="0"/>
              <a:t>місця</a:t>
            </a:r>
            <a:r>
              <a:rPr lang="ru-RU" sz="1400" dirty="0" smtClean="0"/>
              <a:t> </a:t>
            </a:r>
            <a:r>
              <a:rPr lang="ru-RU" sz="1400" dirty="0" err="1" smtClean="0"/>
              <a:t>зростання</a:t>
            </a:r>
            <a:r>
              <a:rPr lang="ru-RU" sz="1400" dirty="0" smtClean="0"/>
              <a:t>. </a:t>
            </a:r>
            <a:r>
              <a:rPr lang="ru-RU" sz="1400" dirty="0" err="1" smtClean="0"/>
              <a:t>Розрізняють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абсолютну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відносну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повноту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деревостану</a:t>
            </a:r>
            <a:r>
              <a:rPr lang="ru-RU" sz="1400" dirty="0" smtClean="0"/>
              <a:t>. Перша </a:t>
            </a:r>
            <a:r>
              <a:rPr lang="ru-RU" sz="1400" dirty="0" err="1" smtClean="0"/>
              <a:t>вимірюється</a:t>
            </a:r>
            <a:r>
              <a:rPr lang="ru-RU" sz="1400" dirty="0" smtClean="0"/>
              <a:t> в м2 як </a:t>
            </a:r>
            <a:r>
              <a:rPr lang="ru-RU" sz="1400" dirty="0" err="1" smtClean="0"/>
              <a:t>загальна</a:t>
            </a:r>
            <a:r>
              <a:rPr lang="ru-RU" sz="1400" dirty="0" smtClean="0"/>
              <a:t> сума </a:t>
            </a:r>
            <a:r>
              <a:rPr lang="ru-RU" sz="1400" dirty="0" err="1" smtClean="0"/>
              <a:t>площ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перерізів</a:t>
            </a:r>
            <a:r>
              <a:rPr lang="ru-RU" sz="1400" dirty="0" smtClean="0"/>
              <a:t> </a:t>
            </a:r>
            <a:r>
              <a:rPr lang="ru-RU" sz="1400" dirty="0" err="1" smtClean="0"/>
              <a:t>стовбурів</a:t>
            </a:r>
            <a:r>
              <a:rPr lang="ru-RU" sz="1400" dirty="0" smtClean="0"/>
              <a:t> </a:t>
            </a:r>
            <a:r>
              <a:rPr lang="ru-RU" sz="1400" dirty="0" err="1" smtClean="0"/>
              <a:t>всіх</a:t>
            </a:r>
            <a:r>
              <a:rPr lang="ru-RU" sz="1400" dirty="0" smtClean="0"/>
              <a:t> дерев </a:t>
            </a:r>
            <a:r>
              <a:rPr lang="ru-RU" sz="1400" dirty="0" err="1" smtClean="0"/>
              <a:t>деревостану</a:t>
            </a:r>
            <a:r>
              <a:rPr lang="ru-RU" sz="1400" dirty="0" smtClean="0"/>
              <a:t> на </a:t>
            </a:r>
            <a:r>
              <a:rPr lang="ru-RU" sz="1400" dirty="0" err="1" smtClean="0"/>
              <a:t>висоті</a:t>
            </a:r>
            <a:r>
              <a:rPr lang="ru-RU" sz="1400" dirty="0" smtClean="0"/>
              <a:t> 1,3 м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кореневої</a:t>
            </a:r>
            <a:r>
              <a:rPr lang="ru-RU" sz="1400" dirty="0" smtClean="0"/>
              <a:t> </a:t>
            </a:r>
            <a:r>
              <a:rPr lang="ru-RU" sz="1400" dirty="0" err="1" smtClean="0"/>
              <a:t>шийки</a:t>
            </a:r>
            <a:r>
              <a:rPr lang="ru-RU" sz="1400" dirty="0" smtClean="0"/>
              <a:t> на 1 </a:t>
            </a:r>
            <a:r>
              <a:rPr lang="ru-RU" sz="1400" dirty="0" err="1" smtClean="0"/>
              <a:t>гектарі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як </a:t>
            </a:r>
            <a:r>
              <a:rPr lang="ru-RU" sz="1400" dirty="0" err="1" smtClean="0"/>
              <a:t>загальна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площа</a:t>
            </a:r>
            <a:r>
              <a:rPr lang="ru-RU" sz="1400" dirty="0" smtClean="0"/>
              <a:t> </a:t>
            </a:r>
            <a:r>
              <a:rPr lang="ru-RU" sz="1400" dirty="0" err="1" smtClean="0"/>
              <a:t>горизонтальних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проекцій</a:t>
            </a:r>
            <a:r>
              <a:rPr lang="ru-RU" sz="1400" dirty="0" smtClean="0"/>
              <a:t> крон дерев. </a:t>
            </a:r>
            <a:r>
              <a:rPr lang="ru-RU" sz="1400" dirty="0" err="1" smtClean="0"/>
              <a:t>Відносна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повнота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деревостану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виражається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десятих</a:t>
            </a:r>
            <a:r>
              <a:rPr lang="ru-RU" sz="1400" dirty="0" smtClean="0"/>
              <a:t> долях </a:t>
            </a:r>
            <a:r>
              <a:rPr lang="ru-RU" sz="1400" dirty="0" err="1" smtClean="0"/>
              <a:t>одиниці</a:t>
            </a:r>
            <a:r>
              <a:rPr lang="ru-RU" sz="1400" dirty="0" smtClean="0"/>
              <a:t> (0,9; 0,6; 0,1). При </a:t>
            </a:r>
            <a:r>
              <a:rPr lang="ru-RU" sz="1400" dirty="0" err="1" smtClean="0"/>
              <a:t>цьому</a:t>
            </a:r>
            <a:r>
              <a:rPr lang="ru-RU" sz="1400" dirty="0" smtClean="0"/>
              <a:t> за </a:t>
            </a:r>
            <a:r>
              <a:rPr lang="ru-RU" sz="1400" dirty="0" err="1" smtClean="0"/>
              <a:t>одиницю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повноти</a:t>
            </a:r>
            <a:r>
              <a:rPr lang="ru-RU" sz="1400" dirty="0" smtClean="0"/>
              <a:t> </a:t>
            </a:r>
            <a:r>
              <a:rPr lang="ru-RU" sz="1400" dirty="0" err="1" smtClean="0"/>
              <a:t>зімкненості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насаджень</a:t>
            </a:r>
            <a:r>
              <a:rPr lang="ru-RU" sz="1400" dirty="0" smtClean="0"/>
              <a:t>, яка для </a:t>
            </a:r>
            <a:r>
              <a:rPr lang="ru-RU" sz="1400" dirty="0" err="1" smtClean="0"/>
              <a:t>окремої</a:t>
            </a:r>
            <a:r>
              <a:rPr lang="ru-RU" sz="1400" dirty="0" smtClean="0"/>
              <a:t> породи, </a:t>
            </a:r>
            <a:r>
              <a:rPr lang="ru-RU" sz="1400" dirty="0" err="1" smtClean="0"/>
              <a:t>віку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умов </a:t>
            </a:r>
            <a:r>
              <a:rPr lang="ru-RU" sz="1400" dirty="0" err="1" smtClean="0"/>
              <a:t>місцезростання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є</a:t>
            </a:r>
            <a:r>
              <a:rPr lang="ru-RU" sz="1400" dirty="0" smtClean="0"/>
              <a:t> оптимальною. </a:t>
            </a:r>
          </a:p>
          <a:p>
            <a:pPr algn="just"/>
            <a:r>
              <a:rPr lang="ru-RU" sz="1400" dirty="0" err="1" smtClean="0"/>
              <a:t>Зімкненість</a:t>
            </a:r>
            <a:r>
              <a:rPr lang="ru-RU" sz="1400" dirty="0" smtClean="0"/>
              <a:t> пологу </a:t>
            </a:r>
            <a:r>
              <a:rPr lang="ru-RU" sz="1400" dirty="0" err="1" smtClean="0"/>
              <a:t>деревостану</a:t>
            </a:r>
            <a:r>
              <a:rPr lang="ru-RU" sz="1400" dirty="0" smtClean="0"/>
              <a:t> –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відношення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суми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</a:t>
            </a:r>
            <a:r>
              <a:rPr lang="ru-RU" sz="1400" dirty="0" smtClean="0"/>
              <a:t> </a:t>
            </a:r>
            <a:r>
              <a:rPr lang="ru-RU" sz="1400" dirty="0" err="1" smtClean="0"/>
              <a:t>горизонтальних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проекцій</a:t>
            </a:r>
            <a:r>
              <a:rPr lang="ru-RU" sz="1400" dirty="0" smtClean="0"/>
              <a:t> крон дерев (без </a:t>
            </a:r>
            <a:r>
              <a:rPr lang="ru-RU" sz="1400" dirty="0" err="1" smtClean="0"/>
              <a:t>урахування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перекриття</a:t>
            </a:r>
            <a:r>
              <a:rPr lang="ru-RU" sz="1400" dirty="0" smtClean="0"/>
              <a:t>) до </a:t>
            </a:r>
            <a:r>
              <a:rPr lang="ru-RU" sz="1400" dirty="0" err="1" smtClean="0"/>
              <a:t>загальної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деревостану</a:t>
            </a:r>
            <a:r>
              <a:rPr lang="ru-RU" sz="1400" dirty="0" smtClean="0"/>
              <a:t>. </a:t>
            </a:r>
            <a:r>
              <a:rPr lang="ru-RU" sz="1400" dirty="0" err="1" smtClean="0"/>
              <a:t>Зімкненість</a:t>
            </a:r>
            <a:r>
              <a:rPr lang="ru-RU" sz="1400" dirty="0" smtClean="0"/>
              <a:t> пологу </a:t>
            </a:r>
            <a:r>
              <a:rPr lang="ru-RU" sz="1400" dirty="0" err="1" smtClean="0"/>
              <a:t>вимірюється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відсотках</a:t>
            </a:r>
            <a:r>
              <a:rPr lang="ru-RU" sz="1400" dirty="0" smtClean="0"/>
              <a:t> </a:t>
            </a:r>
            <a:r>
              <a:rPr lang="ru-RU" sz="1400" dirty="0" err="1" smtClean="0"/>
              <a:t>чи</a:t>
            </a:r>
            <a:r>
              <a:rPr lang="ru-RU" sz="1400" dirty="0" smtClean="0"/>
              <a:t> долях </a:t>
            </a:r>
            <a:r>
              <a:rPr lang="ru-RU" sz="1400" dirty="0" err="1" smtClean="0"/>
              <a:t>одиниці</a:t>
            </a:r>
            <a:r>
              <a:rPr lang="ru-RU" sz="1400" dirty="0" smtClean="0"/>
              <a:t>. Вона </a:t>
            </a:r>
            <a:r>
              <a:rPr lang="ru-RU" sz="1400" dirty="0" err="1" smtClean="0"/>
              <a:t>залежить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породи,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біологічних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особливостей</a:t>
            </a:r>
            <a:r>
              <a:rPr lang="ru-RU" sz="1400" dirty="0" smtClean="0"/>
              <a:t>, </a:t>
            </a:r>
            <a:r>
              <a:rPr lang="ru-RU" sz="1400" dirty="0" err="1" smtClean="0"/>
              <a:t>віку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деревостану</a:t>
            </a:r>
            <a:r>
              <a:rPr lang="ru-RU" sz="1400" dirty="0" smtClean="0"/>
              <a:t>, умов </a:t>
            </a:r>
            <a:r>
              <a:rPr lang="ru-RU" sz="1400" dirty="0" err="1" smtClean="0"/>
              <a:t>міста</a:t>
            </a:r>
            <a:r>
              <a:rPr lang="ru-RU" sz="1400" dirty="0" smtClean="0"/>
              <a:t> </a:t>
            </a:r>
            <a:r>
              <a:rPr lang="ru-RU" sz="1400" dirty="0" err="1" smtClean="0"/>
              <a:t>зростання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лісорослинної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зони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інше</a:t>
            </a:r>
            <a:r>
              <a:rPr lang="ru-RU" sz="1400" dirty="0" smtClean="0"/>
              <a:t>. </a:t>
            </a:r>
            <a:r>
              <a:rPr lang="ru-RU" sz="1400" dirty="0" err="1" smtClean="0"/>
              <a:t>Зі</a:t>
            </a:r>
            <a:r>
              <a:rPr lang="ru-RU" sz="1400" dirty="0" smtClean="0"/>
              <a:t> </a:t>
            </a:r>
            <a:r>
              <a:rPr lang="ru-RU" sz="1400" dirty="0" err="1" smtClean="0"/>
              <a:t>збільшенням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віку</a:t>
            </a:r>
            <a:r>
              <a:rPr lang="ru-RU" sz="1400" dirty="0" smtClean="0"/>
              <a:t> </a:t>
            </a:r>
            <a:r>
              <a:rPr lang="ru-RU" sz="1400" dirty="0" err="1" smtClean="0"/>
              <a:t>насаджень</a:t>
            </a:r>
            <a:r>
              <a:rPr lang="ru-RU" sz="1400" dirty="0" smtClean="0"/>
              <a:t> </a:t>
            </a:r>
            <a:r>
              <a:rPr lang="ru-RU" sz="1400" dirty="0" err="1" smtClean="0"/>
              <a:t>зімкненість</a:t>
            </a:r>
            <a:r>
              <a:rPr lang="ru-RU" sz="1400" dirty="0" smtClean="0"/>
              <a:t> пологу </a:t>
            </a:r>
            <a:r>
              <a:rPr lang="ru-RU" sz="1400" dirty="0" err="1" smtClean="0"/>
              <a:t>поступово</a:t>
            </a:r>
            <a:r>
              <a:rPr lang="ru-RU" sz="1400" dirty="0" smtClean="0"/>
              <a:t> </a:t>
            </a:r>
            <a:r>
              <a:rPr lang="ru-RU" sz="1400" dirty="0" err="1" smtClean="0"/>
              <a:t>зменшується</a:t>
            </a:r>
            <a:r>
              <a:rPr lang="ru-RU" sz="1400" dirty="0" smtClean="0"/>
              <a:t>. В </a:t>
            </a:r>
            <a:r>
              <a:rPr lang="ru-RU" sz="1400" dirty="0" err="1" smtClean="0"/>
              <a:t>практиці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господарства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лісом</a:t>
            </a:r>
            <a:r>
              <a:rPr lang="ru-RU" sz="1400" dirty="0" smtClean="0"/>
              <a:t> </a:t>
            </a:r>
            <a:r>
              <a:rPr lang="ru-RU" sz="1400" dirty="0" err="1" smtClean="0"/>
              <a:t>вважаються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ділянки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повнотою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0,3, </a:t>
            </a:r>
            <a:r>
              <a:rPr lang="ru-RU" sz="1400" dirty="0" err="1" smtClean="0"/>
              <a:t>зімкнені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деревостани</a:t>
            </a:r>
            <a:r>
              <a:rPr lang="ru-RU" sz="1400" dirty="0" smtClean="0"/>
              <a:t>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повноту</a:t>
            </a:r>
            <a:r>
              <a:rPr lang="ru-RU" sz="1400" dirty="0" smtClean="0"/>
              <a:t> 0,8-1. При </a:t>
            </a:r>
            <a:r>
              <a:rPr lang="ru-RU" sz="1400" dirty="0" err="1" smtClean="0"/>
              <a:t>повноті</a:t>
            </a:r>
            <a:r>
              <a:rPr lang="ru-RU" sz="1400" dirty="0" smtClean="0"/>
              <a:t> </a:t>
            </a:r>
            <a:r>
              <a:rPr lang="ru-RU" sz="1400" dirty="0" err="1" smtClean="0"/>
              <a:t>менш</a:t>
            </a:r>
            <a:r>
              <a:rPr lang="ru-RU" sz="1400" dirty="0" smtClean="0"/>
              <a:t> 0,3 дерева </a:t>
            </a:r>
            <a:r>
              <a:rPr lang="ru-RU" sz="1400" dirty="0" err="1" smtClean="0"/>
              <a:t>утворюють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рідини</a:t>
            </a:r>
            <a:r>
              <a:rPr lang="ru-RU" sz="1400" dirty="0" smtClean="0"/>
              <a:t>. </a:t>
            </a:r>
            <a:r>
              <a:rPr lang="ru-RU" sz="1400" dirty="0" err="1" smtClean="0"/>
              <a:t>Розвиток</a:t>
            </a:r>
            <a:r>
              <a:rPr lang="ru-RU" sz="1400" dirty="0" smtClean="0"/>
              <a:t> </a:t>
            </a:r>
            <a:r>
              <a:rPr lang="ru-RU" sz="1400" dirty="0" err="1" smtClean="0"/>
              <a:t>підросту</a:t>
            </a:r>
            <a:r>
              <a:rPr lang="ru-RU" sz="1400" dirty="0" smtClean="0"/>
              <a:t>, </a:t>
            </a:r>
            <a:r>
              <a:rPr lang="ru-RU" sz="1400" dirty="0" err="1" smtClean="0"/>
              <a:t>підліску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трав’яного</a:t>
            </a:r>
            <a:r>
              <a:rPr lang="ru-RU" sz="1400" dirty="0" smtClean="0"/>
              <a:t> ярусу </a:t>
            </a:r>
            <a:r>
              <a:rPr lang="ru-RU" sz="1400" dirty="0" err="1" smtClean="0"/>
              <a:t>характеризується</a:t>
            </a:r>
            <a:r>
              <a:rPr lang="ru-RU" sz="1400" dirty="0" smtClean="0"/>
              <a:t> за </a:t>
            </a:r>
            <a:r>
              <a:rPr lang="ru-RU" sz="1400" dirty="0" err="1" smtClean="0"/>
              <a:t>прийнятими</a:t>
            </a:r>
            <a:r>
              <a:rPr lang="ru-RU" sz="1400" dirty="0" smtClean="0"/>
              <a:t> в </a:t>
            </a:r>
            <a:r>
              <a:rPr lang="ru-RU" sz="1400" dirty="0" err="1" smtClean="0"/>
              <a:t>лісовій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таксації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категоріями</a:t>
            </a:r>
            <a:r>
              <a:rPr lang="ru-RU" sz="1400" dirty="0" smtClean="0"/>
              <a:t>: </a:t>
            </a:r>
            <a:r>
              <a:rPr lang="ru-RU" sz="1400" dirty="0" err="1" smtClean="0"/>
              <a:t>густий</a:t>
            </a:r>
            <a:r>
              <a:rPr lang="ru-RU" sz="1400" dirty="0" smtClean="0"/>
              <a:t>, </a:t>
            </a:r>
            <a:r>
              <a:rPr lang="ru-RU" sz="1400" dirty="0" err="1" smtClean="0"/>
              <a:t>середньої</a:t>
            </a:r>
            <a:r>
              <a:rPr lang="ru-RU" sz="1400" dirty="0" smtClean="0"/>
              <a:t> </a:t>
            </a:r>
            <a:r>
              <a:rPr lang="ru-RU" sz="1400" dirty="0" err="1" smtClean="0"/>
              <a:t>густоти</a:t>
            </a:r>
            <a:r>
              <a:rPr lang="ru-RU" sz="1400" dirty="0" smtClean="0"/>
              <a:t>, </a:t>
            </a:r>
            <a:r>
              <a:rPr lang="ru-RU" sz="1400" dirty="0" err="1" smtClean="0"/>
              <a:t>рідкий</a:t>
            </a:r>
            <a:r>
              <a:rPr lang="ru-RU" sz="1400" dirty="0" smtClean="0"/>
              <a:t>, </a:t>
            </a:r>
            <a:r>
              <a:rPr lang="ru-RU" sz="1400" dirty="0" err="1" smtClean="0"/>
              <a:t>відсутній</a:t>
            </a:r>
            <a:r>
              <a:rPr lang="ru-RU" sz="1400" dirty="0" smtClean="0"/>
              <a:t>. </a:t>
            </a:r>
            <a:r>
              <a:rPr lang="ru-RU" sz="1400" dirty="0" err="1" smtClean="0"/>
              <a:t>Наявність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дуплистих</a:t>
            </a:r>
            <a:r>
              <a:rPr lang="ru-RU" sz="1400" dirty="0" smtClean="0"/>
              <a:t> дерев </a:t>
            </a:r>
            <a:r>
              <a:rPr lang="ru-RU" sz="1400" dirty="0" err="1" smtClean="0"/>
              <a:t>визначається</a:t>
            </a:r>
            <a:r>
              <a:rPr lang="ru-RU" sz="1400" dirty="0" smtClean="0"/>
              <a:t> за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кількістю</a:t>
            </a:r>
            <a:r>
              <a:rPr lang="ru-RU" sz="1400" dirty="0" smtClean="0"/>
              <a:t> на 1 га: </a:t>
            </a:r>
            <a:r>
              <a:rPr lang="ru-RU" sz="1400" dirty="0" err="1" smtClean="0"/>
              <a:t>багато</a:t>
            </a:r>
            <a:r>
              <a:rPr lang="ru-RU" sz="1400" dirty="0" smtClean="0"/>
              <a:t> – </a:t>
            </a:r>
            <a:r>
              <a:rPr lang="ru-RU" sz="1400" dirty="0" err="1" smtClean="0"/>
              <a:t>понад</a:t>
            </a:r>
            <a:r>
              <a:rPr lang="ru-RU" sz="1400" dirty="0" smtClean="0"/>
              <a:t> 10, </a:t>
            </a:r>
            <a:r>
              <a:rPr lang="ru-RU" sz="1400" dirty="0" err="1" smtClean="0"/>
              <a:t>середньо</a:t>
            </a:r>
            <a:r>
              <a:rPr lang="ru-RU" sz="1400" dirty="0" smtClean="0"/>
              <a:t> – 5-10, мало – </a:t>
            </a:r>
            <a:r>
              <a:rPr lang="ru-RU" sz="1400" dirty="0" err="1" smtClean="0"/>
              <a:t>менше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5, </a:t>
            </a:r>
            <a:r>
              <a:rPr lang="ru-RU" sz="1400" dirty="0" err="1" smtClean="0"/>
              <a:t>немає</a:t>
            </a:r>
            <a:r>
              <a:rPr lang="ru-RU" sz="1400" dirty="0" smtClean="0"/>
              <a:t>. </a:t>
            </a:r>
            <a:r>
              <a:rPr lang="ru-RU" sz="1400" dirty="0" err="1" smtClean="0"/>
              <a:t>Наявність</a:t>
            </a:r>
            <a:r>
              <a:rPr lang="ru-RU" sz="1400" dirty="0" smtClean="0"/>
              <a:t> сушняку (</a:t>
            </a:r>
            <a:r>
              <a:rPr lang="ru-RU" sz="1400" dirty="0" err="1" smtClean="0"/>
              <a:t>відпаду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порубкових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залишків</a:t>
            </a:r>
            <a:r>
              <a:rPr lang="ru-RU" sz="1400" dirty="0" smtClean="0"/>
              <a:t>) </a:t>
            </a:r>
            <a:r>
              <a:rPr lang="ru-RU" sz="1400" dirty="0" err="1" smtClean="0"/>
              <a:t>оцінюється</a:t>
            </a:r>
            <a:r>
              <a:rPr lang="ru-RU" sz="1400" dirty="0" smtClean="0"/>
              <a:t> на око: </a:t>
            </a:r>
            <a:r>
              <a:rPr lang="ru-RU" sz="1400" dirty="0" err="1" smtClean="0"/>
              <a:t>багато</a:t>
            </a:r>
            <a:r>
              <a:rPr lang="ru-RU" sz="1400" dirty="0" smtClean="0"/>
              <a:t>, </a:t>
            </a:r>
            <a:r>
              <a:rPr lang="ru-RU" sz="1400" dirty="0" err="1" smtClean="0"/>
              <a:t>середньо</a:t>
            </a:r>
            <a:r>
              <a:rPr lang="ru-RU" sz="1400" dirty="0" smtClean="0"/>
              <a:t>, мало, </a:t>
            </a:r>
            <a:r>
              <a:rPr lang="ru-RU" sz="1400" dirty="0" err="1" smtClean="0"/>
              <a:t>немає</a:t>
            </a:r>
            <a:r>
              <a:rPr lang="ru-RU" sz="1400" dirty="0" smtClean="0"/>
              <a:t>. В </a:t>
            </a:r>
            <a:r>
              <a:rPr lang="ru-RU" sz="1400" dirty="0" err="1" smtClean="0"/>
              <a:t>мисливському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господарстві</a:t>
            </a:r>
            <a:r>
              <a:rPr lang="ru-RU" sz="1400" dirty="0" smtClean="0"/>
              <a:t> </a:t>
            </a:r>
            <a:r>
              <a:rPr lang="ru-RU" sz="1400" dirty="0" err="1" smtClean="0"/>
              <a:t>підкатегорія</a:t>
            </a:r>
            <a:r>
              <a:rPr lang="ru-RU" sz="1400" dirty="0" smtClean="0"/>
              <a:t> </a:t>
            </a:r>
            <a:r>
              <a:rPr lang="ru-RU" sz="1400" dirty="0" err="1" smtClean="0"/>
              <a:t>ліс</a:t>
            </a:r>
            <a:r>
              <a:rPr lang="ru-RU" sz="1400" dirty="0" smtClean="0"/>
              <a:t> </a:t>
            </a:r>
            <a:r>
              <a:rPr lang="ru-RU" sz="1400" dirty="0" err="1" smtClean="0"/>
              <a:t>поєднує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ділянки</a:t>
            </a:r>
            <a:r>
              <a:rPr lang="ru-RU" sz="1400" dirty="0" smtClean="0"/>
              <a:t>, </a:t>
            </a:r>
            <a:r>
              <a:rPr lang="ru-RU" sz="1400" dirty="0" err="1" smtClean="0"/>
              <a:t>подібні</a:t>
            </a:r>
            <a:r>
              <a:rPr lang="ru-RU" sz="1400" dirty="0" smtClean="0"/>
              <a:t> за </a:t>
            </a:r>
            <a:r>
              <a:rPr lang="ru-RU" sz="1400" dirty="0" err="1" smtClean="0"/>
              <a:t>грунтово-гідрологічними</a:t>
            </a:r>
            <a:r>
              <a:rPr lang="ru-RU" sz="1400" dirty="0" smtClean="0"/>
              <a:t>, </a:t>
            </a:r>
            <a:r>
              <a:rPr lang="ru-RU" sz="1400" dirty="0" err="1" smtClean="0"/>
              <a:t>кліматичними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умовами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урахуванням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історичного</a:t>
            </a:r>
            <a:r>
              <a:rPr lang="ru-RU" sz="1400" dirty="0" smtClean="0"/>
              <a:t> фактору (</a:t>
            </a:r>
            <a:r>
              <a:rPr lang="ru-RU" sz="1400" dirty="0" err="1" smtClean="0"/>
              <a:t>історія</a:t>
            </a:r>
            <a:r>
              <a:rPr lang="ru-RU" sz="1400" dirty="0" smtClean="0"/>
              <a:t> </a:t>
            </a:r>
            <a:r>
              <a:rPr lang="ru-RU" sz="1400" dirty="0" err="1" smtClean="0"/>
              <a:t>формування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сучасної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флори</a:t>
            </a:r>
            <a:r>
              <a:rPr lang="ru-RU" sz="1400" dirty="0" smtClean="0"/>
              <a:t>). Тип </a:t>
            </a:r>
            <a:r>
              <a:rPr lang="ru-RU" sz="1400" dirty="0" err="1" smtClean="0"/>
              <a:t>ліса</a:t>
            </a:r>
            <a:r>
              <a:rPr lang="ru-RU" sz="1400" dirty="0" smtClean="0"/>
              <a:t> </a:t>
            </a:r>
            <a:r>
              <a:rPr lang="ru-RU" sz="1400" dirty="0" err="1" smtClean="0"/>
              <a:t>встановлюють</a:t>
            </a:r>
            <a:r>
              <a:rPr lang="ru-RU" sz="1400" dirty="0" smtClean="0"/>
              <a:t> в межах типа </a:t>
            </a:r>
            <a:r>
              <a:rPr lang="ru-RU" sz="1400" dirty="0" err="1" smtClean="0"/>
              <a:t>лісорослинних</a:t>
            </a:r>
            <a:r>
              <a:rPr lang="ru-RU" sz="1400" dirty="0" smtClean="0"/>
              <a:t> умов, за </a:t>
            </a:r>
            <a:r>
              <a:rPr lang="ru-RU" sz="1400" dirty="0" err="1" smtClean="0"/>
              <a:t>однорідним</a:t>
            </a:r>
            <a:r>
              <a:rPr lang="ru-RU" sz="1400" dirty="0" smtClean="0"/>
              <a:t> породним складом </a:t>
            </a:r>
            <a:r>
              <a:rPr lang="ru-RU" sz="1400" dirty="0" err="1" smtClean="0"/>
              <a:t>корінних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асоціацій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приблизно</a:t>
            </a:r>
            <a:r>
              <a:rPr lang="ru-RU" sz="1400" dirty="0" smtClean="0"/>
              <a:t> </a:t>
            </a:r>
            <a:r>
              <a:rPr lang="ru-RU" sz="1400" dirty="0" err="1" smtClean="0"/>
              <a:t>однаковою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продуктивністю</a:t>
            </a:r>
            <a:r>
              <a:rPr lang="ru-RU" sz="1400" dirty="0" smtClean="0"/>
              <a:t>. </a:t>
            </a:r>
            <a:endParaRPr lang="ru-RU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В </a:t>
            </a:r>
            <a:r>
              <a:rPr lang="ru-RU" sz="1400" dirty="0" err="1" smtClean="0"/>
              <a:t>лісах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різного</a:t>
            </a:r>
            <a:r>
              <a:rPr lang="ru-RU" sz="1400" dirty="0" smtClean="0"/>
              <a:t> породного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вікового</a:t>
            </a:r>
            <a:r>
              <a:rPr lang="ru-RU" sz="1400" dirty="0" smtClean="0"/>
              <a:t> складу </a:t>
            </a:r>
            <a:r>
              <a:rPr lang="ru-RU" sz="1400" dirty="0" err="1" smtClean="0"/>
              <a:t>чисельність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щільність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населення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 не </a:t>
            </a:r>
            <a:r>
              <a:rPr lang="ru-RU" sz="1400" dirty="0" err="1" smtClean="0"/>
              <a:t>однакові</a:t>
            </a:r>
            <a:r>
              <a:rPr lang="ru-RU" sz="1400" dirty="0" smtClean="0"/>
              <a:t>.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залежить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плодючості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ґрунтів</a:t>
            </a:r>
            <a:r>
              <a:rPr lang="ru-RU" sz="1400" dirty="0" smtClean="0"/>
              <a:t>, умов росту, видового складу </a:t>
            </a:r>
            <a:r>
              <a:rPr lang="ru-RU" sz="1400" dirty="0" err="1" smtClean="0"/>
              <a:t>насаджень</a:t>
            </a:r>
            <a:r>
              <a:rPr lang="ru-RU" sz="1400" dirty="0" smtClean="0"/>
              <a:t> та </a:t>
            </a:r>
            <a:r>
              <a:rPr lang="ru-RU" sz="1400" dirty="0" err="1" smtClean="0"/>
              <a:t>іншої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лісової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рослинності</a:t>
            </a:r>
            <a:r>
              <a:rPr lang="ru-RU" sz="1400" dirty="0" smtClean="0"/>
              <a:t>, </a:t>
            </a:r>
            <a:r>
              <a:rPr lang="ru-RU" sz="1400" dirty="0" err="1" smtClean="0"/>
              <a:t>лісистості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території</a:t>
            </a:r>
            <a:r>
              <a:rPr lang="ru-RU" sz="1400" dirty="0" smtClean="0"/>
              <a:t>, </a:t>
            </a:r>
            <a:r>
              <a:rPr lang="ru-RU" sz="1400" dirty="0" err="1" smtClean="0"/>
              <a:t>площі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масивів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окремих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ділянок</a:t>
            </a:r>
            <a:r>
              <a:rPr lang="ru-RU" sz="1400" dirty="0" smtClean="0"/>
              <a:t> </a:t>
            </a:r>
            <a:r>
              <a:rPr lang="ru-RU" sz="1400" dirty="0" err="1" smtClean="0"/>
              <a:t>лісу</a:t>
            </a:r>
            <a:r>
              <a:rPr lang="ru-RU" sz="1400" dirty="0" smtClean="0"/>
              <a:t>. </a:t>
            </a:r>
            <a:r>
              <a:rPr lang="ru-RU" sz="1400" dirty="0" err="1" smtClean="0"/>
              <a:t>Цими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деякими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іншими</a:t>
            </a:r>
            <a:r>
              <a:rPr lang="ru-RU" sz="1400" dirty="0" smtClean="0"/>
              <a:t> факторами </a:t>
            </a:r>
            <a:r>
              <a:rPr lang="ru-RU" sz="1400" dirty="0" err="1" smtClean="0"/>
              <a:t>обумовлюється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природна</a:t>
            </a:r>
            <a:r>
              <a:rPr lang="ru-RU" sz="1400" dirty="0" smtClean="0"/>
              <a:t> </a:t>
            </a:r>
            <a:r>
              <a:rPr lang="ru-RU" sz="1400" dirty="0" err="1" smtClean="0"/>
              <a:t>ємність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. 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 err="1" smtClean="0"/>
              <a:t>Виділяють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такі</a:t>
            </a:r>
            <a:r>
              <a:rPr lang="ru-RU" sz="1400" dirty="0" smtClean="0"/>
              <a:t> </a:t>
            </a:r>
            <a:r>
              <a:rPr lang="ru-RU" sz="1400" dirty="0" err="1" smtClean="0"/>
              <a:t>типи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угідь</a:t>
            </a:r>
            <a:r>
              <a:rPr lang="ru-RU" sz="1400" dirty="0" smtClean="0"/>
              <a:t>: </a:t>
            </a:r>
            <a:r>
              <a:rPr lang="ru-RU" sz="1400" dirty="0" err="1" smtClean="0"/>
              <a:t>хвойний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ліс</a:t>
            </a:r>
            <a:r>
              <a:rPr lang="ru-RU" sz="1400" dirty="0" smtClean="0"/>
              <a:t>, </a:t>
            </a:r>
            <a:r>
              <a:rPr lang="ru-RU" sz="1400" dirty="0" err="1" smtClean="0"/>
              <a:t>листяний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ліс</a:t>
            </a:r>
            <a:r>
              <a:rPr lang="ru-RU" sz="1400" dirty="0" smtClean="0"/>
              <a:t>, </a:t>
            </a:r>
            <a:r>
              <a:rPr lang="ru-RU" sz="1400" dirty="0" err="1" smtClean="0"/>
              <a:t>змішаний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ліс</a:t>
            </a:r>
            <a:r>
              <a:rPr lang="ru-RU" sz="1400" dirty="0" smtClean="0"/>
              <a:t>, </a:t>
            </a:r>
            <a:r>
              <a:rPr lang="ru-RU" sz="1400" dirty="0" err="1" smtClean="0"/>
              <a:t>чагарники</a:t>
            </a:r>
            <a:r>
              <a:rPr lang="ru-RU" sz="1400" dirty="0" smtClean="0"/>
              <a:t> (</a:t>
            </a:r>
            <a:r>
              <a:rPr lang="ru-RU" sz="1400" dirty="0" err="1" smtClean="0"/>
              <a:t>додаток</a:t>
            </a:r>
            <a:r>
              <a:rPr lang="ru-RU" sz="1400" dirty="0" smtClean="0"/>
              <a:t> 1 </a:t>
            </a:r>
            <a:r>
              <a:rPr lang="ru-RU" sz="1400" dirty="0" err="1" smtClean="0"/>
              <a:t>зразок</a:t>
            </a:r>
            <a:r>
              <a:rPr lang="ru-RU" sz="1400" dirty="0" smtClean="0"/>
              <a:t>). </a:t>
            </a:r>
            <a:r>
              <a:rPr lang="ru-RU" sz="1400" dirty="0" err="1" smtClean="0"/>
              <a:t>Ліси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різного</a:t>
            </a:r>
            <a:r>
              <a:rPr lang="ru-RU" sz="1400" dirty="0" smtClean="0"/>
              <a:t> породного складу </a:t>
            </a:r>
            <a:r>
              <a:rPr lang="ru-RU" sz="1400" dirty="0" err="1" smtClean="0"/>
              <a:t>відрізняються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видовим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різноманіттям</a:t>
            </a:r>
            <a:r>
              <a:rPr lang="ru-RU" sz="1400" dirty="0" smtClean="0"/>
              <a:t> та </a:t>
            </a:r>
            <a:r>
              <a:rPr lang="ru-RU" sz="1400" dirty="0" err="1" smtClean="0"/>
              <a:t>чисельністю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рослинності</a:t>
            </a:r>
            <a:r>
              <a:rPr lang="ru-RU" sz="1400" dirty="0" smtClean="0"/>
              <a:t>, </a:t>
            </a:r>
            <a:r>
              <a:rPr lang="ru-RU" sz="1400" dirty="0" err="1" smtClean="0"/>
              <a:t>починаючи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живого </a:t>
            </a:r>
            <a:r>
              <a:rPr lang="ru-RU" sz="1400" dirty="0" err="1" smtClean="0"/>
              <a:t>надґрунтового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покриву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закінчуючи</a:t>
            </a:r>
            <a:r>
              <a:rPr lang="ru-RU" sz="1400" dirty="0" smtClean="0"/>
              <a:t> першим ярусом </a:t>
            </a:r>
            <a:r>
              <a:rPr lang="ru-RU" sz="1400" dirty="0" err="1" smtClean="0"/>
              <a:t>насаджень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лісистістю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території</a:t>
            </a:r>
            <a:r>
              <a:rPr lang="ru-RU" sz="1400" dirty="0" smtClean="0"/>
              <a:t>. </a:t>
            </a:r>
            <a:r>
              <a:rPr lang="ru-RU" sz="1400" dirty="0" err="1" smtClean="0"/>
              <a:t>Цими</a:t>
            </a:r>
            <a:r>
              <a:rPr lang="ru-RU" sz="1400" dirty="0" smtClean="0"/>
              <a:t> факторами </a:t>
            </a:r>
            <a:r>
              <a:rPr lang="ru-RU" sz="1400" dirty="0" err="1" smtClean="0"/>
              <a:t>визначаються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кормові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захисні</a:t>
            </a:r>
            <a:r>
              <a:rPr lang="ru-RU" sz="1400" dirty="0" smtClean="0"/>
              <a:t> </a:t>
            </a:r>
            <a:r>
              <a:rPr lang="ru-RU" sz="1400" dirty="0" err="1" smtClean="0"/>
              <a:t>умови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середовища</a:t>
            </a:r>
            <a:r>
              <a:rPr lang="ru-RU" sz="1400" dirty="0" smtClean="0"/>
              <a:t> </a:t>
            </a:r>
            <a:r>
              <a:rPr lang="ru-RU" sz="1400" dirty="0" err="1" smtClean="0"/>
              <a:t>мешкання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щільність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населення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тварин</a:t>
            </a:r>
            <a:r>
              <a:rPr lang="ru-RU" sz="1400" dirty="0" smtClean="0"/>
              <a:t>. </a:t>
            </a:r>
            <a:r>
              <a:rPr lang="ru-RU" sz="1400" dirty="0" err="1" smtClean="0"/>
              <a:t>Виділення</a:t>
            </a:r>
            <a:r>
              <a:rPr lang="ru-RU" sz="1400" dirty="0" smtClean="0"/>
              <a:t> та </a:t>
            </a:r>
            <a:r>
              <a:rPr lang="ru-RU" sz="1400" dirty="0" err="1" smtClean="0"/>
              <a:t>розмежування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типів</a:t>
            </a:r>
            <a:r>
              <a:rPr lang="ru-RU" sz="1400" dirty="0" smtClean="0"/>
              <a:t>, </a:t>
            </a:r>
            <a:r>
              <a:rPr lang="ru-RU" sz="1400" dirty="0" err="1" smtClean="0"/>
              <a:t>підтипів</a:t>
            </a:r>
            <a:r>
              <a:rPr lang="ru-RU" sz="1400" dirty="0" smtClean="0"/>
              <a:t> </a:t>
            </a:r>
            <a:r>
              <a:rPr lang="ru-RU" sz="1400" dirty="0" err="1" smtClean="0"/>
              <a:t>та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видів</a:t>
            </a:r>
            <a:r>
              <a:rPr lang="ru-RU" sz="1400" dirty="0" smtClean="0"/>
              <a:t> проводиться за </a:t>
            </a:r>
            <a:r>
              <a:rPr lang="ru-RU" sz="1400" dirty="0" err="1" smtClean="0"/>
              <a:t>основними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ознаками</a:t>
            </a:r>
            <a:r>
              <a:rPr lang="ru-RU" sz="1400" dirty="0" smtClean="0"/>
              <a:t>: 1. За породним складом: до </a:t>
            </a:r>
            <a:r>
              <a:rPr lang="ru-RU" sz="1400" dirty="0" err="1" smtClean="0"/>
              <a:t>чистих</a:t>
            </a:r>
            <a:r>
              <a:rPr lang="ru-RU" sz="1400" dirty="0" smtClean="0"/>
              <a:t> </a:t>
            </a:r>
            <a:r>
              <a:rPr lang="ru-RU" sz="1400" dirty="0" err="1" smtClean="0"/>
              <a:t>хвойних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лісів</a:t>
            </a:r>
            <a:r>
              <a:rPr lang="ru-RU" sz="1400" dirty="0" smtClean="0"/>
              <a:t> належать </a:t>
            </a:r>
            <a:r>
              <a:rPr lang="ru-RU" sz="1400" dirty="0" err="1" smtClean="0"/>
              <a:t>насадження</a:t>
            </a:r>
            <a:r>
              <a:rPr lang="ru-RU" sz="1400" dirty="0" smtClean="0"/>
              <a:t>, у </a:t>
            </a:r>
            <a:r>
              <a:rPr lang="ru-RU" sz="1400" dirty="0" err="1" smtClean="0"/>
              <a:t>складі</a:t>
            </a:r>
            <a:r>
              <a:rPr lang="ru-RU" sz="1400" dirty="0" smtClean="0"/>
              <a:t> </a:t>
            </a:r>
            <a:r>
              <a:rPr lang="ru-RU" sz="1400" dirty="0" err="1" smtClean="0"/>
              <a:t>яких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переважають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хвойні</a:t>
            </a:r>
            <a:r>
              <a:rPr lang="ru-RU" sz="1400" dirty="0" smtClean="0"/>
              <a:t> породи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домішкою</a:t>
            </a:r>
            <a:r>
              <a:rPr lang="ru-RU" sz="1400" dirty="0" smtClean="0"/>
              <a:t> </a:t>
            </a:r>
            <a:r>
              <a:rPr lang="ru-RU" sz="1400" dirty="0" err="1" smtClean="0"/>
              <a:t>листяних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не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2 </a:t>
            </a:r>
            <a:r>
              <a:rPr lang="ru-RU" sz="1400" dirty="0" err="1" smtClean="0"/>
              <a:t>одиниць</a:t>
            </a:r>
            <a:r>
              <a:rPr lang="ru-RU" sz="1400" dirty="0" smtClean="0"/>
              <a:t> складу, </a:t>
            </a:r>
            <a:r>
              <a:rPr lang="ru-RU" sz="1400" dirty="0" err="1" smtClean="0"/>
              <a:t>наприклад</a:t>
            </a:r>
            <a:r>
              <a:rPr lang="ru-RU" sz="1400" dirty="0" smtClean="0"/>
              <a:t>: 10СЗ, 8СЗ2БП. До </a:t>
            </a:r>
            <a:r>
              <a:rPr lang="ru-RU" sz="1400" dirty="0" err="1" smtClean="0"/>
              <a:t>хвойних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належать: сосна, </a:t>
            </a:r>
            <a:r>
              <a:rPr lang="ru-RU" sz="1400" dirty="0" err="1" smtClean="0"/>
              <a:t>ялина</a:t>
            </a:r>
            <a:r>
              <a:rPr lang="ru-RU" sz="1400" dirty="0" smtClean="0"/>
              <a:t> (</a:t>
            </a:r>
            <a:r>
              <a:rPr lang="ru-RU" sz="1400" dirty="0" err="1" smtClean="0"/>
              <a:t>смерека</a:t>
            </a:r>
            <a:r>
              <a:rPr lang="ru-RU" sz="1400" dirty="0" smtClean="0"/>
              <a:t>), </a:t>
            </a:r>
            <a:r>
              <a:rPr lang="ru-RU" sz="1400" dirty="0" err="1" smtClean="0"/>
              <a:t>ялиця</a:t>
            </a:r>
            <a:r>
              <a:rPr lang="ru-RU" sz="1400" dirty="0" smtClean="0"/>
              <a:t>, </a:t>
            </a:r>
            <a:r>
              <a:rPr lang="ru-RU" sz="1400" dirty="0" err="1" smtClean="0"/>
              <a:t>модрина</a:t>
            </a:r>
            <a:r>
              <a:rPr lang="ru-RU" sz="1400" dirty="0" smtClean="0"/>
              <a:t>, </a:t>
            </a:r>
            <a:r>
              <a:rPr lang="ru-RU" sz="1400" dirty="0" err="1" smtClean="0"/>
              <a:t>ялівець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деревовидний</a:t>
            </a:r>
            <a:r>
              <a:rPr lang="ru-RU" sz="1400" dirty="0" smtClean="0"/>
              <a:t>, тис, кедр, </a:t>
            </a:r>
            <a:r>
              <a:rPr lang="ru-RU" sz="1400" dirty="0" err="1" smtClean="0"/>
              <a:t>псевдотсуга</a:t>
            </a:r>
            <a:r>
              <a:rPr lang="ru-RU" sz="1400" dirty="0" smtClean="0"/>
              <a:t>. До </a:t>
            </a:r>
            <a:r>
              <a:rPr lang="ru-RU" sz="1400" dirty="0" err="1" smtClean="0"/>
              <a:t>чистих</a:t>
            </a:r>
            <a:r>
              <a:rPr lang="ru-RU" sz="1400" dirty="0" smtClean="0"/>
              <a:t> </a:t>
            </a:r>
            <a:r>
              <a:rPr lang="ru-RU" sz="1400" dirty="0" err="1" smtClean="0"/>
              <a:t>листяних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лісів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відносяться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насадження</a:t>
            </a:r>
            <a:r>
              <a:rPr lang="ru-RU" sz="1400" dirty="0" smtClean="0"/>
              <a:t>, у </a:t>
            </a:r>
            <a:r>
              <a:rPr lang="ru-RU" sz="1400" dirty="0" err="1" smtClean="0"/>
              <a:t>складі</a:t>
            </a:r>
            <a:r>
              <a:rPr lang="ru-RU" sz="1400" dirty="0" smtClean="0"/>
              <a:t> </a:t>
            </a:r>
            <a:r>
              <a:rPr lang="ru-RU" sz="1400" dirty="0" err="1" smtClean="0"/>
              <a:t>яких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переважають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чисті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листяні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домішкою</a:t>
            </a:r>
            <a:r>
              <a:rPr lang="ru-RU" sz="1400" dirty="0" smtClean="0"/>
              <a:t> </a:t>
            </a:r>
            <a:r>
              <a:rPr lang="ru-RU" sz="1400" dirty="0" err="1" smtClean="0"/>
              <a:t>хвойних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не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2 </a:t>
            </a:r>
            <a:r>
              <a:rPr lang="ru-RU" sz="1400" dirty="0" err="1" smtClean="0"/>
              <a:t>одиниць</a:t>
            </a:r>
            <a:r>
              <a:rPr lang="ru-RU" sz="1400" dirty="0" smtClean="0"/>
              <a:t> складу, </a:t>
            </a:r>
            <a:r>
              <a:rPr lang="ru-RU" sz="1400" dirty="0" err="1" smtClean="0"/>
              <a:t>наприклад</a:t>
            </a:r>
            <a:r>
              <a:rPr lang="ru-RU" sz="1400" dirty="0" smtClean="0"/>
              <a:t>: 4Д2Ос2Я </a:t>
            </a:r>
            <a:r>
              <a:rPr lang="ru-RU" sz="1400" dirty="0" err="1" smtClean="0"/>
              <a:t>Листяні</a:t>
            </a:r>
            <a:r>
              <a:rPr lang="ru-RU" sz="1400" dirty="0" smtClean="0"/>
              <a:t> </a:t>
            </a:r>
            <a:r>
              <a:rPr lang="ru-RU" sz="1400" dirty="0" err="1" smtClean="0"/>
              <a:t>насадження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потребі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розділяються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твердолистяні</a:t>
            </a:r>
            <a:r>
              <a:rPr lang="ru-RU" sz="1400" dirty="0" smtClean="0"/>
              <a:t> (дуб, бук, граб, ясен, клен, </a:t>
            </a:r>
            <a:r>
              <a:rPr lang="ru-RU" sz="1400" dirty="0" err="1" smtClean="0"/>
              <a:t>ільм</a:t>
            </a:r>
            <a:r>
              <a:rPr lang="ru-RU" sz="1400" dirty="0" smtClean="0"/>
              <a:t>, </a:t>
            </a:r>
            <a:r>
              <a:rPr lang="ru-RU" sz="1400" dirty="0" err="1" smtClean="0"/>
              <a:t>акація</a:t>
            </a:r>
            <a:r>
              <a:rPr lang="ru-RU" sz="1400" dirty="0" smtClean="0"/>
              <a:t> </a:t>
            </a:r>
            <a:r>
              <a:rPr lang="ru-RU" sz="1400" dirty="0" err="1" smtClean="0"/>
              <a:t>біла</a:t>
            </a:r>
            <a:r>
              <a:rPr lang="ru-RU" sz="1400" dirty="0" smtClean="0"/>
              <a:t>) та </a:t>
            </a:r>
            <a:r>
              <a:rPr lang="ru-RU" sz="1400" dirty="0" err="1" smtClean="0"/>
              <a:t>м’яколистяні</a:t>
            </a:r>
            <a:r>
              <a:rPr lang="ru-RU" sz="1400" dirty="0" smtClean="0"/>
              <a:t> (береза, </a:t>
            </a:r>
            <a:r>
              <a:rPr lang="ru-RU" sz="1400" dirty="0" err="1" smtClean="0"/>
              <a:t>осика</a:t>
            </a:r>
            <a:r>
              <a:rPr lang="ru-RU" sz="1400" dirty="0" smtClean="0"/>
              <a:t>, </a:t>
            </a:r>
            <a:r>
              <a:rPr lang="ru-RU" sz="1400" dirty="0" err="1" smtClean="0"/>
              <a:t>вільха</a:t>
            </a:r>
            <a:r>
              <a:rPr lang="ru-RU" sz="1400" dirty="0" smtClean="0"/>
              <a:t>, липа, тополя, верба). До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належать: абрикос, айлант, бархат, вишня, </a:t>
            </a:r>
            <a:r>
              <a:rPr lang="ru-RU" sz="1400" dirty="0" err="1" smtClean="0"/>
              <a:t>гіркокаштан</a:t>
            </a:r>
            <a:r>
              <a:rPr lang="ru-RU" sz="1400" dirty="0" smtClean="0"/>
              <a:t>, </a:t>
            </a:r>
            <a:r>
              <a:rPr lang="ru-RU" sz="1400" dirty="0" err="1" smtClean="0"/>
              <a:t>горіх</a:t>
            </a:r>
            <a:r>
              <a:rPr lang="ru-RU" sz="1400" dirty="0" smtClean="0"/>
              <a:t>, </a:t>
            </a:r>
            <a:r>
              <a:rPr lang="ru-RU" sz="1400" dirty="0" err="1" smtClean="0"/>
              <a:t>горобина</a:t>
            </a:r>
            <a:r>
              <a:rPr lang="ru-RU" sz="1400" dirty="0" smtClean="0"/>
              <a:t>, груша, каркас, каштан, слива, софора, </a:t>
            </a:r>
            <a:r>
              <a:rPr lang="ru-RU" sz="1400" dirty="0" err="1" smtClean="0"/>
              <a:t>черемха</a:t>
            </a:r>
            <a:r>
              <a:rPr lang="ru-RU" sz="1400" dirty="0" smtClean="0"/>
              <a:t>, </a:t>
            </a:r>
            <a:r>
              <a:rPr lang="ru-RU" sz="1400" dirty="0" err="1" smtClean="0"/>
              <a:t>шовковиця</a:t>
            </a:r>
            <a:r>
              <a:rPr lang="ru-RU" sz="1400" dirty="0" smtClean="0"/>
              <a:t>, </a:t>
            </a:r>
            <a:r>
              <a:rPr lang="ru-RU" sz="1400" dirty="0" err="1" smtClean="0"/>
              <a:t>яблуня</a:t>
            </a:r>
            <a:r>
              <a:rPr lang="ru-RU" sz="1400" dirty="0" smtClean="0"/>
              <a:t> та </a:t>
            </a:r>
            <a:r>
              <a:rPr lang="ru-RU" sz="1400" dirty="0" err="1" smtClean="0"/>
              <a:t>інші</a:t>
            </a:r>
            <a:r>
              <a:rPr lang="ru-RU" sz="1400" dirty="0" smtClean="0"/>
              <a:t> мало </a:t>
            </a:r>
            <a:r>
              <a:rPr lang="ru-RU" sz="1400" dirty="0" err="1" smtClean="0"/>
              <a:t>поширені</a:t>
            </a:r>
            <a:r>
              <a:rPr lang="ru-RU" sz="1400" dirty="0" smtClean="0"/>
              <a:t> на </a:t>
            </a:r>
            <a:r>
              <a:rPr lang="ru-RU" sz="1400" dirty="0" err="1" smtClean="0"/>
              <a:t>Україні</a:t>
            </a:r>
            <a:r>
              <a:rPr lang="ru-RU" sz="1400" dirty="0" smtClean="0"/>
              <a:t> породи. </a:t>
            </a:r>
            <a:r>
              <a:rPr lang="ru-RU" sz="1400" dirty="0" err="1" smtClean="0"/>
              <a:t>Інші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деревні</a:t>
            </a:r>
            <a:r>
              <a:rPr lang="ru-RU" sz="1400" dirty="0" smtClean="0"/>
              <a:t> породи при </a:t>
            </a:r>
            <a:r>
              <a:rPr lang="ru-RU" sz="1400" dirty="0" err="1" smtClean="0"/>
              <a:t>формуванні</a:t>
            </a:r>
            <a:r>
              <a:rPr lang="ru-RU" sz="1400" dirty="0" smtClean="0"/>
              <a:t> меж </a:t>
            </a:r>
            <a:r>
              <a:rPr lang="ru-RU" sz="1400" dirty="0" err="1" smtClean="0"/>
              <a:t>мисливських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виділів</a:t>
            </a:r>
            <a:r>
              <a:rPr lang="ru-RU" sz="1400" dirty="0" smtClean="0"/>
              <a:t> належать до </a:t>
            </a:r>
            <a:r>
              <a:rPr lang="ru-RU" sz="1400" dirty="0" err="1" smtClean="0"/>
              <a:t>хвойних</a:t>
            </a:r>
            <a:r>
              <a:rPr lang="ru-RU" sz="1400" dirty="0" smtClean="0"/>
              <a:t> (</a:t>
            </a:r>
            <a:r>
              <a:rPr lang="ru-RU" sz="1400" dirty="0" err="1" smtClean="0"/>
              <a:t>ялівець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деревовидний</a:t>
            </a:r>
            <a:r>
              <a:rPr lang="ru-RU" sz="1400" dirty="0" smtClean="0"/>
              <a:t>)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до</a:t>
            </a:r>
            <a:r>
              <a:rPr lang="ru-RU" sz="1400" dirty="0" smtClean="0"/>
              <a:t> </a:t>
            </a:r>
            <a:r>
              <a:rPr lang="ru-RU" sz="1400" dirty="0" err="1" smtClean="0"/>
              <a:t>листяних</a:t>
            </a:r>
            <a:r>
              <a:rPr lang="ru-RU" sz="1400" dirty="0" smtClean="0"/>
              <a:t>. До </a:t>
            </a:r>
            <a:r>
              <a:rPr lang="ru-RU" sz="1400" dirty="0" err="1" smtClean="0"/>
              <a:t>змішаних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лісів</a:t>
            </a:r>
            <a:r>
              <a:rPr lang="ru-RU" sz="1400" dirty="0" smtClean="0"/>
              <a:t> належать </a:t>
            </a:r>
            <a:r>
              <a:rPr lang="ru-RU" sz="1400" dirty="0" err="1" smtClean="0"/>
              <a:t>насадження</a:t>
            </a:r>
            <a:r>
              <a:rPr lang="ru-RU" sz="1400" dirty="0" smtClean="0"/>
              <a:t>, у </a:t>
            </a:r>
            <a:r>
              <a:rPr lang="ru-RU" sz="1400" dirty="0" err="1" smtClean="0"/>
              <a:t>складі</a:t>
            </a:r>
            <a:r>
              <a:rPr lang="ru-RU" sz="1400" dirty="0" smtClean="0"/>
              <a:t> </a:t>
            </a:r>
            <a:r>
              <a:rPr lang="ru-RU" sz="1400" dirty="0" err="1" smtClean="0"/>
              <a:t>яких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знаходиться</a:t>
            </a:r>
            <a:r>
              <a:rPr lang="ru-RU" sz="1400" dirty="0" smtClean="0"/>
              <a:t> не </a:t>
            </a:r>
            <a:r>
              <a:rPr lang="ru-RU" sz="1400" dirty="0" err="1" smtClean="0"/>
              <a:t>менше</a:t>
            </a:r>
            <a:r>
              <a:rPr lang="ru-RU" sz="1400" dirty="0" smtClean="0"/>
              <a:t> 30  % (3 </a:t>
            </a:r>
            <a:r>
              <a:rPr lang="ru-RU" sz="1400" dirty="0" err="1" smtClean="0"/>
              <a:t>одиниці</a:t>
            </a:r>
            <a:r>
              <a:rPr lang="ru-RU" sz="1400" dirty="0" smtClean="0"/>
              <a:t> складу)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іншої</a:t>
            </a:r>
            <a:r>
              <a:rPr lang="ru-RU" sz="1400" dirty="0" smtClean="0"/>
              <a:t> </a:t>
            </a:r>
            <a:r>
              <a:rPr lang="ru-RU" sz="1400" dirty="0" err="1" smtClean="0"/>
              <a:t>категорії</a:t>
            </a:r>
            <a:r>
              <a:rPr lang="ru-RU" sz="1400" dirty="0" smtClean="0"/>
              <a:t>, </a:t>
            </a:r>
            <a:r>
              <a:rPr lang="ru-RU" sz="1400" dirty="0" err="1" smtClean="0"/>
              <a:t>наприклад</a:t>
            </a:r>
            <a:r>
              <a:rPr lang="ru-RU" sz="1400" dirty="0" smtClean="0"/>
              <a:t>: 6С1Я3Б; 4Б3Ос3С. До </a:t>
            </a:r>
            <a:r>
              <a:rPr lang="ru-RU" sz="1400" dirty="0" err="1" smtClean="0"/>
              <a:t>чагарників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відносяться</a:t>
            </a:r>
            <a:r>
              <a:rPr lang="ru-RU" sz="1400" dirty="0" smtClean="0"/>
              <a:t>: айва, </a:t>
            </a:r>
            <a:r>
              <a:rPr lang="ru-RU" sz="1400" dirty="0" err="1" smtClean="0"/>
              <a:t>бруслина</a:t>
            </a:r>
            <a:r>
              <a:rPr lang="ru-RU" sz="1400" dirty="0" smtClean="0"/>
              <a:t>, бузина, верба </a:t>
            </a:r>
            <a:r>
              <a:rPr lang="ru-RU" sz="1400" dirty="0" err="1" smtClean="0"/>
              <a:t>чагарникова</a:t>
            </a:r>
            <a:r>
              <a:rPr lang="ru-RU" sz="1400" dirty="0" smtClean="0"/>
              <a:t>, </a:t>
            </a:r>
            <a:r>
              <a:rPr lang="ru-RU" sz="1400" dirty="0" err="1" smtClean="0"/>
              <a:t>глід</a:t>
            </a:r>
            <a:r>
              <a:rPr lang="ru-RU" sz="1400" dirty="0" smtClean="0"/>
              <a:t>, дерен, жимолость, </a:t>
            </a:r>
            <a:r>
              <a:rPr lang="ru-RU" sz="1400" dirty="0" err="1" smtClean="0"/>
              <a:t>ірга</a:t>
            </a:r>
            <a:r>
              <a:rPr lang="ru-RU" sz="1400" dirty="0" smtClean="0"/>
              <a:t>, </a:t>
            </a:r>
            <a:r>
              <a:rPr lang="ru-RU" sz="1400" dirty="0" err="1" smtClean="0"/>
              <a:t>карагана</a:t>
            </a:r>
            <a:r>
              <a:rPr lang="ru-RU" sz="1400" dirty="0" smtClean="0"/>
              <a:t>, </a:t>
            </a:r>
            <a:r>
              <a:rPr lang="ru-RU" sz="1400" dirty="0" err="1" smtClean="0"/>
              <a:t>ліщина</a:t>
            </a:r>
            <a:r>
              <a:rPr lang="ru-RU" sz="1400" dirty="0" smtClean="0"/>
              <a:t>, маслина, </a:t>
            </a:r>
            <a:r>
              <a:rPr lang="ru-RU" sz="1400" dirty="0" err="1" smtClean="0"/>
              <a:t>обліпиха</a:t>
            </a:r>
            <a:r>
              <a:rPr lang="ru-RU" sz="1400" dirty="0" smtClean="0"/>
              <a:t>, свидина, </a:t>
            </a:r>
            <a:r>
              <a:rPr lang="ru-RU" sz="1400" dirty="0" err="1" smtClean="0"/>
              <a:t>скумпія</a:t>
            </a:r>
            <a:r>
              <a:rPr lang="ru-RU" sz="1400" dirty="0" smtClean="0"/>
              <a:t>, смородина, сосна </a:t>
            </a:r>
            <a:r>
              <a:rPr lang="ru-RU" sz="1400" dirty="0" err="1" smtClean="0"/>
              <a:t>гірська</a:t>
            </a:r>
            <a:r>
              <a:rPr lang="ru-RU" sz="1400" dirty="0" smtClean="0"/>
              <a:t>, тамарикс, </a:t>
            </a:r>
            <a:r>
              <a:rPr lang="ru-RU" sz="1400" dirty="0" err="1" smtClean="0"/>
              <a:t>шипшина</a:t>
            </a:r>
            <a:r>
              <a:rPr lang="ru-RU" sz="1400" dirty="0" smtClean="0"/>
              <a:t>, </a:t>
            </a:r>
            <a:r>
              <a:rPr lang="ru-RU" sz="1400" dirty="0" err="1" smtClean="0"/>
              <a:t>ялівець</a:t>
            </a:r>
            <a:r>
              <a:rPr lang="ru-RU" sz="1400" dirty="0" smtClean="0"/>
              <a:t> </a:t>
            </a:r>
            <a:r>
              <a:rPr lang="ru-RU" sz="1400" dirty="0" err="1" smtClean="0"/>
              <a:t>чагарниковий</a:t>
            </a:r>
            <a:r>
              <a:rPr lang="ru-RU" sz="1400" dirty="0" smtClean="0"/>
              <a:t>, </a:t>
            </a:r>
            <a:r>
              <a:rPr lang="ru-RU" sz="1400" dirty="0" err="1" smtClean="0"/>
              <a:t>інші</a:t>
            </a:r>
            <a:r>
              <a:rPr lang="ru-RU" sz="1400" dirty="0" smtClean="0"/>
              <a:t> </a:t>
            </a:r>
            <a:r>
              <a:rPr lang="ru-RU" sz="1400" dirty="0" err="1" smtClean="0"/>
              <a:t>чагарники</a:t>
            </a:r>
            <a:r>
              <a:rPr lang="ru-RU" sz="1400" dirty="0" smtClean="0"/>
              <a:t>. </a:t>
            </a:r>
            <a:r>
              <a:rPr lang="ru-RU" sz="1400" dirty="0" err="1" smtClean="0"/>
              <a:t>Перелік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деревних</a:t>
            </a:r>
            <a:r>
              <a:rPr lang="ru-RU" sz="1400" dirty="0" smtClean="0"/>
              <a:t> та </a:t>
            </a:r>
            <a:r>
              <a:rPr lang="ru-RU" sz="1400" dirty="0" err="1" smtClean="0"/>
              <a:t>чагарникових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порід</a:t>
            </a:r>
            <a:r>
              <a:rPr lang="ru-RU" sz="1400" dirty="0" smtClean="0"/>
              <a:t> </a:t>
            </a:r>
            <a:r>
              <a:rPr lang="ru-RU" sz="1400" dirty="0" err="1" smtClean="0"/>
              <a:t>береться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“Порядку </a:t>
            </a:r>
            <a:r>
              <a:rPr lang="ru-RU" sz="1400" dirty="0" err="1" smtClean="0"/>
              <a:t>ведення</a:t>
            </a:r>
            <a:r>
              <a:rPr lang="ru-RU" sz="1400" dirty="0" smtClean="0"/>
              <a:t> державного </a:t>
            </a:r>
            <a:r>
              <a:rPr lang="ru-RU" sz="1400" dirty="0" err="1" smtClean="0"/>
              <a:t>обліку</a:t>
            </a:r>
            <a:r>
              <a:rPr lang="ru-RU" sz="1400" dirty="0" smtClean="0"/>
              <a:t> </a:t>
            </a:r>
            <a:r>
              <a:rPr lang="ru-RU" sz="1400" dirty="0" err="1" smtClean="0"/>
              <a:t>лісів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державного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лісового</a:t>
            </a:r>
            <a:r>
              <a:rPr lang="ru-RU" sz="1400" dirty="0" smtClean="0"/>
              <a:t> кадастру”,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затверджується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постановою</a:t>
            </a:r>
            <a:r>
              <a:rPr lang="ru-RU" sz="1400" dirty="0" smtClean="0"/>
              <a:t> </a:t>
            </a:r>
            <a:r>
              <a:rPr lang="ru-RU" sz="1400" dirty="0" err="1" smtClean="0"/>
              <a:t>Кабінету</a:t>
            </a:r>
            <a:r>
              <a:rPr lang="ru-RU" sz="1400" dirty="0" smtClean="0"/>
              <a:t> </a:t>
            </a:r>
            <a:r>
              <a:rPr lang="ru-RU" sz="1400" dirty="0" err="1" smtClean="0"/>
              <a:t>Міністрів</a:t>
            </a:r>
            <a:r>
              <a:rPr lang="ru-RU" sz="1400" dirty="0" smtClean="0"/>
              <a:t> </a:t>
            </a:r>
            <a:r>
              <a:rPr lang="ru-RU" sz="1400" dirty="0" err="1" smtClean="0"/>
              <a:t>України</a:t>
            </a:r>
            <a:r>
              <a:rPr lang="ru-RU" sz="1400" dirty="0" smtClean="0"/>
              <a:t>. </a:t>
            </a:r>
            <a:endParaRPr lang="ru-RU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540100" y="-299740"/>
            <a:ext cx="4364433" cy="7069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49</TotalTime>
  <Words>7602</Words>
  <Application>Microsoft Office PowerPoint</Application>
  <PresentationFormat>Экран (4:3)</PresentationFormat>
  <Paragraphs>47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Бумажная</vt:lpstr>
      <vt:lpstr>Інвентаризація мисливських угідь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Інвентаризація мисливських угідь </dc:title>
  <dc:creator>Руслан Аминов</dc:creator>
  <cp:lastModifiedBy>Руслан Аминов</cp:lastModifiedBy>
  <cp:revision>35</cp:revision>
  <dcterms:created xsi:type="dcterms:W3CDTF">2024-11-23T17:26:29Z</dcterms:created>
  <dcterms:modified xsi:type="dcterms:W3CDTF">2024-11-23T18:15:41Z</dcterms:modified>
</cp:coreProperties>
</file>