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90" r:id="rId35"/>
    <p:sldId id="289" r:id="rId36"/>
    <p:sldId id="291" r:id="rId37"/>
    <p:sldId id="293" r:id="rId38"/>
    <p:sldId id="294" r:id="rId39"/>
    <p:sldId id="300" r:id="rId40"/>
    <p:sldId id="287" r:id="rId41"/>
    <p:sldId id="295" r:id="rId42"/>
    <p:sldId id="299" r:id="rId43"/>
    <p:sldId id="303" r:id="rId44"/>
    <p:sldId id="297" r:id="rId45"/>
    <p:sldId id="298" r:id="rId46"/>
    <p:sldId id="301" r:id="rId47"/>
    <p:sldId id="302" r:id="rId48"/>
    <p:sldId id="296" r:id="rId49"/>
    <p:sldId id="307" r:id="rId50"/>
    <p:sldId id="306" r:id="rId51"/>
    <p:sldId id="305" r:id="rId52"/>
    <p:sldId id="304"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7692" autoAdjust="0"/>
  </p:normalViewPr>
  <p:slideViewPr>
    <p:cSldViewPr>
      <p:cViewPr varScale="1">
        <p:scale>
          <a:sx n="110" d="100"/>
          <a:sy n="110" d="100"/>
        </p:scale>
        <p:origin x="18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30.09.2024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30.09.2024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30.09.2024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30.09.2024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30.09.2024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30.09.2024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30.09.2024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30.09.2024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webp"/></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D8880-396F-AD70-2672-CE7B7E245CBF}"/>
              </a:ext>
            </a:extLst>
          </p:cNvPr>
          <p:cNvSpPr/>
          <p:nvPr/>
        </p:nvSpPr>
        <p:spPr>
          <a:xfrm>
            <a:off x="629275" y="332656"/>
            <a:ext cx="7885492"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6</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іберзброя</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373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C8F6-2A7E-786D-2FDE-6DD6411F77FE}"/>
              </a:ext>
            </a:extLst>
          </p:cNvPr>
          <p:cNvSpPr txBox="1"/>
          <p:nvPr/>
        </p:nvSpPr>
        <p:spPr>
          <a:xfrm>
            <a:off x="179512" y="332656"/>
            <a:ext cx="9001000" cy="10064294"/>
          </a:xfrm>
          <a:prstGeom prst="rect">
            <a:avLst/>
          </a:prstGeom>
          <a:noFill/>
        </p:spPr>
        <p:txBody>
          <a:bodyPr wrap="square">
            <a:spAutoFit/>
          </a:bodyPr>
          <a:lstStyle/>
          <a:p>
            <a:pPr algn="ctr"/>
            <a:r>
              <a:rPr lang="uk-UA" sz="2400" dirty="0">
                <a:latin typeface="Times New Roman" panose="02020603050405020304" pitchFamily="18" charset="0"/>
                <a:cs typeface="Times New Roman" panose="02020603050405020304" pitchFamily="18" charset="0"/>
              </a:rPr>
              <a:t>Термін "</a:t>
            </a:r>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відноситься до інструментів, технологій або методів, які використовуються в кіберпросторі для здійснення кібератак, </a:t>
            </a:r>
            <a:r>
              <a:rPr lang="uk-UA" sz="2400" dirty="0" err="1">
                <a:latin typeface="Times New Roman" panose="02020603050405020304" pitchFamily="18" charset="0"/>
                <a:cs typeface="Times New Roman" panose="02020603050405020304" pitchFamily="18" charset="0"/>
              </a:rPr>
              <a:t>кібервійських</a:t>
            </a:r>
            <a:r>
              <a:rPr lang="uk-UA" sz="2400" dirty="0">
                <a:latin typeface="Times New Roman" panose="02020603050405020304" pitchFamily="18" charset="0"/>
                <a:cs typeface="Times New Roman" panose="02020603050405020304" pitchFamily="18" charset="0"/>
              </a:rPr>
              <a:t> операцій або впливу на інформаційні системи та мережі. </a:t>
            </a:r>
          </a:p>
          <a:p>
            <a:endParaRPr lang="uk-UA" sz="2400" dirty="0">
              <a:latin typeface="Times New Roman" panose="02020603050405020304" pitchFamily="18" charset="0"/>
              <a:cs typeface="Times New Roman" panose="02020603050405020304" pitchFamily="18" charset="0"/>
            </a:endParaRPr>
          </a:p>
          <a:p>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може бути використана для різних цілей, включаючи розвідку, руйнування, шпигунство, вплив на суспільну думку або завдання шкоди ворогові. Прикладами </a:t>
            </a:r>
            <a:r>
              <a:rPr lang="uk-UA" sz="2400" dirty="0" err="1">
                <a:latin typeface="Times New Roman" panose="02020603050405020304" pitchFamily="18" charset="0"/>
                <a:cs typeface="Times New Roman" panose="02020603050405020304" pitchFamily="18" charset="0"/>
              </a:rPr>
              <a:t>кіберзброї</a:t>
            </a:r>
            <a:r>
              <a:rPr lang="uk-UA" sz="2400" dirty="0">
                <a:latin typeface="Times New Roman" panose="02020603050405020304" pitchFamily="18" charset="0"/>
                <a:cs typeface="Times New Roman" panose="02020603050405020304" pitchFamily="18" charset="0"/>
              </a:rPr>
              <a:t> є: </a:t>
            </a:r>
          </a:p>
          <a:p>
            <a:pPr marL="457200" indent="-457200">
              <a:buAutoNum type="arabicPeriod"/>
            </a:pPr>
            <a:r>
              <a:rPr lang="uk-UA" sz="2400" dirty="0">
                <a:latin typeface="Times New Roman" panose="02020603050405020304" pitchFamily="18" charset="0"/>
                <a:cs typeface="Times New Roman" panose="02020603050405020304" pitchFamily="18" charset="0"/>
              </a:rPr>
              <a:t>Віруси та програми-шпигуни: зборі конфіденційної інформації або виконання певних дій на комп'ютері без дозволу користувача. </a:t>
            </a:r>
          </a:p>
          <a:p>
            <a:r>
              <a:rPr lang="uk-UA" sz="2400" dirty="0">
                <a:latin typeface="Times New Roman" panose="02020603050405020304" pitchFamily="18" charset="0"/>
                <a:cs typeface="Times New Roman" panose="02020603050405020304" pitchFamily="18" charset="0"/>
              </a:rPr>
              <a:t>2. Віруси-троянці: приховується під виглядом корисної програми або файлу і виконує шкідливі дії при певній активації. </a:t>
            </a:r>
          </a:p>
          <a:p>
            <a:r>
              <a:rPr lang="uk-UA" sz="2400" dirty="0">
                <a:latin typeface="Times New Roman" panose="02020603050405020304" pitchFamily="18" charset="0"/>
                <a:cs typeface="Times New Roman" panose="02020603050405020304" pitchFamily="18" charset="0"/>
              </a:rPr>
              <a:t>3. Комп'ютерні черви: здатні самостійно розповсюджуватися через комп'ютерні мережі, використовують вразливості у програмному забезпеченні. </a:t>
            </a:r>
          </a:p>
          <a:p>
            <a:r>
              <a:rPr lang="uk-UA" sz="24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DDoS-</a:t>
            </a:r>
            <a:r>
              <a:rPr lang="uk-UA" sz="2400" dirty="0">
                <a:latin typeface="Times New Roman" panose="02020603050405020304" pitchFamily="18" charset="0"/>
                <a:cs typeface="Times New Roman" panose="02020603050405020304" pitchFamily="18" charset="0"/>
              </a:rPr>
              <a:t>атаки (</a:t>
            </a:r>
            <a:r>
              <a:rPr lang="en-US" sz="2400" dirty="0">
                <a:latin typeface="Times New Roman" panose="02020603050405020304" pitchFamily="18" charset="0"/>
                <a:cs typeface="Times New Roman" panose="02020603050405020304" pitchFamily="18" charset="0"/>
              </a:rPr>
              <a:t>Distributed Denial of Service) </a:t>
            </a:r>
            <a:r>
              <a:rPr lang="uk-UA" sz="2400" dirty="0">
                <a:latin typeface="Times New Roman" panose="02020603050405020304" pitchFamily="18" charset="0"/>
                <a:cs typeface="Times New Roman" panose="02020603050405020304" pitchFamily="18" charset="0"/>
              </a:rPr>
              <a:t>спрямовані на перевантаження </a:t>
            </a:r>
            <a:r>
              <a:rPr lang="uk-UA" sz="2400" dirty="0" err="1">
                <a:latin typeface="Times New Roman" panose="02020603050405020304" pitchFamily="18" charset="0"/>
                <a:cs typeface="Times New Roman" panose="02020603050405020304" pitchFamily="18" charset="0"/>
              </a:rPr>
              <a:t>вебсерверів</a:t>
            </a:r>
            <a:r>
              <a:rPr lang="uk-UA" sz="2400" dirty="0">
                <a:latin typeface="Times New Roman" panose="02020603050405020304" pitchFamily="18" charset="0"/>
                <a:cs typeface="Times New Roman" panose="02020603050405020304" pitchFamily="18" charset="0"/>
              </a:rPr>
              <a:t> або мережевих </a:t>
            </a:r>
            <a:r>
              <a:rPr lang="uk-UA" sz="2400" dirty="0" err="1">
                <a:latin typeface="Times New Roman" panose="02020603050405020304" pitchFamily="18" charset="0"/>
                <a:cs typeface="Times New Roman" panose="02020603050405020304" pitchFamily="18" charset="0"/>
              </a:rPr>
              <a:t>інфраструктур</a:t>
            </a:r>
            <a:r>
              <a:rPr lang="uk-UA" sz="2400" dirty="0">
                <a:latin typeface="Times New Roman" panose="02020603050405020304" pitchFamily="18" charset="0"/>
                <a:cs typeface="Times New Roman" panose="02020603050405020304" pitchFamily="18" charset="0"/>
              </a:rPr>
              <a:t> шляхом надмірного надходження запитів або трафіку. </a:t>
            </a:r>
          </a:p>
          <a:p>
            <a:r>
              <a:rPr lang="uk-UA" sz="2400" dirty="0">
                <a:latin typeface="Times New Roman" panose="02020603050405020304" pitchFamily="18" charset="0"/>
                <a:cs typeface="Times New Roman" panose="02020603050405020304" pitchFamily="18" charset="0"/>
              </a:rPr>
              <a:t>5.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один із видів соціально-інженерної атаки - маскування зловмисника як легальні особи або організації для отримання конфіденційної інформації. Технічний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 маскування комп’ютерної системи під виглядом легальної. </a:t>
            </a:r>
          </a:p>
          <a:p>
            <a:r>
              <a:rPr lang="uk-UA" sz="2400" dirty="0">
                <a:latin typeface="Times New Roman" panose="02020603050405020304" pitchFamily="18" charset="0"/>
                <a:cs typeface="Times New Roman" panose="02020603050405020304" pitchFamily="18" charset="0"/>
              </a:rPr>
              <a:t>6. </a:t>
            </a:r>
            <a:r>
              <a:rPr lang="uk-UA" sz="2400"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на основі штучного інтелекту: використовується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102072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E1BBE-E5C5-75B0-5AB7-0E08FE6FE142}"/>
              </a:ext>
            </a:extLst>
          </p:cNvPr>
          <p:cNvSpPr txBox="1"/>
          <p:nvPr/>
        </p:nvSpPr>
        <p:spPr>
          <a:xfrm>
            <a:off x="251520" y="620688"/>
            <a:ext cx="8964488" cy="5355312"/>
          </a:xfrm>
          <a:prstGeom prst="rect">
            <a:avLst/>
          </a:prstGeom>
          <a:noFill/>
        </p:spPr>
        <p:txBody>
          <a:bodyPr wrap="square">
            <a:spAutoFit/>
          </a:bodyPr>
          <a:lstStyle/>
          <a:p>
            <a:r>
              <a:rPr lang="uk-UA" dirty="0"/>
              <a:t>На думку </a:t>
            </a:r>
            <a:r>
              <a:rPr lang="uk-UA" dirty="0" err="1"/>
              <a:t>Білюги</a:t>
            </a:r>
            <a:r>
              <a:rPr lang="uk-UA" dirty="0"/>
              <a:t> А.Д., </a:t>
            </a:r>
            <a:r>
              <a:rPr lang="uk-UA" dirty="0" err="1"/>
              <a:t>кіберзброя</a:t>
            </a:r>
            <a:r>
              <a:rPr lang="uk-UA" dirty="0"/>
              <a:t> – технічно-технологічний комплекс, що складається зі спеціального комп’ютерного обладнання, технологій та програм, призначених для цілеспрямованого порушення роботи інформаційно-технічних систем, викривлення, пошкодження, заволодіння або знищення критично важливої інформації, що може призвести до катастрофічних наслідків техногенного характеру [5, с. 45]. </a:t>
            </a:r>
          </a:p>
          <a:p>
            <a:endParaRPr lang="uk-UA" dirty="0"/>
          </a:p>
          <a:p>
            <a:r>
              <a:rPr lang="uk-UA" dirty="0"/>
              <a:t>Горбенко В.І. вважає, що термін “</a:t>
            </a:r>
            <a:r>
              <a:rPr lang="uk-UA" dirty="0" err="1"/>
              <a:t>кіберзброя</a:t>
            </a:r>
            <a:r>
              <a:rPr lang="uk-UA" dirty="0"/>
              <a:t>” відноситься до інструментів, технологій або методів, які використовуються в кіберпросторі для здійснення кібератак, </a:t>
            </a:r>
            <a:r>
              <a:rPr lang="uk-UA" dirty="0" err="1"/>
              <a:t>кібервійських</a:t>
            </a:r>
            <a:r>
              <a:rPr lang="uk-UA" dirty="0"/>
              <a:t> операцій або впливу на інформаційні системи та мережі [17]. </a:t>
            </a:r>
          </a:p>
          <a:p>
            <a:endParaRPr lang="uk-UA" dirty="0"/>
          </a:p>
          <a:p>
            <a:r>
              <a:rPr lang="uk-UA" dirty="0"/>
              <a:t>Американські вчені Т. Рід та П. </a:t>
            </a:r>
            <a:r>
              <a:rPr lang="uk-UA" dirty="0" err="1"/>
              <a:t>МакБарні</a:t>
            </a:r>
            <a:r>
              <a:rPr lang="uk-UA" dirty="0"/>
              <a:t> розглядають </a:t>
            </a:r>
            <a:r>
              <a:rPr lang="uk-UA" dirty="0" err="1"/>
              <a:t>кіберзброю</a:t>
            </a:r>
            <a:r>
              <a:rPr lang="uk-UA" dirty="0"/>
              <a:t> як один з видів зброї: комп’ютерний код, який використовується з метою погрози чи заподіяння фізичної, функціональної та психологічної шкоди структурам, системам чи фізичним особам [13]. </a:t>
            </a:r>
          </a:p>
          <a:p>
            <a:endParaRPr lang="uk-UA" dirty="0"/>
          </a:p>
          <a:p>
            <a:r>
              <a:rPr lang="uk-UA" dirty="0"/>
              <a:t>Італійський дослідник С. </a:t>
            </a:r>
            <a:r>
              <a:rPr lang="uk-UA" dirty="0" err="1"/>
              <a:t>Меле</a:t>
            </a:r>
            <a:r>
              <a:rPr lang="uk-UA" dirty="0"/>
              <a:t> робить висновок, що </a:t>
            </a:r>
            <a:r>
              <a:rPr lang="uk-UA" dirty="0" err="1"/>
              <a:t>кіберзброєю</a:t>
            </a:r>
            <a:r>
              <a:rPr lang="uk-UA" dirty="0"/>
              <a:t> може бути пристрій чи будь-який набір інструкцій для комп’ютера, що використовується в конфліктах між державними та недержавними суб’єктами з метою заподіяння (прямо чи опосередковано) фізичних збитків людям чи предметам, а також пошкодження та/або виведення з ладу інформаційних систем [12, с. 7]</a:t>
            </a:r>
          </a:p>
        </p:txBody>
      </p:sp>
    </p:spTree>
    <p:extLst>
      <p:ext uri="{BB962C8B-B14F-4D97-AF65-F5344CB8AC3E}">
        <p14:creationId xmlns:p14="http://schemas.microsoft.com/office/powerpoint/2010/main" val="284950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B0487-B92E-3B2A-83EA-BDA28C35F22F}"/>
              </a:ext>
            </a:extLst>
          </p:cNvPr>
          <p:cNvSpPr txBox="1"/>
          <p:nvPr/>
        </p:nvSpPr>
        <p:spPr>
          <a:xfrm>
            <a:off x="467544" y="0"/>
            <a:ext cx="4572000" cy="1477328"/>
          </a:xfrm>
          <a:prstGeom prst="rect">
            <a:avLst/>
          </a:prstGeom>
          <a:noFill/>
        </p:spPr>
        <p:txBody>
          <a:bodyPr wrap="square">
            <a:spAutoFit/>
          </a:bodyPr>
          <a:lstStyle/>
          <a:p>
            <a:r>
              <a:rPr lang="uk-UA" dirty="0"/>
              <a:t>мережеву </a:t>
            </a:r>
            <a:r>
              <a:rPr lang="uk-UA" dirty="0" err="1"/>
              <a:t>кіберзброю</a:t>
            </a:r>
            <a:r>
              <a:rPr lang="uk-UA" dirty="0"/>
              <a:t>, </a:t>
            </a:r>
          </a:p>
          <a:p>
            <a:r>
              <a:rPr lang="uk-UA" dirty="0"/>
              <a:t>попередньо встановлену </a:t>
            </a:r>
            <a:r>
              <a:rPr lang="uk-UA" dirty="0" err="1"/>
              <a:t>кіберзброю</a:t>
            </a:r>
            <a:r>
              <a:rPr lang="uk-UA" dirty="0"/>
              <a:t>, проникаючу </a:t>
            </a:r>
            <a:r>
              <a:rPr lang="uk-UA" dirty="0" err="1"/>
              <a:t>кіберзброю</a:t>
            </a:r>
            <a:r>
              <a:rPr lang="uk-UA" dirty="0"/>
              <a:t>, </a:t>
            </a:r>
          </a:p>
          <a:p>
            <a:r>
              <a:rPr lang="uk-UA" dirty="0"/>
              <a:t>електромагнітну зброю, </a:t>
            </a:r>
          </a:p>
          <a:p>
            <a:r>
              <a:rPr lang="uk-UA" dirty="0"/>
              <a:t>комунікаційну </a:t>
            </a:r>
            <a:r>
              <a:rPr lang="uk-UA" dirty="0" err="1"/>
              <a:t>кіберзброю</a:t>
            </a:r>
            <a:endParaRPr lang="uk-UA" dirty="0"/>
          </a:p>
        </p:txBody>
      </p:sp>
      <p:sp>
        <p:nvSpPr>
          <p:cNvPr id="5" name="TextBox 4">
            <a:extLst>
              <a:ext uri="{FF2B5EF4-FFF2-40B4-BE49-F238E27FC236}">
                <a16:creationId xmlns:a16="http://schemas.microsoft.com/office/drawing/2014/main" id="{0F5D4BC8-128C-0847-0D74-F942D272A593}"/>
              </a:ext>
            </a:extLst>
          </p:cNvPr>
          <p:cNvSpPr txBox="1"/>
          <p:nvPr/>
        </p:nvSpPr>
        <p:spPr>
          <a:xfrm>
            <a:off x="899592" y="2564904"/>
            <a:ext cx="7992888" cy="3693319"/>
          </a:xfrm>
          <a:prstGeom prst="rect">
            <a:avLst/>
          </a:prstGeom>
          <a:noFill/>
        </p:spPr>
        <p:txBody>
          <a:bodyPr wrap="square">
            <a:spAutoFit/>
          </a:bodyPr>
          <a:lstStyle/>
          <a:p>
            <a:r>
              <a:rPr lang="uk-UA" dirty="0"/>
              <a:t>Прикладами </a:t>
            </a:r>
            <a:r>
              <a:rPr lang="uk-UA" dirty="0" err="1"/>
              <a:t>кіберзброї</a:t>
            </a:r>
            <a:r>
              <a:rPr lang="uk-UA" dirty="0"/>
              <a:t> визнаються: 1) віруси та програми-шпигуни – збирання конфіденційної інформації або виконання певних дій на комп’ютері без дозволу користувача; 2) віруси-троянці – приховується під виглядом корисної програми або файлу і виконує шкідливі дії при певній активації; 3) комп’ютерні черви – здатні самостійно розповсюджуватися через комп’ютерні мережі, використовують вразливості у програмному забезпеченні; 4) </a:t>
            </a:r>
            <a:r>
              <a:rPr lang="en-US" dirty="0"/>
              <a:t>DDoS-</a:t>
            </a:r>
            <a:r>
              <a:rPr lang="uk-UA" dirty="0"/>
              <a:t>атаки (</a:t>
            </a:r>
            <a:r>
              <a:rPr lang="en-US" dirty="0"/>
              <a:t>Distributed Denial of Service) – </a:t>
            </a:r>
            <a:r>
              <a:rPr lang="uk-UA" dirty="0"/>
              <a:t>спрямовані на перевантаження веб-серверів або мережевих </a:t>
            </a:r>
            <a:r>
              <a:rPr lang="uk-UA" dirty="0" err="1"/>
              <a:t>інфраструктур</a:t>
            </a:r>
            <a:r>
              <a:rPr lang="uk-UA" dirty="0"/>
              <a:t> шляхом надмірного надходження запитів або трафіку; 5) </a:t>
            </a:r>
            <a:r>
              <a:rPr lang="uk-UA" dirty="0" err="1"/>
              <a:t>фішинг</a:t>
            </a:r>
            <a:r>
              <a:rPr lang="uk-UA" dirty="0"/>
              <a:t> – один із видів соціально-інженерної атаки, маскування зловмисника як легальні особи або організації для отримання конфіденційної інформації. Технічний </a:t>
            </a:r>
            <a:r>
              <a:rPr lang="uk-UA" dirty="0" err="1"/>
              <a:t>фішинг</a:t>
            </a:r>
            <a:r>
              <a:rPr lang="uk-UA" dirty="0"/>
              <a:t> – маскування комп’ютерної системи під виглядом легальної; 6) використання штучного інтелекту –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366267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8F3655-3AB3-01B9-0114-923A21BF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116632"/>
            <a:ext cx="8640381" cy="6624736"/>
          </a:xfrm>
          <a:prstGeom prst="rect">
            <a:avLst/>
          </a:prstGeom>
        </p:spPr>
      </p:pic>
    </p:spTree>
    <p:extLst>
      <p:ext uri="{BB962C8B-B14F-4D97-AF65-F5344CB8AC3E}">
        <p14:creationId xmlns:p14="http://schemas.microsoft.com/office/powerpoint/2010/main" val="2034187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D28DA714-E1D0-1580-CA4C-97BFCE305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a:prstGeom prst="rect">
            <a:avLst/>
          </a:prstGeom>
        </p:spPr>
      </p:pic>
    </p:spTree>
    <p:extLst>
      <p:ext uri="{BB962C8B-B14F-4D97-AF65-F5344CB8AC3E}">
        <p14:creationId xmlns:p14="http://schemas.microsoft.com/office/powerpoint/2010/main" val="2718561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5175F76-1BBE-C446-15E8-F140E18A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17032"/>
            <a:ext cx="3696048" cy="3038783"/>
          </a:xfrm>
          <a:prstGeom prst="rect">
            <a:avLst/>
          </a:prstGeom>
        </p:spPr>
      </p:pic>
      <p:pic>
        <p:nvPicPr>
          <p:cNvPr id="5" name="Рисунок 4">
            <a:extLst>
              <a:ext uri="{FF2B5EF4-FFF2-40B4-BE49-F238E27FC236}">
                <a16:creationId xmlns:a16="http://schemas.microsoft.com/office/drawing/2014/main" id="{3D8739CC-894A-64F5-9EA8-BAC71B5F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0"/>
            <a:ext cx="8856985" cy="3717032"/>
          </a:xfrm>
          <a:prstGeom prst="rect">
            <a:avLst/>
          </a:prstGeom>
        </p:spPr>
      </p:pic>
      <p:pic>
        <p:nvPicPr>
          <p:cNvPr id="3" name="Рисунок 2">
            <a:extLst>
              <a:ext uri="{FF2B5EF4-FFF2-40B4-BE49-F238E27FC236}">
                <a16:creationId xmlns:a16="http://schemas.microsoft.com/office/drawing/2014/main" id="{B992D2FB-3EEF-10DC-AA7A-16A28C367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1471"/>
            <a:ext cx="5220072" cy="2403873"/>
          </a:xfrm>
          <a:prstGeom prst="rect">
            <a:avLst/>
          </a:prstGeom>
        </p:spPr>
      </p:pic>
    </p:spTree>
    <p:extLst>
      <p:ext uri="{BB962C8B-B14F-4D97-AF65-F5344CB8AC3E}">
        <p14:creationId xmlns:p14="http://schemas.microsoft.com/office/powerpoint/2010/main" val="1282902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481222BA-DFF7-AAAA-DA35-3A97E0747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784976" cy="6552728"/>
          </a:xfrm>
          <a:prstGeom prst="rect">
            <a:avLst/>
          </a:prstGeom>
        </p:spPr>
      </p:pic>
    </p:spTree>
    <p:extLst>
      <p:ext uri="{BB962C8B-B14F-4D97-AF65-F5344CB8AC3E}">
        <p14:creationId xmlns:p14="http://schemas.microsoft.com/office/powerpoint/2010/main" val="1018671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B6CEE60-DE7C-D002-A98B-EC07C01B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88640"/>
            <a:ext cx="8572500" cy="6480720"/>
          </a:xfrm>
          <a:prstGeom prst="rect">
            <a:avLst/>
          </a:prstGeom>
        </p:spPr>
      </p:pic>
    </p:spTree>
    <p:extLst>
      <p:ext uri="{BB962C8B-B14F-4D97-AF65-F5344CB8AC3E}">
        <p14:creationId xmlns:p14="http://schemas.microsoft.com/office/powerpoint/2010/main" val="1260138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D682D-0583-FAFB-E160-F75EE6DBC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3478627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07A5917-AFEA-9672-072A-24EE8EA923C6}"/>
              </a:ext>
            </a:extLst>
          </p:cNvPr>
          <p:cNvSpPr/>
          <p:nvPr/>
        </p:nvSpPr>
        <p:spPr>
          <a:xfrm>
            <a:off x="248627" y="188640"/>
            <a:ext cx="9031639" cy="59093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3</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a:ln w="22225">
                  <a:solidFill>
                    <a:schemeClr val="accent2"/>
                  </a:solidFill>
                  <a:prstDash val="solid"/>
                </a:ln>
                <a:solidFill>
                  <a:schemeClr val="accent2">
                    <a:lumMod val="40000"/>
                    <a:lumOff val="60000"/>
                  </a:schemeClr>
                </a:solidFill>
              </a:rPr>
              <a:t>В чому </a:t>
            </a:r>
          </a:p>
          <a:p>
            <a:pPr algn="ctr"/>
            <a:r>
              <a:rPr lang="uk-UA" sz="5400" b="1" dirty="0">
                <a:ln w="22225">
                  <a:solidFill>
                    <a:schemeClr val="accent2"/>
                  </a:solidFill>
                  <a:prstDash val="solid"/>
                </a:ln>
                <a:solidFill>
                  <a:schemeClr val="accent2">
                    <a:lumMod val="40000"/>
                    <a:lumOff val="60000"/>
                  </a:schemeClr>
                </a:solidFill>
              </a:rPr>
              <a:t>особливості/відмінності </a:t>
            </a:r>
          </a:p>
          <a:p>
            <a:pPr algn="ctr"/>
            <a:r>
              <a:rPr lang="uk-UA" sz="5400" b="1" dirty="0">
                <a:ln w="22225">
                  <a:solidFill>
                    <a:schemeClr val="accent2"/>
                  </a:solidFill>
                  <a:prstDash val="solid"/>
                </a:ln>
                <a:solidFill>
                  <a:schemeClr val="accent2">
                    <a:lumMod val="40000"/>
                    <a:lumOff val="60000"/>
                  </a:schemeClr>
                </a:solidFill>
              </a:rPr>
              <a:t>у сутності та застосуванні </a:t>
            </a:r>
          </a:p>
          <a:p>
            <a:pPr algn="ctr"/>
            <a:r>
              <a:rPr lang="uk-UA" sz="5400" b="1" dirty="0" err="1">
                <a:ln w="22225">
                  <a:solidFill>
                    <a:schemeClr val="accent2"/>
                  </a:solidFill>
                  <a:prstDash val="solid"/>
                </a:ln>
                <a:solidFill>
                  <a:schemeClr val="accent2">
                    <a:lumMod val="40000"/>
                    <a:lumOff val="60000"/>
                  </a:schemeClr>
                </a:solidFill>
              </a:rPr>
              <a:t>кіберзброї</a:t>
            </a:r>
            <a:r>
              <a:rPr lang="uk-UA" sz="5400" b="1" dirty="0">
                <a:ln w="22225">
                  <a:solidFill>
                    <a:schemeClr val="accent2"/>
                  </a:solidFill>
                  <a:prstDash val="solid"/>
                </a:ln>
                <a:solidFill>
                  <a:schemeClr val="accent2">
                    <a:lumMod val="40000"/>
                    <a:lumOff val="60000"/>
                  </a:schemeClr>
                </a:solidFill>
              </a:rPr>
              <a:t> </a:t>
            </a:r>
          </a:p>
          <a:p>
            <a:pPr algn="ctr"/>
            <a:r>
              <a:rPr lang="uk-UA" sz="5400" b="1" dirty="0">
                <a:ln w="22225">
                  <a:solidFill>
                    <a:schemeClr val="accent2"/>
                  </a:solidFill>
                  <a:prstDash val="solid"/>
                </a:ln>
                <a:solidFill>
                  <a:schemeClr val="accent2">
                    <a:lumMod val="40000"/>
                    <a:lumOff val="60000"/>
                  </a:schemeClr>
                </a:solidFill>
              </a:rPr>
              <a:t>у порівнянні із традиційною?</a:t>
            </a:r>
          </a:p>
        </p:txBody>
      </p:sp>
    </p:spTree>
    <p:extLst>
      <p:ext uri="{BB962C8B-B14F-4D97-AF65-F5344CB8AC3E}">
        <p14:creationId xmlns:p14="http://schemas.microsoft.com/office/powerpoint/2010/main" val="807600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55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417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9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3289</Words>
  <Application>Microsoft Office PowerPoint</Application>
  <PresentationFormat>Екран (4:3)</PresentationFormat>
  <Paragraphs>159</Paragraphs>
  <Slides>52</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52</vt:i4>
      </vt:variant>
    </vt:vector>
  </HeadingPairs>
  <TitlesOfParts>
    <vt:vector size="56"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59</cp:revision>
  <dcterms:created xsi:type="dcterms:W3CDTF">2022-09-06T08:07:36Z</dcterms:created>
  <dcterms:modified xsi:type="dcterms:W3CDTF">2024-09-30T09:45:21Z</dcterms:modified>
</cp:coreProperties>
</file>