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92" r:id="rId5"/>
    <p:sldId id="271" r:id="rId6"/>
    <p:sldId id="273" r:id="rId7"/>
    <p:sldId id="274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84" r:id="rId17"/>
    <p:sldId id="269" r:id="rId18"/>
    <p:sldId id="267" r:id="rId19"/>
    <p:sldId id="268" r:id="rId20"/>
    <p:sldId id="287" r:id="rId21"/>
    <p:sldId id="270" r:id="rId22"/>
    <p:sldId id="275" r:id="rId23"/>
    <p:sldId id="276" r:id="rId24"/>
    <p:sldId id="278" r:id="rId25"/>
    <p:sldId id="279" r:id="rId26"/>
    <p:sldId id="280" r:id="rId27"/>
    <p:sldId id="281" r:id="rId28"/>
    <p:sldId id="282" r:id="rId29"/>
    <p:sldId id="285" r:id="rId30"/>
    <p:sldId id="283" r:id="rId31"/>
    <p:sldId id="277" r:id="rId32"/>
    <p:sldId id="288" r:id="rId33"/>
    <p:sldId id="286" r:id="rId34"/>
    <p:sldId id="289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21"/>
    <p:restoredTop sz="94651"/>
  </p:normalViewPr>
  <p:slideViewPr>
    <p:cSldViewPr snapToGrid="0" snapToObjects="1">
      <p:cViewPr varScale="1">
        <p:scale>
          <a:sx n="115" d="100"/>
          <a:sy n="115" d="100"/>
        </p:scale>
        <p:origin x="240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10/30/23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10/30/23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10/30/23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10/30/23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10/30/23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40000"/>
                <a:lumOff val="6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647C08-A887-D944-9DC3-5B3EC97508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UA" b="1" dirty="0">
                <a:latin typeface="Bookman Old Style" panose="02050604050505020204" pitchFamily="18" charset="0"/>
              </a:rPr>
              <a:t>ПРОГНОЗУВАННЯ: теоретико-методологічні засади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1A230E-9837-1E4C-AE7C-3458F34E78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b="1" dirty="0">
                <a:latin typeface="Bookman Old Style" panose="02050604050505020204" pitchFamily="18" charset="0"/>
              </a:rPr>
              <a:t>к</a:t>
            </a:r>
            <a:r>
              <a:rPr lang="ru-UA" sz="2000" b="1" dirty="0">
                <a:latin typeface="Bookman Old Style" panose="02050604050505020204" pitchFamily="18" charset="0"/>
              </a:rPr>
              <a:t>.політ.н. Н.В.Лепська</a:t>
            </a:r>
          </a:p>
        </p:txBody>
      </p:sp>
    </p:spTree>
    <p:extLst>
      <p:ext uri="{BB962C8B-B14F-4D97-AF65-F5344CB8AC3E}">
        <p14:creationId xmlns:p14="http://schemas.microsoft.com/office/powerpoint/2010/main" val="2269711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20000"/>
                <a:lumOff val="80000"/>
              </a:schemeClr>
            </a:gs>
            <a:gs pos="38000">
              <a:schemeClr val="accent5">
                <a:lumMod val="20000"/>
                <a:lumOff val="80000"/>
              </a:schemeClr>
            </a:gs>
            <a:gs pos="65000">
              <a:schemeClr val="accent6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65BCF56-1086-1347-B965-2002C6148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8998" y="557214"/>
            <a:ext cx="6297266" cy="59578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Існує 3 форми передбачення:</a:t>
            </a:r>
          </a:p>
          <a:p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Наукове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- результат наукової теорії, який будується на основі </a:t>
            </a:r>
            <a:r>
              <a:rPr lang="uk-UA" sz="20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виявлених науковими методами закономірностей 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розвитку природи, суспільства, мислення (прогноз погоди, розвитку країни …)</a:t>
            </a:r>
          </a:p>
          <a:p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Ненаукове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- базується на </a:t>
            </a:r>
            <a:r>
              <a:rPr lang="uk-UA" sz="20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нереальних, фантастичних взаємозв'язках 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(гадання, ясновидіння, пророцтва Нострадамуса …); маніпулювання свідомістю і поведінкою людини; пророцтва за своєю сутністю є винятковими, з претензіями на абсолютність, незмінну достовірність</a:t>
            </a:r>
          </a:p>
          <a:p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Емпіричне передбачення 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- базується на повсякденному досвіді людей (народні прикмети …)</a:t>
            </a:r>
          </a:p>
        </p:txBody>
      </p:sp>
      <p:pic>
        <p:nvPicPr>
          <p:cNvPr id="3074" name="Picture 2" descr="Блог технократа — Футурология, будущее Украины, прогнозы, устойчивое  развитие, зеленое строительство, возобновляемая энергетика">
            <a:extLst>
              <a:ext uri="{FF2B5EF4-FFF2-40B4-BE49-F238E27FC236}">
                <a16:creationId xmlns:a16="http://schemas.microsoft.com/office/drawing/2014/main" id="{8D894BB2-F028-DE4E-970D-3EA02A5A5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49" y="0"/>
            <a:ext cx="4935399" cy="25225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к узнать настоящая гадалка или нет">
            <a:extLst>
              <a:ext uri="{FF2B5EF4-FFF2-40B4-BE49-F238E27FC236}">
                <a16:creationId xmlns:a16="http://schemas.microsoft.com/office/drawing/2014/main" id="{95282460-31AB-214E-BC78-082E237CF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039" y="2183675"/>
            <a:ext cx="4222750" cy="27049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Гадалка (Альфреда Бриклин (Френсис)) | Иронические стихи — Литературный  салон">
            <a:extLst>
              <a:ext uri="{FF2B5EF4-FFF2-40B4-BE49-F238E27FC236}">
                <a16:creationId xmlns:a16="http://schemas.microsoft.com/office/drawing/2014/main" id="{1506F7BB-1CD6-F547-8226-06C7FF4BE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36" y="4335464"/>
            <a:ext cx="4222749" cy="25336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155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16B8200-E944-F844-8D52-40C2D2555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638" y="428625"/>
            <a:ext cx="7091362" cy="642937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b="1" dirty="0">
                <a:solidFill>
                  <a:srgbClr val="7030A0"/>
                </a:solidFill>
              </a:rPr>
              <a:t>НАУКОВЕ ПЕРЕДБАЧЕННЯ МАЄ 3 ФОРМИ:</a:t>
            </a:r>
          </a:p>
          <a:p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ГІПОТЕЗА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b="1" dirty="0"/>
              <a:t>– </a:t>
            </a:r>
            <a:r>
              <a:rPr lang="uk-UA" b="1" dirty="0">
                <a:solidFill>
                  <a:srgbClr val="FF0000"/>
                </a:solidFill>
              </a:rPr>
              <a:t>наукове припущення</a:t>
            </a:r>
            <a:r>
              <a:rPr lang="uk-UA" b="1" dirty="0"/>
              <a:t>, яке висувається для пояснення якогось явища і яке </a:t>
            </a:r>
            <a:r>
              <a:rPr lang="uk-UA" b="1" dirty="0">
                <a:solidFill>
                  <a:srgbClr val="FF0000"/>
                </a:solidFill>
              </a:rPr>
              <a:t>вимагає підтвердження </a:t>
            </a:r>
            <a:r>
              <a:rPr lang="uk-UA" b="1" dirty="0"/>
              <a:t>(оцінки) на досвіді і теоретичного обґрунтування для того, щоб стати достовірною науковою теорією; припущення про </a:t>
            </a:r>
            <a:r>
              <a:rPr lang="uk-UA" b="1" dirty="0">
                <a:solidFill>
                  <a:srgbClr val="FF0000"/>
                </a:solidFill>
              </a:rPr>
              <a:t>те, що щось може відбутися, а може й не відбутися</a:t>
            </a:r>
            <a:r>
              <a:rPr lang="uk-UA" b="1" dirty="0"/>
              <a:t>. На рівні гіпотези, як правило, надаються </a:t>
            </a:r>
            <a:r>
              <a:rPr lang="uk-UA" b="1" i="1" u="sng" dirty="0">
                <a:solidFill>
                  <a:srgbClr val="FF0000"/>
                </a:solidFill>
              </a:rPr>
              <a:t>якісні характеристики </a:t>
            </a:r>
            <a:r>
              <a:rPr lang="uk-UA" b="1" dirty="0">
                <a:solidFill>
                  <a:srgbClr val="FF0000"/>
                </a:solidFill>
              </a:rPr>
              <a:t>про розвиток досліджуваного об</a:t>
            </a:r>
            <a:r>
              <a:rPr lang="ru-RU" b="1" dirty="0">
                <a:solidFill>
                  <a:srgbClr val="FF0000"/>
                </a:solidFill>
              </a:rPr>
              <a:t>’</a:t>
            </a:r>
            <a:r>
              <a:rPr lang="uk-UA" b="1" dirty="0">
                <a:solidFill>
                  <a:srgbClr val="FF0000"/>
                </a:solidFill>
              </a:rPr>
              <a:t>єкта, загальні його закономірності та риси</a:t>
            </a:r>
          </a:p>
          <a:p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ПРОГНОЗ</a:t>
            </a:r>
            <a:r>
              <a:rPr lang="uk-UA" b="1" dirty="0"/>
              <a:t> - науково обґрунтоване судження про </a:t>
            </a:r>
            <a:r>
              <a:rPr lang="uk-UA" b="1" dirty="0">
                <a:solidFill>
                  <a:srgbClr val="FF0000"/>
                </a:solidFill>
              </a:rPr>
              <a:t>можливий стан об’єкта в майбутньому та/або про ймовірні альтернативні шляхи і терміни їх реалізації</a:t>
            </a:r>
            <a:r>
              <a:rPr lang="uk-UA" b="1" dirty="0"/>
              <a:t>; порівняно з гіпотезою має більшу визначеність, містить </a:t>
            </a:r>
            <a:r>
              <a:rPr lang="uk-UA" b="1" i="1" u="sng" dirty="0">
                <a:solidFill>
                  <a:srgbClr val="FF0000"/>
                </a:solidFill>
              </a:rPr>
              <a:t>не тільки якісні, але вже і кількісні характеристики</a:t>
            </a:r>
            <a:r>
              <a:rPr lang="uk-UA" b="1" dirty="0">
                <a:solidFill>
                  <a:srgbClr val="FF0000"/>
                </a:solidFill>
              </a:rPr>
              <a:t>; вислів про раніше невідоме становище речей, яке отримуємо в рамках наукової теорії як підсумок на основі висновку з вже відомих або обґрунтованих припущень</a:t>
            </a:r>
            <a:endParaRPr lang="ru-UA" b="1" dirty="0"/>
          </a:p>
          <a:p>
            <a:r>
              <a:rPr lang="ru-UA" b="1" dirty="0">
                <a:solidFill>
                  <a:schemeClr val="accent6">
                    <a:lumMod val="50000"/>
                  </a:schemeClr>
                </a:solidFill>
              </a:rPr>
              <a:t>ПЛАН</a:t>
            </a:r>
            <a:r>
              <a:rPr lang="ru-UA" b="1" dirty="0"/>
              <a:t> – постановка </a:t>
            </a:r>
            <a:r>
              <a:rPr lang="ru-UA" b="1" dirty="0">
                <a:solidFill>
                  <a:srgbClr val="FF0000"/>
                </a:solidFill>
              </a:rPr>
              <a:t>чітко визначеної мети і передбачення конкретних детальних подій</a:t>
            </a:r>
            <a:r>
              <a:rPr lang="ru-UA" b="1" dirty="0"/>
              <a:t> досліджуваного явища або </a:t>
            </a:r>
            <a:r>
              <a:rPr lang="uk-UA" b="1" dirty="0"/>
              <a:t>об'єкта</a:t>
            </a:r>
          </a:p>
          <a:p>
            <a:endParaRPr lang="uk-UA" b="1" dirty="0">
              <a:solidFill>
                <a:srgbClr val="FF0000"/>
              </a:solidFill>
            </a:endParaRPr>
          </a:p>
          <a:p>
            <a:endParaRPr lang="uk-UA" dirty="0"/>
          </a:p>
        </p:txBody>
      </p:sp>
      <p:pic>
        <p:nvPicPr>
          <p:cNvPr id="5122" name="Picture 2" descr="футурология">
            <a:extLst>
              <a:ext uri="{FF2B5EF4-FFF2-40B4-BE49-F238E27FC236}">
                <a16:creationId xmlns:a16="http://schemas.microsoft.com/office/drawing/2014/main" id="{9A7662CF-673F-0647-B455-CFBB8BA0B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1" y="0"/>
            <a:ext cx="4933175" cy="288607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Футурология - Tемы - DELFI">
            <a:extLst>
              <a:ext uri="{FF2B5EF4-FFF2-40B4-BE49-F238E27FC236}">
                <a16:creationId xmlns:a16="http://schemas.microsoft.com/office/drawing/2014/main" id="{36D84D01-95C9-D548-9BE7-597443DD64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3" t="9860" r="10043" b="7426"/>
          <a:stretch/>
        </p:blipFill>
        <p:spPr bwMode="auto">
          <a:xfrm>
            <a:off x="1019173" y="2100234"/>
            <a:ext cx="3986213" cy="245681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Познавательная футурология КазаниВовремя.Ру">
            <a:extLst>
              <a:ext uri="{FF2B5EF4-FFF2-40B4-BE49-F238E27FC236}">
                <a16:creationId xmlns:a16="http://schemas.microsoft.com/office/drawing/2014/main" id="{DB9712A9-4975-B14C-9D88-8EAE59CC7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1" y="4139890"/>
            <a:ext cx="5123678" cy="262889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457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20000"/>
                <a:lumOff val="80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5000">
              <a:schemeClr val="accent6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B5C122E-68DD-0845-969B-B5C6E0A19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5" y="0"/>
            <a:ext cx="7019925" cy="6858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РІВНІ КОНКРЕТИЗАЦІЇ СОЦІАЛЬНОГО НАУКОВОГО ПЕРЕДБАЧЕННЯ:</a:t>
            </a:r>
          </a:p>
          <a:p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ПЕРЕДЧУТТЯ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– як психофізичне / біологічне явище, притаманне усім живим вищим організмам і як соціальне явище, яке знаходить відображення і втілення в житті багатьох людей та пов'язано з очікуванням ймовірних подій; часто на рівні інтуїції та підсвідомості</a:t>
            </a:r>
          </a:p>
          <a:p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ЗДОГАД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притаманне тільки людині – як різновид інтелектуальної діяльності, як роздуми про майбутнє на основі особистого досвіду, уявлення про свою майбутню професію тощо</a:t>
            </a:r>
          </a:p>
          <a:p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КОНКРЕТНЕ НАУКОВЕ ПЕРЕДБАЧЕННЯ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як логічний висновок про перспективи розвитку певного явища, що виводиться із його закономірностей, коли відомі причини його виникнення і функціонування і хід розвитку представлений як певний алгоритм</a:t>
            </a:r>
          </a:p>
          <a:p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Вища форма наукового соціального передбачення –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КОМПЛЕКСНЕ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визначення сукупності майбутніх змін, які очікуються в межах всього суспільства, людства</a:t>
            </a:r>
          </a:p>
          <a:p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КВАЗІПЕРЕДБАЧЕННЯ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– реконструкція минулого за певними фрагментами, артефактами</a:t>
            </a:r>
          </a:p>
        </p:txBody>
      </p:sp>
      <p:pic>
        <p:nvPicPr>
          <p:cNvPr id="6148" name="Picture 4" descr="Правда или ложь? Чувствуют ли животные приближающееся землетрясение? -  onedio.ru">
            <a:extLst>
              <a:ext uri="{FF2B5EF4-FFF2-40B4-BE49-F238E27FC236}">
                <a16:creationId xmlns:a16="http://schemas.microsoft.com/office/drawing/2014/main" id="{093F7EAB-FF84-5741-916F-D133BD5DE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803" y="0"/>
            <a:ext cx="3836591" cy="2535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Шестое чувство - Кот и кошка">
            <a:extLst>
              <a:ext uri="{FF2B5EF4-FFF2-40B4-BE49-F238E27FC236}">
                <a16:creationId xmlns:a16="http://schemas.microsoft.com/office/drawing/2014/main" id="{022D5C8B-86C5-CB4A-B1E4-BEE7EF4DF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3735"/>
            <a:ext cx="3175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Чует мое сердце, что мы накануне грандиозного шухера - ХВИЛЯ">
            <a:extLst>
              <a:ext uri="{FF2B5EF4-FFF2-40B4-BE49-F238E27FC236}">
                <a16:creationId xmlns:a16="http://schemas.microsoft.com/office/drawing/2014/main" id="{333B5CB4-6B47-164D-9FC0-29D5216ABF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" t="6840" r="6184"/>
          <a:stretch/>
        </p:blipFill>
        <p:spPr bwMode="auto">
          <a:xfrm>
            <a:off x="1245008" y="3678290"/>
            <a:ext cx="3853206" cy="3179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208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40000"/>
                <a:lumOff val="6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CE9BD70-1789-A243-88F7-34148A208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2050" y="378619"/>
            <a:ext cx="7086600" cy="61007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РЕТРОПРОГНОЗУВАННЯ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– альтернативна історія,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контрфактична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історія,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кліометрика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експериментальна історія, 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ретроальтернативістика</a:t>
            </a:r>
            <a:endParaRPr lang="uk-UA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Один із засновників –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Арнольд </a:t>
            </a:r>
            <a:r>
              <a:rPr lang="uk-UA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Тойнбі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(1889 -1975)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поставив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мисленевий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експеримент для уточнення ролі особистості Олександра Македонського</a:t>
            </a:r>
          </a:p>
          <a:p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Сучасний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ретропрогнозист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– Нобелівський лауреат премії з економіки (1993), автор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т.зв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 </a:t>
            </a:r>
            <a:r>
              <a:rPr lang="uk-UA" b="1">
                <a:solidFill>
                  <a:srgbClr val="002060"/>
                </a:solidFill>
                <a:latin typeface="Bookman Old Style" panose="02050604050505020204" pitchFamily="18" charset="0"/>
              </a:rPr>
              <a:t>Нової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економічної історії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Роберт </a:t>
            </a:r>
            <a:r>
              <a:rPr lang="uk-UA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Фогель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(1926 – 2013)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найбільш відомі його дослідження моделі економіки США ХІХ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ст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(про збереження економіки рабства на Півдні та про відсутність залізничного будівництва на Півночі) </a:t>
            </a:r>
          </a:p>
          <a:p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Альтернативна історія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історія, що розглядається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як результат </a:t>
            </a:r>
            <a:r>
              <a:rPr lang="uk-UA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оптимізуючого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вибору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; вона аналізує поведінку людей, які обирають найкращий варіант з доступних їм альтернатив;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моделюються ті варіанти розвитку, що не здійснилися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; вибір шляху розвитку визначається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не тільки свідомими діями людей, а й суто випадковими обставинами </a:t>
            </a:r>
          </a:p>
        </p:txBody>
      </p:sp>
      <p:pic>
        <p:nvPicPr>
          <p:cNvPr id="7170" name="Picture 2" descr="Автор: Тойнби Арнольд Джозеф - 9 книг - Читать, Скачать - ЛитМир">
            <a:extLst>
              <a:ext uri="{FF2B5EF4-FFF2-40B4-BE49-F238E27FC236}">
                <a16:creationId xmlns:a16="http://schemas.microsoft.com/office/drawing/2014/main" id="{DBABA9E9-1EBD-F443-BC43-F61342D50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51749"/>
            <a:ext cx="3371225" cy="40587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Умер автор «новой экономической истории» Роберт Фогель">
            <a:extLst>
              <a:ext uri="{FF2B5EF4-FFF2-40B4-BE49-F238E27FC236}">
                <a16:creationId xmlns:a16="http://schemas.microsoft.com/office/drawing/2014/main" id="{942E41F9-A111-494A-B7F9-0D206ED55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" y="3717926"/>
            <a:ext cx="4801711" cy="3088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354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40000"/>
                <a:lumOff val="6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A6A4C4E-78DC-D944-9BDA-30772F168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544" y="494461"/>
            <a:ext cx="6854478" cy="5869077"/>
          </a:xfrm>
          <a:effectLst>
            <a:softEdge rad="63500"/>
          </a:effectLst>
        </p:spPr>
        <p:txBody>
          <a:bodyPr>
            <a:normAutofit lnSpcReduction="10000"/>
          </a:bodyPr>
          <a:lstStyle/>
          <a:p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МЕТА РЕТРОПРОГНОСТИКИ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давати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прогнози альтернативних варіантів розвитку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тих або інших історичних подій та оцінювати ймовірність різних їх результатів (включаючи й той варіант, що не здійснився)</a:t>
            </a:r>
          </a:p>
          <a:p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ОБ'ЄКТ ДОСЛІДЖЕННЯ РЕТРОПРОГНОСТИКИ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</a:t>
            </a:r>
            <a:r>
              <a:rPr lang="uk-UA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біфуркаційні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точки історії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ті моменти, в яких відбувається вибір якісно різних альтернатив, зміна історичного потоку з довготривалими наслідками (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х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/ф «11.22.63»)</a:t>
            </a:r>
          </a:p>
          <a:p>
            <a:pPr marL="0" indent="0">
              <a:buNone/>
            </a:pPr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!!!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Погляд на історію як на ланцюг ймовірнісних подій, де перехід від однієї ланки до іншої відбувається внаслідок свідомого або випадкового вибору, має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велике евристичне значення -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отримується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нове знання про співвідношення випадкового та закономірного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 різних видах історичної динаміки (політичної, культурної,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соц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.-економічної …)</a:t>
            </a:r>
          </a:p>
        </p:txBody>
      </p:sp>
      <p:pic>
        <p:nvPicPr>
          <p:cNvPr id="1026" name="Picture 2" descr="11.22.63">
            <a:extLst>
              <a:ext uri="{FF2B5EF4-FFF2-40B4-BE49-F238E27FC236}">
                <a16:creationId xmlns:a16="http://schemas.microsoft.com/office/drawing/2014/main" id="{7C17E542-4E3C-6744-B173-F41FC5DED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64" y="133815"/>
            <a:ext cx="2665777" cy="41011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8" name="Picture 4" descr="11.22.63 кадры из фильма">
            <a:extLst>
              <a:ext uri="{FF2B5EF4-FFF2-40B4-BE49-F238E27FC236}">
                <a16:creationId xmlns:a16="http://schemas.microsoft.com/office/drawing/2014/main" id="{48E432FD-0C28-CB44-BE16-6298675BD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78" y="2534114"/>
            <a:ext cx="2696737" cy="40451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7331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40000"/>
                <a:lumOff val="6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4884851-4521-E840-8019-6560B284B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897341" cy="52486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ПРОГНОЗ МАЄ ЗАДОВОЛЬНЯТИ ТАКИМ ВИМОГАМ:</a:t>
            </a:r>
          </a:p>
          <a:p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На момент висловлювання </a:t>
            </a:r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неможливо однозначно визначити його істинність або хибність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оскільки прогноз стосується явища, яке не спостерігається</a:t>
            </a:r>
          </a:p>
          <a:p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Має містити </a:t>
            </a:r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вказівку на просторовий та часовий інтервал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в межах якого відбудеться прогнозована подія</a:t>
            </a:r>
          </a:p>
          <a:p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На момент висловлювання необхідно мати в арсеналі методи, за допомогою яких можна оцінити точність та надійність прогнозу </a:t>
            </a:r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(методи верифікації)</a:t>
            </a:r>
          </a:p>
        </p:txBody>
      </p:sp>
      <p:pic>
        <p:nvPicPr>
          <p:cNvPr id="10242" name="Picture 2" descr="Архитектурная фантастика и футурология Артура Скижали-Вейса» в Культурном  центре ЗИЛ">
            <a:extLst>
              <a:ext uri="{FF2B5EF4-FFF2-40B4-BE49-F238E27FC236}">
                <a16:creationId xmlns:a16="http://schemas.microsoft.com/office/drawing/2014/main" id="{7C73C3A0-863D-1842-B84C-3EC85CE305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5118" r="3822" b="5513"/>
          <a:stretch/>
        </p:blipFill>
        <p:spPr bwMode="auto">
          <a:xfrm>
            <a:off x="81543" y="0"/>
            <a:ext cx="4746973" cy="3243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Деньги, инвестиции и будущее. Рынок и футурология, часть 4: dmitry_drozdov  — LiveJournal">
            <a:extLst>
              <a:ext uri="{FF2B5EF4-FFF2-40B4-BE49-F238E27FC236}">
                <a16:creationId xmlns:a16="http://schemas.microsoft.com/office/drawing/2014/main" id="{E6916B45-A0DC-FD44-B816-567AF8AE3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2" y="2179636"/>
            <a:ext cx="3140075" cy="3140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Футурология — Википедия">
            <a:extLst>
              <a:ext uri="{FF2B5EF4-FFF2-40B4-BE49-F238E27FC236}">
                <a16:creationId xmlns:a16="http://schemas.microsoft.com/office/drawing/2014/main" id="{8D1F2D6A-C9A4-F346-BA75-A049B8D69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4504134"/>
            <a:ext cx="3646834" cy="23538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837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40000"/>
                <a:lumOff val="6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3CFE3B2-49DD-814B-BC69-4AAE06805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5880" y="182880"/>
            <a:ext cx="6813081" cy="6493768"/>
          </a:xfrm>
        </p:spPr>
        <p:txBody>
          <a:bodyPr>
            <a:noAutofit/>
          </a:bodyPr>
          <a:lstStyle/>
          <a:p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Політичний прогноз завжди </a:t>
            </a:r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покликаний вирішувати проблеми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що постають як перешкоди для політичного розвитку</a:t>
            </a:r>
          </a:p>
          <a:p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Базується на </a:t>
            </a:r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критичному аналізі конкретних ситуацій сьогодення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тому може виступати </a:t>
            </a:r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як рекомендація щодо виправлення напрямків політичного розвитку 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через побудову моделей майбутнього</a:t>
            </a:r>
          </a:p>
          <a:p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Прогноз – </a:t>
            </a:r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не програма дій і не точне відображення майбутнього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у ньому </a:t>
            </a:r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не може бути опису чітких вимірів майбутнього!!!</a:t>
            </a:r>
          </a:p>
          <a:p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Політичні прогнози мають стратегічний і рекомендаційний характер, виступаючи одним із засобів свободи вибору діяльності в рамках багатоваріантної складної системи політичного життя!!!</a:t>
            </a:r>
          </a:p>
        </p:txBody>
      </p:sp>
      <p:pic>
        <p:nvPicPr>
          <p:cNvPr id="1026" name="Picture 2" descr="Walking Into The Future – distinguishedlives">
            <a:extLst>
              <a:ext uri="{FF2B5EF4-FFF2-40B4-BE49-F238E27FC236}">
                <a16:creationId xmlns:a16="http://schemas.microsoft.com/office/drawing/2014/main" id="{8A858FB8-A0BE-EC48-B704-C97C55E7B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3677"/>
            <a:ext cx="5344510" cy="55137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868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40000"/>
                <a:lumOff val="6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3056E2C-8741-364F-ABBF-CD94BE872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1120" y="350520"/>
            <a:ext cx="6751320" cy="6233160"/>
          </a:xfrm>
        </p:spPr>
        <p:txBody>
          <a:bodyPr>
            <a:noAutofit/>
          </a:bodyPr>
          <a:lstStyle/>
          <a:p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Планування/план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– проекція людської діяльності в майбутнє задля досягнення поставленої мети, перетворення інформації про майбутнє в </a:t>
            </a:r>
            <a:r>
              <a:rPr lang="uk-UA" sz="2000" b="1" u="sng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конкретні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uk-UA" sz="2000" b="1" u="sng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директиви для цілеспрямованої діяльності</a:t>
            </a:r>
          </a:p>
          <a:p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Програмування/програма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-  встановлення </a:t>
            </a:r>
            <a:r>
              <a:rPr lang="uk-UA" sz="2000" b="1" u="sng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конкретних заходів 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для реалізації планів</a:t>
            </a:r>
          </a:p>
          <a:p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Проектування/проект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– створення </a:t>
            </a:r>
            <a:r>
              <a:rPr lang="uk-UA" sz="2000" b="1" u="sng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конкретних образів 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майбутнього, </a:t>
            </a:r>
            <a:r>
              <a:rPr lang="uk-UA" sz="2000" b="1" u="sng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конкретних деталей 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розроблених програм</a:t>
            </a:r>
          </a:p>
          <a:p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Стратегування 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– спосіб </a:t>
            </a:r>
            <a:r>
              <a:rPr lang="uk-UA" sz="2000" b="1" u="sng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багатовимірного управління розвитком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, заснований на баченні та осмисленні довгострокової перспективи, місії, цінностей, ресурсів, ризиків тощо</a:t>
            </a:r>
          </a:p>
        </p:txBody>
      </p:sp>
      <p:pic>
        <p:nvPicPr>
          <p:cNvPr id="2050" name="Picture 2" descr="Тренинг &quot;Прогнозирование и оптимизация в Microsoft Excel&quot; (1 день)">
            <a:extLst>
              <a:ext uri="{FF2B5EF4-FFF2-40B4-BE49-F238E27FC236}">
                <a16:creationId xmlns:a16="http://schemas.microsoft.com/office/drawing/2014/main" id="{E04DA274-AF34-A640-BDA4-B42056409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183252"/>
            <a:ext cx="3550920" cy="35509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тратегическое прогнозирование — необходимое условие эффективного  планирования внешней и оборонной политики | Центр военно-политических  исследований">
            <a:extLst>
              <a:ext uri="{FF2B5EF4-FFF2-40B4-BE49-F238E27FC236}">
                <a16:creationId xmlns:a16="http://schemas.microsoft.com/office/drawing/2014/main" id="{5951E2A9-1CA1-C44A-8154-ADA6391C8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" y="4095844"/>
            <a:ext cx="3906520" cy="24878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Строительство » Администрация МО &quot;Судогодский район&quot;">
            <a:extLst>
              <a:ext uri="{FF2B5EF4-FFF2-40B4-BE49-F238E27FC236}">
                <a16:creationId xmlns:a16="http://schemas.microsoft.com/office/drawing/2014/main" id="{4B0441AA-5CD3-CA4B-9298-1B44BAAF9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2279744"/>
            <a:ext cx="2425700" cy="18161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608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40000"/>
                <a:lumOff val="6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AA15F5-0170-A248-8B83-FC008274D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0054" y="388848"/>
            <a:ext cx="5514628" cy="6469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ПРОГНОЗ</a:t>
            </a:r>
            <a:r>
              <a:rPr lang="en-US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vs </a:t>
            </a:r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ПЛАН</a:t>
            </a:r>
          </a:p>
          <a:p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Загальне: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1) соціальна функція, розроблюються для кращого задоволення потреб населення з метою покращення умов життя людей; 2) це продукт духовної діяльності людей, результат передбачення; 3) методологічна спільність – часто розроблюються однаковими методами</a:t>
            </a:r>
          </a:p>
          <a:p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Відмінності: 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1) план носить директивний характер, прогноз – рекомендований; 2) в розробці плану передує прогноз; 3) прогноз багатоваріантний, а план – ні.</a:t>
            </a:r>
          </a:p>
        </p:txBody>
      </p:sp>
      <p:pic>
        <p:nvPicPr>
          <p:cNvPr id="1030" name="Picture 6" descr="Risk Prediction Models - The What, Why, How and It's Benefits">
            <a:extLst>
              <a:ext uri="{FF2B5EF4-FFF2-40B4-BE49-F238E27FC236}">
                <a16:creationId xmlns:a16="http://schemas.microsoft.com/office/drawing/2014/main" id="{1AA426AB-9A86-9A4E-8F68-01518094F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77" y="1652028"/>
            <a:ext cx="6308777" cy="35539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726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40000"/>
                <a:lumOff val="6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Объект 2">
            <a:extLst>
              <a:ext uri="{FF2B5EF4-FFF2-40B4-BE49-F238E27FC236}">
                <a16:creationId xmlns:a16="http://schemas.microsoft.com/office/drawing/2014/main" id="{5BE4E3B2-190E-7849-B898-086D0E705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7950" y="0"/>
            <a:ext cx="5734050" cy="6857999"/>
          </a:xfrm>
        </p:spPr>
        <p:txBody>
          <a:bodyPr/>
          <a:lstStyle/>
          <a:p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ПОЛІТИЧНИЙ ПРОГНОЗ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науково обґрунтовані судження про можливі </a:t>
            </a:r>
            <a:r>
              <a:rPr lang="uk-UA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стани політичної системи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(або окремих її об’єктів/суб’єктів) в майбутньому та/або про ймовірні альтернативні </a:t>
            </a:r>
            <a:r>
              <a:rPr lang="uk-UA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шляхи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і </a:t>
            </a:r>
            <a:r>
              <a:rPr lang="uk-UA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терміни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їх реалізації, що тісно пов’язано з можливістю оперативної реакції на них у вигляді </a:t>
            </a:r>
            <a:r>
              <a:rPr lang="uk-UA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політичних рішень. </a:t>
            </a:r>
          </a:p>
          <a:p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ПОЛІТИЧНЕ ПРОГНОЗУВАННЯ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процес розробки прогнозів; спеціальне наукові дослідження конкретних явищ і процесів, станів, подій, у підсумку яких з одних, вже </a:t>
            </a:r>
            <a:r>
              <a:rPr lang="uk-UA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відомих даних про минуле і теперішнє, отримують нове знання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про можливі стани об'єкту в майбутньому</a:t>
            </a:r>
            <a:endParaRPr lang="ru-UA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endParaRPr lang="uk-UA" dirty="0"/>
          </a:p>
        </p:txBody>
      </p:sp>
      <p:pic>
        <p:nvPicPr>
          <p:cNvPr id="8196" name="Picture 4" descr="Все предсказания Симпсонов">
            <a:extLst>
              <a:ext uri="{FF2B5EF4-FFF2-40B4-BE49-F238E27FC236}">
                <a16:creationId xmlns:a16="http://schemas.microsoft.com/office/drawing/2014/main" id="{9DE393A7-CDA8-1E45-8FB1-AABD34FC0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558"/>
            <a:ext cx="6673374" cy="653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886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6">
                <a:lumMod val="20000"/>
                <a:lumOff val="8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C0D52-0E80-4844-88F3-03F87D23F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6650" y="114300"/>
            <a:ext cx="2058747" cy="648704"/>
          </a:xfrm>
        </p:spPr>
        <p:txBody>
          <a:bodyPr>
            <a:normAutofit fontScale="90000"/>
          </a:bodyPr>
          <a:lstStyle/>
          <a:p>
            <a:r>
              <a:rPr lang="ru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ПЛАН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F7E961-1BFA-AF43-ADAF-3804E6354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6388" y="1028700"/>
            <a:ext cx="6557962" cy="5715000"/>
          </a:xfrm>
        </p:spPr>
        <p:txBody>
          <a:bodyPr>
            <a:normAutofit fontScale="92500" lnSpcReduction="10000"/>
          </a:bodyPr>
          <a:lstStyle/>
          <a:p>
            <a:r>
              <a:rPr lang="ru-UA" sz="2800" b="1" dirty="0">
                <a:latin typeface="Bookman Old Style" panose="02050604050505020204" pitchFamily="18" charset="0"/>
              </a:rPr>
              <a:t>1. Прогнозування: практична необхідність та сучасний стан.</a:t>
            </a:r>
          </a:p>
          <a:p>
            <a:r>
              <a:rPr lang="ru-UA" sz="2800" b="1" dirty="0">
                <a:latin typeface="Bookman Old Style" panose="02050604050505020204" pitchFamily="18" charset="0"/>
              </a:rPr>
              <a:t>2. Що таке «прогноз» і «прогнозування»? Аналіз категорій.</a:t>
            </a:r>
          </a:p>
          <a:p>
            <a:r>
              <a:rPr lang="ru-RU" sz="2800" b="1" dirty="0">
                <a:latin typeface="Bookman Old Style" panose="02050604050505020204" pitchFamily="18" charset="0"/>
              </a:rPr>
              <a:t>3. Ф</a:t>
            </a:r>
            <a:r>
              <a:rPr lang="ru-UA" sz="2800" b="1" dirty="0">
                <a:latin typeface="Bookman Old Style" panose="02050604050505020204" pitchFamily="18" charset="0"/>
              </a:rPr>
              <a:t>орми конкретизації наукового передбачення.</a:t>
            </a:r>
          </a:p>
          <a:p>
            <a:r>
              <a:rPr lang="ru-UA" sz="2800" b="1" dirty="0">
                <a:latin typeface="Bookman Old Style" panose="02050604050505020204" pitchFamily="18" charset="0"/>
              </a:rPr>
              <a:t>4. Відмінності прогнозування, передбачення та планування.</a:t>
            </a:r>
          </a:p>
          <a:p>
            <a:r>
              <a:rPr lang="ru-UA" sz="2800" b="1" dirty="0">
                <a:latin typeface="Bookman Old Style" panose="02050604050505020204" pitchFamily="18" charset="0"/>
              </a:rPr>
              <a:t>5. Функції прогнозу та принципи прогнозування.</a:t>
            </a:r>
          </a:p>
          <a:p>
            <a:endParaRPr lang="ru-UA" dirty="0"/>
          </a:p>
          <a:p>
            <a:endParaRPr lang="ru-UA" dirty="0"/>
          </a:p>
        </p:txBody>
      </p:sp>
      <p:pic>
        <p:nvPicPr>
          <p:cNvPr id="8194" name="Picture 2" descr="Future HEDIS: A Can't-Miss Vision for What's Ahead">
            <a:extLst>
              <a:ext uri="{FF2B5EF4-FFF2-40B4-BE49-F238E27FC236}">
                <a16:creationId xmlns:a16="http://schemas.microsoft.com/office/drawing/2014/main" id="{6E5A2073-1058-9C46-BF70-0C94C9893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1158240"/>
            <a:ext cx="5443954" cy="417576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680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chemeClr val="accent6">
                <a:lumMod val="40000"/>
                <a:lumOff val="60000"/>
              </a:schemeClr>
            </a:gs>
            <a:gs pos="43000">
              <a:schemeClr val="accent6">
                <a:lumMod val="20000"/>
                <a:lumOff val="80000"/>
              </a:schemeClr>
            </a:gs>
            <a:gs pos="70000">
              <a:schemeClr val="accent4">
                <a:lumMod val="40000"/>
                <a:lumOff val="60000"/>
              </a:schemeClr>
            </a:gs>
            <a:gs pos="90000">
              <a:schemeClr val="accent3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Хитрожелтые предсказания: «Симпсоны» о коронавирусе, Нотр-Даме и Трампе">
            <a:extLst>
              <a:ext uri="{FF2B5EF4-FFF2-40B4-BE49-F238E27FC236}">
                <a16:creationId xmlns:a16="http://schemas.microsoft.com/office/drawing/2014/main" id="{D24F40C2-82BC-664A-BB68-F70123237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63" y="101421"/>
            <a:ext cx="3600239" cy="21800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18 РАЗ, когда СИМПСОНЫ предсказали БУДУЩЕЕ | Последние новости Украины">
            <a:extLst>
              <a:ext uri="{FF2B5EF4-FFF2-40B4-BE49-F238E27FC236}">
                <a16:creationId xmlns:a16="http://schemas.microsoft.com/office/drawing/2014/main" id="{6E1691C0-98B3-0342-ABA1-A66922F55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71" y="1959913"/>
            <a:ext cx="3936042" cy="21844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импсоны снова всё предсказали | Пикабу">
            <a:extLst>
              <a:ext uri="{FF2B5EF4-FFF2-40B4-BE49-F238E27FC236}">
                <a16:creationId xmlns:a16="http://schemas.microsoft.com/office/drawing/2014/main" id="{07247647-8399-274E-AB38-A44F3B0B3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164" y="101421"/>
            <a:ext cx="3674026" cy="640054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Предсказание Симпсонов – СССР восстановится в 2024 году - Альтернативная  История">
            <a:extLst>
              <a:ext uri="{FF2B5EF4-FFF2-40B4-BE49-F238E27FC236}">
                <a16:creationId xmlns:a16="http://schemas.microsoft.com/office/drawing/2014/main" id="{A3E21E9E-F7ED-2F4D-8FA3-9A9284381D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8" r="8099"/>
          <a:stretch/>
        </p:blipFill>
        <p:spPr bwMode="auto">
          <a:xfrm>
            <a:off x="4237686" y="-135923"/>
            <a:ext cx="3534903" cy="244767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1FBB6B0C-8569-934A-BECA-8798B0923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8" y="3972714"/>
            <a:ext cx="3803383" cy="278386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импсоны сделали предсказание минимум 16 раз | Lойер">
            <a:extLst>
              <a:ext uri="{FF2B5EF4-FFF2-40B4-BE49-F238E27FC236}">
                <a16:creationId xmlns:a16="http://schemas.microsoft.com/office/drawing/2014/main" id="{141E6286-BA10-DC43-B838-8862A070B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302" y="3737240"/>
            <a:ext cx="6109491" cy="321241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Господа президенты: 44 вымышленных кинолидера США — Статьи на КиноПоиске">
            <a:extLst>
              <a:ext uri="{FF2B5EF4-FFF2-40B4-BE49-F238E27FC236}">
                <a16:creationId xmlns:a16="http://schemas.microsoft.com/office/drawing/2014/main" id="{FB220858-0F9E-5244-BB08-40B013926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949" y="1904682"/>
            <a:ext cx="3129492" cy="223963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01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40000"/>
                <a:lumOff val="6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28E7A51-7335-B844-9B51-82771BE05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68580"/>
            <a:ext cx="6934200" cy="6720840"/>
          </a:xfrm>
        </p:spPr>
        <p:txBody>
          <a:bodyPr>
            <a:normAutofit/>
          </a:bodyPr>
          <a:lstStyle/>
          <a:p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СУБ'ЄКТИ ПОЛІТИЧНОГО ПРОГНОЗУВАННЯ 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спеціалізовані органи </a:t>
            </a:r>
            <a:r>
              <a:rPr lang="uk-UA" sz="20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держ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 управління, політичні партії, громадські об'єднання, наукові установи, аналітичні центри тощо, окремі особи, що здійснюють розробку прогнозів</a:t>
            </a:r>
          </a:p>
          <a:p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ОБ'ЄКТИ ПОЛІТИЧНОГО ПРОГНОЗУВАННЯ 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в межах окремої держави політична система і всі її компоненти (політичні інститути, політичний процес з акцентом на майбутніх подіях, політичні відносини, політичні курси), а в межах </a:t>
            </a:r>
            <a:r>
              <a:rPr lang="uk-UA" sz="20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мегарівня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політики – світова система політичних відносин та процесів, - тобто загалом усе,  на що спрямована пізнавальна та практична діяльність суб'єкта прогнозування</a:t>
            </a:r>
          </a:p>
          <a:p>
            <a:endParaRPr lang="uk-UA" dirty="0"/>
          </a:p>
        </p:txBody>
      </p:sp>
      <p:pic>
        <p:nvPicPr>
          <p:cNvPr id="9218" name="Picture 2" descr="Кабмін схвалив прогноз економічного розвитку України до 2023 року">
            <a:extLst>
              <a:ext uri="{FF2B5EF4-FFF2-40B4-BE49-F238E27FC236}">
                <a16:creationId xmlns:a16="http://schemas.microsoft.com/office/drawing/2014/main" id="{2269544D-2A27-EF4B-BAE9-9F00AEFE3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" y="137160"/>
            <a:ext cx="5280660" cy="30175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Прогноз курса 10-14 августа 2020: каким будет доллар, гривна">
            <a:extLst>
              <a:ext uri="{FF2B5EF4-FFF2-40B4-BE49-F238E27FC236}">
                <a16:creationId xmlns:a16="http://schemas.microsoft.com/office/drawing/2014/main" id="{1F5117E0-9CAF-3742-9C99-57B545D55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4" y="3463290"/>
            <a:ext cx="5388429" cy="30175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600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40000"/>
                <a:lumOff val="6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C8B257C-E5FD-C14E-B2B2-B640605D1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3126" y="112959"/>
            <a:ext cx="704088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ФУНКЦІЇ ПРОГНОЗУ</a:t>
            </a:r>
          </a:p>
          <a:p>
            <a:r>
              <a:rPr lang="uk-UA" sz="20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ІНФОРМАЦІЙНО-ЕВРИСТИЧНА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– </a:t>
            </a:r>
            <a:r>
              <a:rPr lang="uk-UA" sz="2000" b="1" dirty="0" err="1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п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. містить інформацію про об'єкти прогнозування, пояснює причини </a:t>
            </a:r>
            <a:r>
              <a:rPr lang="uk-UA" sz="2000" b="1" dirty="0" err="1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осн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тенденцій їх розвитку, стимулює пошук нових рішень, прагнення досліджувати нові варіанти моделей політ дій, коректувати їх </a:t>
            </a:r>
          </a:p>
          <a:p>
            <a:r>
              <a:rPr lang="uk-UA" sz="20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ІНТЕГРАТИВНА 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– у </a:t>
            </a:r>
            <a:r>
              <a:rPr lang="uk-UA" sz="2000" b="1" dirty="0" err="1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п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.  поєднується субстанціональний зв’язок 3х часових вимірів </a:t>
            </a:r>
            <a:r>
              <a:rPr lang="uk-UA" sz="2000" b="1" dirty="0" err="1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сусп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. політ буття: минулого, сучасного і майбутнього (</a:t>
            </a:r>
            <a:r>
              <a:rPr lang="uk-UA" sz="20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Августин: «Неточно висловлюються про три часи, коли кажуть: минуле, сучасне і майбутнє, а було б точніше, здається, говорити так: сучасне минулого, сучасне майбутнього», У. </a:t>
            </a:r>
            <a:r>
              <a:rPr lang="uk-UA" sz="2000" b="1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Черчиль</a:t>
            </a:r>
            <a:r>
              <a:rPr lang="uk-UA" sz="20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: «Якщо сучасне намагається судити минуле, то воно втрачає майбутнє»)</a:t>
            </a:r>
          </a:p>
        </p:txBody>
      </p:sp>
      <p:pic>
        <p:nvPicPr>
          <p:cNvPr id="7172" name="Picture 4" descr="Услуги по прогнозированию | Услуги | /">
            <a:extLst>
              <a:ext uri="{FF2B5EF4-FFF2-40B4-BE49-F238E27FC236}">
                <a16:creationId xmlns:a16="http://schemas.microsoft.com/office/drawing/2014/main" id="{63732C8D-6892-A54B-8944-37413EB35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20" y="6918"/>
            <a:ext cx="4025900" cy="286050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Каким будет курс доллара в Украине на ближайшей неделе: прогноз аналитиков  | Новости Харькова и Украины - АТН">
            <a:extLst>
              <a:ext uri="{FF2B5EF4-FFF2-40B4-BE49-F238E27FC236}">
                <a16:creationId xmlns:a16="http://schemas.microsoft.com/office/drawing/2014/main" id="{00B16974-41B0-6E4C-B0CF-8BD23419AA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40250" y="2286000"/>
            <a:ext cx="3111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176" name="Picture 8" descr="Прогноз вирусолога: пандемия коронавируса начнет стихать в июне">
            <a:extLst>
              <a:ext uri="{FF2B5EF4-FFF2-40B4-BE49-F238E27FC236}">
                <a16:creationId xmlns:a16="http://schemas.microsoft.com/office/drawing/2014/main" id="{978915A7-D88A-A443-A925-6BD7F40C6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1" y="2432528"/>
            <a:ext cx="4213151" cy="286050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Рост курса доллара и ставок по депозитам: экономический прогноз на первый  квартал 2019 года | СЕГОДНЯ">
            <a:extLst>
              <a:ext uri="{FF2B5EF4-FFF2-40B4-BE49-F238E27FC236}">
                <a16:creationId xmlns:a16="http://schemas.microsoft.com/office/drawing/2014/main" id="{1FF3BFDB-30FC-9545-BB48-6C1C97726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31" y="4410639"/>
            <a:ext cx="4025900" cy="256032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035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40000"/>
                <a:lumOff val="6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C246B03-DD68-7F4F-9A5D-C6C9EFF30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6103" y="0"/>
            <a:ext cx="6675119" cy="6857999"/>
          </a:xfrm>
        </p:spPr>
        <p:txBody>
          <a:bodyPr>
            <a:normAutofit lnSpcReduction="10000"/>
          </a:bodyPr>
          <a:lstStyle/>
          <a:p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СИСТЕМНО-АНАЛІТИЧНА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– на основі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 розкриваються системні зв'язки і взаємодія політ інститутів, передбачаються процеси організації та самоорганізації у розвитку об'єктів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</a:p>
          <a:p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УПРАВЛІНСЬКА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–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 є основою для управлінських рішень</a:t>
            </a:r>
          </a:p>
          <a:p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ПСИХОЛОГІЧНА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–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 є засобом підготовки свідомості людей до появи чогось нового, до майбутнього, щоб з максимальним ефектом використовувати його досягнення</a:t>
            </a:r>
          </a:p>
          <a:p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ФУНКЦІЯ ПІДВИЩЕННЯ ПОЛІТИЧНОЇ АКТИВНОСТІ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особи,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соц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груп, націй тощо – політ прогнози розкривають суб'єктам політ процесу перспективи реалізації їхніх інтересів, задоволення потреб, що слугує стимулом до політ активності (</a:t>
            </a:r>
            <a:r>
              <a:rPr lang="uk-UA" b="1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К</a:t>
            </a:r>
            <a:r>
              <a:rPr lang="uk-UA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. </a:t>
            </a:r>
            <a:r>
              <a:rPr lang="uk-UA" b="1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Ясперс</a:t>
            </a:r>
            <a:r>
              <a:rPr lang="uk-UA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: «Прогноз ніколи не буває нейтральним. Вірний чи невірний, прогнозуючий аналіз неминуче спонукає до дії.  Те, що людина вважає можливим, визначає її внутрішнє ставлення та поведінку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»)</a:t>
            </a:r>
          </a:p>
        </p:txBody>
      </p:sp>
      <p:sp>
        <p:nvSpPr>
          <p:cNvPr id="4" name="AutoShape 2" descr="Консенсус-прогноз падения ВВП Украины в 2020г ухудшился до 6% с улучшением  отскока в 2021г до 3,2% - Минэкономики">
            <a:extLst>
              <a:ext uri="{FF2B5EF4-FFF2-40B4-BE49-F238E27FC236}">
                <a16:creationId xmlns:a16="http://schemas.microsoft.com/office/drawing/2014/main" id="{C20AA990-99E5-644B-926F-0A3894AF25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159000"/>
            <a:ext cx="3048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6" descr="Консенсус-прогноз падения ВВП Украины в 2020г ухудшился до 6% с улучшением  отскока в 2021г до 3,2% - Минэкономики">
            <a:extLst>
              <a:ext uri="{FF2B5EF4-FFF2-40B4-BE49-F238E27FC236}">
                <a16:creationId xmlns:a16="http://schemas.microsoft.com/office/drawing/2014/main" id="{BAC14144-6831-A947-BF20-8E4D7EAE81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2463800"/>
            <a:ext cx="3048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2" name="Picture 4" descr="Арестович: Пятый день войны. Ситуация в Украине на 12:30 - YouTube">
            <a:extLst>
              <a:ext uri="{FF2B5EF4-FFF2-40B4-BE49-F238E27FC236}">
                <a16:creationId xmlns:a16="http://schemas.microsoft.com/office/drawing/2014/main" id="{A8E8B919-1837-9640-A632-95B277EB8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10" y="0"/>
            <a:ext cx="4374605" cy="244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Алексей Арестович попал в мемы — порция успокоительного, лучшие шутки и  видео - Телеграф">
            <a:extLst>
              <a:ext uri="{FF2B5EF4-FFF2-40B4-BE49-F238E27FC236}">
                <a16:creationId xmlns:a16="http://schemas.microsoft.com/office/drawing/2014/main" id="{E23DF83C-D69C-3F42-B827-9BBFF2BE3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661" y="1877315"/>
            <a:ext cx="21717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Алексей Арестович попал в мемы — порция успокоительного, лучшие шутки и  видео - Телеграф">
            <a:extLst>
              <a:ext uri="{FF2B5EF4-FFF2-40B4-BE49-F238E27FC236}">
                <a16:creationId xmlns:a16="http://schemas.microsoft.com/office/drawing/2014/main" id="{CEC7E47D-B571-D34F-9EEC-00E156CF4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93" y="4574537"/>
            <a:ext cx="3823544" cy="221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упити Чашка Арестович Заспокійливий DR-006, ціна 99 ₴ - Prom.ua (ID#  1853198130)">
            <a:extLst>
              <a:ext uri="{FF2B5EF4-FFF2-40B4-BE49-F238E27FC236}">
                <a16:creationId xmlns:a16="http://schemas.microsoft.com/office/drawing/2014/main" id="{EE8BE287-4E45-CB48-A154-11810C0AD4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6" t="14286" r="20712" b="13669"/>
          <a:stretch/>
        </p:blipFill>
        <p:spPr bwMode="auto">
          <a:xfrm>
            <a:off x="0" y="2333014"/>
            <a:ext cx="2809224" cy="280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424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40000"/>
                <a:lumOff val="6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8D11477-0E97-3E43-89DF-D8308C707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0"/>
            <a:ext cx="6875433" cy="6858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ПРИНЦИПИ ПОЛІТИЧНОГО ПРОГНОЗУВАННЯ</a:t>
            </a:r>
          </a:p>
          <a:p>
            <a:pPr marL="0" indent="0">
              <a:buNone/>
            </a:pPr>
            <a:r>
              <a:rPr lang="uk-UA" sz="2000" b="1" i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1. АЛЬТЕРНАТИВНОСТІ </a:t>
            </a:r>
            <a:endParaRPr lang="uk-UA" sz="20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>
              <a:buFontTx/>
              <a:buChar char="-"/>
            </a:pP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пов’язаний з з можливістю розвитку політичного життя і його окремих ланок за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різними траєкторіями 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за умови різних взаємозв'язків і структурних відносин</a:t>
            </a:r>
          </a:p>
          <a:p>
            <a:pPr>
              <a:buFontTx/>
              <a:buChar char="-"/>
            </a:pP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альтернативність не можна плутати з ймовірністю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 </a:t>
            </a:r>
            <a:r>
              <a:rPr lang="uk-UA" sz="2000" b="1" i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Ймовірність</a:t>
            </a:r>
            <a:r>
              <a:rPr lang="uk-UA" sz="2000" b="1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міра підтвердження прогнозу, який заснований на достовірному знанні законів, а також початкових і кінцевих умов. </a:t>
            </a:r>
            <a:r>
              <a:rPr lang="uk-UA" sz="2000" b="1" i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Альтернативність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же виходить з передбачення можливих якісно різних варіантів розвитку політичних подій (як мінімум 3 варіанти: оптимістичний, песимістичний, реалістичний)</a:t>
            </a:r>
          </a:p>
          <a:p>
            <a:pPr>
              <a:buFontTx/>
              <a:buChar char="-"/>
            </a:pP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головне завдання реалізації даного принципу  - </a:t>
            </a:r>
            <a:r>
              <a:rPr lang="uk-UA" sz="2000" b="1" i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відокремити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ті варіанти, які </a:t>
            </a:r>
            <a:r>
              <a:rPr lang="uk-UA" sz="2000" b="1" i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можливо здійснити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від тих, які за цих умов </a:t>
            </a:r>
            <a:r>
              <a:rPr lang="uk-UA" sz="2000" b="1" i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не можуть бути реалізовані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(утопічні)</a:t>
            </a:r>
          </a:p>
        </p:txBody>
      </p:sp>
      <p:pic>
        <p:nvPicPr>
          <p:cNvPr id="1026" name="Picture 2" descr="Эксперты ухудшили прогноз роста мировой экономики - : деловой новостной  сайт Дело Украина">
            <a:extLst>
              <a:ext uri="{FF2B5EF4-FFF2-40B4-BE49-F238E27FC236}">
                <a16:creationId xmlns:a16="http://schemas.microsoft.com/office/drawing/2014/main" id="{4307E020-9083-BB4F-B448-D846D2AF5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" y="406880"/>
            <a:ext cx="4972298" cy="33269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кими будут осень и зима 2020 в Украине: метеоролог дала прогноз » ХЕРСОН  Онлайн общественно политическое интернет издание">
            <a:extLst>
              <a:ext uri="{FF2B5EF4-FFF2-40B4-BE49-F238E27FC236}">
                <a16:creationId xmlns:a16="http://schemas.microsoft.com/office/drawing/2014/main" id="{C3853250-60C3-8541-B5A9-B1F57CBC2D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" t="2235" r="10333" b="-2235"/>
          <a:stretch/>
        </p:blipFill>
        <p:spPr bwMode="auto">
          <a:xfrm>
            <a:off x="198120" y="3867467"/>
            <a:ext cx="4997936" cy="299053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039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40000"/>
                <a:lumOff val="6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4D34C41-EE7D-CE4A-A0EB-E733915F2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2120" y="289560"/>
            <a:ext cx="6659880" cy="61668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b="1" i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2. СИСТЕМНОСТІ </a:t>
            </a:r>
          </a:p>
          <a:p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політика розглядається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як єдиний об'єкт 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і водночас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сукупність відносно самостійних напрямів</a:t>
            </a:r>
          </a:p>
          <a:p>
            <a:r>
              <a:rPr lang="uk-UA" sz="2000" b="1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принцип дає змогу:  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1)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отримати цілісну модель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досліджуваного об'єкта в усій сукупності його прямих і зворотних, ієрархічних та координаційних </a:t>
            </a:r>
            <a:r>
              <a:rPr lang="uk-UA" sz="20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зв'язків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2) визначити і виокремити його основні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системні ознаки 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(елементний склад, структур, мету, зміст, функціонування, способи реалізації</a:t>
            </a:r>
          </a:p>
          <a:p>
            <a:r>
              <a:rPr lang="uk-UA" sz="2000" b="1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важливі вимоги: 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1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) вихід за межі старої системи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долання стереотипів 2)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одночасне врахування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історичного досвіду і традицій конкретного суспільства та врахування загального цивілізаційного досвіду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611A5BE-C17E-8D4E-843A-4001DCBB7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8789"/>
            <a:ext cx="5715000" cy="473964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308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40000"/>
                <a:lumOff val="6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BE564A0-D010-BF4B-8DD6-6A35FC6B7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00" y="49919"/>
            <a:ext cx="5943600" cy="67581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b="1" i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3. БЕЗПЕРЕРВНОСТІ ПРОГНОЗУ</a:t>
            </a:r>
          </a:p>
          <a:p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безперервне коректування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прогнозних розробок у міру надходження нової інформації</a:t>
            </a:r>
          </a:p>
          <a:p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контроль за домінуванням певних тенденцій 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у розвитку політичної ситуацій та політичних подій</a:t>
            </a:r>
          </a:p>
          <a:p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цей принцип дозволяє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з більшою точністю передбачати 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настання політичної події і </a:t>
            </a:r>
            <a:r>
              <a:rPr lang="uk-UA" sz="20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т.п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 саме через постійне надходження нової / додаткової інформації</a:t>
            </a:r>
          </a:p>
          <a:p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принцип передбачає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гнучке реагування та процедуру проміжного огляду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що дозволяє модернізувати прогноз, здійснюючи перевірку джерел </a:t>
            </a:r>
          </a:p>
        </p:txBody>
      </p:sp>
      <p:pic>
        <p:nvPicPr>
          <p:cNvPr id="6" name="Picture 2" descr="Американская суперстратегия против путинских многоходовочек">
            <a:extLst>
              <a:ext uri="{FF2B5EF4-FFF2-40B4-BE49-F238E27FC236}">
                <a16:creationId xmlns:a16="http://schemas.microsoft.com/office/drawing/2014/main" id="{788DC6FA-57E6-BF47-B03D-9B4CBB96C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996010"/>
            <a:ext cx="6126480" cy="442561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1282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40000"/>
                <a:lumOff val="6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549FE01-5DFB-CF44-A25B-B8A032C1A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0" y="0"/>
            <a:ext cx="6951548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i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4. ВЕРИФІКАЦІЇ ПРОГНОЗУ</a:t>
            </a:r>
          </a:p>
          <a:p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спрямований на визначення </a:t>
            </a:r>
            <a:r>
              <a:rPr lang="uk-UA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достовірності, точності та обґрунтованост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і виробленого прогнозу</a:t>
            </a:r>
          </a:p>
          <a:p>
            <a:r>
              <a:rPr lang="uk-UA" b="1" u="sng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основні способи верифікації:</a:t>
            </a:r>
          </a:p>
          <a:p>
            <a:pPr>
              <a:buFontTx/>
              <a:buChar char="-"/>
            </a:pP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перевірка отриманих результатів повторними або паралельними дослідженнями</a:t>
            </a:r>
          </a:p>
          <a:p>
            <a:pPr>
              <a:buFontTx/>
              <a:buChar char="-"/>
            </a:pP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зіставлення вихідних положень з реальною політ ситуацією</a:t>
            </a:r>
          </a:p>
          <a:p>
            <a:pPr>
              <a:buFontTx/>
              <a:buChar char="-"/>
            </a:pP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паралельне розроблення прогнозу методом, відмінним від первісного</a:t>
            </a:r>
          </a:p>
          <a:p>
            <a:pPr>
              <a:buFontTx/>
              <a:buChar char="-"/>
            </a:pP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виявлення і врахування джерел можливих помилок</a:t>
            </a:r>
          </a:p>
          <a:p>
            <a:pPr>
              <a:buFontTx/>
              <a:buChar char="-"/>
            </a:pP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опитування експертів з тієї галузі, що стосується прогнозу</a:t>
            </a:r>
          </a:p>
          <a:p>
            <a:pPr>
              <a:buFontTx/>
              <a:buChar char="-"/>
            </a:pP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опосередкована верифікація прогнозу шляхом його зіставлення з прогнозами, отриманими з інших джерел інформації </a:t>
            </a:r>
          </a:p>
        </p:txBody>
      </p:sp>
      <p:pic>
        <p:nvPicPr>
          <p:cNvPr id="5124" name="Picture 4" descr="Бурятские шаманы будут чествовать кузнечных божеств в Улан-Удэ">
            <a:extLst>
              <a:ext uri="{FF2B5EF4-FFF2-40B4-BE49-F238E27FC236}">
                <a16:creationId xmlns:a16="http://schemas.microsoft.com/office/drawing/2014/main" id="{DB4D2446-7A4A-8C4D-B80E-840A20286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1" y="14828"/>
            <a:ext cx="4989677" cy="361188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Шахматы как логическая игра и как спорт » Шахматный портал 2ls.ru">
            <a:extLst>
              <a:ext uri="{FF2B5EF4-FFF2-40B4-BE49-F238E27FC236}">
                <a16:creationId xmlns:a16="http://schemas.microsoft.com/office/drawing/2014/main" id="{0BFD1BA2-112E-7341-8602-D4FB3AE45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6708"/>
            <a:ext cx="4989676" cy="323129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156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40000"/>
                <a:lumOff val="6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CB8AB5A-0183-9F44-AE67-D8E73FCA7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760" y="152400"/>
            <a:ext cx="6873240" cy="6705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2200" b="1" i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5. СИНЕРГЕТИЧНИЙ ПРИНЦИП</a:t>
            </a:r>
          </a:p>
          <a:p>
            <a:r>
              <a:rPr lang="uk-UA" sz="2200" b="1" u="sng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синергетика</a:t>
            </a:r>
            <a:r>
              <a:rPr lang="uk-UA" sz="2200" b="1" u="sng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uk-UA" sz="2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(спільний, узгоджено діючий) – галузь наукового знання, в якій засобом міждисциплінарних досліджень виявляються закономірності </a:t>
            </a:r>
            <a:r>
              <a:rPr lang="uk-UA" sz="22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самоорганізації, становлення стійких структур у відкритих системах</a:t>
            </a:r>
          </a:p>
          <a:p>
            <a:r>
              <a:rPr lang="uk-UA" sz="2200" b="1" u="sng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соціосинергетика</a:t>
            </a:r>
            <a:r>
              <a:rPr lang="uk-UA" sz="2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стосовно суспільства; в основі – філософія нестабільності</a:t>
            </a:r>
          </a:p>
          <a:p>
            <a:r>
              <a:rPr lang="uk-UA" sz="2200" b="1" u="sng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дає змогу</a:t>
            </a:r>
            <a:r>
              <a:rPr lang="uk-UA" sz="2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: 1) зрозуміти </a:t>
            </a:r>
            <a:r>
              <a:rPr lang="uk-UA" sz="22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ілюзорність</a:t>
            </a:r>
            <a:r>
              <a:rPr lang="uk-UA" sz="2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поглядів на суспільство </a:t>
            </a:r>
            <a:r>
              <a:rPr lang="uk-UA" sz="22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як на цілковито підконтрольне владі</a:t>
            </a:r>
            <a:r>
              <a:rPr lang="uk-UA" sz="2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що існує виключно в плані однозначних управлінських впливів 2) </a:t>
            </a:r>
            <a:r>
              <a:rPr lang="uk-UA" sz="22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подолати стійкі стереотипи</a:t>
            </a:r>
            <a:r>
              <a:rPr lang="uk-UA" sz="2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сформовані минулим досвідом і перенесені в сучасне (замість лінійного мислення – нелінійне сприйняття системи) 3) врахування 2х необхідних протилежних підвалин суспільства – </a:t>
            </a:r>
            <a:r>
              <a:rPr lang="uk-UA" sz="22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позитивно-творчої та </a:t>
            </a:r>
            <a:r>
              <a:rPr lang="uk-UA" sz="2200" b="1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ентропійної</a:t>
            </a:r>
            <a:r>
              <a:rPr lang="uk-UA" sz="22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 (розсіювальної) з деструктивним впливом 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6146" name="Picture 2" descr="Le Mouvement Zeitgeist">
            <a:extLst>
              <a:ext uri="{FF2B5EF4-FFF2-40B4-BE49-F238E27FC236}">
                <a16:creationId xmlns:a16="http://schemas.microsoft.com/office/drawing/2014/main" id="{F93D4D65-5B83-EF4E-B714-079BBCD5E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1" r="4499"/>
          <a:stretch/>
        </p:blipFill>
        <p:spPr bwMode="auto">
          <a:xfrm>
            <a:off x="0" y="0"/>
            <a:ext cx="4267200" cy="415046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Эффект бабочки">
            <a:extLst>
              <a:ext uri="{FF2B5EF4-FFF2-40B4-BE49-F238E27FC236}">
                <a16:creationId xmlns:a16="http://schemas.microsoft.com/office/drawing/2014/main" id="{6484F8F3-6639-904F-9910-CA5076E70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" y="3429000"/>
            <a:ext cx="4267200" cy="339177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2450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40000"/>
                <a:lumOff val="6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8AFFA67-7D5C-0945-A949-6ECFE6DD0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840" y="198120"/>
            <a:ext cx="6614160" cy="66598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1900" b="1" i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6. КОМПЛЕКСНІСТЬ ПРОГНОЗУ </a:t>
            </a:r>
            <a:r>
              <a:rPr lang="uk-UA" sz="19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політичні прогнози мають комплексний характер, оскільки для їх розробки потрібно застосовувати інформацію з інших сфер суспільного розвитку </a:t>
            </a:r>
          </a:p>
          <a:p>
            <a:r>
              <a:rPr lang="uk-UA" sz="19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прогноз розробляється в межах певної групи прогнозів, яка називається </a:t>
            </a:r>
            <a:r>
              <a:rPr lang="uk-UA" sz="19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цільовою групою прогнозів </a:t>
            </a:r>
          </a:p>
          <a:p>
            <a:r>
              <a:rPr lang="uk-UA" sz="19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міра достовірності прогнозу завжди прямо пропорційна мірі повноти використовуваного матеріалу  з інших галузей, тобто мірі повноти цільової групи прогнозів</a:t>
            </a:r>
          </a:p>
          <a:p>
            <a:r>
              <a:rPr lang="uk-UA" sz="19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провідний напрямок цільової групи становить </a:t>
            </a:r>
            <a:r>
              <a:rPr lang="uk-UA" sz="19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профіль прогнозу </a:t>
            </a:r>
            <a:r>
              <a:rPr lang="uk-UA" sz="19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(є предметом дослідження)</a:t>
            </a:r>
          </a:p>
          <a:p>
            <a:r>
              <a:rPr lang="uk-UA" sz="19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допоміжні напрямки утворюють </a:t>
            </a:r>
            <a:r>
              <a:rPr lang="uk-UA" sz="19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прогнозне тло </a:t>
            </a:r>
            <a:r>
              <a:rPr lang="uk-UA" sz="19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- сукупність зовнішніх стосовно об'єкта прогнозування умов, що мають суттєве значення для вирішення завдань прогнозу (науково-технічний, демографічний, економічний, соціологічний, соціокультурний, організаційно-політичний, міжнародний)</a:t>
            </a:r>
          </a:p>
          <a:p>
            <a:endParaRPr lang="uk-UA" dirty="0"/>
          </a:p>
        </p:txBody>
      </p:sp>
      <p:pic>
        <p:nvPicPr>
          <p:cNvPr id="3074" name="Picture 2" descr="Города будущего построят роботы: новые технологии строительства представят  на 100+ Forum Russia » Вcероссийский отраслевой интернет-журнал  «Строительство.RU»">
            <a:extLst>
              <a:ext uri="{FF2B5EF4-FFF2-40B4-BE49-F238E27FC236}">
                <a16:creationId xmlns:a16="http://schemas.microsoft.com/office/drawing/2014/main" id="{DA084947-DD74-9641-AC35-B648C5F60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05"/>
            <a:ext cx="5628983" cy="375031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387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6">
                <a:lumMod val="20000"/>
                <a:lumOff val="80000"/>
              </a:schemeClr>
            </a:gs>
            <a:gs pos="35000">
              <a:schemeClr val="accent5">
                <a:lumMod val="20000"/>
                <a:lumOff val="80000"/>
              </a:schemeClr>
            </a:gs>
            <a:gs pos="63000">
              <a:schemeClr val="bg1">
                <a:lumMod val="95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C72AD7B-133E-0C40-BF3A-2DA74FB2F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442913"/>
            <a:ext cx="6929438" cy="6415086"/>
          </a:xfrm>
        </p:spPr>
        <p:txBody>
          <a:bodyPr>
            <a:normAutofit fontScale="85000" lnSpcReduction="20000"/>
          </a:bodyPr>
          <a:lstStyle/>
          <a:p>
            <a:r>
              <a:rPr lang="ru-RU" sz="22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Г</a:t>
            </a:r>
            <a:r>
              <a:rPr lang="ru-UA" sz="22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лобалістика </a:t>
            </a:r>
            <a:r>
              <a:rPr lang="ru-UA" sz="2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-  галузь наукових знань, яка займається дослідженням глобальних проблем сучасності</a:t>
            </a:r>
          </a:p>
          <a:p>
            <a:r>
              <a:rPr lang="ru-UA" sz="22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Альтернативістика</a:t>
            </a:r>
            <a:r>
              <a:rPr lang="ru-UA" sz="2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- </a:t>
            </a:r>
            <a:r>
              <a:rPr lang="uk-UA" sz="2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галузь дослідження майбутнього, що охоплює можливі шляхи переходу від існуючої до альтернативної світової цивілізації, здатної подолати глобальні проблеми сучасності на основі «чистої» енергії (енергія Сонця та її похідні), сталого розвитку в сенсі відновлення порушених </a:t>
            </a:r>
            <a:r>
              <a:rPr lang="uk-UA" sz="22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геобалансів</a:t>
            </a:r>
            <a:r>
              <a:rPr lang="uk-UA" sz="2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демілітаризації, екологізації та гуманізації суспільства; метод прогнозування, який заснований на побудові кількох можливих (альтернативних) сценаріїв розвитку подій у майбутньому.</a:t>
            </a:r>
          </a:p>
          <a:p>
            <a:pPr algn="just"/>
            <a:r>
              <a:rPr lang="uk-UA" sz="22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Прогностика</a:t>
            </a:r>
            <a:r>
              <a:rPr lang="uk-UA" sz="2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-</a:t>
            </a:r>
            <a:r>
              <a:rPr lang="uk-UA" sz="2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наукова дисципліна про закони прогнозування теорію і методику розробки прогнозів</a:t>
            </a:r>
            <a:r>
              <a:rPr lang="ru-UA" sz="2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</a:p>
          <a:p>
            <a:pPr algn="just"/>
            <a:r>
              <a:rPr lang="ru-RU" sz="22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Ф</a:t>
            </a:r>
            <a:r>
              <a:rPr lang="ru-UA" sz="22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утурологія </a:t>
            </a:r>
            <a:r>
              <a:rPr lang="ru-UA" sz="2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- </a:t>
            </a:r>
            <a:r>
              <a:rPr lang="uk-UA" sz="2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галузь наукових знань, що досліджує перспективи розвитку людства.</a:t>
            </a:r>
            <a:endParaRPr lang="ru-UA" sz="22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just"/>
            <a:endParaRPr lang="ru-UA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endParaRPr lang="ru-UA" dirty="0"/>
          </a:p>
        </p:txBody>
      </p:sp>
      <p:pic>
        <p:nvPicPr>
          <p:cNvPr id="1026" name="Picture 2" descr="Необычные профессии. Футуролог">
            <a:extLst>
              <a:ext uri="{FF2B5EF4-FFF2-40B4-BE49-F238E27FC236}">
                <a16:creationId xmlns:a16="http://schemas.microsoft.com/office/drawing/2014/main" id="{6AC030D2-1DA4-D546-A879-803E50171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713" y="989647"/>
            <a:ext cx="5284286" cy="4574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5381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40000"/>
                <a:lumOff val="6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FC577D6-CEB3-894B-93CD-BDC2064B9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2600" y="243840"/>
            <a:ext cx="6629400" cy="6431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i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7. АДЕКВАТНІСТЬ </a:t>
            </a:r>
            <a:r>
              <a:rPr lang="uk-UA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максимальне наближення прогнозної моделі до реальної дійсності</a:t>
            </a:r>
          </a:p>
          <a:p>
            <a:pPr marL="0" indent="0">
              <a:buNone/>
            </a:pPr>
            <a:r>
              <a:rPr lang="uk-UA" sz="2400" b="1" i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8. РЕНТАБЕЛЬНІСТЬ </a:t>
            </a:r>
            <a:r>
              <a:rPr lang="uk-UA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ефект від розробленого прогнозу має перевищувати витрати на його розробку</a:t>
            </a:r>
          </a:p>
          <a:p>
            <a:pPr marL="0" indent="0">
              <a:buNone/>
            </a:pPr>
            <a:r>
              <a:rPr lang="uk-UA" sz="2400" b="1" i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9. УЗГОДЖЕНІСТЬ ПРОГНОЗУ </a:t>
            </a:r>
            <a:r>
              <a:rPr lang="uk-UA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прогноз має бути взаємопов'язаним із суміжними прогнозами, поєднувати нормативні і пошукові прогнози та різні періоди випередження</a:t>
            </a:r>
          </a:p>
        </p:txBody>
      </p:sp>
      <p:pic>
        <p:nvPicPr>
          <p:cNvPr id="2050" name="Picture 2" descr="Силуэт смотрит в будущее | Бесплатно Фото">
            <a:extLst>
              <a:ext uri="{FF2B5EF4-FFF2-40B4-BE49-F238E27FC236}">
                <a16:creationId xmlns:a16="http://schemas.microsoft.com/office/drawing/2014/main" id="{0E320F65-CC77-BE42-8D7B-26C846C32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2520"/>
            <a:ext cx="5599457" cy="37299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5116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40000"/>
                <a:lumOff val="6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0110927-1E58-B446-9546-627FCFE6C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4039" y="0"/>
            <a:ext cx="6355081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У французькій армії у вересні 2018 р. створили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"червону команду"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її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мета - посилити оборонну здатність країни.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До неї увійшли </a:t>
            </a:r>
            <a:r>
              <a:rPr lang="uk-UA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письменники-фантасти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 Їх завдання -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прогнозувати загрози,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які можуть виникнути в майбутньому, розроблювати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більш креативні підходи до прогнозування майбутнього,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ніж це традиційно роблять військові фахівці,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пропонувати сценарії розвитку подій, про які військові стратеги часто навіть не замислюються.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Робота "червоної групи" засекречена. В "червоній команді" працює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4 - 5 письменників-фантастів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 Група моделює, як терористичні організації або іноземні держави можуть застосувати сучасні технології проти Франції. При цьому вони використовують рольові ігри та інші техніки моделювання ситуацій. Міністр оборони Франції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Флоренс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Парлі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заявила, що у країни "є всі козирі на руках" для того, щоб бути успішною в гонці інновацій».</a:t>
            </a:r>
          </a:p>
        </p:txBody>
      </p:sp>
      <p:pic>
        <p:nvPicPr>
          <p:cNvPr id="10242" name="Picture 2" descr="В армии Франции создадут подразделение писателей-фантастов - Фото">
            <a:extLst>
              <a:ext uri="{FF2B5EF4-FFF2-40B4-BE49-F238E27FC236}">
                <a16:creationId xmlns:a16="http://schemas.microsoft.com/office/drawing/2014/main" id="{F1747061-9FB5-6647-ADB6-D6229CFC60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4" r="7027"/>
          <a:stretch/>
        </p:blipFill>
        <p:spPr bwMode="auto">
          <a:xfrm>
            <a:off x="0" y="1584960"/>
            <a:ext cx="5516880" cy="405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3515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8000">
              <a:schemeClr val="accent1">
                <a:lumMod val="5000"/>
                <a:lumOff val="95000"/>
              </a:schemeClr>
            </a:gs>
            <a:gs pos="44000">
              <a:schemeClr val="accent2">
                <a:lumMod val="20000"/>
                <a:lumOff val="80000"/>
              </a:schemeClr>
            </a:gs>
            <a:gs pos="69000">
              <a:schemeClr val="accent4">
                <a:lumMod val="20000"/>
                <a:lumOff val="80000"/>
              </a:schemeClr>
            </a:gs>
            <a:gs pos="9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FDA9DA0-6B2A-1740-8B6C-9D87544F9F70}"/>
              </a:ext>
            </a:extLst>
          </p:cNvPr>
          <p:cNvSpPr/>
          <p:nvPr/>
        </p:nvSpPr>
        <p:spPr>
          <a:xfrm>
            <a:off x="7508133" y="1690823"/>
            <a:ext cx="468386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Якщо держава не займається своїм майбутнім сама, то їй доведеться жити у майбутньому, створеному кимось іншим згідно з його власними інтересами і цілями, і в цьому світі їй дістанеться не найкраще місце</a:t>
            </a:r>
          </a:p>
        </p:txBody>
      </p:sp>
      <p:pic>
        <p:nvPicPr>
          <p:cNvPr id="3074" name="Picture 2" descr="Посольство РФ погрожує судом газеті, яка опублікувала мем про Путіна-клоуна">
            <a:extLst>
              <a:ext uri="{FF2B5EF4-FFF2-40B4-BE49-F238E27FC236}">
                <a16:creationId xmlns:a16="http://schemas.microsoft.com/office/drawing/2014/main" id="{D051F481-1269-964E-BC4B-D364745C4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0" y="1081667"/>
            <a:ext cx="7493620" cy="421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4586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40000"/>
                <a:lumOff val="6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F277EC9-A88A-9849-9C91-DEFB52BCC689}"/>
              </a:ext>
            </a:extLst>
          </p:cNvPr>
          <p:cNvSpPr/>
          <p:nvPr/>
        </p:nvSpPr>
        <p:spPr>
          <a:xfrm>
            <a:off x="189571" y="5687060"/>
            <a:ext cx="120024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Музей майбутнього в Дубаї (вартість робіт 200 млрд.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дол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.) "стане іконою майбутнього науки, технологій та інновацій" та "зміцнить позиції Дубаю у найближчі кілька років як глобального центру майбутнього та нових технологій».</a:t>
            </a:r>
          </a:p>
          <a:p>
            <a:r>
              <a:rPr lang="en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https://</a:t>
            </a:r>
            <a:r>
              <a:rPr lang="en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metinvestholding.com</a:t>
            </a:r>
            <a:r>
              <a:rPr lang="en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/</a:t>
            </a:r>
            <a:r>
              <a:rPr lang="en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ua</a:t>
            </a:r>
            <a:r>
              <a:rPr lang="en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/media/article/</a:t>
            </a:r>
            <a:r>
              <a:rPr lang="en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muzej</a:t>
            </a:r>
            <a:r>
              <a:rPr lang="en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-</a:t>
            </a:r>
            <a:r>
              <a:rPr lang="en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buduschego</a:t>
            </a:r>
            <a:r>
              <a:rPr lang="en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-v-</a:t>
            </a:r>
            <a:r>
              <a:rPr lang="en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dubae</a:t>
            </a:r>
            <a:r>
              <a:rPr lang="en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-</a:t>
            </a:r>
            <a:r>
              <a:rPr lang="en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poeziya</a:t>
            </a:r>
            <a:r>
              <a:rPr lang="en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-v-</a:t>
            </a:r>
            <a:r>
              <a:rPr lang="en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stali</a:t>
            </a:r>
            <a:endParaRPr lang="uk-UA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EC884342-C262-3F49-9ECA-CE333F70A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67" y="0"/>
            <a:ext cx="10221676" cy="568706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8339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40000"/>
                <a:lumOff val="6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E766BF-0617-6940-ADD8-D0CFF52E4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6510" y="2200779"/>
            <a:ext cx="3498979" cy="2456442"/>
          </a:xfrm>
        </p:spPr>
        <p:txBody>
          <a:bodyPr>
            <a:normAutofit/>
          </a:bodyPr>
          <a:lstStyle/>
          <a:p>
            <a:r>
              <a:rPr lang="uk-UA" sz="4400" b="1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3662570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3000">
              <a:schemeClr val="accent5">
                <a:lumMod val="20000"/>
                <a:lumOff val="80000"/>
              </a:schemeClr>
            </a:gs>
            <a:gs pos="76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2A574EF-4035-1549-9368-36081F453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894" y="426720"/>
            <a:ext cx="6281873" cy="61752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800" b="1" dirty="0">
                <a:solidFill>
                  <a:srgbClr val="7030A0"/>
                </a:solidFill>
              </a:rPr>
              <a:t>ЧИ Є ФУТУРОЛОГІЯ НАУКОЮ?</a:t>
            </a:r>
          </a:p>
          <a:p>
            <a:pPr marL="0" indent="0">
              <a:buNone/>
            </a:pPr>
            <a:r>
              <a:rPr lang="uk-UA" sz="2800" b="1" dirty="0">
                <a:solidFill>
                  <a:srgbClr val="002060"/>
                </a:solidFill>
              </a:rPr>
              <a:t>«Футурологія той вундеркінд, який ще у дитячому візочку намагається говорити, і одразу мудро і достойно… У футурології немає ані власних наукових парадигм, ані теорій,  однак вона намагається передбачити майбутнє, і передбачення майбутнє її єдине заняття»</a:t>
            </a:r>
          </a:p>
          <a:p>
            <a:pPr marL="0" indent="0">
              <a:buNone/>
            </a:pPr>
            <a:r>
              <a:rPr lang="uk-UA" sz="2800" b="1" dirty="0">
                <a:solidFill>
                  <a:srgbClr val="002060"/>
                </a:solidFill>
              </a:rPr>
              <a:t>			Станіслав Лем</a:t>
            </a:r>
          </a:p>
        </p:txBody>
      </p:sp>
      <p:pic>
        <p:nvPicPr>
          <p:cNvPr id="4" name="Picture 2" descr="Презентация на тему: &quot;Наука. Футурология. Фантастика. Футурология сценарии  будущего.&quot;. Скачать бесплатно и без регистрации.">
            <a:extLst>
              <a:ext uri="{FF2B5EF4-FFF2-40B4-BE49-F238E27FC236}">
                <a16:creationId xmlns:a16="http://schemas.microsoft.com/office/drawing/2014/main" id="{5030B07A-A072-5449-B495-3224225855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62" t="30117" r="1219" b="16148"/>
          <a:stretch/>
        </p:blipFill>
        <p:spPr bwMode="auto">
          <a:xfrm>
            <a:off x="6530359" y="544614"/>
            <a:ext cx="5313314" cy="576877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366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20000"/>
                <a:lumOff val="80000"/>
              </a:schemeClr>
            </a:gs>
            <a:gs pos="38000">
              <a:schemeClr val="bg1">
                <a:lumMod val="95000"/>
              </a:schemeClr>
            </a:gs>
            <a:gs pos="65000">
              <a:schemeClr val="accent6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AF0EC68-CA3C-8B4D-91E8-2FFB241F3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27" y="420436"/>
            <a:ext cx="6966873" cy="5884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ФУТУРОЛОГІЯ (</a:t>
            </a:r>
            <a:r>
              <a:rPr lang="en-US" sz="24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futurum</a:t>
            </a:r>
            <a: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– майбутнє,</a:t>
            </a:r>
            <a:r>
              <a:rPr lang="en-US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logos</a:t>
            </a:r>
            <a: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– вчення, знання) – наука про майбутнє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Вперше введено у 1943 р. німецьким соціологом  </a:t>
            </a:r>
            <a: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Йосипом </a:t>
            </a:r>
            <a:r>
              <a:rPr lang="uk-UA" sz="24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Флехтгеймом</a:t>
            </a:r>
            <a: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як термін для позначення </a:t>
            </a:r>
            <a: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«філософії майбутнього», що протистоїть усім соціальним вченням минулого і теперішнього,  </a:t>
            </a:r>
            <a:r>
              <a:rPr lang="uk-UA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як допоміжної науки воєнної стратегії, яка розглядалась як наука, </a:t>
            </a:r>
            <a: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вільна від будь-яких ідеологічних і </a:t>
            </a:r>
            <a:r>
              <a:rPr lang="uk-UA" sz="2400" b="1">
                <a:solidFill>
                  <a:srgbClr val="FF0000"/>
                </a:solidFill>
                <a:latin typeface="Bookman Old Style" panose="02050604050505020204" pitchFamily="18" charset="0"/>
              </a:rPr>
              <a:t>утопічних доктрин</a:t>
            </a:r>
            <a:endParaRPr lang="uk-UA" sz="24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098" name="Picture 2" descr="Общество будущего: основные философские концепты презентация, доклад">
            <a:extLst>
              <a:ext uri="{FF2B5EF4-FFF2-40B4-BE49-F238E27FC236}">
                <a16:creationId xmlns:a16="http://schemas.microsoft.com/office/drawing/2014/main" id="{144A9D7B-5D63-C44B-8885-F3AF7283AB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61" t="-1" r="-11" b="26641"/>
          <a:stretch/>
        </p:blipFill>
        <p:spPr bwMode="auto">
          <a:xfrm>
            <a:off x="563879" y="360518"/>
            <a:ext cx="4082381" cy="613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952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5000">
              <a:schemeClr val="accent4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A8B1B95-978B-E643-A722-B1CE45604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640" y="213360"/>
            <a:ext cx="6918960" cy="6644640"/>
          </a:xfrm>
        </p:spPr>
        <p:txBody>
          <a:bodyPr>
            <a:normAutofit lnSpcReduction="10000"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 60-ті ХХ ст. термін поширився у значенні </a:t>
            </a:r>
            <a: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«історії майбутнього» </a:t>
            </a:r>
            <a:r>
              <a:rPr lang="uk-UA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і «науки про майбутнє»</a:t>
            </a:r>
          </a:p>
          <a:p>
            <a:r>
              <a:rPr lang="uk-UA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 сучасних умовах категорія «футурологія» використовується </a:t>
            </a:r>
            <a: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як синонім комплексу соціального прогнозування та прогностики</a:t>
            </a:r>
            <a:r>
              <a:rPr lang="uk-UA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«футурологія політики» як синонім «політичної прогностики»</a:t>
            </a:r>
          </a:p>
          <a:p>
            <a: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ФУТУРОЛОГІЯ</a:t>
            </a:r>
            <a:r>
              <a:rPr lang="uk-UA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– найширше інтегруюче поняття, яке об'єднує теоретичні і прикладні дослідження майбутнього соціального і політичного розвитку держав і народів</a:t>
            </a:r>
          </a:p>
          <a:p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5124" name="Picture 4" descr="В XXI веке нельзя достичь успеха ведением войн», — Юваль Ной Харари |  Громадское телевидение">
            <a:extLst>
              <a:ext uri="{FF2B5EF4-FFF2-40B4-BE49-F238E27FC236}">
                <a16:creationId xmlns:a16="http://schemas.microsoft.com/office/drawing/2014/main" id="{EA552347-2734-1C4F-B807-524ED12587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8" t="3373" r="14474"/>
          <a:stretch/>
        </p:blipFill>
        <p:spPr bwMode="auto">
          <a:xfrm>
            <a:off x="180229" y="944880"/>
            <a:ext cx="4940411" cy="432816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026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20000"/>
                <a:lumOff val="80000"/>
              </a:schemeClr>
            </a:gs>
            <a:gs pos="38000">
              <a:schemeClr val="accent4">
                <a:lumMod val="20000"/>
                <a:lumOff val="80000"/>
              </a:schemeClr>
            </a:gs>
            <a:gs pos="65000">
              <a:schemeClr val="accent4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3A7A089-853E-DE49-ABE2-E64D5ECE7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2994" y="158029"/>
            <a:ext cx="8095687" cy="6699971"/>
          </a:xfrm>
        </p:spPr>
        <p:txBody>
          <a:bodyPr>
            <a:noAutofit/>
          </a:bodyPr>
          <a:lstStyle/>
          <a:p>
            <a:r>
              <a:rPr lang="uk-UA" sz="2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Ми думаємо про наступні десятиліття та запитуємо себе: з якими викликами зіткнеться людство? Думаю, нам загрожують </a:t>
            </a:r>
            <a:r>
              <a:rPr lang="uk-UA" sz="22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три найбільші проблеми</a:t>
            </a:r>
            <a:r>
              <a:rPr lang="uk-UA" sz="2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: велика ядерна війна, кліматичні зміни та екологічний колапс загалом, загроза некерованих технологій, таких як біотехнології та штучний інтелект. З усіх цих загроз остання найскладніша.</a:t>
            </a:r>
          </a:p>
          <a:p>
            <a:r>
              <a:rPr lang="uk-UA" sz="2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Навіть якщо якась одна держава скаже: штучний інтелект — нісенітниця, це не зупинить прогрес. Тому що уряд цієї країни не зможе контролювати те, що роблять уряди інших країн. А інші країни продовжуватимуть свої дослідження, і тій країні доведеться відхилити власну пропозицію — </a:t>
            </a:r>
            <a:r>
              <a:rPr lang="uk-UA" sz="22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ніхто не захоче залишатися позаду.</a:t>
            </a:r>
          </a:p>
        </p:txBody>
      </p:sp>
      <p:pic>
        <p:nvPicPr>
          <p:cNvPr id="6146" name="Picture 2" descr="Amazon.com: Homo Deus. Краткая история будущего (Big ideas) (Russian  Edition) eBook: Харари, Юваль Ной, Андреев, Александр: Kindle Store">
            <a:extLst>
              <a:ext uri="{FF2B5EF4-FFF2-40B4-BE49-F238E27FC236}">
                <a16:creationId xmlns:a16="http://schemas.microsoft.com/office/drawing/2014/main" id="{B1821D69-DB5E-3642-9562-6F14548F8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4" y="51661"/>
            <a:ext cx="2465680" cy="36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21 урок для XXI века">
            <a:extLst>
              <a:ext uri="{FF2B5EF4-FFF2-40B4-BE49-F238E27FC236}">
                <a16:creationId xmlns:a16="http://schemas.microsoft.com/office/drawing/2014/main" id="{6C68A10C-AC9D-4A4A-9A3E-07B8FC842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54" y="3508014"/>
            <a:ext cx="2177260" cy="326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Юваль Ной Харари. Sapiens. Краткая история человечества. Купить Юваль Ной  Харари. Sapiens. Краткая история человечества по низкой цене в Киеве,  Харькове, Днепре, Одессе, Львове, Запорожье, Виннице, Николаеве, Полтаве,  Украине | Stylus">
            <a:extLst>
              <a:ext uri="{FF2B5EF4-FFF2-40B4-BE49-F238E27FC236}">
                <a16:creationId xmlns:a16="http://schemas.microsoft.com/office/drawing/2014/main" id="{C0F8228C-D1FE-CA4F-9206-3F227713A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734" y="1891720"/>
            <a:ext cx="2286000" cy="288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254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20000"/>
                <a:lumOff val="80000"/>
              </a:schemeClr>
            </a:gs>
            <a:gs pos="38000">
              <a:schemeClr val="accent4">
                <a:lumMod val="20000"/>
                <a:lumOff val="80000"/>
              </a:schemeClr>
            </a:gs>
            <a:gs pos="65000">
              <a:schemeClr val="accent4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FF28B4F-3D2F-7641-8ED2-DBCFA6797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559" y="458743"/>
            <a:ext cx="6382991" cy="5940514"/>
          </a:xfrm>
        </p:spPr>
        <p:txBody>
          <a:bodyPr>
            <a:normAutofit fontScale="92500" lnSpcReduction="10000"/>
          </a:bodyPr>
          <a:lstStyle/>
          <a:p>
            <a:r>
              <a:rPr lang="ru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 основі прогнозування – 3 взаємодоповнюючі </a:t>
            </a:r>
            <a:r>
              <a:rPr lang="ru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джерела інформації про майбутнє:</a:t>
            </a:r>
          </a:p>
          <a:p>
            <a:pPr>
              <a:buFont typeface="Wingdings" pitchFamily="2" charset="2"/>
              <a:buChar char="v"/>
            </a:pPr>
            <a:r>
              <a:rPr lang="ru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оцінка перспектив </a:t>
            </a:r>
            <a:r>
              <a:rPr lang="ru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розвитку майбутнього стану прогнозованого явища </a:t>
            </a:r>
            <a:r>
              <a:rPr lang="ru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на основі досвіду</a:t>
            </a:r>
            <a:r>
              <a:rPr lang="ru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частіше всього </a:t>
            </a:r>
            <a:r>
              <a:rPr lang="ru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за допомогою аналогії </a:t>
            </a:r>
            <a:r>
              <a:rPr lang="ru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з достатньо добре відомими схожими явищами і процесами</a:t>
            </a:r>
          </a:p>
          <a:p>
            <a:pPr>
              <a:buFont typeface="Wingdings" pitchFamily="2" charset="2"/>
              <a:buChar char="v"/>
            </a:pPr>
            <a:r>
              <a:rPr lang="ru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умовне продовження у майбутнє тенденцій, </a:t>
            </a:r>
            <a:r>
              <a:rPr lang="ru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закономірності розвитку яких у минулому і теперішньому достатньо добре відомі (екстраполяція)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м</a:t>
            </a:r>
            <a:r>
              <a:rPr lang="ru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одель стану у майбутньому </a:t>
            </a:r>
            <a:r>
              <a:rPr lang="ru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того чи іншого явища, процесу, побудована </a:t>
            </a:r>
            <a:r>
              <a:rPr lang="ru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відповідно очікуваним або </a:t>
            </a:r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бажаним</a:t>
            </a:r>
            <a:r>
              <a:rPr lang="ru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змінам ряду умов</a:t>
            </a:r>
            <a:r>
              <a:rPr lang="ru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перспективи</a:t>
            </a:r>
            <a:r>
              <a:rPr lang="ru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розвитку яких достатньо відомі</a:t>
            </a:r>
          </a:p>
          <a:p>
            <a:pPr>
              <a:buFontTx/>
              <a:buChar char="-"/>
            </a:pPr>
            <a:endParaRPr lang="ru-UA" dirty="0"/>
          </a:p>
        </p:txBody>
      </p:sp>
      <p:pic>
        <p:nvPicPr>
          <p:cNvPr id="2050" name="Picture 2" descr="Всё будет хорошо: 10 позитивных прогнозов футурологов на ближайшее будущее">
            <a:extLst>
              <a:ext uri="{FF2B5EF4-FFF2-40B4-BE49-F238E27FC236}">
                <a16:creationId xmlns:a16="http://schemas.microsoft.com/office/drawing/2014/main" id="{A3B552A5-AC49-944A-BCBF-4F631B1CA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54835"/>
            <a:ext cx="4946650" cy="30334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Будущее в фокусе&quot;: 6 футурологов прогнозируют, каким будет мир через 50 лет  - Informburo.kz">
            <a:extLst>
              <a:ext uri="{FF2B5EF4-FFF2-40B4-BE49-F238E27FC236}">
                <a16:creationId xmlns:a16="http://schemas.microsoft.com/office/drawing/2014/main" id="{4E6D2169-43CE-C94F-98EC-263D080C8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2411573"/>
            <a:ext cx="4805608" cy="2716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футурология">
            <a:extLst>
              <a:ext uri="{FF2B5EF4-FFF2-40B4-BE49-F238E27FC236}">
                <a16:creationId xmlns:a16="http://schemas.microsoft.com/office/drawing/2014/main" id="{2D1A1EAA-B214-BC44-B544-82B34018E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698" y="4682521"/>
            <a:ext cx="3776662" cy="21620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260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7000">
              <a:schemeClr val="accent5">
                <a:lumMod val="20000"/>
                <a:lumOff val="80000"/>
              </a:schemeClr>
            </a:gs>
            <a:gs pos="65000">
              <a:schemeClr val="accent5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F510A39-BE05-F44B-91E4-AAC34B127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5898" y="214313"/>
            <a:ext cx="6572250" cy="6643687"/>
          </a:xfrm>
        </p:spPr>
        <p:txBody>
          <a:bodyPr>
            <a:normAutofit fontScale="92500"/>
          </a:bodyPr>
          <a:lstStyle/>
          <a:p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Прогноз</a:t>
            </a:r>
            <a:r>
              <a:rPr lang="uk-UA" sz="2000" b="1" dirty="0">
                <a:latin typeface="Bookman Old Style" panose="02050604050505020204" pitchFamily="18" charset="0"/>
              </a:rPr>
              <a:t> = «про» + «</a:t>
            </a:r>
            <a:r>
              <a:rPr lang="uk-UA" sz="2000" b="1" dirty="0" err="1">
                <a:latin typeface="Bookman Old Style" panose="02050604050505020204" pitchFamily="18" charset="0"/>
              </a:rPr>
              <a:t>гнозис</a:t>
            </a:r>
            <a:r>
              <a:rPr lang="uk-UA" sz="2000" b="1" dirty="0">
                <a:latin typeface="Bookman Old Style" panose="02050604050505020204" pitchFamily="18" charset="0"/>
              </a:rPr>
              <a:t>» – передбачення, </a:t>
            </a:r>
            <a:r>
              <a:rPr lang="uk-UA" sz="2000" b="1" dirty="0" err="1">
                <a:latin typeface="Bookman Old Style" panose="02050604050505020204" pitchFamily="18" charset="0"/>
              </a:rPr>
              <a:t>провісництво</a:t>
            </a:r>
            <a:r>
              <a:rPr lang="uk-UA" sz="2000" b="1" dirty="0">
                <a:latin typeface="Bookman Old Style" panose="02050604050505020204" pitchFamily="18" charset="0"/>
              </a:rPr>
              <a:t> (</a:t>
            </a:r>
            <a:r>
              <a:rPr lang="uk-UA" sz="2000" b="1" dirty="0" err="1">
                <a:latin typeface="Bookman Old Style" panose="02050604050505020204" pitchFamily="18" charset="0"/>
              </a:rPr>
              <a:t>предсказание</a:t>
            </a:r>
            <a:r>
              <a:rPr lang="uk-UA" sz="2000" b="1" dirty="0">
                <a:latin typeface="Bookman Old Style" panose="02050604050505020204" pitchFamily="18" charset="0"/>
              </a:rPr>
              <a:t>, </a:t>
            </a:r>
            <a:r>
              <a:rPr lang="uk-UA" sz="2000" b="1" dirty="0" err="1">
                <a:latin typeface="Bookman Old Style" panose="02050604050505020204" pitchFamily="18" charset="0"/>
              </a:rPr>
              <a:t>предвидение</a:t>
            </a:r>
            <a:r>
              <a:rPr lang="uk-UA" sz="2000" b="1" dirty="0">
                <a:latin typeface="Bookman Old Style" panose="02050604050505020204" pitchFamily="18" charset="0"/>
              </a:rPr>
              <a:t>), завбачення (</a:t>
            </a:r>
            <a:r>
              <a:rPr lang="uk-UA" sz="2000" b="1" dirty="0" err="1">
                <a:latin typeface="Bookman Old Style" panose="02050604050505020204" pitchFamily="18" charset="0"/>
              </a:rPr>
              <a:t>провидение</a:t>
            </a:r>
            <a:r>
              <a:rPr lang="uk-UA" sz="2000" b="1" dirty="0">
                <a:latin typeface="Bookman Old Style" panose="02050604050505020204" pitchFamily="18" charset="0"/>
              </a:rPr>
              <a:t>)</a:t>
            </a:r>
          </a:p>
          <a:p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«</a:t>
            </a:r>
            <a:r>
              <a:rPr lang="uk-UA" sz="2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Провісництво</a:t>
            </a:r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» (передречення) </a:t>
            </a:r>
            <a:r>
              <a:rPr lang="uk-UA" sz="2000" b="1" dirty="0">
                <a:latin typeface="Bookman Old Style" panose="02050604050505020204" pitchFamily="18" charset="0"/>
              </a:rPr>
              <a:t>– судження про стан суб'єкта або об'єкта в майбутньому, яке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базується на логічних умовиводах</a:t>
            </a:r>
          </a:p>
          <a:p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«Передбачення» </a:t>
            </a:r>
            <a:r>
              <a:rPr lang="uk-UA" sz="2000" b="1" dirty="0">
                <a:latin typeface="Bookman Old Style" panose="02050604050505020204" pitchFamily="18" charset="0"/>
              </a:rPr>
              <a:t>– судження про стан суб'єкта або об'єкта  в майбутньому, яке </a:t>
            </a:r>
            <a:r>
              <a:rPr lang="uk-UA" sz="2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базується на пізнанні закономірностей їх розвитку </a:t>
            </a:r>
          </a:p>
          <a:p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Антиципація</a:t>
            </a:r>
            <a:r>
              <a:rPr lang="uk-UA" sz="2000" b="1" dirty="0">
                <a:latin typeface="Bookman Old Style" panose="02050604050505020204" pitchFamily="18" charset="0"/>
              </a:rPr>
              <a:t> – здатність системи в тій або іншій формі передбачувати розвиток подій, явищ, результатів дій; </a:t>
            </a:r>
            <a:r>
              <a:rPr lang="uk-UA" sz="2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здатність людської свідомості до випереджального відображення дійсності</a:t>
            </a:r>
            <a:r>
              <a:rPr lang="uk-UA" sz="2000" b="1" dirty="0">
                <a:latin typeface="Bookman Old Style" panose="02050604050505020204" pitchFamily="18" charset="0"/>
              </a:rPr>
              <a:t>, коли свідомість досліджує у формі ідеальної моделі ситуації, яких ще не існує або які ще не доступні досвіду та перевірці</a:t>
            </a:r>
            <a:endParaRPr lang="ru-UA" sz="2000" b="1" dirty="0">
              <a:latin typeface="Bookman Old Style" panose="02050604050505020204" pitchFamily="18" charset="0"/>
            </a:endParaRPr>
          </a:p>
          <a:p>
            <a:endParaRPr lang="uk-UA" dirty="0"/>
          </a:p>
        </p:txBody>
      </p:sp>
      <p:pic>
        <p:nvPicPr>
          <p:cNvPr id="4098" name="Picture 2" descr="Футурология. Искусственный интеллект ближайшего будущего - Игорь Край - МИР  ФАНТАСТИКИ И ФЭНТЕЗИ">
            <a:extLst>
              <a:ext uri="{FF2B5EF4-FFF2-40B4-BE49-F238E27FC236}">
                <a16:creationId xmlns:a16="http://schemas.microsoft.com/office/drawing/2014/main" id="{1719D044-C75E-8C45-855D-E07E51065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5360" cy="2657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Что делают футурологи?. Ответы на редко задаваемые вопросы о… | by Danila  Medvedev | Medium">
            <a:extLst>
              <a:ext uri="{FF2B5EF4-FFF2-40B4-BE49-F238E27FC236}">
                <a16:creationId xmlns:a16="http://schemas.microsoft.com/office/drawing/2014/main" id="{73A69E87-DC46-BD40-9F7B-95A958161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391" y="2143501"/>
            <a:ext cx="3757613" cy="25709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Футурология. А нужна ли она? Что готовит нам будущее? | Speed Time">
            <a:extLst>
              <a:ext uri="{FF2B5EF4-FFF2-40B4-BE49-F238E27FC236}">
                <a16:creationId xmlns:a16="http://schemas.microsoft.com/office/drawing/2014/main" id="{2433B491-45A5-E143-83BF-CC412B4E3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" y="3882108"/>
            <a:ext cx="4609148" cy="28318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949246"/>
      </p:ext>
    </p:extLst>
  </p:cSld>
  <p:clrMapOvr>
    <a:masterClrMapping/>
  </p:clrMapOvr>
</p:sld>
</file>

<file path=ppt/theme/theme1.xml><?xml version="1.0" encoding="utf-8"?>
<a:theme xmlns:a="http://schemas.openxmlformats.org/drawingml/2006/main" name="Атлас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Атлас</Template>
  <TotalTime>25707</TotalTime>
  <Words>2777</Words>
  <Application>Microsoft Macintosh PowerPoint</Application>
  <PresentationFormat>Широкоэкранный</PresentationFormat>
  <Paragraphs>117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Bookman Old Style</vt:lpstr>
      <vt:lpstr>Calibri Light</vt:lpstr>
      <vt:lpstr>Rockwell</vt:lpstr>
      <vt:lpstr>Wingdings</vt:lpstr>
      <vt:lpstr>Атлас</vt:lpstr>
      <vt:lpstr>ПРОГНОЗУВАННЯ: теоретико-методологічні засади 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ПРОГНОЗУВАННЯ: теоретико-методологічні засади </dc:title>
  <dc:creator>Microsoft Office User</dc:creator>
  <cp:lastModifiedBy>Microsoft Office User</cp:lastModifiedBy>
  <cp:revision>76</cp:revision>
  <dcterms:created xsi:type="dcterms:W3CDTF">2020-09-21T20:23:26Z</dcterms:created>
  <dcterms:modified xsi:type="dcterms:W3CDTF">2023-11-01T19:19:55Z</dcterms:modified>
</cp:coreProperties>
</file>