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27.01.2023</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27.01.2023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27.01.2023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27.01.2023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ru-RU" smtClean="0"/>
              <a:t>Образец заголовка</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27.01.2023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27.01.2023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Title 8"/>
          <p:cNvSpPr>
            <a:spLocks noGrp="1"/>
          </p:cNvSpPr>
          <p:nvPr>
            <p:ph type="title"/>
          </p:nvPr>
        </p:nvSpPr>
        <p:spPr>
          <a:xfrm>
            <a:off x="914400" y="1544715"/>
            <a:ext cx="7315200" cy="1154097"/>
          </a:xfrm>
        </p:spPr>
        <p:txBody>
          <a:bodyPr/>
          <a:lstStyle/>
          <a:p>
            <a:r>
              <a:rPr lang="ru-RU" smtClean="0"/>
              <a:t>Образец заголовка</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27.01.2023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a:xfrm>
            <a:off x="914400" y="1544715"/>
            <a:ext cx="7315200" cy="1154097"/>
          </a:xfrm>
        </p:spPr>
        <p:txBody>
          <a:bodyPr/>
          <a:lstStyle/>
          <a:p>
            <a:r>
              <a:rPr lang="ru-RU" smtClean="0"/>
              <a:t>Образец заголовка</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27.01.2023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27.01.2023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27.01.2023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27.01.2023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B4C71EC6-210F-42DE-9C53-41977AD35B3D}" type="datetimeFigureOut">
              <a:rPr lang="ru-RU" smtClean="0"/>
              <a:t>27.01.2023</a:t>
            </a:fld>
            <a:endParaRPr lang="ru-RU"/>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19B0651-EE4F-4900-A07F-96A6BFA9D0F0}" type="slidenum">
              <a:rPr lang="ru-RU" smtClean="0"/>
              <a:t>‹#›</a:t>
            </a:fld>
            <a:endParaRPr lang="ru-RU"/>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124744"/>
            <a:ext cx="7416824" cy="923330"/>
          </a:xfrm>
          <a:prstGeom prst="rect">
            <a:avLst/>
          </a:prstGeom>
          <a:noFill/>
        </p:spPr>
        <p:txBody>
          <a:bodyPr wrap="square" rtlCol="0">
            <a:spAutoFit/>
          </a:bodyPr>
          <a:lstStyle/>
          <a:p>
            <a:r>
              <a:rPr lang="uk-UA" sz="5400" dirty="0">
                <a:solidFill>
                  <a:schemeClr val="tx2"/>
                </a:solidFill>
              </a:rPr>
              <a:t>Іменник</a:t>
            </a:r>
            <a:r>
              <a:rPr lang="en-US" sz="5400" dirty="0">
                <a:solidFill>
                  <a:schemeClr val="tx2"/>
                </a:solidFill>
              </a:rPr>
              <a:t>/Noun.</a:t>
            </a:r>
            <a:endParaRPr lang="ru-RU" sz="5400" dirty="0">
              <a:solidFill>
                <a:schemeClr val="tx2"/>
              </a:solidFill>
            </a:endParaRPr>
          </a:p>
        </p:txBody>
      </p:sp>
    </p:spTree>
    <p:extLst>
      <p:ext uri="{BB962C8B-B14F-4D97-AF65-F5344CB8AC3E}">
        <p14:creationId xmlns:p14="http://schemas.microsoft.com/office/powerpoint/2010/main" val="1354832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0648"/>
            <a:ext cx="7315200" cy="1154097"/>
          </a:xfrm>
        </p:spPr>
        <p:txBody>
          <a:bodyPr>
            <a:normAutofit fontScale="90000"/>
          </a:bodyPr>
          <a:lstStyle/>
          <a:p>
            <a:r>
              <a:rPr lang="uk-UA" b="1" dirty="0" err="1"/>
              <a:t>Незлічувані</a:t>
            </a:r>
            <a:r>
              <a:rPr lang="uk-UA" b="1" dirty="0"/>
              <a:t> іменники</a:t>
            </a:r>
            <a:br>
              <a:rPr lang="uk-UA" b="1" dirty="0"/>
            </a:br>
            <a:endParaRPr lang="uk-UA" dirty="0"/>
          </a:p>
        </p:txBody>
      </p:sp>
      <p:sp>
        <p:nvSpPr>
          <p:cNvPr id="3" name="Объект 2"/>
          <p:cNvSpPr>
            <a:spLocks noGrp="1"/>
          </p:cNvSpPr>
          <p:nvPr>
            <p:ph idx="1"/>
          </p:nvPr>
        </p:nvSpPr>
        <p:spPr>
          <a:xfrm>
            <a:off x="323528" y="1268760"/>
            <a:ext cx="8229600" cy="4896584"/>
          </a:xfrm>
        </p:spPr>
        <p:txBody>
          <a:bodyPr>
            <a:normAutofit fontScale="70000" lnSpcReduction="20000"/>
          </a:bodyPr>
          <a:lstStyle/>
          <a:p>
            <a:pPr marL="45720" indent="0">
              <a:buNone/>
            </a:pPr>
            <a:r>
              <a:rPr lang="uk-UA" dirty="0" err="1"/>
              <a:t>Незлічувані</a:t>
            </a:r>
            <a:r>
              <a:rPr lang="uk-UA" dirty="0"/>
              <a:t> іменники (</a:t>
            </a:r>
            <a:r>
              <a:rPr lang="en-US" dirty="0"/>
              <a:t>Uncountable Nouns) </a:t>
            </a:r>
            <a:r>
              <a:rPr lang="uk-UA" dirty="0"/>
              <a:t>не можуть буди підраховані і не мають форми множини. Вони поділяються на абстрактні </a:t>
            </a:r>
            <a:r>
              <a:rPr lang="uk-UA" dirty="0" err="1"/>
              <a:t>незлічувані</a:t>
            </a:r>
            <a:r>
              <a:rPr lang="uk-UA" dirty="0"/>
              <a:t> поняття (</a:t>
            </a:r>
            <a:r>
              <a:rPr lang="en-US" dirty="0"/>
              <a:t>abstract nouns) </a:t>
            </a:r>
            <a:r>
              <a:rPr lang="uk-UA" dirty="0"/>
              <a:t>та речові (</a:t>
            </a:r>
            <a:r>
              <a:rPr lang="en-US" dirty="0"/>
              <a:t>material nouns): </a:t>
            </a:r>
            <a:r>
              <a:rPr lang="uk-UA" dirty="0"/>
              <a:t>назви матеріалів, рідин, речовин.</a:t>
            </a:r>
          </a:p>
          <a:p>
            <a:endParaRPr lang="uk-UA" dirty="0"/>
          </a:p>
          <a:p>
            <a:pPr marL="45720" indent="0">
              <a:buNone/>
            </a:pPr>
            <a:r>
              <a:rPr lang="uk-UA" dirty="0"/>
              <a:t>абстрактні іменники</a:t>
            </a:r>
          </a:p>
          <a:p>
            <a:r>
              <a:rPr lang="en-US" dirty="0"/>
              <a:t>music – </a:t>
            </a:r>
            <a:r>
              <a:rPr lang="uk-UA" dirty="0"/>
              <a:t>музика</a:t>
            </a:r>
          </a:p>
          <a:p>
            <a:r>
              <a:rPr lang="en-US" dirty="0"/>
              <a:t>love – </a:t>
            </a:r>
            <a:r>
              <a:rPr lang="uk-UA" dirty="0"/>
              <a:t>любов</a:t>
            </a:r>
          </a:p>
          <a:p>
            <a:r>
              <a:rPr lang="en-US" dirty="0"/>
              <a:t>information – </a:t>
            </a:r>
            <a:r>
              <a:rPr lang="uk-UA" dirty="0" smtClean="0"/>
              <a:t>інформація</a:t>
            </a:r>
          </a:p>
          <a:p>
            <a:endParaRPr lang="uk-UA" dirty="0"/>
          </a:p>
          <a:p>
            <a:pPr marL="45720" indent="0">
              <a:buNone/>
            </a:pPr>
            <a:r>
              <a:rPr lang="uk-UA" dirty="0"/>
              <a:t>речові іменники</a:t>
            </a:r>
          </a:p>
          <a:p>
            <a:r>
              <a:rPr lang="en-US" dirty="0"/>
              <a:t>water – </a:t>
            </a:r>
            <a:r>
              <a:rPr lang="uk-UA" dirty="0"/>
              <a:t>вода</a:t>
            </a:r>
          </a:p>
          <a:p>
            <a:r>
              <a:rPr lang="en-US" dirty="0"/>
              <a:t>cotton – </a:t>
            </a:r>
            <a:r>
              <a:rPr lang="uk-UA" dirty="0"/>
              <a:t>бавовна, вата</a:t>
            </a:r>
          </a:p>
          <a:p>
            <a:r>
              <a:rPr lang="en-US" dirty="0"/>
              <a:t>iron – </a:t>
            </a:r>
            <a:r>
              <a:rPr lang="uk-UA" dirty="0"/>
              <a:t>залізо</a:t>
            </a:r>
          </a:p>
          <a:p>
            <a:pPr marL="45720" indent="0">
              <a:buNone/>
            </a:pPr>
            <a:endParaRPr lang="uk-UA" dirty="0" smtClean="0"/>
          </a:p>
          <a:p>
            <a:pPr marL="45720" indent="0">
              <a:buNone/>
            </a:pPr>
            <a:r>
              <a:rPr lang="uk-UA" dirty="0" smtClean="0"/>
              <a:t>Іноді </a:t>
            </a:r>
            <a:r>
              <a:rPr lang="uk-UA" dirty="0" err="1"/>
              <a:t>незлічувані</a:t>
            </a:r>
            <a:r>
              <a:rPr lang="uk-UA" dirty="0"/>
              <a:t> іменники в залежності від їх значення можуть ставати у форму множини. В множині такі іменники вказують на різні види поняття, речовини або кількість посудини для них. </a:t>
            </a:r>
          </a:p>
          <a:p>
            <a:endParaRPr lang="uk-UA" dirty="0"/>
          </a:p>
          <a:p>
            <a:r>
              <a:rPr lang="en-US" dirty="0"/>
              <a:t>Coffee makes me alive every morning. – </a:t>
            </a:r>
            <a:r>
              <a:rPr lang="uk-UA" dirty="0"/>
              <a:t>Кава оживляє мене кожного ранку. (кава як рідина)</a:t>
            </a:r>
          </a:p>
          <a:p>
            <a:r>
              <a:rPr lang="en-US" dirty="0"/>
              <a:t>Two coffees, please! – </a:t>
            </a:r>
            <a:r>
              <a:rPr lang="uk-UA" dirty="0"/>
              <a:t>Дві кави, будь ласка! (2 чашки, філіжанки кави)</a:t>
            </a:r>
          </a:p>
          <a:p>
            <a:r>
              <a:rPr lang="en-US" dirty="0"/>
              <a:t>Iron is a type of metal. – </a:t>
            </a:r>
            <a:r>
              <a:rPr lang="uk-UA" dirty="0"/>
              <a:t>Залізо - це тип металу.</a:t>
            </a:r>
          </a:p>
          <a:p>
            <a:r>
              <a:rPr lang="en-US" dirty="0"/>
              <a:t>All my irons are broken. I have to buy a new one. – </a:t>
            </a:r>
            <a:r>
              <a:rPr lang="uk-UA" dirty="0"/>
              <a:t>Всі мої праски зламані. Мені треба купити новий.</a:t>
            </a:r>
          </a:p>
        </p:txBody>
      </p:sp>
    </p:spTree>
    <p:extLst>
      <p:ext uri="{BB962C8B-B14F-4D97-AF65-F5344CB8AC3E}">
        <p14:creationId xmlns:p14="http://schemas.microsoft.com/office/powerpoint/2010/main" val="1053613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04664"/>
            <a:ext cx="7315200" cy="1154097"/>
          </a:xfrm>
        </p:spPr>
        <p:txBody>
          <a:bodyPr>
            <a:normAutofit fontScale="90000"/>
          </a:bodyPr>
          <a:lstStyle/>
          <a:p>
            <a:r>
              <a:rPr lang="uk-UA" b="1" dirty="0"/>
              <a:t>Збиральні іменники</a:t>
            </a:r>
            <a:br>
              <a:rPr lang="uk-UA" b="1" dirty="0"/>
            </a:br>
            <a:endParaRPr lang="uk-UA" dirty="0"/>
          </a:p>
        </p:txBody>
      </p:sp>
      <p:sp>
        <p:nvSpPr>
          <p:cNvPr id="3" name="Объект 2"/>
          <p:cNvSpPr>
            <a:spLocks noGrp="1"/>
          </p:cNvSpPr>
          <p:nvPr>
            <p:ph idx="1"/>
          </p:nvPr>
        </p:nvSpPr>
        <p:spPr>
          <a:xfrm>
            <a:off x="395536" y="1484785"/>
            <a:ext cx="7834064" cy="4824576"/>
          </a:xfrm>
        </p:spPr>
        <p:txBody>
          <a:bodyPr>
            <a:normAutofit fontScale="77500" lnSpcReduction="20000"/>
          </a:bodyPr>
          <a:lstStyle/>
          <a:p>
            <a:pPr marL="45720" indent="0">
              <a:buNone/>
            </a:pPr>
            <a:r>
              <a:rPr lang="uk-UA" dirty="0"/>
              <a:t>Збиральні іменники (</a:t>
            </a:r>
            <a:r>
              <a:rPr lang="en-US" dirty="0"/>
              <a:t>Collective Nouns) </a:t>
            </a:r>
            <a:r>
              <a:rPr lang="uk-UA" dirty="0"/>
              <a:t>вказують на групи, зібрання живих істот та неживих предметів. Часто збиральні іменники позначають саме групи людей та тварин.</a:t>
            </a:r>
          </a:p>
          <a:p>
            <a:endParaRPr lang="uk-UA" dirty="0"/>
          </a:p>
          <a:p>
            <a:r>
              <a:rPr lang="en-US" dirty="0"/>
              <a:t>family – </a:t>
            </a:r>
            <a:r>
              <a:rPr lang="uk-UA" dirty="0"/>
              <a:t>родина</a:t>
            </a:r>
          </a:p>
          <a:p>
            <a:r>
              <a:rPr lang="en-US" dirty="0"/>
              <a:t>class – </a:t>
            </a:r>
            <a:r>
              <a:rPr lang="uk-UA" dirty="0"/>
              <a:t>клас</a:t>
            </a:r>
          </a:p>
          <a:p>
            <a:r>
              <a:rPr lang="en-US" dirty="0"/>
              <a:t>crowd – </a:t>
            </a:r>
            <a:r>
              <a:rPr lang="uk-UA" dirty="0"/>
              <a:t>натовп</a:t>
            </a:r>
          </a:p>
          <a:p>
            <a:r>
              <a:rPr lang="en-US" dirty="0"/>
              <a:t>set – </a:t>
            </a:r>
            <a:r>
              <a:rPr lang="uk-UA" dirty="0"/>
              <a:t>набір</a:t>
            </a:r>
          </a:p>
          <a:p>
            <a:pPr marL="45720" indent="0">
              <a:buNone/>
            </a:pPr>
            <a:endParaRPr lang="uk-UA" dirty="0" smtClean="0"/>
          </a:p>
          <a:p>
            <a:pPr marL="45720" indent="0">
              <a:buNone/>
            </a:pPr>
            <a:r>
              <a:rPr lang="uk-UA" dirty="0" smtClean="0"/>
              <a:t>В </a:t>
            </a:r>
            <a:r>
              <a:rPr lang="uk-UA" dirty="0"/>
              <a:t>залежності від контексту в реченні збиральні іменники можуть використовуватися як в однині, так і в множині.</a:t>
            </a:r>
          </a:p>
          <a:p>
            <a:endParaRPr lang="uk-UA" dirty="0"/>
          </a:p>
          <a:p>
            <a:r>
              <a:rPr lang="uk-UA" dirty="0"/>
              <a:t>Однина збиральних іменників вказує на те, що група предметів чи осіб діє та сприймається як одне ціле. Множина вказує на те, що всі учасники певної групи, зібрання діють окремо один від одного. </a:t>
            </a:r>
          </a:p>
          <a:p>
            <a:endParaRPr lang="uk-UA" dirty="0"/>
          </a:p>
          <a:p>
            <a:pPr marL="45720" indent="0">
              <a:buNone/>
            </a:pPr>
            <a:r>
              <a:rPr lang="en-US" dirty="0"/>
              <a:t>Every week this class has a math test. – </a:t>
            </a:r>
            <a:r>
              <a:rPr lang="uk-UA" dirty="0"/>
              <a:t>Кожного тижня цей клас складає тест з математики. (всі учні класу разом)</a:t>
            </a:r>
          </a:p>
          <a:p>
            <a:pPr marL="45720" indent="0">
              <a:buNone/>
            </a:pPr>
            <a:r>
              <a:rPr lang="en-US" dirty="0"/>
              <a:t>After every test the class start to chat with each other or do their </a:t>
            </a:r>
            <a:r>
              <a:rPr lang="en-US" dirty="0" err="1"/>
              <a:t>hometasks</a:t>
            </a:r>
            <a:r>
              <a:rPr lang="en-US" dirty="0"/>
              <a:t>. – </a:t>
            </a:r>
            <a:r>
              <a:rPr lang="uk-UA" dirty="0"/>
              <a:t>Після кожного тесту в класі починають розмовляти один з одним або робити домашнє завдання. (учні класу діють поодинці)</a:t>
            </a:r>
          </a:p>
        </p:txBody>
      </p:sp>
    </p:spTree>
    <p:extLst>
      <p:ext uri="{BB962C8B-B14F-4D97-AF65-F5344CB8AC3E}">
        <p14:creationId xmlns:p14="http://schemas.microsoft.com/office/powerpoint/2010/main" val="18674647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36421" y="2967335"/>
            <a:ext cx="7071167" cy="923330"/>
          </a:xfrm>
          <a:prstGeom prst="rect">
            <a:avLst/>
          </a:prstGeom>
          <a:noFill/>
        </p:spPr>
        <p:txBody>
          <a:bodyPr wrap="none" lIns="91440" tIns="45720" rIns="91440" bIns="45720">
            <a:spAutoFit/>
          </a:bodyPr>
          <a:lstStyle/>
          <a:p>
            <a:pPr algn="ctr"/>
            <a:r>
              <a:rPr lang="en-US"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Thanks for </a:t>
            </a:r>
            <a:r>
              <a:rPr lang="en-US"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a:t>
            </a:r>
            <a:r>
              <a:rPr lang="en-US"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ttention!</a:t>
            </a:r>
            <a:endParaRPr lang="ru-RU"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143245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7690048" cy="5616665"/>
          </a:xfrm>
        </p:spPr>
        <p:txBody>
          <a:bodyPr>
            <a:normAutofit fontScale="85000" lnSpcReduction="20000"/>
          </a:bodyPr>
          <a:lstStyle/>
          <a:p>
            <a:pPr marL="45720" indent="0">
              <a:buNone/>
            </a:pPr>
            <a:r>
              <a:rPr lang="uk-UA" dirty="0"/>
              <a:t>Іменник (</a:t>
            </a:r>
            <a:r>
              <a:rPr lang="en-US" dirty="0"/>
              <a:t>Noun) – </a:t>
            </a:r>
            <a:r>
              <a:rPr lang="uk-UA" dirty="0"/>
              <a:t>це самостійна частина мови, що означає, називає предмет, особу або явище і відповідає на питання «хто?» або «що?».</a:t>
            </a:r>
          </a:p>
          <a:p>
            <a:pPr marL="45720" indent="0">
              <a:buNone/>
            </a:pPr>
            <a:r>
              <a:rPr lang="uk-UA" dirty="0" smtClean="0"/>
              <a:t>хто</a:t>
            </a:r>
            <a:r>
              <a:rPr lang="uk-UA" dirty="0"/>
              <a:t>?</a:t>
            </a:r>
          </a:p>
          <a:p>
            <a:r>
              <a:rPr lang="en-US" dirty="0"/>
              <a:t>This is Richard. – </a:t>
            </a:r>
            <a:r>
              <a:rPr lang="uk-UA" dirty="0"/>
              <a:t>Це Річард.</a:t>
            </a:r>
          </a:p>
          <a:p>
            <a:r>
              <a:rPr lang="en-US" dirty="0"/>
              <a:t>That girl is Kelly. – </a:t>
            </a:r>
            <a:r>
              <a:rPr lang="uk-UA" dirty="0"/>
              <a:t>Та дівчина - </a:t>
            </a:r>
            <a:r>
              <a:rPr lang="uk-UA" dirty="0" err="1"/>
              <a:t>Келлі</a:t>
            </a:r>
            <a:r>
              <a:rPr lang="uk-UA" dirty="0"/>
              <a:t>.</a:t>
            </a:r>
          </a:p>
          <a:p>
            <a:pPr marL="45720" indent="0">
              <a:buNone/>
            </a:pPr>
            <a:r>
              <a:rPr lang="uk-UA" dirty="0"/>
              <a:t>що?</a:t>
            </a:r>
          </a:p>
          <a:p>
            <a:r>
              <a:rPr lang="en-US" dirty="0"/>
              <a:t>It was a dream. – </a:t>
            </a:r>
            <a:r>
              <a:rPr lang="uk-UA" dirty="0"/>
              <a:t>Це був сон.</a:t>
            </a:r>
          </a:p>
          <a:p>
            <a:r>
              <a:rPr lang="en-US" dirty="0"/>
              <a:t>My car is red. – </a:t>
            </a:r>
            <a:r>
              <a:rPr lang="uk-UA" dirty="0"/>
              <a:t>Моя машина червона.</a:t>
            </a:r>
          </a:p>
          <a:p>
            <a:endParaRPr lang="en-US" dirty="0" smtClean="0"/>
          </a:p>
          <a:p>
            <a:pPr marL="45720" indent="0">
              <a:buNone/>
            </a:pPr>
            <a:r>
              <a:rPr lang="uk-UA" dirty="0" smtClean="0"/>
              <a:t>Іменники </a:t>
            </a:r>
            <a:r>
              <a:rPr lang="uk-UA" dirty="0"/>
              <a:t>можуть поєднуватися з артиклями (</a:t>
            </a:r>
            <a:r>
              <a:rPr lang="en-US" dirty="0"/>
              <a:t>a, an </a:t>
            </a:r>
            <a:r>
              <a:rPr lang="uk-UA" dirty="0"/>
              <a:t>або </a:t>
            </a:r>
            <a:r>
              <a:rPr lang="en-US" dirty="0"/>
              <a:t>the) </a:t>
            </a:r>
            <a:r>
              <a:rPr lang="uk-UA" dirty="0"/>
              <a:t>в залежності від правил їх використання. Артиклі допомагають відрізняти іменники від дієслів та інших частин мови в словах, що мають декілька значень, а також вказують на означеність або неозначеність предметів та явищ. Артиклі також можуть бути відсутніми, тоді зрозуміти, до якої частини мови належить певне слово, можна завдяки порядку слів в англійському реченні.</a:t>
            </a:r>
          </a:p>
          <a:p>
            <a:endParaRPr lang="uk-UA" dirty="0"/>
          </a:p>
          <a:p>
            <a:r>
              <a:rPr lang="en-US" dirty="0"/>
              <a:t>I see a dog. – </a:t>
            </a:r>
            <a:r>
              <a:rPr lang="uk-UA" dirty="0"/>
              <a:t>Я бачу собаку.</a:t>
            </a:r>
          </a:p>
          <a:p>
            <a:r>
              <a:rPr lang="en-US" dirty="0"/>
              <a:t>The dog is big. – </a:t>
            </a:r>
            <a:r>
              <a:rPr lang="uk-UA" dirty="0"/>
              <a:t>Цей собака великий.</a:t>
            </a:r>
          </a:p>
          <a:p>
            <a:r>
              <a:rPr lang="en-US" dirty="0"/>
              <a:t>Dogs are cute. – </a:t>
            </a:r>
            <a:r>
              <a:rPr lang="uk-UA" dirty="0"/>
              <a:t>Собаки дотепні.</a:t>
            </a:r>
          </a:p>
          <a:p>
            <a:r>
              <a:rPr lang="en-US" dirty="0"/>
              <a:t>Let’s count once again. – </a:t>
            </a:r>
            <a:r>
              <a:rPr lang="uk-UA" dirty="0" err="1"/>
              <a:t>Давай</a:t>
            </a:r>
            <a:r>
              <a:rPr lang="uk-UA" dirty="0"/>
              <a:t> порахуємо ще раз. (дієслово)</a:t>
            </a:r>
          </a:p>
          <a:p>
            <a:r>
              <a:rPr lang="en-US" dirty="0"/>
              <a:t>I have lost count. – </a:t>
            </a:r>
            <a:r>
              <a:rPr lang="uk-UA" dirty="0"/>
              <a:t>Я збився з ліку. (іменник)</a:t>
            </a:r>
          </a:p>
        </p:txBody>
      </p:sp>
    </p:spTree>
    <p:extLst>
      <p:ext uri="{BB962C8B-B14F-4D97-AF65-F5344CB8AC3E}">
        <p14:creationId xmlns:p14="http://schemas.microsoft.com/office/powerpoint/2010/main" val="155810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836712"/>
            <a:ext cx="7315200" cy="1154097"/>
          </a:xfrm>
        </p:spPr>
        <p:txBody>
          <a:bodyPr>
            <a:normAutofit fontScale="90000"/>
          </a:bodyPr>
          <a:lstStyle/>
          <a:p>
            <a:r>
              <a:rPr lang="ru-RU" b="1" dirty="0" err="1"/>
              <a:t>Види</a:t>
            </a:r>
            <a:r>
              <a:rPr lang="ru-RU" b="1" dirty="0"/>
              <a:t> </a:t>
            </a:r>
            <a:r>
              <a:rPr lang="ru-RU" b="1" dirty="0" err="1"/>
              <a:t>іменників</a:t>
            </a:r>
            <a:r>
              <a:rPr lang="ru-RU" b="1" dirty="0"/>
              <a:t> за способом </a:t>
            </a:r>
            <a:r>
              <a:rPr lang="ru-RU" b="1" dirty="0" err="1"/>
              <a:t>творення</a:t>
            </a:r>
            <a:r>
              <a:rPr lang="ru-RU" b="1" dirty="0"/>
              <a:t/>
            </a:r>
            <a:br>
              <a:rPr lang="ru-RU" b="1" dirty="0"/>
            </a:br>
            <a:endParaRPr lang="uk-UA" dirty="0"/>
          </a:p>
        </p:txBody>
      </p:sp>
      <p:sp>
        <p:nvSpPr>
          <p:cNvPr id="3" name="Объект 2"/>
          <p:cNvSpPr>
            <a:spLocks noGrp="1"/>
          </p:cNvSpPr>
          <p:nvPr>
            <p:ph idx="1"/>
          </p:nvPr>
        </p:nvSpPr>
        <p:spPr>
          <a:xfrm>
            <a:off x="323528" y="1484784"/>
            <a:ext cx="9001000" cy="5373215"/>
          </a:xfrm>
        </p:spPr>
        <p:txBody>
          <a:bodyPr>
            <a:normAutofit fontScale="70000" lnSpcReduction="20000"/>
          </a:bodyPr>
          <a:lstStyle/>
          <a:p>
            <a:pPr marL="45720" indent="0">
              <a:buNone/>
            </a:pPr>
            <a:r>
              <a:rPr lang="uk-UA" dirty="0"/>
              <a:t>Іменники англійської мови за способом творення поділяються на прості, похідні та складені іменники. Також всі іменники поділяються на загальні та власні назви.</a:t>
            </a:r>
          </a:p>
          <a:p>
            <a:endParaRPr lang="uk-UA" dirty="0"/>
          </a:p>
          <a:p>
            <a:pPr marL="45720" indent="0">
              <a:buNone/>
            </a:pPr>
            <a:r>
              <a:rPr lang="uk-UA" dirty="0"/>
              <a:t>Прості іменники (</a:t>
            </a:r>
            <a:r>
              <a:rPr lang="en-US" dirty="0"/>
              <a:t>Simple Nouns) </a:t>
            </a:r>
            <a:r>
              <a:rPr lang="uk-UA" dirty="0"/>
              <a:t>складаються з одного кореня та не мають суфіксів або префіксів. Часто це односкладні слова (слова, що складаються лише з одного складу).</a:t>
            </a:r>
          </a:p>
          <a:p>
            <a:endParaRPr lang="uk-UA" dirty="0"/>
          </a:p>
          <a:p>
            <a:r>
              <a:rPr lang="en-US" dirty="0"/>
              <a:t>man – </a:t>
            </a:r>
            <a:r>
              <a:rPr lang="uk-UA" dirty="0"/>
              <a:t>чоловік, людина</a:t>
            </a:r>
          </a:p>
          <a:p>
            <a:r>
              <a:rPr lang="en-US" dirty="0"/>
              <a:t>house – </a:t>
            </a:r>
            <a:r>
              <a:rPr lang="uk-UA" dirty="0"/>
              <a:t>дім</a:t>
            </a:r>
          </a:p>
          <a:p>
            <a:r>
              <a:rPr lang="en-US" dirty="0"/>
              <a:t>star – </a:t>
            </a:r>
            <a:r>
              <a:rPr lang="uk-UA" dirty="0"/>
              <a:t>зірка</a:t>
            </a:r>
          </a:p>
          <a:p>
            <a:r>
              <a:rPr lang="en-US" dirty="0"/>
              <a:t>love – </a:t>
            </a:r>
            <a:r>
              <a:rPr lang="uk-UA" dirty="0"/>
              <a:t>любов, кохання</a:t>
            </a:r>
          </a:p>
          <a:p>
            <a:r>
              <a:rPr lang="en-US" dirty="0" smtClean="0"/>
              <a:t>immortality </a:t>
            </a:r>
            <a:r>
              <a:rPr lang="en-US" dirty="0"/>
              <a:t>– </a:t>
            </a:r>
            <a:r>
              <a:rPr lang="uk-UA" dirty="0"/>
              <a:t>безсмертя</a:t>
            </a:r>
          </a:p>
          <a:p>
            <a:pPr marL="45720" indent="0">
              <a:buNone/>
            </a:pPr>
            <a:endParaRPr lang="en-US" dirty="0" smtClean="0"/>
          </a:p>
          <a:p>
            <a:pPr marL="45720" indent="0">
              <a:buNone/>
            </a:pPr>
            <a:r>
              <a:rPr lang="uk-UA" dirty="0" smtClean="0"/>
              <a:t>Складені </a:t>
            </a:r>
            <a:r>
              <a:rPr lang="uk-UA" dirty="0"/>
              <a:t>іменники (</a:t>
            </a:r>
            <a:r>
              <a:rPr lang="en-US" dirty="0"/>
              <a:t>Compound Nouns) </a:t>
            </a:r>
            <a:r>
              <a:rPr lang="uk-UA" dirty="0"/>
              <a:t>утворюються з двох або більше коренів слів. Вони можуть утворюватися за допомогою складання основ не тільки іменників, але й інших частин </a:t>
            </a:r>
            <a:r>
              <a:rPr lang="uk-UA" dirty="0" smtClean="0"/>
              <a:t>мови</a:t>
            </a:r>
            <a:endParaRPr lang="en-US" dirty="0" smtClean="0"/>
          </a:p>
          <a:p>
            <a:pPr marL="45720" indent="0">
              <a:buNone/>
            </a:pPr>
            <a:r>
              <a:rPr lang="uk-UA" dirty="0" smtClean="0"/>
              <a:t> </a:t>
            </a:r>
            <a:r>
              <a:rPr lang="uk-UA" dirty="0"/>
              <a:t>(прикметників, дієслів, прийменників)</a:t>
            </a:r>
          </a:p>
          <a:p>
            <a:endParaRPr lang="uk-UA" dirty="0"/>
          </a:p>
          <a:p>
            <a:r>
              <a:rPr lang="uk-UA" dirty="0"/>
              <a:t>іменник + іменник</a:t>
            </a:r>
          </a:p>
          <a:p>
            <a:r>
              <a:rPr lang="en-US" dirty="0"/>
              <a:t>fireman – </a:t>
            </a:r>
            <a:r>
              <a:rPr lang="uk-UA" dirty="0"/>
              <a:t>пожежник</a:t>
            </a:r>
          </a:p>
          <a:p>
            <a:r>
              <a:rPr lang="en-US" dirty="0"/>
              <a:t>fire – </a:t>
            </a:r>
            <a:r>
              <a:rPr lang="uk-UA" dirty="0"/>
              <a:t>вогонь</a:t>
            </a:r>
          </a:p>
          <a:p>
            <a:r>
              <a:rPr lang="en-US" dirty="0"/>
              <a:t>man – </a:t>
            </a:r>
            <a:r>
              <a:rPr lang="uk-UA" dirty="0"/>
              <a:t>чоловік</a:t>
            </a:r>
          </a:p>
          <a:p>
            <a:r>
              <a:rPr lang="uk-UA" dirty="0"/>
              <a:t>іменник + дієслово</a:t>
            </a:r>
          </a:p>
          <a:p>
            <a:r>
              <a:rPr lang="en-US" dirty="0"/>
              <a:t>waterfall – </a:t>
            </a:r>
            <a:r>
              <a:rPr lang="uk-UA" dirty="0"/>
              <a:t>водоспад</a:t>
            </a:r>
          </a:p>
          <a:p>
            <a:r>
              <a:rPr lang="en-US" dirty="0"/>
              <a:t>water – </a:t>
            </a:r>
            <a:r>
              <a:rPr lang="uk-UA" dirty="0"/>
              <a:t>вода</a:t>
            </a:r>
          </a:p>
          <a:p>
            <a:r>
              <a:rPr lang="en-US" dirty="0"/>
              <a:t>fall – </a:t>
            </a:r>
            <a:r>
              <a:rPr lang="uk-UA" dirty="0"/>
              <a:t>падати</a:t>
            </a:r>
          </a:p>
        </p:txBody>
      </p:sp>
    </p:spTree>
    <p:extLst>
      <p:ext uri="{BB962C8B-B14F-4D97-AF65-F5344CB8AC3E}">
        <p14:creationId xmlns:p14="http://schemas.microsoft.com/office/powerpoint/2010/main" val="41152192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764704"/>
            <a:ext cx="7315200" cy="1154097"/>
          </a:xfrm>
        </p:spPr>
        <p:txBody>
          <a:bodyPr>
            <a:normAutofit fontScale="90000"/>
          </a:bodyPr>
          <a:lstStyle/>
          <a:p>
            <a:r>
              <a:rPr lang="ru-RU" b="1" dirty="0" err="1"/>
              <a:t>Види</a:t>
            </a:r>
            <a:r>
              <a:rPr lang="ru-RU" b="1" dirty="0"/>
              <a:t> </a:t>
            </a:r>
            <a:r>
              <a:rPr lang="ru-RU" b="1" dirty="0" err="1"/>
              <a:t>іменників</a:t>
            </a:r>
            <a:r>
              <a:rPr lang="ru-RU" b="1" dirty="0"/>
              <a:t> за способом </a:t>
            </a:r>
            <a:r>
              <a:rPr lang="ru-RU" b="1" dirty="0" err="1"/>
              <a:t>творення</a:t>
            </a:r>
            <a:r>
              <a:rPr lang="ru-RU" b="1" dirty="0"/>
              <a:t/>
            </a:r>
            <a:br>
              <a:rPr lang="ru-RU" b="1" dirty="0"/>
            </a:br>
            <a:endParaRPr lang="uk-UA" dirty="0"/>
          </a:p>
        </p:txBody>
      </p:sp>
      <p:sp>
        <p:nvSpPr>
          <p:cNvPr id="3" name="Объект 2"/>
          <p:cNvSpPr>
            <a:spLocks noGrp="1"/>
          </p:cNvSpPr>
          <p:nvPr>
            <p:ph idx="1"/>
          </p:nvPr>
        </p:nvSpPr>
        <p:spPr>
          <a:xfrm>
            <a:off x="755576" y="2276872"/>
            <a:ext cx="7315200" cy="3539527"/>
          </a:xfrm>
        </p:spPr>
        <p:txBody>
          <a:bodyPr/>
          <a:lstStyle/>
          <a:p>
            <a:pPr marL="45720" indent="0">
              <a:buNone/>
            </a:pPr>
            <a:r>
              <a:rPr lang="uk-UA" dirty="0"/>
              <a:t>Похідні іменники (</a:t>
            </a:r>
            <a:r>
              <a:rPr lang="en-US" dirty="0"/>
              <a:t>Derivative Nouns) </a:t>
            </a:r>
            <a:r>
              <a:rPr lang="uk-UA" dirty="0"/>
              <a:t>складаються з кореня з додаванням суфіксів або префіксів. </a:t>
            </a:r>
          </a:p>
          <a:p>
            <a:endParaRPr lang="uk-UA" dirty="0"/>
          </a:p>
          <a:p>
            <a:r>
              <a:rPr lang="en-US" dirty="0"/>
              <a:t>brotherhood – </a:t>
            </a:r>
            <a:r>
              <a:rPr lang="uk-UA" dirty="0"/>
              <a:t>братство, братерство</a:t>
            </a:r>
          </a:p>
          <a:p>
            <a:r>
              <a:rPr lang="en-US" dirty="0"/>
              <a:t>engineer – </a:t>
            </a:r>
            <a:r>
              <a:rPr lang="uk-UA" dirty="0"/>
              <a:t>інженер</a:t>
            </a:r>
          </a:p>
          <a:p>
            <a:r>
              <a:rPr lang="en-US" dirty="0"/>
              <a:t>actress – </a:t>
            </a:r>
            <a:r>
              <a:rPr lang="uk-UA" dirty="0" smtClean="0"/>
              <a:t>акторка</a:t>
            </a:r>
            <a:endParaRPr lang="en-US" dirty="0" smtClean="0"/>
          </a:p>
          <a:p>
            <a:endParaRPr lang="en-US" dirty="0"/>
          </a:p>
          <a:p>
            <a:pPr marL="45720" indent="0">
              <a:buNone/>
            </a:pPr>
            <a:r>
              <a:rPr lang="uk-UA" dirty="0" smtClean="0"/>
              <a:t>Непохідні – всі інші.</a:t>
            </a:r>
            <a:endParaRPr lang="uk-UA" dirty="0"/>
          </a:p>
          <a:p>
            <a:endParaRPr lang="uk-UA" dirty="0"/>
          </a:p>
        </p:txBody>
      </p:sp>
    </p:spTree>
    <p:extLst>
      <p:ext uri="{BB962C8B-B14F-4D97-AF65-F5344CB8AC3E}">
        <p14:creationId xmlns:p14="http://schemas.microsoft.com/office/powerpoint/2010/main" val="478871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0"/>
            <a:ext cx="7315200" cy="1154097"/>
          </a:xfrm>
        </p:spPr>
        <p:txBody>
          <a:bodyPr/>
          <a:lstStyle/>
          <a:p>
            <a:r>
              <a:rPr lang="uk-UA" dirty="0" smtClean="0"/>
              <a:t>Загальні назви</a:t>
            </a:r>
            <a:endParaRPr lang="uk-UA" dirty="0"/>
          </a:p>
        </p:txBody>
      </p:sp>
      <p:sp>
        <p:nvSpPr>
          <p:cNvPr id="3" name="Объект 2"/>
          <p:cNvSpPr>
            <a:spLocks noGrp="1"/>
          </p:cNvSpPr>
          <p:nvPr>
            <p:ph idx="1"/>
          </p:nvPr>
        </p:nvSpPr>
        <p:spPr>
          <a:xfrm>
            <a:off x="755576" y="1916832"/>
            <a:ext cx="7315200" cy="3539527"/>
          </a:xfrm>
        </p:spPr>
        <p:txBody>
          <a:bodyPr/>
          <a:lstStyle/>
          <a:p>
            <a:pPr marL="45720" indent="0" fontAlgn="base">
              <a:buNone/>
            </a:pPr>
            <a:r>
              <a:rPr lang="uk-UA" b="1" dirty="0"/>
              <a:t>Загальні назви</a:t>
            </a:r>
            <a:r>
              <a:rPr lang="uk-UA" dirty="0"/>
              <a:t> (</a:t>
            </a:r>
            <a:r>
              <a:rPr lang="en-US" dirty="0"/>
              <a:t>Common Names) </a:t>
            </a:r>
            <a:r>
              <a:rPr lang="uk-UA" dirty="0"/>
              <a:t>вказують на загальні найменування предметів, матеріалів, осіб та понять, їхніх категорій та груп.</a:t>
            </a:r>
          </a:p>
          <a:p>
            <a:pPr fontAlgn="base"/>
            <a:r>
              <a:rPr lang="en-US" i="1" dirty="0"/>
              <a:t>human – </a:t>
            </a:r>
            <a:r>
              <a:rPr lang="uk-UA" i="1" dirty="0"/>
              <a:t>людина</a:t>
            </a:r>
            <a:endParaRPr lang="uk-UA" dirty="0"/>
          </a:p>
          <a:p>
            <a:pPr fontAlgn="base"/>
            <a:r>
              <a:rPr lang="en-US" i="1" dirty="0"/>
              <a:t>feeling – </a:t>
            </a:r>
            <a:r>
              <a:rPr lang="uk-UA" i="1" dirty="0"/>
              <a:t>почуття, відчуття</a:t>
            </a:r>
            <a:endParaRPr lang="uk-UA" dirty="0"/>
          </a:p>
          <a:p>
            <a:pPr fontAlgn="base"/>
            <a:r>
              <a:rPr lang="en-US" i="1" dirty="0"/>
              <a:t>animal – </a:t>
            </a:r>
            <a:r>
              <a:rPr lang="uk-UA" i="1" dirty="0"/>
              <a:t>тварина</a:t>
            </a:r>
            <a:endParaRPr lang="uk-UA" dirty="0"/>
          </a:p>
          <a:p>
            <a:pPr fontAlgn="base"/>
            <a:r>
              <a:rPr lang="en-US" i="1" dirty="0"/>
              <a:t>love – </a:t>
            </a:r>
            <a:r>
              <a:rPr lang="uk-UA" i="1" dirty="0"/>
              <a:t>любов, кохання</a:t>
            </a:r>
            <a:endParaRPr lang="uk-UA" dirty="0"/>
          </a:p>
          <a:p>
            <a:pPr fontAlgn="base"/>
            <a:r>
              <a:rPr lang="en-US" i="1" dirty="0"/>
              <a:t>father – </a:t>
            </a:r>
            <a:r>
              <a:rPr lang="uk-UA" i="1" dirty="0"/>
              <a:t>батько</a:t>
            </a:r>
            <a:endParaRPr lang="uk-UA" dirty="0"/>
          </a:p>
          <a:p>
            <a:pPr fontAlgn="base"/>
            <a:r>
              <a:rPr lang="en-US" i="1" dirty="0"/>
              <a:t>bus – </a:t>
            </a:r>
            <a:r>
              <a:rPr lang="uk-UA" i="1" dirty="0"/>
              <a:t>автобус</a:t>
            </a:r>
            <a:endParaRPr lang="uk-UA" dirty="0"/>
          </a:p>
          <a:p>
            <a:endParaRPr lang="uk-UA" dirty="0"/>
          </a:p>
        </p:txBody>
      </p:sp>
    </p:spTree>
    <p:extLst>
      <p:ext uri="{BB962C8B-B14F-4D97-AF65-F5344CB8AC3E}">
        <p14:creationId xmlns:p14="http://schemas.microsoft.com/office/powerpoint/2010/main" val="2778415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243408"/>
            <a:ext cx="7315200" cy="1154097"/>
          </a:xfrm>
        </p:spPr>
        <p:txBody>
          <a:bodyPr/>
          <a:lstStyle/>
          <a:p>
            <a:r>
              <a:rPr lang="uk-UA" dirty="0" smtClean="0"/>
              <a:t>Власні назви</a:t>
            </a:r>
            <a:endParaRPr lang="uk-UA" dirty="0"/>
          </a:p>
        </p:txBody>
      </p:sp>
      <p:sp>
        <p:nvSpPr>
          <p:cNvPr id="3" name="Объект 2"/>
          <p:cNvSpPr>
            <a:spLocks noGrp="1"/>
          </p:cNvSpPr>
          <p:nvPr>
            <p:ph idx="1"/>
          </p:nvPr>
        </p:nvSpPr>
        <p:spPr>
          <a:xfrm>
            <a:off x="179512" y="1217481"/>
            <a:ext cx="8784976" cy="5616623"/>
          </a:xfrm>
        </p:spPr>
        <p:txBody>
          <a:bodyPr>
            <a:normAutofit fontScale="70000" lnSpcReduction="20000"/>
          </a:bodyPr>
          <a:lstStyle/>
          <a:p>
            <a:pPr marL="45720" indent="0">
              <a:buNone/>
            </a:pPr>
            <a:r>
              <a:rPr lang="uk-UA" dirty="0"/>
              <a:t>Власні назви (</a:t>
            </a:r>
            <a:r>
              <a:rPr lang="en-US" dirty="0"/>
              <a:t>Proper Names) – </a:t>
            </a:r>
            <a:r>
              <a:rPr lang="uk-UA" dirty="0"/>
              <a:t>це іменники, що вказують на унікальні, окремі предмети, на певних осіб, поняття. Власні назви завжди пишуться з великої літери. Вони можуть вживатися з означеним артиклем </a:t>
            </a:r>
            <a:r>
              <a:rPr lang="en-US" dirty="0"/>
              <a:t>the </a:t>
            </a:r>
            <a:r>
              <a:rPr lang="uk-UA" dirty="0"/>
              <a:t>або без нього </a:t>
            </a:r>
          </a:p>
          <a:p>
            <a:endParaRPr lang="uk-UA" dirty="0"/>
          </a:p>
          <a:p>
            <a:r>
              <a:rPr lang="uk-UA" dirty="0"/>
              <a:t>До власних назв відносяться власні імена, географічні назви, національності та мови, назви вулиць, площ, організацій та установ, журналів, назви небесних тіл, днів тижня, місяців, назви свят тощо.</a:t>
            </a:r>
          </a:p>
          <a:p>
            <a:endParaRPr lang="uk-UA" dirty="0"/>
          </a:p>
          <a:p>
            <a:pPr marL="45720" indent="0">
              <a:buNone/>
            </a:pPr>
            <a:r>
              <a:rPr lang="uk-UA" dirty="0"/>
              <a:t>Власні імена, псевдоніми, прізвиська, клички </a:t>
            </a:r>
            <a:r>
              <a:rPr lang="uk-UA" dirty="0" smtClean="0"/>
              <a:t>тварин</a:t>
            </a:r>
            <a:endParaRPr lang="uk-UA" dirty="0"/>
          </a:p>
          <a:p>
            <a:r>
              <a:rPr lang="en-US" dirty="0"/>
              <a:t>Peter Johnson – </a:t>
            </a:r>
            <a:r>
              <a:rPr lang="uk-UA" dirty="0"/>
              <a:t>Пітер Джонсон (ім'я)</a:t>
            </a:r>
          </a:p>
          <a:p>
            <a:r>
              <a:rPr lang="en-US" dirty="0"/>
              <a:t>Dwayne The Rock – </a:t>
            </a:r>
            <a:r>
              <a:rPr lang="uk-UA" dirty="0" err="1"/>
              <a:t>Дуейн</a:t>
            </a:r>
            <a:r>
              <a:rPr lang="uk-UA" dirty="0"/>
              <a:t> Скеля (ім'я та псевдонім)</a:t>
            </a:r>
          </a:p>
          <a:p>
            <a:r>
              <a:rPr lang="en-US" dirty="0"/>
              <a:t>Iron </a:t>
            </a:r>
            <a:r>
              <a:rPr lang="en-US" dirty="0" err="1"/>
              <a:t>Arny</a:t>
            </a:r>
            <a:r>
              <a:rPr lang="en-US" dirty="0"/>
              <a:t> – </a:t>
            </a:r>
            <a:r>
              <a:rPr lang="uk-UA" dirty="0"/>
              <a:t>Залізний </a:t>
            </a:r>
            <a:r>
              <a:rPr lang="uk-UA" dirty="0" err="1"/>
              <a:t>Арні</a:t>
            </a:r>
            <a:r>
              <a:rPr lang="uk-UA" dirty="0"/>
              <a:t> (псевдонім)</a:t>
            </a:r>
          </a:p>
          <a:p>
            <a:r>
              <a:rPr lang="en-US" dirty="0"/>
              <a:t>Butch – </a:t>
            </a:r>
            <a:r>
              <a:rPr lang="uk-UA" dirty="0"/>
              <a:t>Буч (кличка собаки)</a:t>
            </a:r>
          </a:p>
          <a:p>
            <a:r>
              <a:rPr lang="en-US" dirty="0"/>
              <a:t>Scarlett the cat – </a:t>
            </a:r>
            <a:r>
              <a:rPr lang="uk-UA" dirty="0"/>
              <a:t>кішка </a:t>
            </a:r>
            <a:r>
              <a:rPr lang="uk-UA" dirty="0" err="1"/>
              <a:t>Скарлетт</a:t>
            </a:r>
            <a:r>
              <a:rPr lang="uk-UA" dirty="0"/>
              <a:t> (кличка кішки)</a:t>
            </a:r>
          </a:p>
          <a:p>
            <a:r>
              <a:rPr lang="en-US" dirty="0"/>
              <a:t>Boo the rat – </a:t>
            </a:r>
            <a:r>
              <a:rPr lang="uk-UA" dirty="0"/>
              <a:t>пацюк Бу (кличка пацюка)</a:t>
            </a:r>
          </a:p>
          <a:p>
            <a:pPr marL="45720" indent="0">
              <a:buNone/>
            </a:pPr>
            <a:endParaRPr lang="uk-UA" dirty="0" smtClean="0"/>
          </a:p>
          <a:p>
            <a:pPr marL="45720" indent="0">
              <a:buNone/>
            </a:pPr>
            <a:r>
              <a:rPr lang="uk-UA" dirty="0" smtClean="0"/>
              <a:t>Географічні </a:t>
            </a:r>
            <a:r>
              <a:rPr lang="uk-UA" dirty="0"/>
              <a:t>назви (гори, пустелі, ріки, океани, країни, міста тощо</a:t>
            </a:r>
            <a:r>
              <a:rPr lang="uk-UA" dirty="0" smtClean="0"/>
              <a:t>)</a:t>
            </a:r>
            <a:endParaRPr lang="uk-UA" dirty="0"/>
          </a:p>
          <a:p>
            <a:r>
              <a:rPr lang="en-US" dirty="0"/>
              <a:t>Mount Fuji – </a:t>
            </a:r>
            <a:r>
              <a:rPr lang="uk-UA" dirty="0"/>
              <a:t>гора </a:t>
            </a:r>
            <a:r>
              <a:rPr lang="uk-UA" dirty="0" err="1"/>
              <a:t>Фудзі</a:t>
            </a:r>
            <a:endParaRPr lang="uk-UA" dirty="0"/>
          </a:p>
          <a:p>
            <a:r>
              <a:rPr lang="en-US" dirty="0"/>
              <a:t>Asia – </a:t>
            </a:r>
            <a:r>
              <a:rPr lang="uk-UA" dirty="0"/>
              <a:t>Азія</a:t>
            </a:r>
          </a:p>
          <a:p>
            <a:r>
              <a:rPr lang="en-US" dirty="0"/>
              <a:t>England – </a:t>
            </a:r>
            <a:r>
              <a:rPr lang="uk-UA" dirty="0"/>
              <a:t>Англія</a:t>
            </a:r>
          </a:p>
          <a:p>
            <a:r>
              <a:rPr lang="en-US" dirty="0"/>
              <a:t>New York – </a:t>
            </a:r>
            <a:r>
              <a:rPr lang="uk-UA" dirty="0"/>
              <a:t>Нью-Йорк</a:t>
            </a:r>
          </a:p>
          <a:p>
            <a:r>
              <a:rPr lang="en-US" dirty="0"/>
              <a:t>the Great Lakes – </a:t>
            </a:r>
            <a:r>
              <a:rPr lang="uk-UA" dirty="0"/>
              <a:t>Великі озера</a:t>
            </a:r>
          </a:p>
          <a:p>
            <a:r>
              <a:rPr lang="en-US" dirty="0"/>
              <a:t>the Pacific Ocean – </a:t>
            </a:r>
            <a:r>
              <a:rPr lang="uk-UA" dirty="0"/>
              <a:t>Тихий океан</a:t>
            </a:r>
          </a:p>
          <a:p>
            <a:r>
              <a:rPr lang="en-US" dirty="0"/>
              <a:t>the Black Sea – </a:t>
            </a:r>
            <a:r>
              <a:rPr lang="uk-UA" dirty="0"/>
              <a:t>Чорне море</a:t>
            </a:r>
          </a:p>
          <a:p>
            <a:r>
              <a:rPr lang="en-US" dirty="0"/>
              <a:t>the Amazon River – </a:t>
            </a:r>
            <a:r>
              <a:rPr lang="uk-UA" dirty="0"/>
              <a:t>р. </a:t>
            </a:r>
            <a:r>
              <a:rPr lang="uk-UA" dirty="0" smtClean="0"/>
              <a:t>Амазонка</a:t>
            </a:r>
            <a:endParaRPr lang="uk-UA" dirty="0"/>
          </a:p>
        </p:txBody>
      </p:sp>
    </p:spTree>
    <p:extLst>
      <p:ext uri="{BB962C8B-B14F-4D97-AF65-F5344CB8AC3E}">
        <p14:creationId xmlns:p14="http://schemas.microsoft.com/office/powerpoint/2010/main" val="2335381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59432"/>
            <a:ext cx="7315200" cy="1154097"/>
          </a:xfrm>
        </p:spPr>
        <p:txBody>
          <a:bodyPr/>
          <a:lstStyle/>
          <a:p>
            <a:r>
              <a:rPr lang="uk-UA" dirty="0" smtClean="0"/>
              <a:t>Власні назви</a:t>
            </a:r>
            <a:endParaRPr lang="uk-UA" dirty="0"/>
          </a:p>
        </p:txBody>
      </p:sp>
      <p:sp>
        <p:nvSpPr>
          <p:cNvPr id="3" name="Объект 2"/>
          <p:cNvSpPr>
            <a:spLocks noGrp="1"/>
          </p:cNvSpPr>
          <p:nvPr>
            <p:ph idx="1"/>
          </p:nvPr>
        </p:nvSpPr>
        <p:spPr>
          <a:xfrm>
            <a:off x="251520" y="764704"/>
            <a:ext cx="8410128" cy="5544656"/>
          </a:xfrm>
        </p:spPr>
        <p:txBody>
          <a:bodyPr>
            <a:noAutofit/>
          </a:bodyPr>
          <a:lstStyle/>
          <a:p>
            <a:pPr marL="45720" indent="0">
              <a:buNone/>
            </a:pPr>
            <a:r>
              <a:rPr lang="uk-UA" sz="1600" dirty="0">
                <a:latin typeface="Arial" panose="020B0604020202020204" pitchFamily="34" charset="0"/>
                <a:cs typeface="Arial" panose="020B0604020202020204" pitchFamily="34" charset="0"/>
              </a:rPr>
              <a:t>Національності та </a:t>
            </a:r>
            <a:r>
              <a:rPr lang="uk-UA" sz="1600" dirty="0" smtClean="0">
                <a:latin typeface="Arial" panose="020B0604020202020204" pitchFamily="34" charset="0"/>
                <a:cs typeface="Arial" panose="020B0604020202020204" pitchFamily="34" charset="0"/>
              </a:rPr>
              <a:t>мови</a:t>
            </a:r>
            <a:endParaRPr lang="uk-UA"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English – </a:t>
            </a:r>
            <a:r>
              <a:rPr lang="uk-UA" sz="1600" dirty="0">
                <a:latin typeface="Arial" panose="020B0604020202020204" pitchFamily="34" charset="0"/>
                <a:cs typeface="Arial" panose="020B0604020202020204" pitchFamily="34" charset="0"/>
              </a:rPr>
              <a:t>англійська мова</a:t>
            </a:r>
          </a:p>
          <a:p>
            <a:r>
              <a:rPr lang="en-US" sz="1600" dirty="0">
                <a:latin typeface="Arial" panose="020B0604020202020204" pitchFamily="34" charset="0"/>
                <a:cs typeface="Arial" panose="020B0604020202020204" pitchFamily="34" charset="0"/>
              </a:rPr>
              <a:t>Spanish – </a:t>
            </a:r>
            <a:r>
              <a:rPr lang="uk-UA" sz="1600" dirty="0">
                <a:latin typeface="Arial" panose="020B0604020202020204" pitchFamily="34" charset="0"/>
                <a:cs typeface="Arial" panose="020B0604020202020204" pitchFamily="34" charset="0"/>
              </a:rPr>
              <a:t>іспанець</a:t>
            </a:r>
          </a:p>
          <a:p>
            <a:r>
              <a:rPr lang="en-US" sz="1600" dirty="0">
                <a:latin typeface="Arial" panose="020B0604020202020204" pitchFamily="34" charset="0"/>
                <a:cs typeface="Arial" panose="020B0604020202020204" pitchFamily="34" charset="0"/>
              </a:rPr>
              <a:t>the French – </a:t>
            </a:r>
            <a:r>
              <a:rPr lang="uk-UA" sz="1600" dirty="0">
                <a:latin typeface="Arial" panose="020B0604020202020204" pitchFamily="34" charset="0"/>
                <a:cs typeface="Arial" panose="020B0604020202020204" pitchFamily="34" charset="0"/>
              </a:rPr>
              <a:t>французи</a:t>
            </a:r>
          </a:p>
          <a:p>
            <a:endParaRPr lang="uk-UA" sz="1600" dirty="0" smtClean="0">
              <a:latin typeface="Arial" panose="020B0604020202020204" pitchFamily="34" charset="0"/>
              <a:cs typeface="Arial" panose="020B0604020202020204" pitchFamily="34" charset="0"/>
            </a:endParaRPr>
          </a:p>
          <a:p>
            <a:pPr marL="45720" indent="0">
              <a:buNone/>
            </a:pPr>
            <a:r>
              <a:rPr lang="uk-UA" sz="1600" dirty="0" smtClean="0">
                <a:latin typeface="Arial" panose="020B0604020202020204" pitchFamily="34" charset="0"/>
                <a:cs typeface="Arial" panose="020B0604020202020204" pitchFamily="34" charset="0"/>
              </a:rPr>
              <a:t>Назви </a:t>
            </a:r>
            <a:r>
              <a:rPr lang="uk-UA" sz="1600" dirty="0">
                <a:latin typeface="Arial" panose="020B0604020202020204" pitchFamily="34" charset="0"/>
                <a:cs typeface="Arial" panose="020B0604020202020204" pitchFamily="34" charset="0"/>
              </a:rPr>
              <a:t>вулиць, площ, парків, мостів, будинків, готелів, музеїв, </a:t>
            </a:r>
            <a:r>
              <a:rPr lang="uk-UA" sz="1600" dirty="0" smtClean="0">
                <a:latin typeface="Arial" panose="020B0604020202020204" pitchFamily="34" charset="0"/>
                <a:cs typeface="Arial" panose="020B0604020202020204" pitchFamily="34" charset="0"/>
              </a:rPr>
              <a:t>кораблів</a:t>
            </a:r>
            <a:endParaRPr lang="uk-UA"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Fifth Avenue – </a:t>
            </a:r>
            <a:r>
              <a:rPr lang="uk-UA" sz="1600" dirty="0">
                <a:latin typeface="Arial" panose="020B0604020202020204" pitchFamily="34" charset="0"/>
                <a:cs typeface="Arial" panose="020B0604020202020204" pitchFamily="34" charset="0"/>
              </a:rPr>
              <a:t>П'ята авеню (вулиця)</a:t>
            </a:r>
          </a:p>
          <a:p>
            <a:r>
              <a:rPr lang="en-US" sz="1600" dirty="0">
                <a:latin typeface="Arial" panose="020B0604020202020204" pitchFamily="34" charset="0"/>
                <a:cs typeface="Arial" panose="020B0604020202020204" pitchFamily="34" charset="0"/>
              </a:rPr>
              <a:t>Times Square – </a:t>
            </a:r>
            <a:r>
              <a:rPr lang="uk-UA" sz="1600" dirty="0" err="1">
                <a:latin typeface="Arial" panose="020B0604020202020204" pitchFamily="34" charset="0"/>
                <a:cs typeface="Arial" panose="020B0604020202020204" pitchFamily="34" charset="0"/>
              </a:rPr>
              <a:t>Таймс</a:t>
            </a:r>
            <a:r>
              <a:rPr lang="uk-UA" sz="1600" dirty="0">
                <a:latin typeface="Arial" panose="020B0604020202020204" pitchFamily="34" charset="0"/>
                <a:cs typeface="Arial" panose="020B0604020202020204" pitchFamily="34" charset="0"/>
              </a:rPr>
              <a:t>-сквер (площа)</a:t>
            </a:r>
          </a:p>
          <a:p>
            <a:r>
              <a:rPr lang="en-US" sz="1600" dirty="0">
                <a:latin typeface="Arial" panose="020B0604020202020204" pitchFamily="34" charset="0"/>
                <a:cs typeface="Arial" panose="020B0604020202020204" pitchFamily="34" charset="0"/>
              </a:rPr>
              <a:t>Central Park – </a:t>
            </a:r>
            <a:r>
              <a:rPr lang="uk-UA" sz="1600" dirty="0">
                <a:latin typeface="Arial" panose="020B0604020202020204" pitchFamily="34" charset="0"/>
                <a:cs typeface="Arial" panose="020B0604020202020204" pitchFamily="34" charset="0"/>
              </a:rPr>
              <a:t>Центральний парк</a:t>
            </a:r>
          </a:p>
          <a:p>
            <a:r>
              <a:rPr lang="en-US" sz="1600" dirty="0">
                <a:latin typeface="Arial" panose="020B0604020202020204" pitchFamily="34" charset="0"/>
                <a:cs typeface="Arial" panose="020B0604020202020204" pitchFamily="34" charset="0"/>
              </a:rPr>
              <a:t>London Bridge – </a:t>
            </a:r>
            <a:r>
              <a:rPr lang="uk-UA" sz="1600" dirty="0">
                <a:latin typeface="Arial" panose="020B0604020202020204" pitchFamily="34" charset="0"/>
                <a:cs typeface="Arial" panose="020B0604020202020204" pitchFamily="34" charset="0"/>
              </a:rPr>
              <a:t>Лондонський міст</a:t>
            </a:r>
          </a:p>
          <a:p>
            <a:pPr marL="45720" indent="0">
              <a:buNone/>
            </a:pPr>
            <a:endParaRPr lang="uk-UA" sz="1600" dirty="0" smtClean="0">
              <a:latin typeface="Arial" panose="020B0604020202020204" pitchFamily="34" charset="0"/>
              <a:cs typeface="Arial" panose="020B0604020202020204" pitchFamily="34" charset="0"/>
            </a:endParaRPr>
          </a:p>
          <a:p>
            <a:pPr marL="45720" indent="0">
              <a:buNone/>
            </a:pPr>
            <a:r>
              <a:rPr lang="uk-UA" sz="1600" dirty="0" smtClean="0">
                <a:latin typeface="Arial" panose="020B0604020202020204" pitchFamily="34" charset="0"/>
                <a:cs typeface="Arial" panose="020B0604020202020204" pitchFamily="34" charset="0"/>
              </a:rPr>
              <a:t>Назви </a:t>
            </a:r>
            <a:r>
              <a:rPr lang="uk-UA" sz="1600" dirty="0">
                <a:latin typeface="Arial" panose="020B0604020202020204" pitchFamily="34" charset="0"/>
                <a:cs typeface="Arial" panose="020B0604020202020204" pitchFamily="34" charset="0"/>
              </a:rPr>
              <a:t>організацій, установ, фірм, компаній, газет, </a:t>
            </a:r>
            <a:r>
              <a:rPr lang="uk-UA" sz="1600" dirty="0" smtClean="0">
                <a:latin typeface="Arial" panose="020B0604020202020204" pitchFamily="34" charset="0"/>
                <a:cs typeface="Arial" panose="020B0604020202020204" pitchFamily="34" charset="0"/>
              </a:rPr>
              <a:t>журналів</a:t>
            </a:r>
            <a:endParaRPr lang="uk-UA"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World Wildlife Fund – </a:t>
            </a:r>
            <a:r>
              <a:rPr lang="uk-UA" sz="1600" dirty="0">
                <a:latin typeface="Arial" panose="020B0604020202020204" pitchFamily="34" charset="0"/>
                <a:cs typeface="Arial" panose="020B0604020202020204" pitchFamily="34" charset="0"/>
              </a:rPr>
              <a:t>Всесвітній фонд дикої природи</a:t>
            </a:r>
          </a:p>
          <a:p>
            <a:r>
              <a:rPr lang="en-US" sz="1600" dirty="0">
                <a:latin typeface="Arial" panose="020B0604020202020204" pitchFamily="34" charset="0"/>
                <a:cs typeface="Arial" panose="020B0604020202020204" pitchFamily="34" charset="0"/>
              </a:rPr>
              <a:t>United Nations – </a:t>
            </a:r>
            <a:r>
              <a:rPr lang="uk-UA" sz="1600" dirty="0">
                <a:latin typeface="Arial" panose="020B0604020202020204" pitchFamily="34" charset="0"/>
                <a:cs typeface="Arial" panose="020B0604020202020204" pitchFamily="34" charset="0"/>
              </a:rPr>
              <a:t>Організація Об'єднаних Націй</a:t>
            </a:r>
          </a:p>
          <a:p>
            <a:r>
              <a:rPr lang="en-US" sz="1600" dirty="0">
                <a:latin typeface="Arial" panose="020B0604020202020204" pitchFamily="34" charset="0"/>
                <a:cs typeface="Arial" panose="020B0604020202020204" pitchFamily="34" charset="0"/>
              </a:rPr>
              <a:t>McDonald's – </a:t>
            </a:r>
            <a:r>
              <a:rPr lang="uk-UA" sz="1600" dirty="0">
                <a:latin typeface="Arial" panose="020B0604020202020204" pitchFamily="34" charset="0"/>
                <a:cs typeface="Arial" panose="020B0604020202020204" pitchFamily="34" charset="0"/>
              </a:rPr>
              <a:t>Макдональдс</a:t>
            </a:r>
          </a:p>
          <a:p>
            <a:r>
              <a:rPr lang="en-US" sz="1600" dirty="0">
                <a:latin typeface="Arial" panose="020B0604020202020204" pitchFamily="34" charset="0"/>
                <a:cs typeface="Arial" panose="020B0604020202020204" pitchFamily="34" charset="0"/>
              </a:rPr>
              <a:t>The New York Times Magazine – </a:t>
            </a:r>
            <a:r>
              <a:rPr lang="uk-UA" sz="1600" dirty="0">
                <a:latin typeface="Arial" panose="020B0604020202020204" pitchFamily="34" charset="0"/>
                <a:cs typeface="Arial" panose="020B0604020202020204" pitchFamily="34" charset="0"/>
              </a:rPr>
              <a:t>журнал “Нью-Йорк </a:t>
            </a:r>
            <a:r>
              <a:rPr lang="uk-UA" sz="1600" dirty="0" err="1">
                <a:latin typeface="Arial" panose="020B0604020202020204" pitchFamily="34" charset="0"/>
                <a:cs typeface="Arial" panose="020B0604020202020204" pitchFamily="34" charset="0"/>
              </a:rPr>
              <a:t>Таймс</a:t>
            </a:r>
            <a:r>
              <a:rPr lang="uk-UA" sz="1600" dirty="0" smtClean="0">
                <a:latin typeface="Arial" panose="020B0604020202020204" pitchFamily="34" charset="0"/>
                <a:cs typeface="Arial" panose="020B0604020202020204" pitchFamily="34" charset="0"/>
              </a:rPr>
              <a:t>”</a:t>
            </a:r>
            <a:endParaRPr lang="uk-UA"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0285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21285"/>
            <a:ext cx="7315200" cy="1154097"/>
          </a:xfrm>
        </p:spPr>
        <p:txBody>
          <a:bodyPr/>
          <a:lstStyle/>
          <a:p>
            <a:r>
              <a:rPr lang="uk-UA" dirty="0" smtClean="0"/>
              <a:t>Власні назви</a:t>
            </a:r>
            <a:endParaRPr lang="uk-UA" dirty="0"/>
          </a:p>
        </p:txBody>
      </p:sp>
      <p:sp>
        <p:nvSpPr>
          <p:cNvPr id="3" name="Объект 2"/>
          <p:cNvSpPr>
            <a:spLocks noGrp="1"/>
          </p:cNvSpPr>
          <p:nvPr>
            <p:ph idx="1"/>
          </p:nvPr>
        </p:nvSpPr>
        <p:spPr>
          <a:xfrm>
            <a:off x="539552" y="1412776"/>
            <a:ext cx="7690048" cy="4896585"/>
          </a:xfrm>
        </p:spPr>
        <p:txBody>
          <a:bodyPr>
            <a:normAutofit fontScale="85000" lnSpcReduction="20000"/>
          </a:bodyPr>
          <a:lstStyle/>
          <a:p>
            <a:pPr marL="45720" indent="0" fontAlgn="base">
              <a:buNone/>
            </a:pPr>
            <a:r>
              <a:rPr lang="uk-UA" b="1" dirty="0"/>
              <a:t>Назви небесних тіл</a:t>
            </a:r>
            <a:endParaRPr lang="uk-UA" dirty="0"/>
          </a:p>
          <a:p>
            <a:pPr fontAlgn="base"/>
            <a:r>
              <a:rPr lang="en-US" i="1" dirty="0"/>
              <a:t>the Sun – </a:t>
            </a:r>
            <a:r>
              <a:rPr lang="uk-UA" i="1" dirty="0"/>
              <a:t>Сонце (зірка)</a:t>
            </a:r>
            <a:endParaRPr lang="uk-UA" dirty="0"/>
          </a:p>
          <a:p>
            <a:pPr fontAlgn="base"/>
            <a:r>
              <a:rPr lang="en-US" i="1" dirty="0"/>
              <a:t>the Earth – </a:t>
            </a:r>
            <a:r>
              <a:rPr lang="uk-UA" i="1" dirty="0"/>
              <a:t>Земля (планета)</a:t>
            </a:r>
            <a:endParaRPr lang="uk-UA" dirty="0"/>
          </a:p>
          <a:p>
            <a:pPr fontAlgn="base"/>
            <a:r>
              <a:rPr lang="en-US" i="1" dirty="0"/>
              <a:t>Mars – </a:t>
            </a:r>
            <a:r>
              <a:rPr lang="uk-UA" i="1" dirty="0"/>
              <a:t>Марс</a:t>
            </a:r>
            <a:endParaRPr lang="uk-UA" dirty="0"/>
          </a:p>
          <a:p>
            <a:pPr fontAlgn="base"/>
            <a:r>
              <a:rPr lang="en-US" i="1" dirty="0"/>
              <a:t>Alpha Centauri – </a:t>
            </a:r>
            <a:r>
              <a:rPr lang="uk-UA" i="1" dirty="0"/>
              <a:t>Альфа Центавра</a:t>
            </a:r>
            <a:endParaRPr lang="uk-UA" dirty="0"/>
          </a:p>
          <a:p>
            <a:pPr marL="45720" indent="0" fontAlgn="base">
              <a:buNone/>
            </a:pPr>
            <a:endParaRPr lang="uk-UA" b="1" dirty="0" smtClean="0"/>
          </a:p>
          <a:p>
            <a:pPr marL="45720" indent="0" fontAlgn="base">
              <a:buNone/>
            </a:pPr>
            <a:r>
              <a:rPr lang="uk-UA" b="1" dirty="0" smtClean="0"/>
              <a:t>Назви </a:t>
            </a:r>
            <a:r>
              <a:rPr lang="uk-UA" b="1" dirty="0"/>
              <a:t>днів тижня, місяців</a:t>
            </a:r>
            <a:endParaRPr lang="uk-UA" dirty="0"/>
          </a:p>
          <a:p>
            <a:pPr fontAlgn="base"/>
            <a:r>
              <a:rPr lang="en-US" i="1" dirty="0"/>
              <a:t>Monday – </a:t>
            </a:r>
            <a:r>
              <a:rPr lang="uk-UA" i="1" dirty="0"/>
              <a:t>понеділок</a:t>
            </a:r>
            <a:endParaRPr lang="uk-UA" dirty="0"/>
          </a:p>
          <a:p>
            <a:pPr fontAlgn="base"/>
            <a:r>
              <a:rPr lang="en-US" i="1" dirty="0"/>
              <a:t>Sunday – </a:t>
            </a:r>
            <a:r>
              <a:rPr lang="uk-UA" i="1" dirty="0"/>
              <a:t>неділя</a:t>
            </a:r>
            <a:endParaRPr lang="uk-UA" dirty="0"/>
          </a:p>
          <a:p>
            <a:pPr fontAlgn="base"/>
            <a:r>
              <a:rPr lang="en-US" i="1" dirty="0"/>
              <a:t>August – </a:t>
            </a:r>
            <a:r>
              <a:rPr lang="uk-UA" i="1" dirty="0"/>
              <a:t>серпень</a:t>
            </a:r>
            <a:endParaRPr lang="uk-UA" dirty="0"/>
          </a:p>
          <a:p>
            <a:pPr fontAlgn="base"/>
            <a:r>
              <a:rPr lang="en-US" i="1" dirty="0"/>
              <a:t>January – </a:t>
            </a:r>
            <a:r>
              <a:rPr lang="uk-UA" i="1" dirty="0"/>
              <a:t>січень</a:t>
            </a:r>
            <a:endParaRPr lang="uk-UA" dirty="0"/>
          </a:p>
          <a:p>
            <a:pPr marL="45720" indent="0" fontAlgn="base">
              <a:buNone/>
            </a:pPr>
            <a:endParaRPr lang="uk-UA" b="1" dirty="0" smtClean="0"/>
          </a:p>
          <a:p>
            <a:pPr marL="45720" indent="0" fontAlgn="base">
              <a:buNone/>
            </a:pPr>
            <a:r>
              <a:rPr lang="uk-UA" b="1" dirty="0" smtClean="0"/>
              <a:t>Назви </a:t>
            </a:r>
            <a:r>
              <a:rPr lang="uk-UA" b="1" dirty="0"/>
              <a:t>свят, важливих подій</a:t>
            </a:r>
            <a:endParaRPr lang="uk-UA" dirty="0"/>
          </a:p>
          <a:p>
            <a:pPr fontAlgn="base"/>
            <a:r>
              <a:rPr lang="en-US" i="1" dirty="0"/>
              <a:t>Christmas – </a:t>
            </a:r>
            <a:r>
              <a:rPr lang="uk-UA" i="1" dirty="0"/>
              <a:t>Різдво</a:t>
            </a:r>
            <a:endParaRPr lang="uk-UA" dirty="0"/>
          </a:p>
          <a:p>
            <a:pPr fontAlgn="base"/>
            <a:r>
              <a:rPr lang="en-US" i="1" dirty="0"/>
              <a:t>New Year – </a:t>
            </a:r>
            <a:r>
              <a:rPr lang="uk-UA" i="1" dirty="0"/>
              <a:t>Новий Рік</a:t>
            </a:r>
            <a:endParaRPr lang="uk-UA" dirty="0"/>
          </a:p>
          <a:p>
            <a:pPr fontAlgn="base"/>
            <a:r>
              <a:rPr lang="en-US" i="1" dirty="0"/>
              <a:t>Birthday – </a:t>
            </a:r>
            <a:r>
              <a:rPr lang="uk-UA" i="1" dirty="0"/>
              <a:t>День народження</a:t>
            </a:r>
            <a:endParaRPr lang="uk-UA" dirty="0"/>
          </a:p>
          <a:p>
            <a:pPr fontAlgn="base"/>
            <a:r>
              <a:rPr lang="en-US" i="1" dirty="0"/>
              <a:t>Mother’s Day – </a:t>
            </a:r>
            <a:r>
              <a:rPr lang="uk-UA" i="1" dirty="0"/>
              <a:t>День матері</a:t>
            </a:r>
            <a:endParaRPr lang="uk-UA" dirty="0"/>
          </a:p>
          <a:p>
            <a:pPr fontAlgn="base"/>
            <a:r>
              <a:rPr lang="en-US" i="1" dirty="0"/>
              <a:t>Independence Day – </a:t>
            </a:r>
            <a:r>
              <a:rPr lang="uk-UA" i="1" dirty="0"/>
              <a:t>День Незалежності</a:t>
            </a:r>
            <a:endParaRPr lang="uk-UA" dirty="0"/>
          </a:p>
          <a:p>
            <a:endParaRPr lang="uk-UA" dirty="0"/>
          </a:p>
        </p:txBody>
      </p:sp>
    </p:spTree>
    <p:extLst>
      <p:ext uri="{BB962C8B-B14F-4D97-AF65-F5344CB8AC3E}">
        <p14:creationId xmlns:p14="http://schemas.microsoft.com/office/powerpoint/2010/main" val="39397267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16632"/>
            <a:ext cx="7315200" cy="1154097"/>
          </a:xfrm>
        </p:spPr>
        <p:txBody>
          <a:bodyPr>
            <a:normAutofit fontScale="90000"/>
          </a:bodyPr>
          <a:lstStyle/>
          <a:p>
            <a:r>
              <a:rPr lang="uk-UA" dirty="0"/>
              <a:t>Число іменників</a:t>
            </a:r>
            <a:br>
              <a:rPr lang="uk-UA" dirty="0"/>
            </a:br>
            <a:endParaRPr lang="uk-UA" dirty="0"/>
          </a:p>
        </p:txBody>
      </p:sp>
      <p:sp>
        <p:nvSpPr>
          <p:cNvPr id="3" name="Объект 2"/>
          <p:cNvSpPr>
            <a:spLocks noGrp="1"/>
          </p:cNvSpPr>
          <p:nvPr>
            <p:ph idx="1"/>
          </p:nvPr>
        </p:nvSpPr>
        <p:spPr>
          <a:xfrm>
            <a:off x="323528" y="836712"/>
            <a:ext cx="7906072" cy="5472649"/>
          </a:xfrm>
        </p:spPr>
        <p:txBody>
          <a:bodyPr>
            <a:normAutofit fontScale="70000" lnSpcReduction="20000"/>
          </a:bodyPr>
          <a:lstStyle/>
          <a:p>
            <a:pPr marL="45720" indent="0">
              <a:buNone/>
            </a:pPr>
            <a:r>
              <a:rPr lang="uk-UA" dirty="0" err="1"/>
              <a:t>Злічувані</a:t>
            </a:r>
            <a:r>
              <a:rPr lang="uk-UA" dirty="0"/>
              <a:t> іменники</a:t>
            </a:r>
          </a:p>
          <a:p>
            <a:r>
              <a:rPr lang="uk-UA" dirty="0" err="1"/>
              <a:t>Злічувані</a:t>
            </a:r>
            <a:r>
              <a:rPr lang="uk-UA" dirty="0"/>
              <a:t> іменники (</a:t>
            </a:r>
            <a:r>
              <a:rPr lang="en-US" dirty="0"/>
              <a:t>Countable Nouns) </a:t>
            </a:r>
            <a:r>
              <a:rPr lang="uk-UA" dirty="0"/>
              <a:t>вказують на істот або неживі предмети, а також поняття, що можна полічити. Такі іменники мають форму однини та форму множини, що в більшості випадків утворюється за допомогою додавання закінчення -</a:t>
            </a:r>
            <a:r>
              <a:rPr lang="en-US" dirty="0"/>
              <a:t>s, </a:t>
            </a:r>
            <a:r>
              <a:rPr lang="uk-UA" dirty="0"/>
              <a:t>однак у певних іменників є неправильна форма множини (</a:t>
            </a:r>
            <a:r>
              <a:rPr lang="en-US" dirty="0"/>
              <a:t>Irregular plural nouns</a:t>
            </a:r>
            <a:r>
              <a:rPr lang="en-US" dirty="0" smtClean="0"/>
              <a:t>).</a:t>
            </a:r>
            <a:endParaRPr lang="en-US" dirty="0"/>
          </a:p>
          <a:p>
            <a:r>
              <a:rPr lang="en-US" dirty="0"/>
              <a:t>a dog – </a:t>
            </a:r>
            <a:r>
              <a:rPr lang="uk-UA" dirty="0"/>
              <a:t>собака</a:t>
            </a:r>
          </a:p>
          <a:p>
            <a:r>
              <a:rPr lang="en-US" dirty="0"/>
              <a:t>a pupil – </a:t>
            </a:r>
            <a:r>
              <a:rPr lang="uk-UA" dirty="0" smtClean="0"/>
              <a:t>учень </a:t>
            </a:r>
            <a:endParaRPr lang="uk-UA" dirty="0"/>
          </a:p>
          <a:p>
            <a:r>
              <a:rPr lang="en-US" dirty="0"/>
              <a:t>a man – </a:t>
            </a:r>
            <a:r>
              <a:rPr lang="uk-UA" dirty="0"/>
              <a:t>чоловік</a:t>
            </a:r>
          </a:p>
          <a:p>
            <a:r>
              <a:rPr lang="en-US" dirty="0"/>
              <a:t>a mouse – </a:t>
            </a:r>
            <a:r>
              <a:rPr lang="uk-UA" dirty="0"/>
              <a:t>миша</a:t>
            </a:r>
          </a:p>
          <a:p>
            <a:r>
              <a:rPr lang="en-US" dirty="0"/>
              <a:t>two dogs – </a:t>
            </a:r>
            <a:r>
              <a:rPr lang="uk-UA" dirty="0"/>
              <a:t>два собаки</a:t>
            </a:r>
          </a:p>
          <a:p>
            <a:r>
              <a:rPr lang="en-US" dirty="0"/>
              <a:t>ten pupils – </a:t>
            </a:r>
            <a:r>
              <a:rPr lang="uk-UA" dirty="0"/>
              <a:t>десять учнів</a:t>
            </a:r>
          </a:p>
          <a:p>
            <a:r>
              <a:rPr lang="en-US" dirty="0" smtClean="0"/>
              <a:t>many </a:t>
            </a:r>
            <a:r>
              <a:rPr lang="en-US" dirty="0"/>
              <a:t>mice – </a:t>
            </a:r>
            <a:r>
              <a:rPr lang="uk-UA" dirty="0"/>
              <a:t>багато </a:t>
            </a:r>
            <a:r>
              <a:rPr lang="uk-UA" dirty="0" err="1"/>
              <a:t>мишей</a:t>
            </a:r>
            <a:endParaRPr lang="uk-UA" dirty="0"/>
          </a:p>
          <a:p>
            <a:endParaRPr lang="uk-UA" dirty="0" smtClean="0"/>
          </a:p>
          <a:p>
            <a:pPr marL="45720" indent="0">
              <a:buNone/>
            </a:pPr>
            <a:r>
              <a:rPr lang="uk-UA" dirty="0" err="1" smtClean="0"/>
              <a:t>Злічувані</a:t>
            </a:r>
            <a:r>
              <a:rPr lang="uk-UA" dirty="0" smtClean="0"/>
              <a:t> </a:t>
            </a:r>
            <a:r>
              <a:rPr lang="uk-UA" dirty="0"/>
              <a:t>іменники поділяються на конкретні (</a:t>
            </a:r>
            <a:r>
              <a:rPr lang="en-US" dirty="0"/>
              <a:t>concrete) – </a:t>
            </a:r>
            <a:r>
              <a:rPr lang="uk-UA" dirty="0"/>
              <a:t>реальні предмети, живі істоти, та абстрактні (</a:t>
            </a:r>
            <a:r>
              <a:rPr lang="en-US" dirty="0"/>
              <a:t>abstract) – </a:t>
            </a:r>
            <a:r>
              <a:rPr lang="uk-UA" dirty="0"/>
              <a:t>абстрактні поняття, емоції, почуття.</a:t>
            </a:r>
          </a:p>
          <a:p>
            <a:endParaRPr lang="uk-UA" dirty="0"/>
          </a:p>
          <a:p>
            <a:pPr marL="45720" indent="0">
              <a:buNone/>
            </a:pPr>
            <a:r>
              <a:rPr lang="uk-UA" dirty="0"/>
              <a:t>конкретний предмет, істота</a:t>
            </a:r>
          </a:p>
          <a:p>
            <a:r>
              <a:rPr lang="en-US" dirty="0"/>
              <a:t>a building – </a:t>
            </a:r>
            <a:r>
              <a:rPr lang="uk-UA" dirty="0"/>
              <a:t>будівля</a:t>
            </a:r>
          </a:p>
          <a:p>
            <a:r>
              <a:rPr lang="en-US" dirty="0"/>
              <a:t>a girl – </a:t>
            </a:r>
            <a:r>
              <a:rPr lang="uk-UA" dirty="0"/>
              <a:t>дівчинка</a:t>
            </a:r>
          </a:p>
          <a:p>
            <a:r>
              <a:rPr lang="en-US" dirty="0"/>
              <a:t>a pen – </a:t>
            </a:r>
            <a:r>
              <a:rPr lang="uk-UA" dirty="0"/>
              <a:t>ручка</a:t>
            </a:r>
          </a:p>
          <a:p>
            <a:pPr marL="45720" indent="0">
              <a:buNone/>
            </a:pPr>
            <a:endParaRPr lang="uk-UA" dirty="0" smtClean="0"/>
          </a:p>
          <a:p>
            <a:pPr marL="45720" indent="0">
              <a:buNone/>
            </a:pPr>
            <a:r>
              <a:rPr lang="uk-UA" dirty="0" smtClean="0"/>
              <a:t>абстрактне </a:t>
            </a:r>
            <a:r>
              <a:rPr lang="uk-UA" dirty="0"/>
              <a:t>поняття</a:t>
            </a:r>
          </a:p>
          <a:p>
            <a:r>
              <a:rPr lang="en-US" dirty="0"/>
              <a:t>a problem – </a:t>
            </a:r>
            <a:r>
              <a:rPr lang="uk-UA" dirty="0"/>
              <a:t>проблема </a:t>
            </a:r>
          </a:p>
          <a:p>
            <a:r>
              <a:rPr lang="en-US" dirty="0"/>
              <a:t>a feeling – </a:t>
            </a:r>
            <a:r>
              <a:rPr lang="uk-UA" dirty="0"/>
              <a:t>почуття</a:t>
            </a:r>
          </a:p>
          <a:p>
            <a:r>
              <a:rPr lang="en-US" dirty="0"/>
              <a:t>an invitation – </a:t>
            </a:r>
            <a:r>
              <a:rPr lang="uk-UA" dirty="0"/>
              <a:t>запрошення</a:t>
            </a:r>
          </a:p>
        </p:txBody>
      </p:sp>
    </p:spTree>
    <p:extLst>
      <p:ext uri="{BB962C8B-B14F-4D97-AF65-F5344CB8AC3E}">
        <p14:creationId xmlns:p14="http://schemas.microsoft.com/office/powerpoint/2010/main" val="5938688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ерспектива">
  <a:themeElements>
    <a:clrScheme name="Перспектива">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ерспектива">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5</TotalTime>
  <Words>1177</Words>
  <Application>Microsoft Office PowerPoint</Application>
  <PresentationFormat>Экран (4:3)</PresentationFormat>
  <Paragraphs>168</Paragraphs>
  <Slides>12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12</vt:i4>
      </vt:variant>
    </vt:vector>
  </HeadingPairs>
  <TitlesOfParts>
    <vt:vector size="15" baseType="lpstr">
      <vt:lpstr>Arial</vt:lpstr>
      <vt:lpstr>Wingdings</vt:lpstr>
      <vt:lpstr>Перспектива</vt:lpstr>
      <vt:lpstr>Презентация PowerPoint</vt:lpstr>
      <vt:lpstr>Презентация PowerPoint</vt:lpstr>
      <vt:lpstr>Види іменників за способом творення </vt:lpstr>
      <vt:lpstr>Види іменників за способом творення </vt:lpstr>
      <vt:lpstr>Загальні назви</vt:lpstr>
      <vt:lpstr>Власні назви</vt:lpstr>
      <vt:lpstr>Власні назви</vt:lpstr>
      <vt:lpstr>Власні назви</vt:lpstr>
      <vt:lpstr>Число іменників </vt:lpstr>
      <vt:lpstr>Незлічувані іменники </vt:lpstr>
      <vt:lpstr>Збиральні іменники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Іменник/Noun.</dc:title>
  <dc:creator>11</dc:creator>
  <cp:lastModifiedBy>Пользователь</cp:lastModifiedBy>
  <cp:revision>3</cp:revision>
  <dcterms:created xsi:type="dcterms:W3CDTF">2021-12-06T16:18:23Z</dcterms:created>
  <dcterms:modified xsi:type="dcterms:W3CDTF">2023-01-27T17:35:54Z</dcterms:modified>
</cp:coreProperties>
</file>