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394" r:id="rId3"/>
    <p:sldId id="373" r:id="rId4"/>
    <p:sldId id="374" r:id="rId5"/>
    <p:sldId id="375" r:id="rId6"/>
    <p:sldId id="376" r:id="rId7"/>
    <p:sldId id="377" r:id="rId8"/>
    <p:sldId id="378" r:id="rId9"/>
    <p:sldId id="379" r:id="rId10"/>
    <p:sldId id="393" r:id="rId11"/>
    <p:sldId id="381" r:id="rId12"/>
    <p:sldId id="382" r:id="rId13"/>
    <p:sldId id="383" r:id="rId14"/>
    <p:sldId id="384" r:id="rId15"/>
    <p:sldId id="385" r:id="rId16"/>
    <p:sldId id="386" r:id="rId17"/>
    <p:sldId id="387" r:id="rId18"/>
    <p:sldId id="392" r:id="rId19"/>
    <p:sldId id="388" r:id="rId20"/>
    <p:sldId id="389" r:id="rId21"/>
    <p:sldId id="390" r:id="rId22"/>
    <p:sldId id="391"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86597B-3280-442C-ADCC-ED31D503F5A8}" type="datetimeFigureOut">
              <a:rPr lang="ru-RU"/>
              <a:pPr>
                <a:defRPr/>
              </a:pPr>
              <a:t>24.10.2021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8705FC-664E-4169-9D83-3CBB87F95D2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9DA172-7D5A-4D8B-90EF-2EAAFDF3D2C1}"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D57295-F0E2-49F4-95DA-4859BA5C27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F1B8A6A-B607-4320-9AE6-6C89497FFA2A}"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9EB145-0BB4-4245-9F72-8F77A89A3E4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185ABE-F039-4488-BC39-F5E6E6FD00A9}"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4E95BD-5F02-4284-965D-903A4DDBBA6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7EACBD-6F38-4D00-AE32-00C6B617AD0C}"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4495CB-05E4-49E6-B814-93A987C21C2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415563-0587-48E5-AA84-875B50111613}" type="datetimeFigureOut">
              <a:rPr lang="ru-RU"/>
              <a:pPr>
                <a:defRPr/>
              </a:pPr>
              <a:t>24.10.2021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FF8173-A9AA-471D-B8A8-D9FA013D5D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5182DD0-49B8-4E90-8E13-5A8AEA34EC39}"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FC58E6-63A2-4ABD-9FFD-05621E3F17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6A0F77-E74E-4F6B-84E7-F23949C778FB}" type="datetimeFigureOut">
              <a:rPr lang="ru-RU"/>
              <a:pPr>
                <a:defRPr/>
              </a:pPr>
              <a:t>24.10.2021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3478590-FD90-450D-9A4F-55FE5F74244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82FF950-99B5-4827-A5D4-BC25BE59A045}" type="datetimeFigureOut">
              <a:rPr lang="ru-RU"/>
              <a:pPr>
                <a:defRPr/>
              </a:pPr>
              <a:t>24.10.2021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F071C2F-8AA8-41D1-A07C-0A2F3F886B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0BE1BB2-61C6-45D8-92D4-954B543BF001}" type="datetimeFigureOut">
              <a:rPr lang="ru-RU"/>
              <a:pPr>
                <a:defRPr/>
              </a:pPr>
              <a:t>24.10.2021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5AFFEAC-13ED-48EA-83CD-B87BF147DDA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638459-B2A2-439C-BC29-6BBB808956BB}"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EB4B4B3-DBE1-48D1-A514-24C04639464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4F740C1-AA40-45C2-988F-E9E981030C0D}" type="datetimeFigureOut">
              <a:rPr lang="ru-RU"/>
              <a:pPr>
                <a:defRPr/>
              </a:pPr>
              <a:t>24.10.2021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0288D6-FB62-4CCD-AD56-C64D706640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96CF45-6ACD-4393-A83B-D74A86BF4EB6}" type="datetimeFigureOut">
              <a:rPr lang="ru-RU"/>
              <a:pPr>
                <a:defRPr/>
              </a:pPr>
              <a:t>24.10.2021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108092-C91A-49E7-AD54-51BC892309C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1228398"/>
            <a:ext cx="9144000" cy="4401205"/>
          </a:xfrm>
          <a:prstGeom prst="rect">
            <a:avLst/>
          </a:prstGeom>
          <a:noFill/>
          <a:ln w="9525">
            <a:noFill/>
            <a:miter lim="800000"/>
            <a:headEnd/>
            <a:tailEnd/>
          </a:ln>
        </p:spPr>
        <p:txBody>
          <a:bodyPr anchor="ctr">
            <a:spAutoFit/>
          </a:bodyPr>
          <a:lstStyle/>
          <a:p>
            <a:pPr algn="ctr" eaLnBrk="0" hangingPunct="0"/>
            <a:r>
              <a:rPr lang="uk-UA" sz="4000" b="1" dirty="0">
                <a:latin typeface="Cambria" pitchFamily="18" charset="0"/>
                <a:cs typeface="Times New Roman" pitchFamily="18" charset="0"/>
              </a:rPr>
              <a:t>ЦІНОУТВОРЕННЯ ТА ЦІНОВА ПОЛІТИКА В УПРАВЛІНСЬКОМУ ОБЛІКУ</a:t>
            </a:r>
          </a:p>
          <a:p>
            <a:pPr algn="ctr" eaLnBrk="0" hangingPunct="0"/>
            <a:endParaRPr lang="uk-UA" sz="4000" b="1" dirty="0">
              <a:latin typeface="Cambria" pitchFamily="18" charset="0"/>
              <a:cs typeface="Times New Roman" pitchFamily="18" charset="0"/>
            </a:endParaRPr>
          </a:p>
          <a:p>
            <a:pPr algn="ctr"/>
            <a:r>
              <a:rPr lang="uk-UA" sz="4000" b="1" dirty="0">
                <a:latin typeface="Cambria" pitchFamily="18" charset="0"/>
                <a:cs typeface="Times New Roman" pitchFamily="18" charset="0"/>
              </a:rPr>
              <a:t>Тема </a:t>
            </a:r>
            <a:r>
              <a:rPr lang="uk-UA" sz="4000" b="1" dirty="0" smtClean="0">
                <a:latin typeface="Cambria" pitchFamily="18" charset="0"/>
                <a:cs typeface="Times New Roman" pitchFamily="18" charset="0"/>
              </a:rPr>
              <a:t>5. </a:t>
            </a:r>
            <a:r>
              <a:rPr lang="uk-UA" sz="4000" b="1" dirty="0" smtClean="0">
                <a:latin typeface="Cambria" pitchFamily="18" charset="0"/>
              </a:rPr>
              <a:t>Реакція суб’єктів </a:t>
            </a:r>
            <a:r>
              <a:rPr lang="uk-UA" sz="4000" b="1" smtClean="0">
                <a:latin typeface="Cambria" pitchFamily="18" charset="0"/>
              </a:rPr>
              <a:t>маркетингової </a:t>
            </a:r>
            <a:r>
              <a:rPr lang="uk-UA" sz="4000" b="1" smtClean="0">
                <a:latin typeface="Cambria" pitchFamily="18" charset="0"/>
              </a:rPr>
              <a:t>політики на </a:t>
            </a:r>
            <a:r>
              <a:rPr lang="uk-UA" sz="4000" b="1" dirty="0" smtClean="0">
                <a:latin typeface="Cambria" pitchFamily="18" charset="0"/>
              </a:rPr>
              <a:t>зміну цін</a:t>
            </a:r>
            <a:endParaRPr lang="uk-UA" sz="4000" b="1" dirty="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5.2 Реакція конкурентів на зміну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08"/>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Реакції конкурентів на цінові маніпуляції</a:t>
            </a:r>
            <a:r>
              <a:rPr lang="uk-UA" sz="4000" dirty="0" smtClean="0">
                <a:latin typeface="Cambria" pitchFamily="18" charset="0"/>
              </a:rPr>
              <a:t> може бути різною і залежить від типу конкуренції, цілей фірм-конкурентів, їхньої долі ринку, розміру та ін. Конкуренти скоріше відреагують на зміну цін, якщо:</a:t>
            </a:r>
            <a:endParaRPr lang="ru-RU" sz="4000" dirty="0" smtClean="0">
              <a:latin typeface="Cambria" pitchFamily="18" charset="0"/>
            </a:endParaRPr>
          </a:p>
          <a:p>
            <a:pPr marL="542925" indent="-361950"/>
            <a:endParaRPr lang="uk-UA" sz="4000" dirty="0" smtClean="0">
              <a:latin typeface="Cambria" pitchFamily="18" charset="0"/>
            </a:endParaRPr>
          </a:p>
          <a:p>
            <a:pPr marL="542925" indent="-361950"/>
            <a:r>
              <a:rPr lang="uk-UA" sz="4000" dirty="0" smtClean="0">
                <a:latin typeface="Cambria" pitchFamily="18" charset="0"/>
              </a:rPr>
              <a:t>– кількість продавців на ринку невелика;</a:t>
            </a:r>
            <a:endParaRPr lang="ru-RU" sz="4000" dirty="0" smtClean="0">
              <a:latin typeface="Cambria" pitchFamily="18" charset="0"/>
            </a:endParaRPr>
          </a:p>
          <a:p>
            <a:pPr marL="542925" indent="-361950"/>
            <a:r>
              <a:rPr lang="uk-UA" sz="4000" dirty="0" smtClean="0">
                <a:latin typeface="Cambria" pitchFamily="18" charset="0"/>
              </a:rPr>
              <a:t>– товар стандартизований;</a:t>
            </a:r>
            <a:endParaRPr lang="ru-RU" sz="4000" dirty="0" smtClean="0">
              <a:latin typeface="Cambria" pitchFamily="18" charset="0"/>
            </a:endParaRPr>
          </a:p>
          <a:p>
            <a:pPr marL="542925" indent="-361950"/>
            <a:r>
              <a:rPr lang="uk-UA" sz="4000" dirty="0" smtClean="0">
                <a:latin typeface="Cambria" pitchFamily="18" charset="0"/>
              </a:rPr>
              <a:t>– покупці добре інформовані.</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536174"/>
            <a:ext cx="9144000" cy="3785652"/>
          </a:xfrm>
          <a:prstGeom prst="rect">
            <a:avLst/>
          </a:prstGeom>
          <a:noFill/>
          <a:ln w="9525">
            <a:noFill/>
            <a:miter lim="800000"/>
            <a:headEnd/>
            <a:tailEnd/>
          </a:ln>
        </p:spPr>
        <p:txBody>
          <a:bodyPr>
            <a:spAutoFit/>
          </a:bodyPr>
          <a:lstStyle/>
          <a:p>
            <a:pPr algn="ctr"/>
            <a:r>
              <a:rPr lang="uk-UA" sz="4000" dirty="0" smtClean="0">
                <a:latin typeface="Cambria" pitchFamily="18" charset="0"/>
              </a:rPr>
              <a:t>Виявити реакцію конкурентів необхідно, одним зі шляхів з’ясування цієї реакції є аналіз дій, які фірма сама почала здійснювати б у такій ситуації, тобто необхідно «програти» відповідний сценарій. </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43513"/>
            <a:ext cx="9144000" cy="6370975"/>
          </a:xfrm>
          <a:prstGeom prst="rect">
            <a:avLst/>
          </a:prstGeom>
          <a:noFill/>
          <a:ln w="9525">
            <a:noFill/>
            <a:miter lim="800000"/>
            <a:headEnd/>
            <a:tailEnd/>
          </a:ln>
        </p:spPr>
        <p:txBody>
          <a:bodyPr>
            <a:spAutoFit/>
          </a:bodyPr>
          <a:lstStyle/>
          <a:p>
            <a:pPr algn="ctr"/>
            <a:r>
              <a:rPr lang="uk-UA" sz="3400" dirty="0" smtClean="0">
                <a:latin typeface="Cambria" pitchFamily="18" charset="0"/>
              </a:rPr>
              <a:t>Такий сценарій, наприклад, може включати: </a:t>
            </a:r>
          </a:p>
          <a:p>
            <a:pPr marL="542925" indent="-361950"/>
            <a:r>
              <a:rPr lang="uk-UA" sz="3400" dirty="0" smtClean="0">
                <a:latin typeface="Cambria" pitchFamily="18" charset="0"/>
              </a:rPr>
              <a:t>– визначення цілей ціноутворення, реклами і просування на ринок товарів-аналогів; </a:t>
            </a:r>
          </a:p>
          <a:p>
            <a:pPr marL="542925" indent="-361950"/>
            <a:r>
              <a:rPr lang="uk-UA" sz="3400" dirty="0" smtClean="0">
                <a:latin typeface="Cambria" pitchFamily="18" charset="0"/>
              </a:rPr>
              <a:t>– аналіз того, як подібні дії в минулому позначилися на ціновій політиці вашої фірми; </a:t>
            </a:r>
          </a:p>
          <a:p>
            <a:pPr marL="542925" indent="-361950"/>
            <a:r>
              <a:rPr lang="uk-UA" sz="3400" dirty="0" smtClean="0">
                <a:latin typeface="Cambria" pitchFamily="18" charset="0"/>
              </a:rPr>
              <a:t>– оцінку переваг і недоліків товару; </a:t>
            </a:r>
          </a:p>
          <a:p>
            <a:pPr marL="542925" indent="-361950"/>
            <a:r>
              <a:rPr lang="uk-UA" sz="3400" dirty="0" smtClean="0">
                <a:latin typeface="Cambria" pitchFamily="18" charset="0"/>
              </a:rPr>
              <a:t>– оцінку можливостей фірми щодо розширення виробництва, зниження витрат, збільшення кількості торгових працівників і оцінювання імовірності реалізації товарів.</a:t>
            </a:r>
            <a:endParaRPr lang="ru-RU" sz="3400" dirty="0" smtClean="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43513"/>
            <a:ext cx="9144000" cy="6370975"/>
          </a:xfrm>
          <a:prstGeom prst="rect">
            <a:avLst/>
          </a:prstGeom>
          <a:noFill/>
          <a:ln w="9525">
            <a:noFill/>
            <a:miter lim="800000"/>
            <a:headEnd/>
            <a:tailEnd/>
          </a:ln>
        </p:spPr>
        <p:txBody>
          <a:bodyPr>
            <a:spAutoFit/>
          </a:bodyPr>
          <a:lstStyle/>
          <a:p>
            <a:pPr algn="ctr"/>
            <a:r>
              <a:rPr lang="uk-UA" sz="3400" dirty="0" smtClean="0">
                <a:latin typeface="Cambria" pitchFamily="18" charset="0"/>
              </a:rPr>
              <a:t>Розглядаючи можливості збільшення цін усього асортименту товарів, фірма більше може підвищити ціни на ті вироби, що безпосередньо конкурують з товарами іншої фірми і на які недавно були підвищені ціни. Навряд чи конкурент піде на повторне збільшення цін. Якщо фірма вважає, що ціни на товари конкурента настільки низькі, що вони забезпечують йому мізерний прибуток, то вона може знизити ціни на свої товари-аналоги, тому що в конкурента можливості зниження цін обмежені.</a:t>
            </a:r>
            <a:endParaRPr lang="ru-RU" sz="3400" dirty="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dirty="0" smtClean="0">
                <a:latin typeface="Cambria" pitchFamily="18" charset="0"/>
              </a:rPr>
              <a:t>Реакція конкурентів може бути різною, тому що вони відрізняються один від одного величиною фірм, часткою ринку, цілями. Але якщо деякі конкуренти відреагують на зміну цін фірмою, то є всі підстави очікувати, що так само поведуть себе й інші.</a:t>
            </a:r>
            <a:endParaRPr lang="ru-RU" sz="3600" dirty="0" smtClean="0">
              <a:latin typeface="Cambria" pitchFamily="18" charset="0"/>
            </a:endParaRPr>
          </a:p>
          <a:p>
            <a:pPr algn="ctr"/>
            <a:endParaRPr lang="uk-UA" sz="3600" dirty="0" smtClean="0">
              <a:latin typeface="Cambria" pitchFamily="18" charset="0"/>
            </a:endParaRPr>
          </a:p>
          <a:p>
            <a:pPr algn="ctr"/>
            <a:r>
              <a:rPr lang="uk-UA" sz="3600" b="1" dirty="0" smtClean="0">
                <a:latin typeface="Cambria" pitchFamily="18" charset="0"/>
              </a:rPr>
              <a:t>Реакція</a:t>
            </a:r>
            <a:r>
              <a:rPr lang="uk-UA" sz="3600" dirty="0" smtClean="0">
                <a:latin typeface="Cambria" pitchFamily="18" charset="0"/>
              </a:rPr>
              <a:t> підприємства на зміну цін конкурентами може бути </a:t>
            </a:r>
            <a:r>
              <a:rPr lang="uk-UA" sz="3600" b="1" dirty="0" smtClean="0">
                <a:latin typeface="Cambria" pitchFamily="18" charset="0"/>
              </a:rPr>
              <a:t>двоякою</a:t>
            </a:r>
            <a:r>
              <a:rPr lang="uk-UA" sz="3600" dirty="0" smtClean="0">
                <a:latin typeface="Cambria" pitchFamily="18" charset="0"/>
              </a:rPr>
              <a:t> – повторювати кроки конкурента або ігнорувати їх.</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51180"/>
            <a:ext cx="9144000" cy="6555641"/>
          </a:xfrm>
          <a:prstGeom prst="rect">
            <a:avLst/>
          </a:prstGeom>
          <a:noFill/>
          <a:ln w="9525">
            <a:noFill/>
            <a:miter lim="800000"/>
            <a:headEnd/>
            <a:tailEnd/>
          </a:ln>
        </p:spPr>
        <p:txBody>
          <a:bodyPr>
            <a:spAutoFit/>
          </a:bodyPr>
          <a:lstStyle/>
          <a:p>
            <a:r>
              <a:rPr lang="uk-UA" sz="3600" b="1" dirty="0" smtClean="0">
                <a:latin typeface="Cambria" pitchFamily="18" charset="0"/>
              </a:rPr>
              <a:t>1. Слід повторювати дії конкурента:</a:t>
            </a:r>
            <a:endParaRPr lang="ru-RU" sz="3600" dirty="0" smtClean="0">
              <a:latin typeface="Cambria" pitchFamily="18" charset="0"/>
            </a:endParaRPr>
          </a:p>
          <a:p>
            <a:pPr marL="542925" indent="-361950"/>
            <a:r>
              <a:rPr lang="uk-UA" sz="3200" dirty="0" smtClean="0">
                <a:latin typeface="Cambria" pitchFamily="18" charset="0"/>
              </a:rPr>
              <a:t>а) якщо </a:t>
            </a:r>
            <a:r>
              <a:rPr lang="uk-UA" sz="3200" b="1" dirty="0" smtClean="0">
                <a:latin typeface="Cambria" pitchFamily="18" charset="0"/>
              </a:rPr>
              <a:t>конкурент підвищує ціну</a:t>
            </a:r>
            <a:r>
              <a:rPr lang="uk-UA" sz="3200" dirty="0" smtClean="0">
                <a:latin typeface="Cambria" pitchFamily="18" charset="0"/>
              </a:rPr>
              <a:t>:</a:t>
            </a:r>
            <a:endParaRPr lang="ru-RU" sz="3200" dirty="0" smtClean="0">
              <a:latin typeface="Cambria" pitchFamily="18" charset="0"/>
            </a:endParaRPr>
          </a:p>
          <a:p>
            <a:pPr marL="542925" indent="-361950"/>
            <a:r>
              <a:rPr lang="uk-UA" sz="3200" dirty="0" smtClean="0">
                <a:latin typeface="Cambria" pitchFamily="18" charset="0"/>
              </a:rPr>
              <a:t>– мета підприємства – максимізація прибутку;</a:t>
            </a:r>
            <a:endParaRPr lang="ru-RU" sz="3200" dirty="0" smtClean="0">
              <a:latin typeface="Cambria" pitchFamily="18" charset="0"/>
            </a:endParaRPr>
          </a:p>
          <a:p>
            <a:pPr marL="542925" indent="-361950"/>
            <a:r>
              <a:rPr lang="uk-UA" sz="3200" dirty="0" smtClean="0">
                <a:latin typeface="Cambria" pitchFamily="18" charset="0"/>
              </a:rPr>
              <a:t>– зростає галузевий попит або витрати;</a:t>
            </a:r>
            <a:endParaRPr lang="ru-RU" sz="3200" dirty="0" smtClean="0">
              <a:latin typeface="Cambria" pitchFamily="18" charset="0"/>
            </a:endParaRPr>
          </a:p>
          <a:p>
            <a:pPr marL="542925" indent="-361950"/>
            <a:r>
              <a:rPr lang="uk-UA" sz="3200" dirty="0" smtClean="0">
                <a:latin typeface="Cambria" pitchFamily="18" charset="0"/>
              </a:rPr>
              <a:t>– попит нееластичний;</a:t>
            </a:r>
            <a:endParaRPr lang="ru-RU" sz="3200" dirty="0" smtClean="0">
              <a:latin typeface="Cambria" pitchFamily="18" charset="0"/>
            </a:endParaRPr>
          </a:p>
          <a:p>
            <a:pPr marL="542925" indent="-361950"/>
            <a:r>
              <a:rPr lang="uk-UA" sz="3200" dirty="0" smtClean="0">
                <a:latin typeface="Cambria" pitchFamily="18" charset="0"/>
              </a:rPr>
              <a:t>– імідж торгової марки співвідноситься з ціною;</a:t>
            </a:r>
            <a:endParaRPr lang="ru-RU" sz="3200" dirty="0" smtClean="0">
              <a:latin typeface="Cambria" pitchFamily="18" charset="0"/>
            </a:endParaRPr>
          </a:p>
          <a:p>
            <a:pPr marL="542925" indent="-361950"/>
            <a:r>
              <a:rPr lang="uk-UA" sz="3200" dirty="0" smtClean="0">
                <a:latin typeface="Cambria" pitchFamily="18" charset="0"/>
              </a:rPr>
              <a:t>б) якщо </a:t>
            </a:r>
            <a:r>
              <a:rPr lang="uk-UA" sz="3200" b="1" dirty="0" smtClean="0">
                <a:latin typeface="Cambria" pitchFamily="18" charset="0"/>
              </a:rPr>
              <a:t>конкурент знижує ціну</a:t>
            </a:r>
            <a:r>
              <a:rPr lang="uk-UA" sz="3200" dirty="0" smtClean="0">
                <a:latin typeface="Cambria" pitchFamily="18" charset="0"/>
              </a:rPr>
              <a:t>:</a:t>
            </a:r>
            <a:endParaRPr lang="ru-RU" sz="3200" dirty="0" smtClean="0">
              <a:latin typeface="Cambria" pitchFamily="18" charset="0"/>
            </a:endParaRPr>
          </a:p>
          <a:p>
            <a:pPr marL="542925" indent="-361950"/>
            <a:r>
              <a:rPr lang="uk-UA" sz="3200" dirty="0" smtClean="0">
                <a:latin typeface="Cambria" pitchFamily="18" charset="0"/>
              </a:rPr>
              <a:t>– попит еластичний;</a:t>
            </a:r>
            <a:endParaRPr lang="ru-RU" sz="3200" dirty="0" smtClean="0">
              <a:latin typeface="Cambria" pitchFamily="18" charset="0"/>
            </a:endParaRPr>
          </a:p>
          <a:p>
            <a:pPr marL="542925" indent="-361950"/>
            <a:r>
              <a:rPr lang="uk-UA" sz="3200" dirty="0" smtClean="0">
                <a:latin typeface="Cambria" pitchFamily="18" charset="0"/>
              </a:rPr>
              <a:t>– галузевий ринок перенасичений товарами;</a:t>
            </a:r>
            <a:endParaRPr lang="ru-RU" sz="3200" dirty="0" smtClean="0">
              <a:latin typeface="Cambria" pitchFamily="18" charset="0"/>
            </a:endParaRPr>
          </a:p>
          <a:p>
            <a:pPr marL="542925" indent="-361950"/>
            <a:r>
              <a:rPr lang="uk-UA" sz="3200" dirty="0" smtClean="0">
                <a:latin typeface="Cambria" pitchFamily="18" charset="0"/>
              </a:rPr>
              <a:t>– зменшуються витрати;</a:t>
            </a:r>
            <a:endParaRPr lang="ru-RU" sz="3200" dirty="0" smtClean="0">
              <a:latin typeface="Cambria" pitchFamily="18" charset="0"/>
            </a:endParaRPr>
          </a:p>
          <a:p>
            <a:pPr marL="542925" indent="-361950"/>
            <a:r>
              <a:rPr lang="uk-UA" sz="3200" dirty="0" smtClean="0">
                <a:latin typeface="Cambria" pitchFamily="18" charset="0"/>
              </a:rPr>
              <a:t>– мета фірми – збільшення долі ринку;</a:t>
            </a:r>
            <a:endParaRPr lang="ru-RU" sz="3200" dirty="0" smtClean="0">
              <a:latin typeface="Cambria" pitchFamily="18" charset="0"/>
            </a:endParaRPr>
          </a:p>
          <a:p>
            <a:pPr marL="542925" indent="-361950"/>
            <a:r>
              <a:rPr lang="uk-UA" sz="3200" dirty="0" smtClean="0">
                <a:latin typeface="Cambria" pitchFamily="18" charset="0"/>
              </a:rPr>
              <a:t>– фірма має імідж фірми низьких цін.</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97401"/>
            <a:ext cx="9144000" cy="6063198"/>
          </a:xfrm>
          <a:prstGeom prst="rect">
            <a:avLst/>
          </a:prstGeom>
          <a:noFill/>
          <a:ln w="9525">
            <a:noFill/>
            <a:miter lim="800000"/>
            <a:headEnd/>
            <a:tailEnd/>
          </a:ln>
        </p:spPr>
        <p:txBody>
          <a:bodyPr>
            <a:spAutoFit/>
          </a:bodyPr>
          <a:lstStyle/>
          <a:p>
            <a:pPr algn="ctr"/>
            <a:r>
              <a:rPr lang="uk-UA" sz="3600" b="1" dirty="0" smtClean="0">
                <a:latin typeface="Cambria" pitchFamily="18" charset="0"/>
              </a:rPr>
              <a:t>2. Слід ігнорувати дії конкурента: </a:t>
            </a:r>
            <a:endParaRPr lang="ru-RU" sz="3600" dirty="0" smtClean="0">
              <a:latin typeface="Cambria" pitchFamily="18" charset="0"/>
            </a:endParaRPr>
          </a:p>
          <a:p>
            <a:pPr marL="542925" indent="-361950"/>
            <a:r>
              <a:rPr lang="uk-UA" sz="3200" dirty="0" smtClean="0">
                <a:latin typeface="Cambria" pitchFamily="18" charset="0"/>
              </a:rPr>
              <a:t>а) якщо </a:t>
            </a:r>
            <a:r>
              <a:rPr lang="uk-UA" sz="3200" b="1" dirty="0" smtClean="0">
                <a:latin typeface="Cambria" pitchFamily="18" charset="0"/>
              </a:rPr>
              <a:t>конкурент</a:t>
            </a:r>
            <a:r>
              <a:rPr lang="uk-UA" sz="3200" dirty="0" smtClean="0">
                <a:latin typeface="Cambria" pitchFamily="18" charset="0"/>
              </a:rPr>
              <a:t> </a:t>
            </a:r>
            <a:r>
              <a:rPr lang="uk-UA" sz="3200" b="1" dirty="0" smtClean="0">
                <a:latin typeface="Cambria" pitchFamily="18" charset="0"/>
              </a:rPr>
              <a:t>підвищує ціну</a:t>
            </a:r>
            <a:r>
              <a:rPr lang="uk-UA" sz="3200" dirty="0" smtClean="0">
                <a:latin typeface="Cambria" pitchFamily="18" charset="0"/>
              </a:rPr>
              <a:t>:</a:t>
            </a:r>
            <a:endParaRPr lang="ru-RU" sz="3200" dirty="0" smtClean="0">
              <a:latin typeface="Cambria" pitchFamily="18" charset="0"/>
            </a:endParaRPr>
          </a:p>
          <a:p>
            <a:pPr marL="542925" indent="-361950"/>
            <a:r>
              <a:rPr lang="uk-UA" sz="3200" dirty="0" smtClean="0">
                <a:latin typeface="Cambria" pitchFamily="18" charset="0"/>
              </a:rPr>
              <a:t>– витрати підприємства не змінилися;</a:t>
            </a:r>
            <a:endParaRPr lang="ru-RU" sz="3200" dirty="0" smtClean="0">
              <a:latin typeface="Cambria" pitchFamily="18" charset="0"/>
            </a:endParaRPr>
          </a:p>
          <a:p>
            <a:pPr marL="542925" indent="-361950"/>
            <a:r>
              <a:rPr lang="uk-UA" sz="3200" dirty="0" smtClean="0">
                <a:latin typeface="Cambria" pitchFamily="18" charset="0"/>
              </a:rPr>
              <a:t>– підвищення ціни несумісне з іміджем фірми;</a:t>
            </a:r>
            <a:endParaRPr lang="ru-RU" sz="3200" dirty="0" smtClean="0">
              <a:latin typeface="Cambria" pitchFamily="18" charset="0"/>
            </a:endParaRPr>
          </a:p>
          <a:p>
            <a:pPr marL="542925" indent="-361950"/>
            <a:r>
              <a:rPr lang="uk-UA" sz="3200" dirty="0" smtClean="0">
                <a:latin typeface="Cambria" pitchFamily="18" charset="0"/>
              </a:rPr>
              <a:t>– мета фірми – збільшення долі ринку;</a:t>
            </a:r>
            <a:endParaRPr lang="ru-RU" sz="3200" dirty="0" smtClean="0">
              <a:latin typeface="Cambria" pitchFamily="18" charset="0"/>
            </a:endParaRPr>
          </a:p>
          <a:p>
            <a:pPr marL="542925" indent="-361950"/>
            <a:endParaRPr lang="uk-UA" sz="3200" dirty="0" smtClean="0">
              <a:latin typeface="Cambria" pitchFamily="18" charset="0"/>
            </a:endParaRPr>
          </a:p>
          <a:p>
            <a:pPr marL="542925" indent="-361950"/>
            <a:r>
              <a:rPr lang="uk-UA" sz="3200" dirty="0" smtClean="0">
                <a:latin typeface="Cambria" pitchFamily="18" charset="0"/>
              </a:rPr>
              <a:t>б) якщо </a:t>
            </a:r>
            <a:r>
              <a:rPr lang="uk-UA" sz="3200" b="1" dirty="0" smtClean="0">
                <a:latin typeface="Cambria" pitchFamily="18" charset="0"/>
              </a:rPr>
              <a:t>конкурент знижує ціну</a:t>
            </a:r>
            <a:r>
              <a:rPr lang="uk-UA" sz="3200" dirty="0" smtClean="0">
                <a:latin typeface="Cambria" pitchFamily="18" charset="0"/>
              </a:rPr>
              <a:t>:</a:t>
            </a:r>
            <a:endParaRPr lang="ru-RU" sz="3200" dirty="0" smtClean="0">
              <a:latin typeface="Cambria" pitchFamily="18" charset="0"/>
            </a:endParaRPr>
          </a:p>
          <a:p>
            <a:pPr marL="542925" indent="-361950"/>
            <a:r>
              <a:rPr lang="uk-UA" sz="3200" dirty="0" smtClean="0">
                <a:latin typeface="Cambria" pitchFamily="18" charset="0"/>
              </a:rPr>
              <a:t>– імідж престижної торгівельної марки заважає зниженню ціни;</a:t>
            </a:r>
            <a:endParaRPr lang="ru-RU" sz="3200" dirty="0" smtClean="0">
              <a:latin typeface="Cambria" pitchFamily="18" charset="0"/>
            </a:endParaRPr>
          </a:p>
          <a:p>
            <a:pPr marL="542925" indent="-361950"/>
            <a:r>
              <a:rPr lang="uk-UA" sz="3200" dirty="0" smtClean="0">
                <a:latin typeface="Cambria" pitchFamily="18" charset="0"/>
              </a:rPr>
              <a:t>– мета фірми – максимізація прибутку;</a:t>
            </a:r>
            <a:endParaRPr lang="ru-RU" sz="3200" dirty="0" smtClean="0">
              <a:latin typeface="Cambria" pitchFamily="18" charset="0"/>
            </a:endParaRPr>
          </a:p>
          <a:p>
            <a:pPr marL="542925" indent="-361950"/>
            <a:r>
              <a:rPr lang="uk-UA" sz="3200" dirty="0" smtClean="0">
                <a:latin typeface="Cambria" pitchFamily="18" charset="0"/>
              </a:rPr>
              <a:t>– на ринку спостерігається дефіцит товару;</a:t>
            </a:r>
            <a:endParaRPr lang="ru-RU" sz="3200" dirty="0" smtClean="0">
              <a:latin typeface="Cambria" pitchFamily="18" charset="0"/>
            </a:endParaRPr>
          </a:p>
          <a:p>
            <a:pPr marL="542925" indent="-361950"/>
            <a:r>
              <a:rPr lang="uk-UA" sz="3200" dirty="0" smtClean="0">
                <a:latin typeface="Cambria" pitchFamily="18" charset="0"/>
              </a:rPr>
              <a:t>– витрати фірми зростають.</a:t>
            </a:r>
            <a:endParaRPr lang="ru-RU" sz="2800" dirty="0" smtClean="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5.3 Реакція фірми на зміну цін</a:t>
            </a:r>
            <a:endParaRPr lang="ru-RU" sz="6000" b="1"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Якщо конкурент змінив свою ціну, то фірмі варто відповісти на </a:t>
            </a:r>
            <a:r>
              <a:rPr lang="uk-UA" sz="4000" b="1" dirty="0" smtClean="0">
                <a:latin typeface="Cambria" pitchFamily="18" charset="0"/>
              </a:rPr>
              <a:t>ряд </a:t>
            </a:r>
            <a:r>
              <a:rPr lang="uk-UA" sz="4000" dirty="0" smtClean="0">
                <a:latin typeface="Cambria" pitchFamily="18" charset="0"/>
              </a:rPr>
              <a:t>таких</a:t>
            </a:r>
            <a:r>
              <a:rPr lang="uk-UA" sz="4000" b="1" dirty="0" smtClean="0">
                <a:latin typeface="Cambria" pitchFamily="18" charset="0"/>
              </a:rPr>
              <a:t> питань</a:t>
            </a:r>
            <a:r>
              <a:rPr lang="uk-UA" sz="4000" dirty="0" smtClean="0">
                <a:latin typeface="Cambria" pitchFamily="18" charset="0"/>
              </a:rPr>
              <a:t>:</a:t>
            </a:r>
            <a:endParaRPr lang="ru-RU" sz="4000" dirty="0" smtClean="0">
              <a:latin typeface="Cambria" pitchFamily="18" charset="0"/>
            </a:endParaRPr>
          </a:p>
          <a:p>
            <a:pPr marL="542925" indent="-361950"/>
            <a:r>
              <a:rPr lang="uk-UA" sz="4000" dirty="0" smtClean="0">
                <a:latin typeface="Cambria" pitchFamily="18" charset="0"/>
              </a:rPr>
              <a:t>1. З якою метою він змінив ціну (для завоювання ринку, для компенсації витрат, для збільшення виробничих потужностей, щоб покласти початок зміні цін у галузі в цілому)?</a:t>
            </a:r>
            <a:endParaRPr lang="ru-RU" sz="4000" dirty="0" smtClean="0">
              <a:latin typeface="Cambria" pitchFamily="18" charset="0"/>
            </a:endParaRPr>
          </a:p>
          <a:p>
            <a:pPr marL="542925" indent="-361950"/>
            <a:r>
              <a:rPr lang="uk-UA" sz="4000" dirty="0" smtClean="0">
                <a:latin typeface="Cambria" pitchFamily="18" charset="0"/>
              </a:rPr>
              <a:t>2. Конкурент планує зміну цін на час чи назавжди?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5.1 Реакція споживачів на зміну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3. Що відбудеться з часткою ринку фірми та її доходами, якщо вона не здійснить відповідних заходів?</a:t>
            </a:r>
            <a:endParaRPr lang="ru-RU" sz="4000" dirty="0" smtClean="0">
              <a:latin typeface="Cambria" pitchFamily="18" charset="0"/>
            </a:endParaRPr>
          </a:p>
          <a:p>
            <a:pPr marL="542925" indent="-361950"/>
            <a:r>
              <a:rPr lang="uk-UA" sz="4000" dirty="0" smtClean="0">
                <a:latin typeface="Cambria" pitchFamily="18" charset="0"/>
              </a:rPr>
              <a:t>4. Чи збираються вживати відповідних заходів інші фірми?</a:t>
            </a:r>
            <a:endParaRPr lang="ru-RU" sz="4000" dirty="0" smtClean="0">
              <a:latin typeface="Cambria" pitchFamily="18" charset="0"/>
            </a:endParaRPr>
          </a:p>
          <a:p>
            <a:pPr marL="542925" indent="-361950"/>
            <a:r>
              <a:rPr lang="uk-UA" sz="4000" dirty="0" smtClean="0">
                <a:latin typeface="Cambria" pitchFamily="18" charset="0"/>
              </a:rPr>
              <a:t>5. Якими можуть бути відповіді конкурента й інших фірм на кожну з можливих відповідних реакцій фірми?</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35846"/>
            <a:ext cx="9144000" cy="6186309"/>
          </a:xfrm>
          <a:prstGeom prst="rect">
            <a:avLst/>
          </a:prstGeom>
          <a:noFill/>
          <a:ln w="9525">
            <a:noFill/>
            <a:miter lim="800000"/>
            <a:headEnd/>
            <a:tailEnd/>
          </a:ln>
        </p:spPr>
        <p:txBody>
          <a:bodyPr>
            <a:spAutoFit/>
          </a:bodyPr>
          <a:lstStyle/>
          <a:p>
            <a:pPr algn="ctr"/>
            <a:r>
              <a:rPr lang="uk-UA" sz="3600" dirty="0" smtClean="0">
                <a:latin typeface="Cambria" pitchFamily="18" charset="0"/>
              </a:rPr>
              <a:t>Крім вирішення усіх цих питань, фірма повинна уточнити, на якому етапі життєвого циклу знаходиться її товар, визначити значення цього товару в межах своєї номенклатури, вивчити наміри і ресурси конкурента, запропоновану ціну і чутливість ринку з погляду ціннісної значущості товару, динаміку витрат виробництва залежно від обсягу виробництва та інші можливості, що відкриваються перед фірмою.</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08"/>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Фірма не завжди спроможна проаналізувати варіанти своїх дій безпосередньо в момент зміни ціни, у той час як прийняти рішення необхідно терміново. </a:t>
            </a:r>
          </a:p>
          <a:p>
            <a:pPr algn="ctr"/>
            <a:endParaRPr lang="uk-UA" sz="4000" dirty="0" smtClean="0">
              <a:latin typeface="Cambria" pitchFamily="18" charset="0"/>
            </a:endParaRPr>
          </a:p>
          <a:p>
            <a:pPr algn="ctr"/>
            <a:r>
              <a:rPr lang="uk-UA" sz="4000" dirty="0" smtClean="0">
                <a:latin typeface="Cambria" pitchFamily="18" charset="0"/>
              </a:rPr>
              <a:t>Практично єдиний спосіб скоротити термін ухвалення рішення – це </a:t>
            </a:r>
            <a:r>
              <a:rPr lang="uk-UA" sz="4000" b="1" dirty="0" smtClean="0">
                <a:latin typeface="Cambria" pitchFamily="18" charset="0"/>
              </a:rPr>
              <a:t>передбачити</a:t>
            </a:r>
            <a:r>
              <a:rPr lang="uk-UA" sz="4000" dirty="0" smtClean="0">
                <a:latin typeface="Cambria" pitchFamily="18" charset="0"/>
              </a:rPr>
              <a:t> можливі цінові </a:t>
            </a:r>
            <a:r>
              <a:rPr lang="uk-UA" sz="4000" b="1" dirty="0" smtClean="0">
                <a:latin typeface="Cambria" pitchFamily="18" charset="0"/>
              </a:rPr>
              <a:t>маневри конкурентів</a:t>
            </a:r>
            <a:r>
              <a:rPr lang="uk-UA" sz="4000" dirty="0" smtClean="0">
                <a:latin typeface="Cambria" pitchFamily="18" charset="0"/>
              </a:rPr>
              <a:t> і завчасно підготувати відповідні заходи.</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Споживачі не завжди правильно трактують зміну цін. Якщо їх думка не збігається з точкою зору продавця, то фірма може зазнати втрат. Споживачі можуть розглядати </a:t>
            </a:r>
            <a:r>
              <a:rPr lang="uk-UA" sz="4000" b="1" dirty="0" smtClean="0">
                <a:latin typeface="Cambria" pitchFamily="18" charset="0"/>
              </a:rPr>
              <a:t>зниження цін </a:t>
            </a:r>
            <a:r>
              <a:rPr lang="uk-UA" sz="4000" dirty="0" smtClean="0">
                <a:latin typeface="Cambria" pitchFamily="18" charset="0"/>
              </a:rPr>
              <a:t>на товар неоднозначно:</a:t>
            </a:r>
            <a:endParaRPr lang="ru-RU" sz="4000" dirty="0" smtClean="0">
              <a:latin typeface="Cambria" pitchFamily="18" charset="0"/>
            </a:endParaRPr>
          </a:p>
          <a:p>
            <a:pPr marL="542925" indent="-361950"/>
            <a:r>
              <a:rPr lang="uk-UA" sz="4000" dirty="0" smtClean="0">
                <a:latin typeface="Cambria" pitchFamily="18" charset="0"/>
              </a:rPr>
              <a:t>– товар морально застарілий і фірма, імовірно, збирається зняти його з продажу;</a:t>
            </a:r>
          </a:p>
          <a:p>
            <a:pPr marL="542925" indent="-361950"/>
            <a:r>
              <a:rPr lang="uk-UA" sz="4000" dirty="0" smtClean="0">
                <a:latin typeface="Cambria" pitchFamily="18" charset="0"/>
              </a:rPr>
              <a:t>– товар має дефекти, через що погано продається;</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 фірма зазнала серйозних фінансових труднощів і може піти з ринку;</a:t>
            </a:r>
            <a:endParaRPr lang="ru-RU" sz="4000" dirty="0" smtClean="0">
              <a:latin typeface="Cambria" pitchFamily="18" charset="0"/>
            </a:endParaRPr>
          </a:p>
          <a:p>
            <a:pPr marL="542925" indent="-361950"/>
            <a:r>
              <a:rPr lang="uk-UA" sz="4000" dirty="0" smtClean="0">
                <a:latin typeface="Cambria" pitchFamily="18" charset="0"/>
              </a:rPr>
              <a:t>– зниження цін – це знак того, що ціна знову знизиться, і варто почекати з купівлею;</a:t>
            </a:r>
            <a:endParaRPr lang="ru-RU" sz="4000" dirty="0" smtClean="0">
              <a:latin typeface="Cambria" pitchFamily="18" charset="0"/>
            </a:endParaRPr>
          </a:p>
          <a:p>
            <a:pPr marL="542925" indent="-361950"/>
            <a:r>
              <a:rPr lang="uk-UA" sz="4000" dirty="0" smtClean="0">
                <a:latin typeface="Cambria" pitchFamily="18" charset="0"/>
              </a:rPr>
              <a:t>– зниження цін – це свідчення низької якості товару порівняно з аналогічними товарами-конкурентами.</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Підвищення ціни </a:t>
            </a:r>
            <a:r>
              <a:rPr lang="uk-UA" sz="4000" dirty="0" smtClean="0">
                <a:latin typeface="Cambria" pitchFamily="18" charset="0"/>
              </a:rPr>
              <a:t>може бути сприйняте таким чином:</a:t>
            </a:r>
            <a:endParaRPr lang="ru-RU" sz="4000" dirty="0" smtClean="0">
              <a:latin typeface="Cambria" pitchFamily="18" charset="0"/>
            </a:endParaRPr>
          </a:p>
          <a:p>
            <a:pPr marL="542925" indent="-361950"/>
            <a:r>
              <a:rPr lang="uk-UA" sz="4000" dirty="0" smtClean="0">
                <a:latin typeface="Cambria" pitchFamily="18" charset="0"/>
              </a:rPr>
              <a:t>– товару притаманна особлива цінність;</a:t>
            </a:r>
            <a:endParaRPr lang="ru-RU" sz="4000" dirty="0" smtClean="0">
              <a:latin typeface="Cambria" pitchFamily="18" charset="0"/>
            </a:endParaRPr>
          </a:p>
          <a:p>
            <a:pPr marL="542925" indent="-361950"/>
            <a:r>
              <a:rPr lang="uk-UA" sz="4000" dirty="0" smtClean="0">
                <a:latin typeface="Cambria" pitchFamily="18" charset="0"/>
              </a:rPr>
              <a:t>– товар користується високою популярністю, тому варто якнайшвидше придбати його, поки він не став недоступним;</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 продавець прагне прибутку, і завищує ціну до максимального рівня, який спроможний витримати ринок;</a:t>
            </a:r>
            <a:endParaRPr lang="ru-RU" sz="4000" dirty="0" smtClean="0">
              <a:latin typeface="Cambria" pitchFamily="18" charset="0"/>
            </a:endParaRPr>
          </a:p>
          <a:p>
            <a:pPr marL="542925" indent="-361950"/>
            <a:r>
              <a:rPr lang="uk-UA" sz="4000" dirty="0" smtClean="0">
                <a:latin typeface="Cambria" pitchFamily="18" charset="0"/>
              </a:rPr>
              <a:t>– зростання цін обумовлено зростанням витрат фірми;</a:t>
            </a:r>
            <a:endParaRPr lang="ru-RU" sz="4000" dirty="0" smtClean="0">
              <a:latin typeface="Cambria" pitchFamily="18" charset="0"/>
            </a:endParaRPr>
          </a:p>
          <a:p>
            <a:pPr marL="542925" indent="-361950"/>
            <a:r>
              <a:rPr lang="uk-UA" sz="4000" dirty="0" smtClean="0">
                <a:latin typeface="Cambria" pitchFamily="18" charset="0"/>
              </a:rPr>
              <a:t>– на зростання ціни товару вплинуло зростання загального рівня цін (інфляція).</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4290"/>
            <a:ext cx="9144000" cy="6309420"/>
          </a:xfrm>
          <a:prstGeom prst="rect">
            <a:avLst/>
          </a:prstGeom>
          <a:noFill/>
          <a:ln w="9525">
            <a:noFill/>
            <a:miter lim="800000"/>
            <a:headEnd/>
            <a:tailEnd/>
          </a:ln>
        </p:spPr>
        <p:txBody>
          <a:bodyPr>
            <a:spAutoFit/>
          </a:bodyPr>
          <a:lstStyle/>
          <a:p>
            <a:pPr algn="ctr"/>
            <a:r>
              <a:rPr lang="uk-UA" sz="4000" dirty="0" smtClean="0">
                <a:latin typeface="Cambria" pitchFamily="18" charset="0"/>
              </a:rPr>
              <a:t>Реакцію покупців можливо і варто </a:t>
            </a:r>
            <a:r>
              <a:rPr lang="uk-UA" sz="4000" b="1" dirty="0" smtClean="0">
                <a:latin typeface="Cambria" pitchFamily="18" charset="0"/>
              </a:rPr>
              <a:t>коригувати</a:t>
            </a:r>
            <a:r>
              <a:rPr lang="uk-UA" sz="4000" dirty="0" smtClean="0">
                <a:latin typeface="Cambria" pitchFamily="18" charset="0"/>
              </a:rPr>
              <a:t>:</a:t>
            </a:r>
            <a:endParaRPr lang="ru-RU" sz="4000" dirty="0" smtClean="0">
              <a:latin typeface="Cambria" pitchFamily="18" charset="0"/>
            </a:endParaRPr>
          </a:p>
          <a:p>
            <a:pPr marL="542925" indent="-361950"/>
            <a:r>
              <a:rPr lang="uk-UA" sz="3600" dirty="0" smtClean="0">
                <a:latin typeface="Cambria" pitchFamily="18" charset="0"/>
              </a:rPr>
              <a:t>– задовго до запланованого терміну підвищення ціни потрібно широко освітлювати в пресі підвищення витрат як чинника зростання ціни. В такий спосіб покупці, поступово готуючись до майбутнього зростання ціни, активізують поточний попит, що призводить до різкого зростання товарообігу компанії;</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428179"/>
            <a:ext cx="9144000" cy="6001643"/>
          </a:xfrm>
          <a:prstGeom prst="rect">
            <a:avLst/>
          </a:prstGeom>
          <a:noFill/>
          <a:ln w="9525">
            <a:noFill/>
            <a:miter lim="800000"/>
            <a:headEnd/>
            <a:tailEnd/>
          </a:ln>
        </p:spPr>
        <p:txBody>
          <a:bodyPr>
            <a:spAutoFit/>
          </a:bodyPr>
          <a:lstStyle/>
          <a:p>
            <a:pPr marL="542925" indent="-361950"/>
            <a:r>
              <a:rPr lang="uk-UA" sz="3200" dirty="0" smtClean="0">
                <a:latin typeface="Cambria" pitchFamily="18" charset="0"/>
              </a:rPr>
              <a:t>– бажано підтримувати підвищення цін посиленою рекламою;</a:t>
            </a:r>
            <a:endParaRPr lang="ru-RU" sz="3200" dirty="0" smtClean="0">
              <a:latin typeface="Cambria" pitchFamily="18" charset="0"/>
            </a:endParaRPr>
          </a:p>
          <a:p>
            <a:pPr marL="542925" indent="-361950"/>
            <a:r>
              <a:rPr lang="uk-UA" sz="3200" dirty="0" smtClean="0">
                <a:latin typeface="Cambria" pitchFamily="18" charset="0"/>
              </a:rPr>
              <a:t>– можна здійснювати «мовчазне» підвищення цін, тобто змінювати ціни в </a:t>
            </a:r>
            <a:r>
              <a:rPr lang="uk-UA" sz="3200" dirty="0" err="1" smtClean="0">
                <a:latin typeface="Cambria" pitchFamily="18" charset="0"/>
              </a:rPr>
              <a:t>прайс-листі</a:t>
            </a:r>
            <a:r>
              <a:rPr lang="uk-UA" sz="3200" dirty="0" smtClean="0">
                <a:latin typeface="Cambria" pitchFamily="18" charset="0"/>
              </a:rPr>
              <a:t>;</a:t>
            </a:r>
            <a:endParaRPr lang="ru-RU" sz="3200" dirty="0" smtClean="0">
              <a:latin typeface="Cambria" pitchFamily="18" charset="0"/>
            </a:endParaRPr>
          </a:p>
          <a:p>
            <a:pPr marL="542925" indent="-361950"/>
            <a:r>
              <a:rPr lang="uk-UA" sz="3200" dirty="0" smtClean="0">
                <a:latin typeface="Cambria" pitchFamily="18" charset="0"/>
              </a:rPr>
              <a:t>– варто обирати такий момент для зростання ціни, щоб причини цього були очевидні й правдоподібні;</a:t>
            </a:r>
            <a:endParaRPr lang="ru-RU" sz="3200" dirty="0" smtClean="0">
              <a:latin typeface="Cambria" pitchFamily="18" charset="0"/>
            </a:endParaRPr>
          </a:p>
          <a:p>
            <a:pPr marL="542925" indent="-361950"/>
            <a:r>
              <a:rPr lang="uk-UA" sz="3200" dirty="0" smtClean="0">
                <a:latin typeface="Cambria" pitchFamily="18" charset="0"/>
              </a:rPr>
              <a:t>– слід пояснювати підвищення ціни покращенням продукту (дизайн, функціональні якості);</a:t>
            </a:r>
            <a:endParaRPr lang="ru-RU" sz="3200" dirty="0" smtClean="0">
              <a:latin typeface="Cambria" pitchFamily="18" charset="0"/>
            </a:endParaRPr>
          </a:p>
          <a:p>
            <a:pPr marL="542925" indent="-361950"/>
            <a:r>
              <a:rPr lang="uk-UA" sz="3200" dirty="0" smtClean="0">
                <a:latin typeface="Cambria" pitchFamily="18" charset="0"/>
              </a:rPr>
              <a:t>– краще підвищувати ціну частіше і в незначних розмірах, ніж рідко, але істотно.</a:t>
            </a:r>
            <a:endParaRPr lang="ru-RU" sz="3200" dirty="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Щоб </a:t>
            </a:r>
            <a:r>
              <a:rPr lang="uk-UA" sz="4000" b="1" dirty="0" smtClean="0">
                <a:latin typeface="Cambria" pitchFamily="18" charset="0"/>
              </a:rPr>
              <a:t>послабити негативні ефекти </a:t>
            </a:r>
            <a:r>
              <a:rPr lang="uk-UA" sz="4000" dirty="0" smtClean="0">
                <a:latin typeface="Cambria" pitchFamily="18" charset="0"/>
              </a:rPr>
              <a:t>і досягти бажаного результату, треба приділити особливу увагу спрямованості реклами. При зниженні ціни доцільно робити акцент саме на величині ціни, а в випадку підвищення ціни треба наголошувати на високу якість або особливість товару чи послуг, що пов’язані з продажем, щоб підвищити цінність блага для покупця.</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1026</Words>
  <Application>Microsoft Office PowerPoint</Application>
  <PresentationFormat>Экран (4:3)</PresentationFormat>
  <Paragraphs>74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Феофанов Л.К.</dc:creator>
  <cp:lastModifiedBy>Феофанов Л. К.</cp:lastModifiedBy>
  <cp:revision>74</cp:revision>
  <dcterms:created xsi:type="dcterms:W3CDTF">2020-02-14T08:16:41Z</dcterms:created>
  <dcterms:modified xsi:type="dcterms:W3CDTF">2021-10-24T17:53:29Z</dcterms:modified>
</cp:coreProperties>
</file>