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88000"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08B8FE27-881A-4474-869B-41701189723D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t>10.11.2023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72D5EC2D-842D-4A49-B4C0-C51C91A75713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2CD5CE7D-AE6F-4CAA-A9AC-6D1DE12F0D86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t>10.11.2023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82F80D64-E352-4B32-A2C1-7A3DB01A9050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CAeUiAJq1A" TargetMode="External"/><Relationship Id="rId2" Type="http://schemas.openxmlformats.org/officeDocument/2006/relationships/hyperlink" Target="https://natuprod.bocsci.com/services/flavonoids-extraction-services.html?gclid=EAIaIQobChMI-_jozdC4ggMV_5SDBx0GcQDrEAAYASAAEgIb2_D_BwE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714240" y="785880"/>
            <a:ext cx="7772040" cy="7855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1" strike="noStrike" spc="-1">
                <a:solidFill>
                  <a:srgbClr val="0200FF"/>
                </a:solidFill>
                <a:latin typeface="Calibri"/>
              </a:rPr>
              <a:t>Біохімія лікарських рослин</a:t>
            </a:r>
            <a:endParaRPr lang="ru-RU" sz="4400" b="0" strike="noStrike" spc="-1">
              <a:solidFill>
                <a:srgbClr val="0200FF"/>
              </a:solidFill>
              <a:latin typeface="Calibri"/>
            </a:endParaRPr>
          </a:p>
        </p:txBody>
      </p:sp>
      <p:sp>
        <p:nvSpPr>
          <p:cNvPr id="83" name="TextShape 2"/>
          <p:cNvSpPr txBox="1"/>
          <p:nvPr/>
        </p:nvSpPr>
        <p:spPr>
          <a:xfrm>
            <a:off x="500040" y="1785960"/>
            <a:ext cx="8214840" cy="45003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641"/>
              </a:spcBef>
            </a:pPr>
            <a:r>
              <a:rPr lang="ru-RU" sz="3200" b="1" strike="noStrike" spc="-1" dirty="0" err="1">
                <a:solidFill>
                  <a:srgbClr val="000000"/>
                </a:solidFill>
                <a:latin typeface="Calibri"/>
              </a:rPr>
              <a:t>Лабораторне</a:t>
            </a:r>
            <a:r>
              <a:rPr lang="ru-RU" sz="32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3200" b="1" strike="noStrike" spc="-1" dirty="0" err="1" smtClean="0">
                <a:solidFill>
                  <a:srgbClr val="000000"/>
                </a:solidFill>
                <a:latin typeface="Calibri"/>
              </a:rPr>
              <a:t>заняття</a:t>
            </a:r>
            <a:r>
              <a:rPr lang="en-US" sz="3200" b="1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uk-UA" sz="3200" b="1" spc="-1" dirty="0" smtClean="0">
                <a:solidFill>
                  <a:srgbClr val="000000"/>
                </a:solidFill>
                <a:latin typeface="Calibri"/>
              </a:rPr>
              <a:t>№10</a:t>
            </a:r>
            <a:endParaRPr lang="ru-RU" sz="3200" b="0" strike="noStrike" spc="-1" dirty="0">
              <a:latin typeface="Arial"/>
            </a:endParaRPr>
          </a:p>
          <a:p>
            <a:pPr marL="457200" algn="ctr">
              <a:lnSpc>
                <a:spcPct val="100000"/>
              </a:lnSpc>
              <a:spcBef>
                <a:spcPts val="799"/>
              </a:spcBef>
            </a:pPr>
            <a:r>
              <a:rPr lang="ru-RU" sz="4000" b="1" strike="noStrike" spc="-1" dirty="0" err="1" smtClean="0">
                <a:solidFill>
                  <a:srgbClr val="FF0000"/>
                </a:solidFill>
                <a:latin typeface="Calibri"/>
              </a:rPr>
              <a:t>Сполуки</a:t>
            </a:r>
            <a:r>
              <a:rPr lang="ru-RU" sz="4000" b="1" strike="noStrike" spc="-1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ru-RU" sz="4000" b="1" strike="noStrike" spc="-1" dirty="0" err="1">
                <a:solidFill>
                  <a:srgbClr val="FF0000"/>
                </a:solidFill>
                <a:latin typeface="Calibri"/>
              </a:rPr>
              <a:t>фенолів</a:t>
            </a:r>
            <a:r>
              <a:rPr lang="ru-RU" sz="4000" b="1" strike="noStrike" spc="-1" dirty="0">
                <a:solidFill>
                  <a:srgbClr val="FF0000"/>
                </a:solidFill>
                <a:latin typeface="Calibri"/>
              </a:rPr>
              <a:t> з 1 та 2 </a:t>
            </a:r>
            <a:r>
              <a:rPr lang="ru-RU" sz="4000" b="1" strike="noStrike" spc="-1" dirty="0" err="1">
                <a:solidFill>
                  <a:srgbClr val="FF0000"/>
                </a:solidFill>
                <a:latin typeface="Calibri"/>
              </a:rPr>
              <a:t>ароматичними</a:t>
            </a:r>
            <a:r>
              <a:rPr lang="ru-RU" sz="4000" b="1" strike="noStrike" spc="-1" dirty="0">
                <a:solidFill>
                  <a:srgbClr val="FF0000"/>
                </a:solidFill>
                <a:latin typeface="Calibri"/>
              </a:rPr>
              <a:t> ядрами (</a:t>
            </a:r>
            <a:r>
              <a:rPr lang="ru-RU" sz="4000" b="1" strike="noStrike" spc="-1" dirty="0" err="1">
                <a:solidFill>
                  <a:srgbClr val="FF0000"/>
                </a:solidFill>
                <a:latin typeface="Calibri"/>
              </a:rPr>
              <a:t>прості</a:t>
            </a:r>
            <a:r>
              <a:rPr lang="ru-RU" sz="4000" b="1" strike="noStrike" spc="-1" dirty="0">
                <a:solidFill>
                  <a:srgbClr val="FF0000"/>
                </a:solidFill>
                <a:latin typeface="Calibri"/>
              </a:rPr>
              <a:t> </a:t>
            </a:r>
            <a:r>
              <a:rPr lang="ru-RU" sz="4000" b="1" strike="noStrike" spc="-1" dirty="0" err="1">
                <a:solidFill>
                  <a:srgbClr val="FF0000"/>
                </a:solidFill>
                <a:latin typeface="Calibri"/>
              </a:rPr>
              <a:t>феноли</a:t>
            </a:r>
            <a:r>
              <a:rPr lang="ru-RU" sz="4000" b="1" strike="noStrike" spc="-1" dirty="0">
                <a:solidFill>
                  <a:srgbClr val="FF0000"/>
                </a:solidFill>
                <a:latin typeface="Calibri"/>
              </a:rPr>
              <a:t>, </a:t>
            </a:r>
            <a:r>
              <a:rPr lang="ru-RU" sz="4000" b="1" strike="noStrike" spc="-1" dirty="0" err="1" smtClean="0">
                <a:solidFill>
                  <a:srgbClr val="FF0000"/>
                </a:solidFill>
                <a:latin typeface="Calibri"/>
              </a:rPr>
              <a:t>флавоноїди</a:t>
            </a:r>
            <a:r>
              <a:rPr lang="ru-RU" sz="4000" b="1" strike="noStrike" spc="-1" dirty="0" smtClean="0">
                <a:solidFill>
                  <a:srgbClr val="FF0000"/>
                </a:solidFill>
                <a:latin typeface="Calibri"/>
              </a:rPr>
              <a:t>)</a:t>
            </a:r>
            <a:endParaRPr lang="ru-RU" sz="4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4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800" b="1" i="1" strike="noStrike" spc="-1" dirty="0">
                <a:solidFill>
                  <a:srgbClr val="FF0000"/>
                </a:solidFill>
                <a:latin typeface="Calibri"/>
              </a:rPr>
              <a:t>Мета </a:t>
            </a:r>
            <a:r>
              <a:rPr lang="ru-RU" sz="2800" b="1" i="1" strike="noStrike" spc="-1" dirty="0" err="1">
                <a:solidFill>
                  <a:srgbClr val="FF0000"/>
                </a:solidFill>
                <a:latin typeface="Calibri"/>
              </a:rPr>
              <a:t>заняття</a:t>
            </a:r>
            <a:r>
              <a:rPr lang="ru-RU" sz="2800" b="1" i="1" strike="noStrike" spc="-1" dirty="0">
                <a:solidFill>
                  <a:srgbClr val="FF0000"/>
                </a:solidFill>
                <a:latin typeface="Calibri"/>
              </a:rPr>
              <a:t>: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</a:rPr>
              <a:t>навчитися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</a:rPr>
              <a:t>екстрагувати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</a:rPr>
              <a:t>ці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</a:rPr>
              <a:t>речовини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</a:rPr>
              <a:t>,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</a:rPr>
              <a:t>проводити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</a:rPr>
              <a:t>якісний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</a:rPr>
              <a:t> та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</a:rPr>
              <a:t>кількісний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</a:rPr>
              <a:t>аналіз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</a:rPr>
              <a:t>цих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800" b="1" strike="noStrike" spc="-1" dirty="0" err="1">
                <a:solidFill>
                  <a:srgbClr val="000000"/>
                </a:solidFill>
                <a:latin typeface="Calibri"/>
              </a:rPr>
              <a:t>речовин</a:t>
            </a:r>
            <a:r>
              <a:rPr lang="ru-RU" sz="2800" b="1" strike="noStrike" spc="-1" dirty="0">
                <a:solidFill>
                  <a:srgbClr val="000000"/>
                </a:solidFill>
                <a:latin typeface="Calibri"/>
              </a:rPr>
              <a:t> в ЛРС.</a:t>
            </a:r>
            <a:endParaRPr lang="ru-RU" sz="2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144000" y="216000"/>
            <a:ext cx="8856000" cy="17629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just"/>
            <a:r>
              <a:rPr lang="ru-RU" sz="2000" b="1" strike="noStrike" spc="-1">
                <a:solidFill>
                  <a:srgbClr val="0200FF"/>
                </a:solidFill>
                <a:latin typeface="Arial"/>
              </a:rPr>
              <a:t>ЗАВДАННЯ 2. Використовуючи матеріали лекції, основної та додаткової рекомендованої літератури, складіть загальну схему метаболізму утворення флавоноїдів із зазначенням проміжних продуктів (див. в т.ч. лекцію).</a:t>
            </a:r>
          </a:p>
          <a:p>
            <a:pPr algn="just"/>
            <a:endParaRPr lang="ru-RU" sz="2000" b="1" strike="noStrike" spc="-1">
              <a:solidFill>
                <a:srgbClr val="0200FF"/>
              </a:solidFill>
              <a:latin typeface="Arial"/>
            </a:endParaRPr>
          </a:p>
          <a:p>
            <a:pPr algn="just"/>
            <a:endParaRPr lang="ru-RU" sz="2000" b="1" strike="noStrike" spc="-1">
              <a:solidFill>
                <a:srgbClr val="0200FF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86546" y="429491"/>
            <a:ext cx="3016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/>
              <a:t>Перегляньте відео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25236" y="1191492"/>
            <a:ext cx="77585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https://www.youtube.com/watch?v=CC3t67e2GsU&amp;pp=ygUVZmxhdm9ub2lkcyBleHRyYWN0aW9u</a:t>
            </a:r>
            <a:endParaRPr lang="uk-UA" dirty="0">
              <a:hlinkClick r:id="rId2"/>
            </a:endParaRPr>
          </a:p>
          <a:p>
            <a:r>
              <a:rPr lang="en-US" dirty="0" smtClean="0">
                <a:hlinkClick r:id="rId2"/>
              </a:rPr>
              <a:t>https://www.youtube.com/watch?v=AhMrhjVWAdE</a:t>
            </a:r>
            <a:r>
              <a:rPr lang="uk-UA" dirty="0" smtClean="0">
                <a:hlinkClick r:id="rId2"/>
              </a:rPr>
              <a:t> </a:t>
            </a:r>
            <a:endParaRPr lang="uk-UA" dirty="0">
              <a:hlinkClick r:id="rId2"/>
            </a:endParaRPr>
          </a:p>
          <a:p>
            <a:r>
              <a:rPr lang="en-US" dirty="0" smtClean="0">
                <a:hlinkClick r:id="rId2"/>
              </a:rPr>
              <a:t>https://www.youtube.com/watch?v=qEk_FUQdVjY</a:t>
            </a:r>
            <a:endParaRPr lang="uk-UA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https://www.youtube.com/watch?v=7VJ0FzVn_cE</a:t>
            </a:r>
            <a:endParaRPr lang="uk-UA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https://www.youtube.com/watch?v=ATA2ZbtBy2c</a:t>
            </a:r>
            <a:endParaRPr lang="uk-UA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https://www.youtube.com/watch?v=NB1Dg0SYXdo</a:t>
            </a:r>
            <a:endParaRPr lang="uk-UA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https://www.youtube.com/shorts/vhlLqGfSL8Y</a:t>
            </a:r>
            <a:endParaRPr lang="uk-UA" dirty="0">
              <a:hlinkClick r:id="rId2"/>
            </a:endParaRPr>
          </a:p>
          <a:p>
            <a:r>
              <a:rPr lang="en-US" dirty="0" smtClean="0">
                <a:hlinkClick r:id="rId2"/>
              </a:rPr>
              <a:t>https://www.youtube.com/watch?v=SBPmNAI-19Y</a:t>
            </a:r>
            <a:endParaRPr lang="uk-UA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https://www.youtube.com/watch?v=Lf6UwOdJNMg</a:t>
            </a:r>
            <a:endParaRPr lang="uk-UA" dirty="0">
              <a:hlinkClick r:id="rId2"/>
            </a:endParaRPr>
          </a:p>
          <a:p>
            <a:r>
              <a:rPr lang="en-US" dirty="0" smtClean="0">
                <a:hlinkClick r:id="rId2"/>
              </a:rPr>
              <a:t>https://www.youtube.com/shorts/K5cSTJJ_5bM</a:t>
            </a:r>
            <a:endParaRPr lang="uk-UA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https://natuprod.bocsci.com/services/flavonoids-extraction-services.html?gclid=EAIaIQobChMI-_jozdC4ggMV_5SDBx0GcQDrEAAYASAAEgIb2_D_BwE</a:t>
            </a:r>
            <a:endParaRPr lang="uk-UA" dirty="0" smtClean="0"/>
          </a:p>
          <a:p>
            <a:r>
              <a:rPr lang="en-US" dirty="0" smtClean="0">
                <a:hlinkClick r:id="rId3"/>
              </a:rPr>
              <a:t>https://www.youtube.com/watch?v=eCAeUiAJq1A</a:t>
            </a:r>
            <a:endParaRPr lang="uk-UA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6574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288000" y="432000"/>
            <a:ext cx="8568000" cy="4922971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pPr algn="ctr"/>
            <a:r>
              <a:rPr lang="ru-RU" sz="2400" b="1" i="1" strike="noStrike" spc="-1" dirty="0" err="1">
                <a:solidFill>
                  <a:srgbClr val="0200FF"/>
                </a:solidFill>
                <a:latin typeface="Arial"/>
              </a:rPr>
              <a:t>Перелік</a:t>
            </a:r>
            <a:r>
              <a:rPr lang="ru-RU" sz="2400" b="1" i="1" strike="noStrike" spc="-1" dirty="0">
                <a:solidFill>
                  <a:srgbClr val="0200FF"/>
                </a:solidFill>
                <a:latin typeface="Arial"/>
              </a:rPr>
              <a:t> </a:t>
            </a:r>
            <a:r>
              <a:rPr lang="ru-RU" sz="2400" b="1" i="1" strike="noStrike" spc="-1" dirty="0" err="1">
                <a:solidFill>
                  <a:srgbClr val="0200FF"/>
                </a:solidFill>
                <a:latin typeface="Arial"/>
              </a:rPr>
              <a:t>питань</a:t>
            </a:r>
            <a:r>
              <a:rPr lang="ru-RU" sz="2400" b="1" i="1" strike="noStrike" spc="-1" dirty="0">
                <a:solidFill>
                  <a:srgbClr val="0200FF"/>
                </a:solidFill>
                <a:latin typeface="Arial"/>
              </a:rPr>
              <a:t> для </a:t>
            </a:r>
            <a:r>
              <a:rPr lang="ru-RU" sz="2400" b="1" i="1" strike="noStrike" spc="-1" dirty="0" err="1">
                <a:solidFill>
                  <a:srgbClr val="0200FF"/>
                </a:solidFill>
                <a:latin typeface="Arial"/>
              </a:rPr>
              <a:t>самопідготовки</a:t>
            </a:r>
            <a:r>
              <a:rPr lang="ru-RU" sz="2400" b="1" i="1" strike="noStrike" spc="-1" dirty="0">
                <a:solidFill>
                  <a:srgbClr val="0200FF"/>
                </a:solidFill>
                <a:latin typeface="Arial"/>
              </a:rPr>
              <a:t> по темам за схемою:</a:t>
            </a:r>
            <a:endParaRPr lang="ru-RU" sz="2400" b="1" strike="noStrike" spc="-1" dirty="0">
              <a:latin typeface="Arial"/>
            </a:endParaRPr>
          </a:p>
          <a:p>
            <a:pPr algn="ctr"/>
            <a:r>
              <a:rPr lang="ru-RU" sz="2400" b="1" i="1" strike="noStrike" spc="-1" dirty="0" err="1">
                <a:solidFill>
                  <a:srgbClr val="0200FF"/>
                </a:solidFill>
                <a:latin typeface="Arial"/>
              </a:rPr>
              <a:t>Прості</a:t>
            </a:r>
            <a:r>
              <a:rPr lang="ru-RU" sz="2400" b="1" i="1" strike="noStrike" spc="-1" dirty="0">
                <a:solidFill>
                  <a:srgbClr val="0200FF"/>
                </a:solidFill>
                <a:latin typeface="Arial"/>
              </a:rPr>
              <a:t> </a:t>
            </a:r>
            <a:r>
              <a:rPr lang="ru-RU" sz="2400" b="1" i="1" strike="noStrike" spc="-1" dirty="0" err="1">
                <a:solidFill>
                  <a:srgbClr val="0200FF"/>
                </a:solidFill>
                <a:latin typeface="Arial"/>
              </a:rPr>
              <a:t>феноли</a:t>
            </a:r>
            <a:r>
              <a:rPr lang="ru-RU" sz="2400" b="1" i="1" strike="noStrike" spc="-1" dirty="0">
                <a:solidFill>
                  <a:srgbClr val="0200FF"/>
                </a:solidFill>
                <a:latin typeface="Arial"/>
              </a:rPr>
              <a:t> та </a:t>
            </a:r>
            <a:r>
              <a:rPr lang="ru-RU" sz="2400" b="1" i="1" strike="noStrike" spc="-1" dirty="0" err="1">
                <a:solidFill>
                  <a:srgbClr val="0200FF"/>
                </a:solidFill>
                <a:latin typeface="Arial"/>
              </a:rPr>
              <a:t>їх</a:t>
            </a:r>
            <a:r>
              <a:rPr lang="ru-RU" sz="2400" b="1" i="1" strike="noStrike" spc="-1" dirty="0">
                <a:solidFill>
                  <a:srgbClr val="0200FF"/>
                </a:solidFill>
                <a:latin typeface="Arial"/>
              </a:rPr>
              <a:t> </a:t>
            </a:r>
            <a:r>
              <a:rPr lang="ru-RU" sz="2400" b="1" i="1" strike="noStrike" spc="-1" dirty="0" err="1">
                <a:solidFill>
                  <a:srgbClr val="0200FF"/>
                </a:solidFill>
                <a:latin typeface="Arial"/>
              </a:rPr>
              <a:t>похідні</a:t>
            </a:r>
            <a:r>
              <a:rPr lang="ru-RU" sz="2400" b="1" i="1" strike="noStrike" spc="-1" dirty="0">
                <a:solidFill>
                  <a:srgbClr val="0200FF"/>
                </a:solidFill>
                <a:latin typeface="Arial"/>
              </a:rPr>
              <a:t>, </a:t>
            </a:r>
            <a:r>
              <a:rPr lang="ru-RU" sz="2400" b="1" i="1" strike="noStrike" spc="-1" dirty="0" err="1" smtClean="0">
                <a:solidFill>
                  <a:srgbClr val="0200FF"/>
                </a:solidFill>
                <a:latin typeface="Arial"/>
              </a:rPr>
              <a:t>флавоноїди</a:t>
            </a:r>
            <a:r>
              <a:rPr lang="ru-RU" sz="2200" b="1" strike="noStrike" spc="-1" dirty="0">
                <a:latin typeface="Arial"/>
              </a:rPr>
              <a:t>. </a:t>
            </a:r>
          </a:p>
          <a:p>
            <a:pPr marL="216000" indent="-216000" algn="just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1" strike="noStrike" spc="-1" dirty="0">
                <a:latin typeface="Arial"/>
              </a:rPr>
              <a:t>1. </a:t>
            </a:r>
            <a:r>
              <a:rPr lang="ru-RU" sz="2200" b="1" strike="noStrike" spc="-1" dirty="0" err="1">
                <a:latin typeface="Arial"/>
              </a:rPr>
              <a:t>Визначення</a:t>
            </a:r>
            <a:r>
              <a:rPr lang="ru-RU" sz="2200" b="1" strike="noStrike" spc="-1" dirty="0">
                <a:latin typeface="Arial"/>
              </a:rPr>
              <a:t> та </a:t>
            </a:r>
            <a:r>
              <a:rPr lang="ru-RU" sz="2200" b="1" strike="noStrike" spc="-1" dirty="0" err="1">
                <a:latin typeface="Arial"/>
              </a:rPr>
              <a:t>класифікація</a:t>
            </a:r>
            <a:r>
              <a:rPr lang="ru-RU" sz="2200" b="1" strike="noStrike" spc="-1" dirty="0">
                <a:latin typeface="Arial"/>
              </a:rPr>
              <a:t>.</a:t>
            </a:r>
          </a:p>
          <a:p>
            <a:pPr marL="216000" indent="-216000" algn="just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1" strike="noStrike" spc="-1" dirty="0">
                <a:latin typeface="Arial"/>
              </a:rPr>
              <a:t>2. </a:t>
            </a:r>
            <a:r>
              <a:rPr lang="ru-RU" sz="2200" b="1" strike="noStrike" spc="-1" dirty="0" err="1">
                <a:latin typeface="Arial"/>
              </a:rPr>
              <a:t>Фізико-хімічні</a:t>
            </a:r>
            <a:r>
              <a:rPr lang="ru-RU" sz="2200" b="1" strike="noStrike" spc="-1" dirty="0">
                <a:latin typeface="Arial"/>
              </a:rPr>
              <a:t> </a:t>
            </a:r>
            <a:r>
              <a:rPr lang="ru-RU" sz="2200" b="1" strike="noStrike" spc="-1" dirty="0" err="1">
                <a:latin typeface="Arial"/>
              </a:rPr>
              <a:t>властивості</a:t>
            </a:r>
            <a:r>
              <a:rPr lang="ru-RU" sz="2200" b="1" strike="noStrike" spc="-1" dirty="0">
                <a:latin typeface="Arial"/>
              </a:rPr>
              <a:t>.</a:t>
            </a:r>
          </a:p>
          <a:p>
            <a:pPr marL="216000" indent="-216000" algn="just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1" strike="noStrike" spc="-1" dirty="0">
                <a:latin typeface="Arial"/>
              </a:rPr>
              <a:t>3. </a:t>
            </a:r>
            <a:r>
              <a:rPr lang="ru-RU" sz="2200" b="1" strike="noStrike" spc="-1" dirty="0" err="1">
                <a:latin typeface="Arial"/>
              </a:rPr>
              <a:t>Методи</a:t>
            </a:r>
            <a:r>
              <a:rPr lang="ru-RU" sz="2200" b="1" strike="noStrike" spc="-1" dirty="0">
                <a:latin typeface="Arial"/>
              </a:rPr>
              <a:t> </a:t>
            </a:r>
            <a:r>
              <a:rPr lang="ru-RU" sz="2200" b="1" strike="noStrike" spc="-1" dirty="0" err="1">
                <a:latin typeface="Arial"/>
              </a:rPr>
              <a:t>якісного</a:t>
            </a:r>
            <a:r>
              <a:rPr lang="ru-RU" sz="2200" b="1" strike="noStrike" spc="-1" dirty="0">
                <a:latin typeface="Arial"/>
              </a:rPr>
              <a:t> та </a:t>
            </a:r>
            <a:r>
              <a:rPr lang="ru-RU" sz="2200" b="1" strike="noStrike" spc="-1" dirty="0" err="1">
                <a:latin typeface="Arial"/>
              </a:rPr>
              <a:t>кількісного</a:t>
            </a:r>
            <a:r>
              <a:rPr lang="ru-RU" sz="2200" b="1" strike="noStrike" spc="-1" dirty="0">
                <a:latin typeface="Arial"/>
              </a:rPr>
              <a:t> </a:t>
            </a:r>
            <a:r>
              <a:rPr lang="ru-RU" sz="2200" b="1" strike="noStrike" spc="-1" dirty="0" err="1">
                <a:latin typeface="Arial"/>
              </a:rPr>
              <a:t>аналізу</a:t>
            </a:r>
            <a:r>
              <a:rPr lang="ru-RU" sz="2200" b="1" strike="noStrike" spc="-1" dirty="0">
                <a:latin typeface="Arial"/>
              </a:rPr>
              <a:t> </a:t>
            </a:r>
            <a:r>
              <a:rPr lang="ru-RU" sz="2200" b="1" strike="noStrike" spc="-1" dirty="0" err="1">
                <a:latin typeface="Arial"/>
              </a:rPr>
              <a:t>цих</a:t>
            </a:r>
            <a:r>
              <a:rPr lang="ru-RU" sz="2200" b="1" strike="noStrike" spc="-1" dirty="0">
                <a:latin typeface="Arial"/>
              </a:rPr>
              <a:t> </a:t>
            </a:r>
            <a:r>
              <a:rPr lang="ru-RU" sz="2200" b="1" strike="noStrike" spc="-1" dirty="0" err="1">
                <a:latin typeface="Arial"/>
              </a:rPr>
              <a:t>сполук</a:t>
            </a:r>
            <a:r>
              <a:rPr lang="ru-RU" sz="2200" b="1" strike="noStrike" spc="-1" dirty="0">
                <a:latin typeface="Arial"/>
              </a:rPr>
              <a:t> в </a:t>
            </a:r>
            <a:r>
              <a:rPr lang="ru-RU" sz="2200" b="1" strike="noStrike" spc="-1" dirty="0" err="1">
                <a:latin typeface="Arial"/>
              </a:rPr>
              <a:t>рослинній</a:t>
            </a:r>
            <a:r>
              <a:rPr lang="ru-RU" sz="2200" b="1" strike="noStrike" spc="-1" dirty="0">
                <a:latin typeface="Arial"/>
              </a:rPr>
              <a:t> </a:t>
            </a:r>
            <a:r>
              <a:rPr lang="ru-RU" sz="2200" b="1" strike="noStrike" spc="-1" dirty="0" err="1">
                <a:latin typeface="Arial"/>
              </a:rPr>
              <a:t>сировині</a:t>
            </a:r>
            <a:r>
              <a:rPr lang="ru-RU" sz="2200" b="1" strike="noStrike" spc="-1" dirty="0">
                <a:latin typeface="Arial"/>
              </a:rPr>
              <a:t>.</a:t>
            </a:r>
          </a:p>
          <a:p>
            <a:pPr marL="216000" indent="-216000" algn="just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1" strike="noStrike" spc="-1" dirty="0">
                <a:latin typeface="Arial"/>
              </a:rPr>
              <a:t>4. </a:t>
            </a:r>
            <a:r>
              <a:rPr lang="ru-RU" sz="2200" b="1" strike="noStrike" spc="-1" dirty="0" err="1">
                <a:latin typeface="Arial"/>
              </a:rPr>
              <a:t>Розповсюдження</a:t>
            </a:r>
            <a:r>
              <a:rPr lang="ru-RU" sz="2200" b="1" strike="noStrike" spc="-1" dirty="0">
                <a:latin typeface="Arial"/>
              </a:rPr>
              <a:t> у </a:t>
            </a:r>
            <a:r>
              <a:rPr lang="ru-RU" sz="2200" b="1" strike="noStrike" spc="-1" dirty="0" err="1">
                <a:latin typeface="Arial"/>
              </a:rPr>
              <a:t>рослинному</a:t>
            </a:r>
            <a:r>
              <a:rPr lang="ru-RU" sz="2200" b="1" strike="noStrike" spc="-1" dirty="0">
                <a:latin typeface="Arial"/>
              </a:rPr>
              <a:t> </a:t>
            </a:r>
            <a:r>
              <a:rPr lang="ru-RU" sz="2200" b="1" strike="noStrike" spc="-1" dirty="0" err="1">
                <a:latin typeface="Arial"/>
              </a:rPr>
              <a:t>світі</a:t>
            </a:r>
            <a:r>
              <a:rPr lang="ru-RU" sz="2200" b="1" strike="noStrike" spc="-1" dirty="0">
                <a:latin typeface="Arial"/>
              </a:rPr>
              <a:t> (де </a:t>
            </a:r>
            <a:r>
              <a:rPr lang="ru-RU" sz="2200" b="1" strike="noStrike" spc="-1" dirty="0" err="1">
                <a:latin typeface="Arial"/>
              </a:rPr>
              <a:t>містяться</a:t>
            </a:r>
            <a:r>
              <a:rPr lang="ru-RU" sz="2200" b="1" strike="noStrike" spc="-1" dirty="0">
                <a:latin typeface="Arial"/>
              </a:rPr>
              <a:t> та </a:t>
            </a:r>
            <a:r>
              <a:rPr lang="ru-RU" sz="2200" b="1" strike="noStrike" spc="-1" dirty="0" err="1">
                <a:latin typeface="Arial"/>
              </a:rPr>
              <a:t>значення</a:t>
            </a:r>
            <a:r>
              <a:rPr lang="ru-RU" sz="2200" b="1" strike="noStrike" spc="-1" dirty="0">
                <a:latin typeface="Arial"/>
              </a:rPr>
              <a:t> для </a:t>
            </a:r>
            <a:r>
              <a:rPr lang="ru-RU" sz="2200" b="1" strike="noStrike" spc="-1" dirty="0" err="1">
                <a:latin typeface="Arial"/>
              </a:rPr>
              <a:t>рослини</a:t>
            </a:r>
            <a:r>
              <a:rPr lang="ru-RU" sz="2200" b="1" strike="noStrike" spc="-1" dirty="0">
                <a:latin typeface="Arial"/>
              </a:rPr>
              <a:t>).</a:t>
            </a:r>
          </a:p>
          <a:p>
            <a:pPr marL="216000" indent="-216000" algn="just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1" strike="noStrike" spc="-1" dirty="0">
                <a:latin typeface="Arial"/>
              </a:rPr>
              <a:t>5. </a:t>
            </a:r>
            <a:r>
              <a:rPr lang="ru-RU" sz="2200" b="1" strike="noStrike" spc="-1" dirty="0" err="1">
                <a:latin typeface="Arial"/>
              </a:rPr>
              <a:t>Біогенез</a:t>
            </a:r>
            <a:r>
              <a:rPr lang="ru-RU" sz="2200" b="1" strike="noStrike" spc="-1" dirty="0">
                <a:latin typeface="Arial"/>
              </a:rPr>
              <a:t> (</a:t>
            </a:r>
            <a:r>
              <a:rPr lang="ru-RU" sz="2200" b="1" strike="noStrike" spc="-1" dirty="0" err="1">
                <a:latin typeface="Arial"/>
              </a:rPr>
              <a:t>біосинтез</a:t>
            </a:r>
            <a:r>
              <a:rPr lang="ru-RU" sz="2200" b="1" strike="noStrike" spc="-1" dirty="0">
                <a:latin typeface="Arial"/>
              </a:rPr>
              <a:t> в </a:t>
            </a:r>
            <a:r>
              <a:rPr lang="ru-RU" sz="2200" b="1" strike="noStrike" spc="-1" dirty="0" err="1">
                <a:latin typeface="Arial"/>
              </a:rPr>
              <a:t>рослинному</a:t>
            </a:r>
            <a:r>
              <a:rPr lang="ru-RU" sz="2200" b="1" strike="noStrike" spc="-1" dirty="0">
                <a:latin typeface="Arial"/>
              </a:rPr>
              <a:t> </a:t>
            </a:r>
            <a:r>
              <a:rPr lang="ru-RU" sz="2200" b="1" strike="noStrike" spc="-1" dirty="0" err="1">
                <a:latin typeface="Arial"/>
              </a:rPr>
              <a:t>організмі</a:t>
            </a:r>
            <a:r>
              <a:rPr lang="ru-RU" sz="2200" b="1" strike="noStrike" spc="-1" dirty="0">
                <a:latin typeface="Arial"/>
              </a:rPr>
              <a:t>).</a:t>
            </a:r>
          </a:p>
          <a:p>
            <a:pPr marL="216000" indent="-216000" algn="just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1" strike="noStrike" spc="-1" dirty="0">
                <a:latin typeface="Arial"/>
              </a:rPr>
              <a:t>6. </a:t>
            </a:r>
            <a:r>
              <a:rPr lang="ru-RU" sz="2200" b="1" strike="noStrike" spc="-1" dirty="0" err="1">
                <a:latin typeface="Arial"/>
              </a:rPr>
              <a:t>Біологічна</a:t>
            </a:r>
            <a:r>
              <a:rPr lang="ru-RU" sz="2200" b="1" strike="noStrike" spc="-1" dirty="0">
                <a:latin typeface="Arial"/>
              </a:rPr>
              <a:t> </a:t>
            </a:r>
            <a:r>
              <a:rPr lang="ru-RU" sz="2200" b="1" strike="noStrike" spc="-1" dirty="0" err="1">
                <a:latin typeface="Arial"/>
              </a:rPr>
              <a:t>дія</a:t>
            </a:r>
            <a:r>
              <a:rPr lang="ru-RU" sz="2200" b="1" strike="noStrike" spc="-1" dirty="0">
                <a:latin typeface="Arial"/>
              </a:rPr>
              <a:t> </a:t>
            </a:r>
            <a:r>
              <a:rPr lang="ru-RU" sz="2200" b="1" strike="noStrike" spc="-1" dirty="0" err="1">
                <a:latin typeface="Arial"/>
              </a:rPr>
              <a:t>сполук</a:t>
            </a:r>
            <a:r>
              <a:rPr lang="ru-RU" sz="2200" b="1" strike="noStrike" spc="-1" dirty="0">
                <a:latin typeface="Arial"/>
              </a:rPr>
              <a:t>. </a:t>
            </a:r>
            <a:r>
              <a:rPr lang="ru-RU" sz="2200" b="1" strike="noStrike" spc="-1" dirty="0" err="1">
                <a:latin typeface="Arial"/>
              </a:rPr>
              <a:t>Основні</a:t>
            </a:r>
            <a:r>
              <a:rPr lang="ru-RU" sz="2200" b="1" strike="noStrike" spc="-1" dirty="0">
                <a:latin typeface="Arial"/>
              </a:rPr>
              <a:t> </a:t>
            </a:r>
            <a:r>
              <a:rPr lang="ru-RU" sz="2200" b="1" strike="noStrike" spc="-1" dirty="0" err="1">
                <a:latin typeface="Arial"/>
              </a:rPr>
              <a:t>сполуки</a:t>
            </a:r>
            <a:r>
              <a:rPr lang="ru-RU" sz="2200" b="1" strike="noStrike" spc="-1" dirty="0">
                <a:latin typeface="Arial"/>
              </a:rPr>
              <a:t>, </a:t>
            </a:r>
            <a:r>
              <a:rPr lang="ru-RU" sz="2200" b="1" strike="noStrike" spc="-1" dirty="0" err="1">
                <a:latin typeface="Arial"/>
              </a:rPr>
              <a:t>які</a:t>
            </a:r>
            <a:r>
              <a:rPr lang="ru-RU" sz="2200" b="1" strike="noStrike" spc="-1" dirty="0">
                <a:latin typeface="Arial"/>
              </a:rPr>
              <a:t> </a:t>
            </a:r>
            <a:r>
              <a:rPr lang="ru-RU" sz="2200" b="1" strike="noStrike" spc="-1" dirty="0" err="1">
                <a:latin typeface="Arial"/>
              </a:rPr>
              <a:t>знайшли</a:t>
            </a:r>
            <a:r>
              <a:rPr lang="ru-RU" sz="2200" b="1" strike="noStrike" spc="-1" dirty="0">
                <a:latin typeface="Arial"/>
              </a:rPr>
              <a:t> </a:t>
            </a:r>
            <a:r>
              <a:rPr lang="ru-RU" sz="2200" b="1" strike="noStrike" spc="-1" dirty="0" err="1">
                <a:latin typeface="Arial"/>
              </a:rPr>
              <a:t>застосування</a:t>
            </a:r>
            <a:r>
              <a:rPr lang="ru-RU" sz="2200" b="1" strike="noStrike" spc="-1" dirty="0">
                <a:latin typeface="Arial"/>
              </a:rPr>
              <a:t> в </a:t>
            </a:r>
            <a:r>
              <a:rPr lang="ru-RU" sz="2200" b="1" strike="noStrike" spc="-1" dirty="0" err="1">
                <a:latin typeface="Arial"/>
              </a:rPr>
              <a:t>медицині</a:t>
            </a:r>
            <a:r>
              <a:rPr lang="ru-RU" sz="2200" b="1" strike="noStrike" spc="-1" dirty="0">
                <a:latin typeface="Arial"/>
              </a:rPr>
              <a:t>.</a:t>
            </a:r>
          </a:p>
          <a:p>
            <a:pPr marL="216000" indent="-216000" algn="just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1" strike="noStrike" spc="-1" dirty="0">
                <a:latin typeface="Arial"/>
              </a:rPr>
              <a:t>7. </a:t>
            </a:r>
            <a:r>
              <a:rPr lang="ru-RU" sz="2200" b="1" strike="noStrike" spc="-1" dirty="0" err="1">
                <a:latin typeface="Arial"/>
              </a:rPr>
              <a:t>Рослини</a:t>
            </a:r>
            <a:r>
              <a:rPr lang="ru-RU" sz="2200" b="1" strike="noStrike" spc="-1" dirty="0">
                <a:latin typeface="Arial"/>
              </a:rPr>
              <a:t>, </a:t>
            </a:r>
            <a:r>
              <a:rPr lang="ru-RU" sz="2200" b="1" strike="noStrike" spc="-1" dirty="0" err="1">
                <a:latin typeface="Arial"/>
              </a:rPr>
              <a:t>які</a:t>
            </a:r>
            <a:r>
              <a:rPr lang="ru-RU" sz="2200" b="1" strike="noStrike" spc="-1" dirty="0">
                <a:latin typeface="Arial"/>
              </a:rPr>
              <a:t> </a:t>
            </a:r>
            <a:r>
              <a:rPr lang="ru-RU" sz="2200" b="1" strike="noStrike" spc="-1" dirty="0" err="1">
                <a:latin typeface="Arial"/>
              </a:rPr>
              <a:t>містять</a:t>
            </a:r>
            <a:r>
              <a:rPr lang="ru-RU" sz="2200" b="1" strike="noStrike" spc="-1" dirty="0">
                <a:latin typeface="Arial"/>
              </a:rPr>
              <a:t> </a:t>
            </a:r>
            <a:r>
              <a:rPr lang="ru-RU" sz="2200" b="1" strike="noStrike" spc="-1" dirty="0" err="1">
                <a:latin typeface="Arial"/>
              </a:rPr>
              <a:t>ці</a:t>
            </a:r>
            <a:r>
              <a:rPr lang="ru-RU" sz="2200" b="1" strike="noStrike" spc="-1" dirty="0">
                <a:latin typeface="Arial"/>
              </a:rPr>
              <a:t> </a:t>
            </a:r>
            <a:r>
              <a:rPr lang="ru-RU" sz="2200" b="1" strike="noStrike" spc="-1" dirty="0" err="1">
                <a:latin typeface="Arial"/>
              </a:rPr>
              <a:t>сполуки</a:t>
            </a:r>
            <a:r>
              <a:rPr lang="ru-RU" sz="2200" b="1" strike="noStrike" spc="-1" dirty="0">
                <a:latin typeface="Arial"/>
              </a:rPr>
              <a:t>. </a:t>
            </a:r>
            <a:r>
              <a:rPr lang="ru-RU" sz="2200" b="1" strike="noStrike" spc="-1" dirty="0" err="1">
                <a:latin typeface="Arial"/>
              </a:rPr>
              <a:t>Їх</a:t>
            </a:r>
            <a:r>
              <a:rPr lang="ru-RU" sz="2200" b="1" strike="noStrike" spc="-1" dirty="0">
                <a:latin typeface="Arial"/>
              </a:rPr>
              <a:t> </a:t>
            </a:r>
            <a:r>
              <a:rPr lang="ru-RU" sz="2200" b="1" strike="noStrike" spc="-1" dirty="0" err="1">
                <a:latin typeface="Arial"/>
              </a:rPr>
              <a:t>застосування</a:t>
            </a:r>
            <a:r>
              <a:rPr lang="ru-RU" sz="2200" b="1" strike="noStrike" spc="-1" dirty="0">
                <a:latin typeface="Arial"/>
              </a:rPr>
              <a:t> в </a:t>
            </a:r>
            <a:r>
              <a:rPr lang="ru-RU" sz="2200" b="1" strike="noStrike" spc="-1" dirty="0" err="1">
                <a:latin typeface="Arial"/>
              </a:rPr>
              <a:t>медицині</a:t>
            </a:r>
            <a:r>
              <a:rPr lang="ru-RU" sz="2200" b="1" strike="noStrike" spc="-1" dirty="0">
                <a:latin typeface="Arial"/>
              </a:rPr>
              <a:t> та народному </a:t>
            </a:r>
            <a:r>
              <a:rPr lang="ru-RU" sz="2200" b="1" strike="noStrike" spc="-1" dirty="0" err="1">
                <a:latin typeface="Arial"/>
              </a:rPr>
              <a:t>господарстві</a:t>
            </a:r>
            <a:r>
              <a:rPr lang="ru-RU" sz="2200" b="1" strike="noStrike" spc="-1" dirty="0">
                <a:latin typeface="Arial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282600" y="216000"/>
            <a:ext cx="8429400" cy="34148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400" b="1" strike="noStrike" spc="-1" dirty="0">
                <a:solidFill>
                  <a:srgbClr val="FF0000"/>
                </a:solidFill>
                <a:latin typeface="Calibri"/>
              </a:rPr>
              <a:t>ЗАВДАННЯ 1. </a:t>
            </a:r>
            <a:r>
              <a:rPr lang="ru-RU" sz="2400" b="1" strike="noStrike" spc="-1" dirty="0" err="1">
                <a:solidFill>
                  <a:srgbClr val="FF0000"/>
                </a:solidFill>
                <a:latin typeface="Calibri"/>
              </a:rPr>
              <a:t>Виконати</a:t>
            </a:r>
            <a:r>
              <a:rPr lang="ru-RU" sz="2400" b="1" strike="noStrike" spc="-1" dirty="0">
                <a:solidFill>
                  <a:srgbClr val="FF0000"/>
                </a:solidFill>
                <a:latin typeface="Calibri"/>
              </a:rPr>
              <a:t> </a:t>
            </a:r>
            <a:r>
              <a:rPr lang="ru-RU" sz="2400" b="1" strike="noStrike" spc="-1" dirty="0" err="1">
                <a:solidFill>
                  <a:srgbClr val="FF0000"/>
                </a:solidFill>
                <a:latin typeface="Calibri"/>
              </a:rPr>
              <a:t>лабораторну</a:t>
            </a:r>
            <a:r>
              <a:rPr lang="ru-RU" sz="2400" b="1" strike="noStrike" spc="-1" dirty="0">
                <a:solidFill>
                  <a:srgbClr val="FF0000"/>
                </a:solidFill>
                <a:latin typeface="Calibri"/>
              </a:rPr>
              <a:t> роботу:</a:t>
            </a:r>
            <a:endParaRPr lang="ru-RU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 dirty="0" err="1">
                <a:solidFill>
                  <a:srgbClr val="FF0000"/>
                </a:solidFill>
                <a:latin typeface="Calibri"/>
              </a:rPr>
              <a:t>Методи</a:t>
            </a:r>
            <a:r>
              <a:rPr lang="ru-RU" sz="2400" b="1" strike="noStrike" spc="-1" dirty="0">
                <a:solidFill>
                  <a:srgbClr val="FF0000"/>
                </a:solidFill>
                <a:latin typeface="Calibri"/>
              </a:rPr>
              <a:t> </a:t>
            </a:r>
            <a:r>
              <a:rPr lang="ru-RU" sz="2400" b="1" strike="noStrike" spc="-1" dirty="0" err="1">
                <a:solidFill>
                  <a:srgbClr val="FF0000"/>
                </a:solidFill>
                <a:latin typeface="Calibri"/>
              </a:rPr>
              <a:t>виділення</a:t>
            </a:r>
            <a:r>
              <a:rPr lang="ru-RU" sz="2400" b="1" strike="noStrike" spc="-1" dirty="0">
                <a:solidFill>
                  <a:srgbClr val="FF0000"/>
                </a:solidFill>
                <a:latin typeface="Calibri"/>
              </a:rPr>
              <a:t> </a:t>
            </a:r>
            <a:r>
              <a:rPr lang="ru-RU" sz="2400" b="1" strike="noStrike" spc="-1" dirty="0" err="1" smtClean="0">
                <a:solidFill>
                  <a:srgbClr val="FF0000"/>
                </a:solidFill>
                <a:latin typeface="Calibri"/>
              </a:rPr>
              <a:t>флавоноїдів</a:t>
            </a:r>
            <a:r>
              <a:rPr lang="ru-RU" sz="2400" b="1" strike="noStrike" spc="-1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ru-RU" sz="2400" b="1" strike="noStrike" spc="-1" dirty="0">
                <a:solidFill>
                  <a:srgbClr val="FF0000"/>
                </a:solidFill>
                <a:latin typeface="Calibri"/>
              </a:rPr>
              <a:t>та </a:t>
            </a:r>
            <a:r>
              <a:rPr lang="ru-RU" sz="2400" b="1" strike="noStrike" spc="-1" dirty="0" err="1">
                <a:solidFill>
                  <a:srgbClr val="FF0000"/>
                </a:solidFill>
                <a:latin typeface="Calibri"/>
              </a:rPr>
              <a:t>якісні</a:t>
            </a:r>
            <a:r>
              <a:rPr lang="ru-RU" sz="2400" b="1" strike="noStrike" spc="-1" dirty="0">
                <a:solidFill>
                  <a:srgbClr val="FF0000"/>
                </a:solidFill>
                <a:latin typeface="Calibri"/>
              </a:rPr>
              <a:t> </a:t>
            </a:r>
            <a:r>
              <a:rPr lang="ru-RU" sz="2400" b="1" strike="noStrike" spc="-1" dirty="0" err="1">
                <a:solidFill>
                  <a:srgbClr val="FF0000"/>
                </a:solidFill>
                <a:latin typeface="Calibri"/>
              </a:rPr>
              <a:t>реакції</a:t>
            </a:r>
            <a:r>
              <a:rPr lang="ru-RU" sz="2400" b="1" strike="noStrike" spc="-1" dirty="0">
                <a:solidFill>
                  <a:srgbClr val="FF0000"/>
                </a:solidFill>
                <a:latin typeface="Calibri"/>
              </a:rPr>
              <a:t> (див. </a:t>
            </a:r>
            <a:r>
              <a:rPr lang="ru-RU" sz="2400" b="1" strike="noStrike" spc="-1" dirty="0" err="1">
                <a:solidFill>
                  <a:srgbClr val="FF0000"/>
                </a:solidFill>
                <a:latin typeface="Calibri"/>
              </a:rPr>
              <a:t>додаток</a:t>
            </a:r>
            <a:r>
              <a:rPr lang="ru-RU" sz="2400" b="1" strike="noStrike" spc="-1" dirty="0">
                <a:solidFill>
                  <a:srgbClr val="FF0000"/>
                </a:solidFill>
                <a:latin typeface="Calibri"/>
              </a:rPr>
              <a:t>)</a:t>
            </a:r>
            <a:endParaRPr lang="ru-RU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</a:rPr>
              <a:t>Проаналізуйте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</a:rPr>
              <a:t>методи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</a:rPr>
              <a:t>якісного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</a:rPr>
              <a:t>аналізу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</a:rPr>
              <a:t> ЛРС, яка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</a:rPr>
              <a:t>містить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strike="noStrike" spc="-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простих</a:t>
            </a:r>
            <a:r>
              <a:rPr lang="ru-RU" sz="2400" b="1" strike="noStrike" spc="-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ru-RU" sz="2400" b="1" strike="noStrike" spc="-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фенолів</a:t>
            </a:r>
            <a:r>
              <a:rPr lang="ru-RU" sz="2400" b="1" strike="noStrike" spc="-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, </a:t>
            </a:r>
            <a:r>
              <a:rPr lang="ru-RU" sz="2400" b="1" strike="noStrike" spc="-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флавоноїдів</a:t>
            </a:r>
            <a:r>
              <a:rPr lang="ru-RU" sz="2400" b="1" strike="noStrike" spc="-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</a:rPr>
              <a:t>та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</a:rPr>
              <a:t>узагальніть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</a:rPr>
              <a:t>результати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</a:rPr>
              <a:t> у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</a:rPr>
              <a:t>вигляді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</a:rPr>
              <a:t>таблиці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</a:rPr>
              <a:t> (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</a:rPr>
              <a:t>окремо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</a:rPr>
              <a:t> для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</a:rPr>
              <a:t>кожної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</a:rPr>
              <a:t>групи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</a:rPr>
              <a:t> —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</a:rPr>
              <a:t>завд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</a:rPr>
              <a:t>. 3.,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</a:rPr>
              <a:t>визначте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</a:rPr>
              <a:t>rf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</a:rPr>
              <a:t> для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</a:rPr>
              <a:t>запропонованих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ru-RU" sz="2400" b="1" strike="noStrike" spc="-1" dirty="0" err="1">
                <a:solidFill>
                  <a:srgbClr val="000000"/>
                </a:solidFill>
                <a:latin typeface="Calibri"/>
              </a:rPr>
              <a:t>хроматограм</a:t>
            </a:r>
            <a:r>
              <a:rPr lang="ru-RU" sz="2400" b="1" strike="noStrike" spc="-1" dirty="0">
                <a:solidFill>
                  <a:srgbClr val="000000"/>
                </a:solidFill>
                <a:latin typeface="Calibri"/>
              </a:rPr>
              <a:t>). </a:t>
            </a:r>
            <a:endParaRPr lang="ru-RU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400" b="0" strike="noStrike" spc="-1" dirty="0">
              <a:latin typeface="Arial"/>
            </a:endParaRPr>
          </a:p>
        </p:txBody>
      </p:sp>
      <p:pic>
        <p:nvPicPr>
          <p:cNvPr id="86" name="Picture 2"/>
          <p:cNvPicPr/>
          <p:nvPr/>
        </p:nvPicPr>
        <p:blipFill>
          <a:blip r:embed="rId2"/>
          <a:srcRect l="16474" t="33209" r="11056" b="18947"/>
          <a:stretch/>
        </p:blipFill>
        <p:spPr>
          <a:xfrm>
            <a:off x="55800" y="2905560"/>
            <a:ext cx="8894236" cy="32144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357120" y="214200"/>
            <a:ext cx="8786520" cy="100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FF0000"/>
                </a:solidFill>
                <a:latin typeface="Calibri"/>
              </a:rPr>
              <a:t>Великий практикум з біохімії лікарських рослин: якісні реакції та хроматографічне дослідження флавоноїдів пелюсток троянди (червоної, рожевої), трави хвоща польового та коренів солодки голої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88" name="Picture 2"/>
          <p:cNvPicPr/>
          <p:nvPr/>
        </p:nvPicPr>
        <p:blipFill>
          <a:blip r:embed="rId2"/>
          <a:stretch/>
        </p:blipFill>
        <p:spPr>
          <a:xfrm>
            <a:off x="1357200" y="1214280"/>
            <a:ext cx="7214760" cy="5411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2"/>
          <p:cNvPicPr/>
          <p:nvPr/>
        </p:nvPicPr>
        <p:blipFill>
          <a:blip r:embed="rId2"/>
          <a:stretch/>
        </p:blipFill>
        <p:spPr>
          <a:xfrm>
            <a:off x="928800" y="285840"/>
            <a:ext cx="7333920" cy="5500440"/>
          </a:xfrm>
          <a:prstGeom prst="rect">
            <a:avLst/>
          </a:prstGeom>
          <a:ln>
            <a:noFill/>
          </a:ln>
        </p:spPr>
      </p:pic>
      <p:sp>
        <p:nvSpPr>
          <p:cNvPr id="90" name="CustomShape 1"/>
          <p:cNvSpPr/>
          <p:nvPr/>
        </p:nvSpPr>
        <p:spPr>
          <a:xfrm>
            <a:off x="3586320" y="5857920"/>
            <a:ext cx="30081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FF0000"/>
                </a:solidFill>
                <a:latin typeface="Calibri"/>
              </a:rPr>
              <a:t>пелюстки троянди червоної 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2"/>
          <p:cNvPicPr/>
          <p:nvPr/>
        </p:nvPicPr>
        <p:blipFill>
          <a:blip r:embed="rId2"/>
          <a:stretch/>
        </p:blipFill>
        <p:spPr>
          <a:xfrm>
            <a:off x="714240" y="428760"/>
            <a:ext cx="7642800" cy="5731920"/>
          </a:xfrm>
          <a:prstGeom prst="rect">
            <a:avLst/>
          </a:prstGeom>
          <a:ln>
            <a:noFill/>
          </a:ln>
        </p:spPr>
      </p:pic>
      <p:sp>
        <p:nvSpPr>
          <p:cNvPr id="92" name="CustomShape 1"/>
          <p:cNvSpPr/>
          <p:nvPr/>
        </p:nvSpPr>
        <p:spPr>
          <a:xfrm>
            <a:off x="3657240" y="6286680"/>
            <a:ext cx="29030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FF0000"/>
                </a:solidFill>
                <a:latin typeface="Calibri"/>
              </a:rPr>
              <a:t>Пелюстки троянди рожевої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2"/>
          <p:cNvPicPr/>
          <p:nvPr/>
        </p:nvPicPr>
        <p:blipFill>
          <a:blip r:embed="rId2"/>
          <a:stretch/>
        </p:blipFill>
        <p:spPr>
          <a:xfrm>
            <a:off x="785880" y="214200"/>
            <a:ext cx="7589520" cy="5691960"/>
          </a:xfrm>
          <a:prstGeom prst="rect">
            <a:avLst/>
          </a:prstGeom>
          <a:ln>
            <a:noFill/>
          </a:ln>
        </p:spPr>
      </p:pic>
      <p:sp>
        <p:nvSpPr>
          <p:cNvPr id="94" name="CustomShape 1"/>
          <p:cNvSpPr/>
          <p:nvPr/>
        </p:nvSpPr>
        <p:spPr>
          <a:xfrm>
            <a:off x="3650400" y="6286680"/>
            <a:ext cx="14720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FF0000"/>
                </a:solidFill>
                <a:latin typeface="Calibri"/>
              </a:rPr>
              <a:t>солодка гола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icture 2"/>
          <p:cNvPicPr/>
          <p:nvPr/>
        </p:nvPicPr>
        <p:blipFill>
          <a:blip r:embed="rId2"/>
          <a:stretch/>
        </p:blipFill>
        <p:spPr>
          <a:xfrm>
            <a:off x="500040" y="214200"/>
            <a:ext cx="7928640" cy="5946480"/>
          </a:xfrm>
          <a:prstGeom prst="rect">
            <a:avLst/>
          </a:prstGeom>
          <a:ln>
            <a:noFill/>
          </a:ln>
        </p:spPr>
      </p:pic>
      <p:sp>
        <p:nvSpPr>
          <p:cNvPr id="96" name="CustomShape 1"/>
          <p:cNvSpPr/>
          <p:nvPr/>
        </p:nvSpPr>
        <p:spPr>
          <a:xfrm>
            <a:off x="3509640" y="6286680"/>
            <a:ext cx="17690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FF0000"/>
                </a:solidFill>
                <a:latin typeface="Calibri"/>
              </a:rPr>
              <a:t>хвощ польовий 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2"/>
          <p:cNvPicPr/>
          <p:nvPr/>
        </p:nvPicPr>
        <p:blipFill>
          <a:blip r:embed="rId2"/>
          <a:stretch/>
        </p:blipFill>
        <p:spPr>
          <a:xfrm>
            <a:off x="285840" y="571320"/>
            <a:ext cx="4123800" cy="5498640"/>
          </a:xfrm>
          <a:prstGeom prst="rect">
            <a:avLst/>
          </a:prstGeom>
          <a:ln>
            <a:noFill/>
          </a:ln>
        </p:spPr>
      </p:pic>
      <p:pic>
        <p:nvPicPr>
          <p:cNvPr id="98" name="Picture 4"/>
          <p:cNvPicPr/>
          <p:nvPr/>
        </p:nvPicPr>
        <p:blipFill>
          <a:blip r:embed="rId3"/>
          <a:srcRect l="26152" t="47072" r="18073" b="2600"/>
          <a:stretch/>
        </p:blipFill>
        <p:spPr>
          <a:xfrm>
            <a:off x="4643280" y="571320"/>
            <a:ext cx="4285800" cy="5500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</TotalTime>
  <Words>295</Words>
  <Application>Microsoft Office PowerPoint</Application>
  <PresentationFormat>Экран (4:3)</PresentationFormat>
  <Paragraphs>36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Calibri</vt:lpstr>
      <vt:lpstr>DejaVu Sans</vt:lpstr>
      <vt:lpstr>Symbol</vt:lpstr>
      <vt:lpstr>Times New Roman</vt:lpstr>
      <vt:lpstr>Wingdings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hp</dc:creator>
  <dc:description/>
  <cp:lastModifiedBy>User</cp:lastModifiedBy>
  <cp:revision>22</cp:revision>
  <dcterms:created xsi:type="dcterms:W3CDTF">2020-11-17T00:59:27Z</dcterms:created>
  <dcterms:modified xsi:type="dcterms:W3CDTF">2023-11-10T05:03:32Z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13</vt:i4>
  </property>
</Properties>
</file>