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82" r:id="rId6"/>
    <p:sldId id="283" r:id="rId7"/>
    <p:sldId id="284" r:id="rId8"/>
    <p:sldId id="261" r:id="rId9"/>
    <p:sldId id="263" r:id="rId10"/>
    <p:sldId id="260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50" r:id="rId92"/>
    <p:sldId id="346" r:id="rId93"/>
    <p:sldId id="347" r:id="rId94"/>
    <p:sldId id="348" r:id="rId95"/>
    <p:sldId id="349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71" r:id="rId112"/>
    <p:sldId id="366" r:id="rId113"/>
    <p:sldId id="367" r:id="rId114"/>
    <p:sldId id="368" r:id="rId115"/>
    <p:sldId id="369" r:id="rId116"/>
    <p:sldId id="370" r:id="rId117"/>
    <p:sldId id="372" r:id="rId118"/>
    <p:sldId id="374" r:id="rId119"/>
    <p:sldId id="379" r:id="rId120"/>
    <p:sldId id="373" r:id="rId121"/>
    <p:sldId id="375" r:id="rId122"/>
    <p:sldId id="376" r:id="rId123"/>
    <p:sldId id="377" r:id="rId124"/>
    <p:sldId id="378" r:id="rId125"/>
    <p:sldId id="380" r:id="rId126"/>
    <p:sldId id="381" r:id="rId127"/>
    <p:sldId id="384" r:id="rId128"/>
    <p:sldId id="382" r:id="rId129"/>
    <p:sldId id="383" r:id="rId130"/>
    <p:sldId id="385" r:id="rId131"/>
    <p:sldId id="386" r:id="rId132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7.xml"/><Relationship Id="rId98" Type="http://schemas.openxmlformats.org/officeDocument/2006/relationships/slide" Target="slides/slide96.xml"/><Relationship Id="rId97" Type="http://schemas.openxmlformats.org/officeDocument/2006/relationships/slide" Target="slides/slide95.xml"/><Relationship Id="rId96" Type="http://schemas.openxmlformats.org/officeDocument/2006/relationships/slide" Target="slides/slide94.xml"/><Relationship Id="rId95" Type="http://schemas.openxmlformats.org/officeDocument/2006/relationships/slide" Target="slides/slide93.xml"/><Relationship Id="rId94" Type="http://schemas.openxmlformats.org/officeDocument/2006/relationships/slide" Target="slides/slide92.xml"/><Relationship Id="rId93" Type="http://schemas.openxmlformats.org/officeDocument/2006/relationships/slide" Target="slides/slide91.xml"/><Relationship Id="rId92" Type="http://schemas.openxmlformats.org/officeDocument/2006/relationships/slide" Target="slides/slide90.xml"/><Relationship Id="rId91" Type="http://schemas.openxmlformats.org/officeDocument/2006/relationships/slide" Target="slides/slide89.xml"/><Relationship Id="rId90" Type="http://schemas.openxmlformats.org/officeDocument/2006/relationships/slide" Target="slides/slide88.xml"/><Relationship Id="rId9" Type="http://schemas.openxmlformats.org/officeDocument/2006/relationships/slide" Target="slides/slide7.xml"/><Relationship Id="rId89" Type="http://schemas.openxmlformats.org/officeDocument/2006/relationships/slide" Target="slides/slide87.xml"/><Relationship Id="rId88" Type="http://schemas.openxmlformats.org/officeDocument/2006/relationships/slide" Target="slides/slide86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5" Type="http://schemas.openxmlformats.org/officeDocument/2006/relationships/tableStyles" Target="tableStyles.xml"/><Relationship Id="rId134" Type="http://schemas.openxmlformats.org/officeDocument/2006/relationships/viewProps" Target="viewProps.xml"/><Relationship Id="rId133" Type="http://schemas.openxmlformats.org/officeDocument/2006/relationships/presProps" Target="presProps.xml"/><Relationship Id="rId132" Type="http://schemas.openxmlformats.org/officeDocument/2006/relationships/slide" Target="slides/slide130.xml"/><Relationship Id="rId131" Type="http://schemas.openxmlformats.org/officeDocument/2006/relationships/slide" Target="slides/slide129.xml"/><Relationship Id="rId130" Type="http://schemas.openxmlformats.org/officeDocument/2006/relationships/slide" Target="slides/slide128.xml"/><Relationship Id="rId13" Type="http://schemas.openxmlformats.org/officeDocument/2006/relationships/slide" Target="slides/slide11.xml"/><Relationship Id="rId129" Type="http://schemas.openxmlformats.org/officeDocument/2006/relationships/slide" Target="slides/slide127.xml"/><Relationship Id="rId128" Type="http://schemas.openxmlformats.org/officeDocument/2006/relationships/slide" Target="slides/slide126.xml"/><Relationship Id="rId127" Type="http://schemas.openxmlformats.org/officeDocument/2006/relationships/slide" Target="slides/slide125.xml"/><Relationship Id="rId126" Type="http://schemas.openxmlformats.org/officeDocument/2006/relationships/slide" Target="slides/slide124.xml"/><Relationship Id="rId125" Type="http://schemas.openxmlformats.org/officeDocument/2006/relationships/slide" Target="slides/slide123.xml"/><Relationship Id="rId124" Type="http://schemas.openxmlformats.org/officeDocument/2006/relationships/slide" Target="slides/slide122.xml"/><Relationship Id="rId123" Type="http://schemas.openxmlformats.org/officeDocument/2006/relationships/slide" Target="slides/slide121.xml"/><Relationship Id="rId122" Type="http://schemas.openxmlformats.org/officeDocument/2006/relationships/slide" Target="slides/slide120.xml"/><Relationship Id="rId121" Type="http://schemas.openxmlformats.org/officeDocument/2006/relationships/slide" Target="slides/slide119.xml"/><Relationship Id="rId120" Type="http://schemas.openxmlformats.org/officeDocument/2006/relationships/slide" Target="slides/slide118.xml"/><Relationship Id="rId12" Type="http://schemas.openxmlformats.org/officeDocument/2006/relationships/slide" Target="slides/slide10.xml"/><Relationship Id="rId119" Type="http://schemas.openxmlformats.org/officeDocument/2006/relationships/slide" Target="slides/slide117.xml"/><Relationship Id="rId118" Type="http://schemas.openxmlformats.org/officeDocument/2006/relationships/slide" Target="slides/slide116.xml"/><Relationship Id="rId117" Type="http://schemas.openxmlformats.org/officeDocument/2006/relationships/slide" Target="slides/slide115.xml"/><Relationship Id="rId116" Type="http://schemas.openxmlformats.org/officeDocument/2006/relationships/slide" Target="slides/slide114.xml"/><Relationship Id="rId115" Type="http://schemas.openxmlformats.org/officeDocument/2006/relationships/slide" Target="slides/slide113.xml"/><Relationship Id="rId114" Type="http://schemas.openxmlformats.org/officeDocument/2006/relationships/slide" Target="slides/slide112.xml"/><Relationship Id="rId113" Type="http://schemas.openxmlformats.org/officeDocument/2006/relationships/slide" Target="slides/slide111.xml"/><Relationship Id="rId112" Type="http://schemas.openxmlformats.org/officeDocument/2006/relationships/slide" Target="slides/slide110.xml"/><Relationship Id="rId111" Type="http://schemas.openxmlformats.org/officeDocument/2006/relationships/slide" Target="slides/slide109.xml"/><Relationship Id="rId110" Type="http://schemas.openxmlformats.org/officeDocument/2006/relationships/slide" Target="slides/slide108.xml"/><Relationship Id="rId11" Type="http://schemas.openxmlformats.org/officeDocument/2006/relationships/slide" Target="slides/slide9.xml"/><Relationship Id="rId109" Type="http://schemas.openxmlformats.org/officeDocument/2006/relationships/slide" Target="slides/slide107.xml"/><Relationship Id="rId108" Type="http://schemas.openxmlformats.org/officeDocument/2006/relationships/slide" Target="slides/slide106.xml"/><Relationship Id="rId107" Type="http://schemas.openxmlformats.org/officeDocument/2006/relationships/slide" Target="slides/slide105.xml"/><Relationship Id="rId106" Type="http://schemas.openxmlformats.org/officeDocument/2006/relationships/slide" Target="slides/slide104.xml"/><Relationship Id="rId105" Type="http://schemas.openxmlformats.org/officeDocument/2006/relationships/slide" Target="slides/slide103.xml"/><Relationship Id="rId104" Type="http://schemas.openxmlformats.org/officeDocument/2006/relationships/slide" Target="slides/slide102.xml"/><Relationship Id="rId103" Type="http://schemas.openxmlformats.org/officeDocument/2006/relationships/slide" Target="slides/slide101.xml"/><Relationship Id="rId102" Type="http://schemas.openxmlformats.org/officeDocument/2006/relationships/slide" Target="slides/slide100.xml"/><Relationship Id="rId101" Type="http://schemas.openxmlformats.org/officeDocument/2006/relationships/slide" Target="slides/slide99.xml"/><Relationship Id="rId100" Type="http://schemas.openxmlformats.org/officeDocument/2006/relationships/slide" Target="slides/slide98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4" Type="http://schemas.openxmlformats.org/officeDocument/2006/relationships/image" Target="../media/image38.wmf"/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32.vml.rels><?xml version="1.0" encoding="UTF-8" standalone="yes"?>
<Relationships xmlns="http://schemas.openxmlformats.org/package/2006/relationships"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7.vml.rels><?xml version="1.0" encoding="UTF-8" standalone="yes"?>
<Relationships xmlns="http://schemas.openxmlformats.org/package/2006/relationships"><Relationship Id="rId4" Type="http://schemas.openxmlformats.org/officeDocument/2006/relationships/image" Target="../media/image86.wmf"/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8.vml.rels><?xml version="1.0" encoding="UTF-8" standalone="yes"?>
<Relationships xmlns="http://schemas.openxmlformats.org/package/2006/relationships"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102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5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3.wmf"/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55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7.wmf"/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6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6802" name="Group 76801"/>
          <p:cNvGrpSpPr/>
          <p:nvPr/>
        </p:nvGrpSpPr>
        <p:grpSpPr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76803" name="Straight Connector 76802"/>
            <p:cNvSpPr/>
            <p:nvPr/>
          </p:nvSpPr>
          <p:spPr>
            <a:xfrm>
              <a:off x="912" y="1584"/>
              <a:ext cx="456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6804" name="Freeform 76803"/>
            <p:cNvSpPr/>
            <p:nvPr/>
          </p:nvSpPr>
          <p:spPr>
            <a:xfrm>
              <a:off x="-1584" y="864"/>
              <a:ext cx="2304" cy="2304"/>
            </a:xfrm>
            <a:custGeom>
              <a:avLst/>
              <a:gdLst>
                <a:gd name="A1" fmla="val 12083"/>
                <a:gd name="A2" fmla="val -32000"/>
                <a:gd name="A3" fmla="val 32000"/>
                <a:gd name="G0" fmla="+- A1 0 0"/>
                <a:gd name="G1" fmla="+- A2 0 0"/>
                <a:gd name="G2" fmla="+- A3 0 0"/>
                <a:gd name="T0" fmla="*/ G0 G0 1"/>
                <a:gd name="T1" fmla="*/ 32000 32000 1"/>
                <a:gd name="T2" fmla="+- 0 T1 T0"/>
                <a:gd name="T3" fmla="sqrt T2"/>
                <a:gd name="G3" fmla="*/ 32000 T3 32000"/>
                <a:gd name="T4" fmla="*/ G1 G1 1"/>
                <a:gd name="T5" fmla="*/ 32000 32000 1"/>
                <a:gd name="T6" fmla="+- 0 T5 T4"/>
                <a:gd name="T7" fmla="sqrt T6"/>
                <a:gd name="G4" fmla="*/ 32000 T7 32000"/>
                <a:gd name="T8" fmla="*/ G2 G2 1"/>
                <a:gd name="T9" fmla="*/ 32000 32000 1"/>
                <a:gd name="T10" fmla="+- 0 T9 T8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</a:gdLst>
              <a:ahLst/>
              <a:cxnLst/>
              <a:rect l="G27" t="G11" r="G25" b="G14"/>
              <a:pathLst>
                <a:path w="64000" h="64000">
                  <a:moveTo>
                    <a:pt x="44083" y="2369"/>
                  </a:moveTo>
                  <a:arcTo wR="32000" hR="32000" stAng="-4068954" swAng="8137868"/>
                  <a:arcTo wR="32000" hR="32000" stAng="-17531086" swAng="41"/>
                  <a:lnTo>
                    <a:pt x="44083" y="61632"/>
                  </a:lnTo>
                  <a:lnTo>
                    <a:pt x="44083" y="2368"/>
                  </a:lnTo>
                  <a:arcTo wR="32000" hR="32000" stAng="-4068995" swAng="41"/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76805" name="Freeform 76804"/>
            <p:cNvSpPr/>
            <p:nvPr/>
          </p:nvSpPr>
          <p:spPr>
            <a:xfrm>
              <a:off x="-2030" y="192"/>
              <a:ext cx="2544" cy="2544"/>
            </a:xfrm>
            <a:custGeom>
              <a:avLst/>
              <a:gdLst>
                <a:gd name="A1" fmla="val 18994"/>
                <a:gd name="A2" fmla="val -30013"/>
                <a:gd name="A3" fmla="val 32000"/>
                <a:gd name="G0" fmla="+- A1 0 0"/>
                <a:gd name="G1" fmla="+- A2 0 0"/>
                <a:gd name="G2" fmla="+- A3 0 0"/>
                <a:gd name="T0" fmla="*/ G0 G0 1"/>
                <a:gd name="T1" fmla="*/ 32000 32000 1"/>
                <a:gd name="T2" fmla="+- 0 T1 T0"/>
                <a:gd name="T3" fmla="sqrt T2"/>
                <a:gd name="G3" fmla="*/ 32000 T3 32000"/>
                <a:gd name="T4" fmla="*/ G1 G1 1"/>
                <a:gd name="T5" fmla="*/ 32000 32000 1"/>
                <a:gd name="T6" fmla="+- 0 T5 T4"/>
                <a:gd name="T7" fmla="sqrt T6"/>
                <a:gd name="G4" fmla="*/ 32000 T7 32000"/>
                <a:gd name="T8" fmla="*/ G2 G2 1"/>
                <a:gd name="T9" fmla="*/ 32000 32000 1"/>
                <a:gd name="T10" fmla="+- 0 T9 T8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</a:gdLst>
              <a:ahLst/>
              <a:cxnLst/>
              <a:rect l="G27" t="G11" r="G25" b="G14"/>
              <a:pathLst>
                <a:path w="64000" h="64000">
                  <a:moveTo>
                    <a:pt x="50994" y="6247"/>
                  </a:moveTo>
                  <a:arcTo wR="32000" hR="32000" stAng="-3215437" swAng="6430810"/>
                  <a:arcTo wR="32000" hR="32000" stAng="-18384627" swAng="64"/>
                  <a:lnTo>
                    <a:pt x="50994" y="57754"/>
                  </a:lnTo>
                  <a:lnTo>
                    <a:pt x="50994" y="6246"/>
                  </a:lnTo>
                  <a:arcTo wR="32000" hR="32000" stAng="-3215501" swAng="64"/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pPr lvl="0"/>
              <a:endParaRPr sz="1800">
                <a:latin typeface="Arial" panose="020B0604020202020204" pitchFamily="34" charset="0"/>
              </a:endParaRPr>
            </a:p>
          </p:txBody>
        </p:sp>
      </p:grpSp>
      <p:sp>
        <p:nvSpPr>
          <p:cNvPr id="76806" name="Title 76805"/>
          <p:cNvSpPr>
            <a:spLocks noGrp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>
              <a:buClrTx/>
              <a:buSzTx/>
              <a:buFontTx/>
              <a:defRPr sz="4000"/>
            </a:lvl1pPr>
          </a:lstStyle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76807" name="Subtitle 76806"/>
          <p:cNvSpPr>
            <a:spLocks noGrp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>
              <a:buClr>
                <a:schemeClr val="tx2"/>
              </a:buClr>
              <a:buSzPct val="7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2"/>
              </a:buClr>
              <a:buSzPct val="70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tx2"/>
              </a:buClr>
              <a:buSzPct val="60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dirty="0"/>
              <a:t>Образец подзаголовка</a:t>
            </a:r>
            <a:endParaRPr dirty="0"/>
          </a:p>
        </p:txBody>
      </p:sp>
      <p:sp>
        <p:nvSpPr>
          <p:cNvPr id="76808" name="Date Placeholder 76807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fld id="{BB962C8B-B14F-4D97-AF65-F5344CB8AC3E}" type="datetime1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  <p:sp>
        <p:nvSpPr>
          <p:cNvPr id="76809" name="Footer Placeholder 7680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>
                <a:latin typeface="Verdana" panose="020B0604030504040204" pitchFamily="34" charset="0"/>
              </a:defRPr>
            </a:lvl1pPr>
          </a:lstStyle>
          <a:p>
            <a:endParaRPr lang="ru-RU"/>
          </a:p>
        </p:txBody>
      </p:sp>
      <p:sp>
        <p:nvSpPr>
          <p:cNvPr id="76810" name="Slide Number Placeholder 7680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5222" y="301625"/>
            <a:ext cx="1828403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79215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8367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9955" y="1827213"/>
            <a:ext cx="358367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75778" name="Group 75777"/>
          <p:cNvGrpSpPr/>
          <p:nvPr/>
        </p:nvGrpSpPr>
        <p:grpSpPr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5779" name="Freeform 75778"/>
            <p:cNvSpPr/>
            <p:nvPr/>
          </p:nvSpPr>
          <p:spPr>
            <a:xfrm>
              <a:off x="-2040" y="432"/>
              <a:ext cx="2592" cy="1968"/>
            </a:xfrm>
            <a:custGeom>
              <a:avLst/>
              <a:gdLst>
                <a:gd name="A1" fmla="val 18296"/>
                <a:gd name="A2" fmla="val -30880"/>
                <a:gd name="A3" fmla="val 31512"/>
                <a:gd name="G0" fmla="+- A1 0 0"/>
                <a:gd name="G1" fmla="+- A2 0 0"/>
                <a:gd name="G2" fmla="+- A3 0 0"/>
                <a:gd name="T0" fmla="*/ G0 G0 1"/>
                <a:gd name="T1" fmla="*/ 32000 32000 1"/>
                <a:gd name="T2" fmla="+- 0 T1 T0"/>
                <a:gd name="T3" fmla="sqrt T2"/>
                <a:gd name="G3" fmla="*/ 32000 T3 32000"/>
                <a:gd name="T4" fmla="*/ G1 G1 1"/>
                <a:gd name="T5" fmla="*/ 32000 32000 1"/>
                <a:gd name="T6" fmla="+- 0 T5 T4"/>
                <a:gd name="T7" fmla="sqrt T6"/>
                <a:gd name="G4" fmla="*/ 32000 T7 32000"/>
                <a:gd name="T8" fmla="*/ G2 G2 1"/>
                <a:gd name="T9" fmla="*/ 32000 32000 1"/>
                <a:gd name="T10" fmla="+- 0 T9 T8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</a:gdLst>
              <a:ahLst/>
              <a:cxnLst/>
              <a:rect l="G27" t="G11" r="G25" b="G14"/>
              <a:pathLst>
                <a:path w="64000" h="64000">
                  <a:moveTo>
                    <a:pt x="50296" y="5746"/>
                  </a:moveTo>
                  <a:arcTo wR="32000" hR="32000" stAng="-3307678" swAng="6615294"/>
                  <a:arcTo wR="32000" hR="32000" stAng="-18292383" swAng="61"/>
                  <a:lnTo>
                    <a:pt x="50296" y="58255"/>
                  </a:lnTo>
                  <a:lnTo>
                    <a:pt x="50296" y="5745"/>
                  </a:lnTo>
                  <a:arcTo wR="32000" hR="32000" stAng="-3307739" swAng="61"/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p>
              <a:pPr lvl="0"/>
              <a:endParaRPr sz="2400">
                <a:latin typeface="Times New Roman" panose="02020603050405020304" pitchFamily="18" charset="0"/>
              </a:endParaRPr>
            </a:p>
          </p:txBody>
        </p:sp>
        <p:sp>
          <p:nvSpPr>
            <p:cNvPr id="75780" name="Freeform 75779"/>
            <p:cNvSpPr/>
            <p:nvPr/>
          </p:nvSpPr>
          <p:spPr>
            <a:xfrm>
              <a:off x="-1528" y="0"/>
              <a:ext cx="1949" cy="1987"/>
            </a:xfrm>
            <a:custGeom>
              <a:avLst/>
              <a:gdLst>
                <a:gd name="A1" fmla="val 18077"/>
                <a:gd name="A2" fmla="val -30880"/>
                <a:gd name="A3" fmla="val 32000"/>
                <a:gd name="G0" fmla="+- A1 0 0"/>
                <a:gd name="G1" fmla="+- A2 0 0"/>
                <a:gd name="G2" fmla="+- A3 0 0"/>
                <a:gd name="T0" fmla="*/ G0 G0 1"/>
                <a:gd name="T1" fmla="*/ 32000 32000 1"/>
                <a:gd name="T2" fmla="+- 0 T1 T0"/>
                <a:gd name="T3" fmla="sqrt T2"/>
                <a:gd name="G3" fmla="*/ 32000 T3 32000"/>
                <a:gd name="T4" fmla="*/ G1 G1 1"/>
                <a:gd name="T5" fmla="*/ 32000 32000 1"/>
                <a:gd name="T6" fmla="+- 0 T5 T4"/>
                <a:gd name="T7" fmla="sqrt T6"/>
                <a:gd name="G4" fmla="*/ 32000 T7 32000"/>
                <a:gd name="T8" fmla="*/ G2 G2 1"/>
                <a:gd name="T9" fmla="*/ 32000 32000 1"/>
                <a:gd name="T10" fmla="+- 0 T9 T8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</a:gdLst>
              <a:ahLst/>
              <a:cxnLst/>
              <a:rect l="G27" t="G11" r="G25" b="G14"/>
              <a:pathLst>
                <a:path w="64000" h="64000">
                  <a:moveTo>
                    <a:pt x="50077" y="5595"/>
                  </a:moveTo>
                  <a:arcTo wR="32000" hR="32000" stAng="-3336255" swAng="6672450"/>
                  <a:arcTo wR="32000" hR="32000" stAng="-18263805" swAng="61"/>
                  <a:lnTo>
                    <a:pt x="50077" y="58406"/>
                  </a:lnTo>
                  <a:lnTo>
                    <a:pt x="50077" y="5594"/>
                  </a:lnTo>
                  <a:arcTo wR="32000" hR="32000" stAng="-3336316" swAng="61"/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pPr lvl="0"/>
              <a:endParaRPr sz="1800">
                <a:latin typeface="Arial" panose="020B0604020202020204" pitchFamily="34" charset="0"/>
              </a:endParaRPr>
            </a:p>
          </p:txBody>
        </p:sp>
        <p:sp>
          <p:nvSpPr>
            <p:cNvPr id="75781" name="Straight Connector 75780"/>
            <p:cNvSpPr/>
            <p:nvPr/>
          </p:nvSpPr>
          <p:spPr>
            <a:xfrm>
              <a:off x="864" y="960"/>
              <a:ext cx="4608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5782" name="Title 7578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75783" name="Text Placeholder 75782"/>
          <p:cNvSpPr>
            <a:spLocks noGrp="1"/>
          </p:cNvSpPr>
          <p:nvPr>
            <p:ph type="body" idx="1"/>
          </p:nvPr>
        </p:nvSpPr>
        <p:spPr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75784" name="Date Placeholder 75783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200">
                <a:latin typeface="Verdana" panose="020B0604030504040204" pitchFamily="34" charset="0"/>
              </a:defRPr>
            </a:lvl1pPr>
          </a:lstStyle>
          <a:p>
            <a:pPr lvl="0"/>
            <a:endParaRPr lang="ru-RU">
              <a:latin typeface="Arial" panose="020B0604020202020204" pitchFamily="34" charset="0"/>
            </a:endParaRPr>
          </a:p>
        </p:txBody>
      </p:sp>
      <p:sp>
        <p:nvSpPr>
          <p:cNvPr id="75785" name="Footer Placeholder 75784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200">
                <a:latin typeface="Verdana" panose="020B0604030504040204" pitchFamily="34" charset="0"/>
              </a:defRPr>
            </a:lvl1pPr>
          </a:lstStyle>
          <a:p>
            <a:pPr lvl="0"/>
            <a:endParaRPr lang="ru-RU"/>
          </a:p>
        </p:txBody>
      </p:sp>
      <p:sp>
        <p:nvSpPr>
          <p:cNvPr id="75786" name="Slide Number Placeholder 7578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 lvl="0"/>
            <a:fld id="{9A0DB2DC-4C9A-4742-B13C-FB6460FD3503}" type="slidenum">
              <a:rPr lang="ru-RU"/>
            </a:fld>
            <a:endParaRPr lang="ru-RU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5.wmf"/><Relationship Id="rId1" Type="http://schemas.openxmlformats.org/officeDocument/2006/relationships/oleObject" Target="../embeddings/oleObject106.bin"/></Relationships>
</file>

<file path=ppt/slides/_rels/slide10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6.wmf"/><Relationship Id="rId1" Type="http://schemas.openxmlformats.org/officeDocument/2006/relationships/oleObject" Target="../embeddings/oleObject107.bin"/></Relationships>
</file>

<file path=ppt/slides/_rels/slide10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7.wmf"/><Relationship Id="rId1" Type="http://schemas.openxmlformats.org/officeDocument/2006/relationships/oleObject" Target="../embeddings/oleObject108.bin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9.wmf"/><Relationship Id="rId3" Type="http://schemas.openxmlformats.org/officeDocument/2006/relationships/oleObject" Target="../embeddings/oleObject110.bin"/><Relationship Id="rId2" Type="http://schemas.openxmlformats.org/officeDocument/2006/relationships/image" Target="../media/image108.wmf"/><Relationship Id="rId1" Type="http://schemas.openxmlformats.org/officeDocument/2006/relationships/oleObject" Target="../embeddings/oleObject109.bin"/></Relationships>
</file>

<file path=ppt/slides/_rels/slide10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3.wmf"/><Relationship Id="rId7" Type="http://schemas.openxmlformats.org/officeDocument/2006/relationships/oleObject" Target="../embeddings/oleObject114.bin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111.wmf"/><Relationship Id="rId3" Type="http://schemas.openxmlformats.org/officeDocument/2006/relationships/oleObject" Target="../embeddings/oleObject112.bin"/><Relationship Id="rId2" Type="http://schemas.openxmlformats.org/officeDocument/2006/relationships/image" Target="../media/image110.wmf"/><Relationship Id="rId10" Type="http://schemas.openxmlformats.org/officeDocument/2006/relationships/vmlDrawing" Target="../drawings/vmlDrawing54.vml"/><Relationship Id="rId1" Type="http://schemas.openxmlformats.org/officeDocument/2006/relationships/oleObject" Target="../embeddings/oleObject111.bin"/></Relationships>
</file>

<file path=ppt/slides/_rels/slide10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17.wmf"/><Relationship Id="rId7" Type="http://schemas.openxmlformats.org/officeDocument/2006/relationships/oleObject" Target="../embeddings/oleObject118.bin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15.wmf"/><Relationship Id="rId3" Type="http://schemas.openxmlformats.org/officeDocument/2006/relationships/oleObject" Target="../embeddings/oleObject116.bin"/><Relationship Id="rId2" Type="http://schemas.openxmlformats.org/officeDocument/2006/relationships/image" Target="../media/image114.wmf"/><Relationship Id="rId10" Type="http://schemas.openxmlformats.org/officeDocument/2006/relationships/vmlDrawing" Target="../drawings/vmlDrawing55.vml"/><Relationship Id="rId1" Type="http://schemas.openxmlformats.org/officeDocument/2006/relationships/oleObject" Target="../embeddings/oleObject115.bin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8.wmf"/><Relationship Id="rId1" Type="http://schemas.openxmlformats.org/officeDocument/2006/relationships/oleObject" Target="../embeddings/oleObject119.bin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9.wmf"/><Relationship Id="rId1" Type="http://schemas.openxmlformats.org/officeDocument/2006/relationships/oleObject" Target="../embeddings/oleObject120.bin"/></Relationships>
</file>

<file path=ppt/slides/_rels/slide1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0.wmf"/><Relationship Id="rId1" Type="http://schemas.openxmlformats.org/officeDocument/2006/relationships/oleObject" Target="../embeddings/oleObject121.bin"/></Relationships>
</file>

<file path=ppt/slides/_rels/slide1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1.wmf"/><Relationship Id="rId1" Type="http://schemas.openxmlformats.org/officeDocument/2006/relationships/oleObject" Target="../embeddings/oleObject122.bin"/></Relationships>
</file>

<file path=ppt/slides/_rels/slide1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2.wmf"/><Relationship Id="rId1" Type="http://schemas.openxmlformats.org/officeDocument/2006/relationships/oleObject" Target="../embeddings/oleObject123.bin"/></Relationships>
</file>

<file path=ppt/slides/_rels/slide1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3.wmf"/><Relationship Id="rId1" Type="http://schemas.openxmlformats.org/officeDocument/2006/relationships/oleObject" Target="../embeddings/oleObject124.bin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2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126.w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25.wmf"/><Relationship Id="rId3" Type="http://schemas.openxmlformats.org/officeDocument/2006/relationships/oleObject" Target="../embeddings/oleObject126.bin"/><Relationship Id="rId2" Type="http://schemas.openxmlformats.org/officeDocument/2006/relationships/image" Target="../media/image124.wmf"/><Relationship Id="rId1" Type="http://schemas.openxmlformats.org/officeDocument/2006/relationships/oleObject" Target="../embeddings/oleObject125.bin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3.wmf"/><Relationship Id="rId1" Type="http://schemas.openxmlformats.org/officeDocument/2006/relationships/oleObject" Target="../embeddings/oleObject2.bin"/></Relationships>
</file>

<file path=ppt/slides/_rels/slide12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8.wmf"/><Relationship Id="rId3" Type="http://schemas.openxmlformats.org/officeDocument/2006/relationships/oleObject" Target="../embeddings/oleObject129.bin"/><Relationship Id="rId2" Type="http://schemas.openxmlformats.org/officeDocument/2006/relationships/image" Target="../media/image127.wmf"/><Relationship Id="rId1" Type="http://schemas.openxmlformats.org/officeDocument/2006/relationships/oleObject" Target="../embeddings/oleObject128.bin"/></Relationships>
</file>

<file path=ppt/slides/_rels/slide12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9.wmf"/><Relationship Id="rId1" Type="http://schemas.openxmlformats.org/officeDocument/2006/relationships/oleObject" Target="../embeddings/oleObject130.bin"/></Relationships>
</file>

<file path=ppt/slides/_rels/slide1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1.wmf"/><Relationship Id="rId3" Type="http://schemas.openxmlformats.org/officeDocument/2006/relationships/oleObject" Target="../embeddings/oleObject132.bin"/><Relationship Id="rId2" Type="http://schemas.openxmlformats.org/officeDocument/2006/relationships/image" Target="../media/image130.wmf"/><Relationship Id="rId1" Type="http://schemas.openxmlformats.org/officeDocument/2006/relationships/oleObject" Target="../embeddings/oleObject131.bin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6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133.wmf"/><Relationship Id="rId3" Type="http://schemas.openxmlformats.org/officeDocument/2006/relationships/oleObject" Target="../embeddings/oleObject134.bin"/><Relationship Id="rId2" Type="http://schemas.openxmlformats.org/officeDocument/2006/relationships/image" Target="../media/image132.wmf"/><Relationship Id="rId1" Type="http://schemas.openxmlformats.org/officeDocument/2006/relationships/oleObject" Target="../embeddings/oleObject133.bin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5.wmf"/><Relationship Id="rId1" Type="http://schemas.openxmlformats.org/officeDocument/2006/relationships/oleObject" Target="../embeddings/oleObject136.bin"/></Relationships>
</file>

<file path=ppt/slides/_rels/slide1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6.wmf"/><Relationship Id="rId1" Type="http://schemas.openxmlformats.org/officeDocument/2006/relationships/oleObject" Target="../embeddings/oleObject137.bin"/></Relationships>
</file>

<file path=ppt/slides/_rels/slide1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7.wmf"/><Relationship Id="rId1" Type="http://schemas.openxmlformats.org/officeDocument/2006/relationships/oleObject" Target="../embeddings/oleObject138.bin"/></Relationships>
</file>

<file path=ppt/slides/_rels/slide12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8.wmf"/><Relationship Id="rId1" Type="http://schemas.openxmlformats.org/officeDocument/2006/relationships/oleObject" Target="../embeddings/oleObject139.bin"/></Relationships>
</file>

<file path=ppt/slides/_rels/slide12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9.wmf"/><Relationship Id="rId1" Type="http://schemas.openxmlformats.org/officeDocument/2006/relationships/oleObject" Target="../embeddings/oleObject14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6.wmf"/><Relationship Id="rId1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1.wmf"/><Relationship Id="rId1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3.bin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2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19.wmf"/><Relationship Id="rId10" Type="http://schemas.openxmlformats.org/officeDocument/2006/relationships/vmlDrawing" Target="../drawings/vmlDrawing10.vml"/><Relationship Id="rId1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6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9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28.wmf"/><Relationship Id="rId1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wmf"/><Relationship Id="rId1" Type="http://schemas.openxmlformats.org/officeDocument/2006/relationships/oleObject" Target="../embeddings/oleObject30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5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32.wmf"/><Relationship Id="rId1" Type="http://schemas.openxmlformats.org/officeDocument/2006/relationships/oleObject" Target="../embeddings/oleObject31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8.wmf"/><Relationship Id="rId7" Type="http://schemas.openxmlformats.org/officeDocument/2006/relationships/oleObject" Target="../embeddings/oleObject37.bin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wmf"/><Relationship Id="rId3" Type="http://schemas.openxmlformats.org/officeDocument/2006/relationships/oleObject" Target="../embeddings/oleObject35.bin"/><Relationship Id="rId2" Type="http://schemas.openxmlformats.org/officeDocument/2006/relationships/image" Target="../media/image35.wmf"/><Relationship Id="rId10" Type="http://schemas.openxmlformats.org/officeDocument/2006/relationships/vmlDrawing" Target="../drawings/vmlDrawing16.vml"/><Relationship Id="rId1" Type="http://schemas.openxmlformats.org/officeDocument/2006/relationships/oleObject" Target="../embeddings/oleObject34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7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0.wmf"/><Relationship Id="rId3" Type="http://schemas.openxmlformats.org/officeDocument/2006/relationships/oleObject" Target="../embeddings/oleObject39.bin"/><Relationship Id="rId2" Type="http://schemas.openxmlformats.org/officeDocument/2006/relationships/image" Target="../media/image39.wmf"/><Relationship Id="rId1" Type="http://schemas.openxmlformats.org/officeDocument/2006/relationships/oleObject" Target="../embeddings/oleObject38.bin"/></Relationships>
</file>

<file path=ppt/slides/_rels/slide4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wmf"/><Relationship Id="rId3" Type="http://schemas.openxmlformats.org/officeDocument/2006/relationships/oleObject" Target="../embeddings/oleObject42.bin"/><Relationship Id="rId2" Type="http://schemas.openxmlformats.org/officeDocument/2006/relationships/image" Target="../media/image42.wmf"/><Relationship Id="rId1" Type="http://schemas.openxmlformats.org/officeDocument/2006/relationships/oleObject" Target="../embeddings/oleObject4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9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5.wmf"/><Relationship Id="rId3" Type="http://schemas.openxmlformats.org/officeDocument/2006/relationships/oleObject" Target="../embeddings/oleObject44.bin"/><Relationship Id="rId2" Type="http://schemas.openxmlformats.org/officeDocument/2006/relationships/image" Target="../media/image44.wmf"/><Relationship Id="rId1" Type="http://schemas.openxmlformats.org/officeDocument/2006/relationships/oleObject" Target="../embeddings/oleObject43.bin"/></Relationships>
</file>

<file path=ppt/slides/_rels/slide5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0.wmf"/><Relationship Id="rId7" Type="http://schemas.openxmlformats.org/officeDocument/2006/relationships/oleObject" Target="../embeddings/oleObject49.bin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8.wmf"/><Relationship Id="rId3" Type="http://schemas.openxmlformats.org/officeDocument/2006/relationships/oleObject" Target="../embeddings/oleObject47.bin"/><Relationship Id="rId2" Type="http://schemas.openxmlformats.org/officeDocument/2006/relationships/image" Target="../media/image47.wmf"/><Relationship Id="rId10" Type="http://schemas.openxmlformats.org/officeDocument/2006/relationships/vmlDrawing" Target="../drawings/vmlDrawing20.vml"/><Relationship Id="rId1" Type="http://schemas.openxmlformats.org/officeDocument/2006/relationships/oleObject" Target="../embeddings/oleObject46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1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2.wmf"/><Relationship Id="rId3" Type="http://schemas.openxmlformats.org/officeDocument/2006/relationships/oleObject" Target="../embeddings/oleObject51.bin"/><Relationship Id="rId2" Type="http://schemas.openxmlformats.org/officeDocument/2006/relationships/image" Target="../media/image51.wmf"/><Relationship Id="rId1" Type="http://schemas.openxmlformats.org/officeDocument/2006/relationships/oleObject" Target="../embeddings/oleObject50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2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5.wmf"/><Relationship Id="rId3" Type="http://schemas.openxmlformats.org/officeDocument/2006/relationships/oleObject" Target="../embeddings/oleObject54.bin"/><Relationship Id="rId2" Type="http://schemas.openxmlformats.org/officeDocument/2006/relationships/image" Target="../media/image54.wmf"/><Relationship Id="rId1" Type="http://schemas.openxmlformats.org/officeDocument/2006/relationships/oleObject" Target="../embeddings/oleObject53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wmf"/><Relationship Id="rId1" Type="http://schemas.openxmlformats.org/officeDocument/2006/relationships/oleObject" Target="../embeddings/oleObject56.bin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8.wmf"/><Relationship Id="rId1" Type="http://schemas.openxmlformats.org/officeDocument/2006/relationships/oleObject" Target="../embeddings/oleObject57.bin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wmf"/><Relationship Id="rId1" Type="http://schemas.openxmlformats.org/officeDocument/2006/relationships/oleObject" Target="../embeddings/oleObject58.bin"/></Relationships>
</file>

<file path=ppt/slides/_rels/slide6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1.wmf"/><Relationship Id="rId3" Type="http://schemas.openxmlformats.org/officeDocument/2006/relationships/oleObject" Target="../embeddings/oleObject60.bin"/><Relationship Id="rId2" Type="http://schemas.openxmlformats.org/officeDocument/2006/relationships/image" Target="../media/image60.wmf"/><Relationship Id="rId1" Type="http://schemas.openxmlformats.org/officeDocument/2006/relationships/oleObject" Target="../embeddings/oleObject59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7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3.wmf"/><Relationship Id="rId3" Type="http://schemas.openxmlformats.org/officeDocument/2006/relationships/oleObject" Target="../embeddings/oleObject62.bin"/><Relationship Id="rId2" Type="http://schemas.openxmlformats.org/officeDocument/2006/relationships/image" Target="../media/image62.wmf"/><Relationship Id="rId1" Type="http://schemas.openxmlformats.org/officeDocument/2006/relationships/oleObject" Target="../embeddings/oleObject61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8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6.wmf"/><Relationship Id="rId3" Type="http://schemas.openxmlformats.org/officeDocument/2006/relationships/oleObject" Target="../embeddings/oleObject65.bin"/><Relationship Id="rId2" Type="http://schemas.openxmlformats.org/officeDocument/2006/relationships/image" Target="../media/image65.wmf"/><Relationship Id="rId1" Type="http://schemas.openxmlformats.org/officeDocument/2006/relationships/oleObject" Target="../embeddings/oleObject64.bin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9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8.wmf"/><Relationship Id="rId1" Type="http://schemas.openxmlformats.org/officeDocument/2006/relationships/oleObject" Target="../embeddings/oleObject6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9.wmf"/><Relationship Id="rId1" Type="http://schemas.openxmlformats.org/officeDocument/2006/relationships/oleObject" Target="../embeddings/oleObject68.bin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0.wmf"/><Relationship Id="rId1" Type="http://schemas.openxmlformats.org/officeDocument/2006/relationships/oleObject" Target="../embeddings/oleObject69.bin"/></Relationships>
</file>

<file path=ppt/slides/_rels/slide7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4.bin"/><Relationship Id="rId8" Type="http://schemas.openxmlformats.org/officeDocument/2006/relationships/image" Target="../media/image74.wmf"/><Relationship Id="rId7" Type="http://schemas.openxmlformats.org/officeDocument/2006/relationships/oleObject" Target="../embeddings/oleObject73.bin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2.wmf"/><Relationship Id="rId3" Type="http://schemas.openxmlformats.org/officeDocument/2006/relationships/oleObject" Target="../embeddings/oleObject71.bin"/><Relationship Id="rId2" Type="http://schemas.openxmlformats.org/officeDocument/2006/relationships/image" Target="../media/image71.wmf"/><Relationship Id="rId12" Type="http://schemas.openxmlformats.org/officeDocument/2006/relationships/vmlDrawing" Target="../drawings/vmlDrawing32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75.wmf"/><Relationship Id="rId1" Type="http://schemas.openxmlformats.org/officeDocument/2006/relationships/oleObject" Target="../embeddings/oleObject70.bin"/></Relationships>
</file>

<file path=ppt/slides/_rels/slide7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7.wmf"/><Relationship Id="rId3" Type="http://schemas.openxmlformats.org/officeDocument/2006/relationships/oleObject" Target="../embeddings/oleObject76.bin"/><Relationship Id="rId2" Type="http://schemas.openxmlformats.org/officeDocument/2006/relationships/image" Target="../media/image76.wmf"/><Relationship Id="rId1" Type="http://schemas.openxmlformats.org/officeDocument/2006/relationships/oleObject" Target="../embeddings/oleObject75.bin"/></Relationships>
</file>

<file path=ppt/slides/_rels/slide7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9.wmf"/><Relationship Id="rId3" Type="http://schemas.openxmlformats.org/officeDocument/2006/relationships/oleObject" Target="../embeddings/oleObject78.bin"/><Relationship Id="rId2" Type="http://schemas.openxmlformats.org/officeDocument/2006/relationships/image" Target="../media/image78.wmf"/><Relationship Id="rId1" Type="http://schemas.openxmlformats.org/officeDocument/2006/relationships/oleObject" Target="../embeddings/oleObject77.bin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0.wmf"/><Relationship Id="rId1" Type="http://schemas.openxmlformats.org/officeDocument/2006/relationships/oleObject" Target="../embeddings/oleObject79.bin"/></Relationships>
</file>

<file path=ppt/slides/_rels/slide7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6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2.wmf"/><Relationship Id="rId3" Type="http://schemas.openxmlformats.org/officeDocument/2006/relationships/oleObject" Target="../embeddings/oleObject81.bin"/><Relationship Id="rId2" Type="http://schemas.openxmlformats.org/officeDocument/2006/relationships/image" Target="../media/image81.wmf"/><Relationship Id="rId1" Type="http://schemas.openxmlformats.org/officeDocument/2006/relationships/oleObject" Target="../embeddings/oleObject8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6.wmf"/><Relationship Id="rId7" Type="http://schemas.openxmlformats.org/officeDocument/2006/relationships/oleObject" Target="../embeddings/oleObject85.bin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4.wmf"/><Relationship Id="rId3" Type="http://schemas.openxmlformats.org/officeDocument/2006/relationships/oleObject" Target="../embeddings/oleObject83.bin"/><Relationship Id="rId2" Type="http://schemas.openxmlformats.org/officeDocument/2006/relationships/image" Target="../media/image83.wmf"/><Relationship Id="rId10" Type="http://schemas.openxmlformats.org/officeDocument/2006/relationships/vmlDrawing" Target="../drawings/vmlDrawing37.vml"/><Relationship Id="rId1" Type="http://schemas.openxmlformats.org/officeDocument/2006/relationships/oleObject" Target="../embeddings/oleObject82.bin"/></Relationships>
</file>

<file path=ppt/slides/_rels/slide8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0.bin"/><Relationship Id="rId8" Type="http://schemas.openxmlformats.org/officeDocument/2006/relationships/image" Target="../media/image90.wmf"/><Relationship Id="rId7" Type="http://schemas.openxmlformats.org/officeDocument/2006/relationships/oleObject" Target="../embeddings/oleObject89.bin"/><Relationship Id="rId6" Type="http://schemas.openxmlformats.org/officeDocument/2006/relationships/image" Target="../media/image89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88.wmf"/><Relationship Id="rId3" Type="http://schemas.openxmlformats.org/officeDocument/2006/relationships/oleObject" Target="../embeddings/oleObject87.bin"/><Relationship Id="rId2" Type="http://schemas.openxmlformats.org/officeDocument/2006/relationships/image" Target="../media/image87.wmf"/><Relationship Id="rId14" Type="http://schemas.openxmlformats.org/officeDocument/2006/relationships/vmlDrawing" Target="../drawings/vmlDrawing38.v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92.wmf"/><Relationship Id="rId11" Type="http://schemas.openxmlformats.org/officeDocument/2006/relationships/oleObject" Target="../embeddings/oleObject91.bin"/><Relationship Id="rId10" Type="http://schemas.openxmlformats.org/officeDocument/2006/relationships/image" Target="../media/image91.wmf"/><Relationship Id="rId1" Type="http://schemas.openxmlformats.org/officeDocument/2006/relationships/oleObject" Target="../embeddings/oleObject86.bin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9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94.wmf"/><Relationship Id="rId3" Type="http://schemas.openxmlformats.org/officeDocument/2006/relationships/oleObject" Target="../embeddings/oleObject93.bin"/><Relationship Id="rId2" Type="http://schemas.openxmlformats.org/officeDocument/2006/relationships/image" Target="../media/image93.wmf"/><Relationship Id="rId1" Type="http://schemas.openxmlformats.org/officeDocument/2006/relationships/oleObject" Target="../embeddings/oleObject92.bin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6.wmf"/><Relationship Id="rId1" Type="http://schemas.openxmlformats.org/officeDocument/2006/relationships/oleObject" Target="../embeddings/oleObject95.bin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7.wmf"/><Relationship Id="rId1" Type="http://schemas.openxmlformats.org/officeDocument/2006/relationships/oleObject" Target="../embeddings/oleObject96.bin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8.wmf"/><Relationship Id="rId1" Type="http://schemas.openxmlformats.org/officeDocument/2006/relationships/oleObject" Target="../embeddings/oleObject97.bin"/></Relationships>
</file>

<file path=ppt/slides/_rels/slide8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9.wmf"/><Relationship Id="rId1" Type="http://schemas.openxmlformats.org/officeDocument/2006/relationships/oleObject" Target="../embeddings/oleObject98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0.wmf"/><Relationship Id="rId1" Type="http://schemas.openxmlformats.org/officeDocument/2006/relationships/oleObject" Target="../embeddings/oleObject99.bin"/></Relationships>
</file>

<file path=ppt/slides/_rels/slide9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1.wmf"/><Relationship Id="rId1" Type="http://schemas.openxmlformats.org/officeDocument/2006/relationships/oleObject" Target="../embeddings/oleObject100.bin"/></Relationships>
</file>

<file path=ppt/slides/_rels/slide9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6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2.wmf"/><Relationship Id="rId3" Type="http://schemas.openxmlformats.org/officeDocument/2006/relationships/oleObject" Target="../embeddings/oleObject102.bin"/><Relationship Id="rId2" Type="http://schemas.openxmlformats.org/officeDocument/2006/relationships/image" Target="../media/image102.wmf"/><Relationship Id="rId1" Type="http://schemas.openxmlformats.org/officeDocument/2006/relationships/oleObject" Target="../embeddings/oleObject101.bin"/></Relationships>
</file>

<file path=ppt/slides/_rels/slide9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3.wmf"/><Relationship Id="rId1" Type="http://schemas.openxmlformats.org/officeDocument/2006/relationships/oleObject" Target="../embeddings/oleObject103.bin"/></Relationships>
</file>

<file path=ppt/slides/_rels/slide9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4.wmf"/><Relationship Id="rId1" Type="http://schemas.openxmlformats.org/officeDocument/2006/relationships/oleObject" Target="../embeddings/oleObject104.bin"/></Relationships>
</file>

<file path=ppt/slides/_rels/slide9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9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3.wmf"/><Relationship Id="rId1" Type="http://schemas.openxmlformats.org/officeDocument/2006/relationships/oleObject" Target="../embeddings/oleObject105.bin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tle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Аналіз економічних систем</a:t>
            </a:r>
            <a:endParaRPr sz="3200"/>
          </a:p>
        </p:txBody>
      </p:sp>
      <p:sp>
        <p:nvSpPr>
          <p:cNvPr id="9219" name="Text Placeholder 921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uk-UA" altLang="x-none" sz="2500"/>
              <a:t>В основу покладений балансовий метод Леонтьєва «витрати-випуск». </a:t>
            </a:r>
            <a:endParaRPr lang="uk-UA" altLang="x-none" sz="2500"/>
          </a:p>
          <a:p>
            <a:endParaRPr lang="uk-UA" altLang="x-none" sz="2500"/>
          </a:p>
          <a:p>
            <a:r>
              <a:rPr lang="uk-UA" altLang="x-none" sz="2500"/>
              <a:t>Привабливість цього методу полягає в тому, що він по своїй природі заснований на строгих математичних співвідношеннях бухгалтерського балансу і, у той же час, дозволяє моделювати дуже складні й актуальні задачі економіки.  </a:t>
            </a:r>
            <a:endParaRPr sz="25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Title 8192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err="1"/>
              <a:t>Основн</a:t>
            </a:r>
            <a:r>
              <a:rPr lang="uk-UA" altLang="x-none"/>
              <a:t>і залежності</a:t>
            </a:r>
          </a:p>
        </p:txBody>
      </p:sp>
      <p:sp>
        <p:nvSpPr>
          <p:cNvPr id="81923" name="Text Placeholder 81922"/>
          <p:cNvSpPr>
            <a:spLocks noGrp="1"/>
          </p:cNvSpPr>
          <p:nvPr>
            <p:ph type="body" idx="1"/>
          </p:nvPr>
        </p:nvSpPr>
        <p:spPr>
          <a:xfrm>
            <a:off x="1370013" y="1827213"/>
            <a:ext cx="7313612" cy="4497387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Нехай економічна система випускає єдиний вид </a:t>
            </a:r>
            <a:r>
              <a:rPr lang="uk-UA" altLang="x-none" sz="2000" b="1"/>
              <a:t>продукції</a:t>
            </a:r>
            <a:r>
              <a:rPr lang="uk-UA" altLang="x-none" sz="2000"/>
              <a:t>, </a:t>
            </a:r>
            <a:r>
              <a:rPr lang="uk-UA" altLang="x-none" sz="2000" b="1"/>
              <a:t>сумарна вартість</a:t>
            </a:r>
            <a:r>
              <a:rPr lang="uk-UA" altLang="x-none" sz="2000"/>
              <a:t> якої за деякий проміжок часу (місяць, квартал, рік) дорівнює </a:t>
            </a:r>
            <a:r>
              <a:rPr lang="uk-UA" altLang="x-none" sz="2000" b="1" i="1"/>
              <a:t>x</a:t>
            </a:r>
            <a:r>
              <a:rPr lang="uk-UA" altLang="x-none" sz="2000"/>
              <a:t>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Частина цієї вартості </a:t>
            </a:r>
            <a:r>
              <a:rPr lang="uk-UA" altLang="x-none" sz="2000" b="1"/>
              <a:t>залишається в системі</a:t>
            </a:r>
            <a:r>
              <a:rPr lang="uk-UA" altLang="x-none" sz="2000"/>
              <a:t> з метою поновлення її роботи (витрати на закупівлю сировини, амортизаційні витрати і т.п.).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Позначимо цю частину, що залишається, через </a:t>
            </a:r>
            <a:r>
              <a:rPr lang="uk-UA" altLang="x-none" sz="2000" b="1" i="1"/>
              <a:t>w</a:t>
            </a:r>
            <a:r>
              <a:rPr lang="uk-UA" altLang="x-none" sz="2000"/>
              <a:t>.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Припустимо, що вона пропорційна сумарній вартості продукції </a:t>
            </a:r>
            <a:r>
              <a:rPr lang="uk-UA" altLang="x-none" sz="2000" b="1" i="1"/>
              <a:t>x</a:t>
            </a:r>
            <a:r>
              <a:rPr lang="uk-UA" altLang="x-none" sz="2000"/>
              <a:t>, тобто </a:t>
            </a:r>
            <a:r>
              <a:rPr lang="en-US" altLang="x-none" sz="2000" b="1" i="1"/>
              <a:t>w=ax</a:t>
            </a:r>
            <a:r>
              <a:rPr lang="uk-UA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Величину </a:t>
            </a:r>
            <a:r>
              <a:rPr lang="uk-UA" altLang="x-none" sz="2000" b="1" i="1"/>
              <a:t>а</a:t>
            </a:r>
            <a:r>
              <a:rPr lang="uk-UA" altLang="x-none" sz="2000"/>
              <a:t>, що показує частку продукції, що залишається у виробництві, називають </a:t>
            </a:r>
            <a:r>
              <a:rPr lang="uk-UA" altLang="x-none" sz="2000" b="1"/>
              <a:t>виробничим коефіцієнтом</a:t>
            </a:r>
            <a:r>
              <a:rPr lang="uk-UA" altLang="x-none" sz="2000"/>
              <a:t>.</a:t>
            </a:r>
            <a:r>
              <a:rPr sz="2000"/>
              <a:t> </a:t>
            </a:r>
            <a:endParaRPr sz="2000"/>
          </a:p>
        </p:txBody>
      </p:sp>
      <p:sp>
        <p:nvSpPr>
          <p:cNvPr id="81925" name="Rectangles 819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1490" name="Title 19148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4000"/>
              <a:t>Аналіз результатів</a:t>
            </a:r>
            <a:endParaRPr sz="4000"/>
          </a:p>
        </p:txBody>
      </p:sp>
      <p:sp>
        <p:nvSpPr>
          <p:cNvPr id="191491" name="Text Placeholder 191490"/>
          <p:cNvSpPr>
            <a:spLocks noGrp="1"/>
          </p:cNvSpPr>
          <p:nvPr>
            <p:ph type="body" idx="1"/>
          </p:nvPr>
        </p:nvSpPr>
        <p:spPr>
          <a:xfrm>
            <a:off x="1403350" y="1808163"/>
            <a:ext cx="7313613" cy="1943100"/>
          </a:xfrm>
          <a:ln/>
        </p:spPr>
        <p:txBody>
          <a:bodyPr/>
          <a:p>
            <a:r>
              <a:rPr lang="uk-UA" altLang="x-none" sz="2000"/>
              <a:t>З ростом величин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0</a:t>
            </a:r>
            <a:r>
              <a:rPr lang="en-US" altLang="x-none" sz="2000"/>
              <a:t>, </a:t>
            </a:r>
            <a:r>
              <a:rPr lang="en-US" altLang="x-none" sz="2000" b="1" i="1"/>
              <a:t>b</a:t>
            </a:r>
            <a:r>
              <a:rPr lang="en-US" altLang="x-none" sz="2000" b="1" i="1" baseline="-25000"/>
              <a:t>0</a:t>
            </a:r>
            <a:r>
              <a:rPr lang="en-US" altLang="x-none" sz="2000"/>
              <a:t>,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b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2</a:t>
            </a:r>
            <a:r>
              <a:rPr lang="en-US" altLang="x-none" sz="2000"/>
              <a:t>, </a:t>
            </a:r>
            <a:r>
              <a:rPr lang="en-US" altLang="x-none" sz="2000" b="1" i="1"/>
              <a:t>b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корені  зближаються між собою (рис. 4.2), але доти, доки вони залишаються дійсними, картина в цілому якісно не змінюється.</a:t>
            </a:r>
            <a:endParaRPr sz="2000"/>
          </a:p>
        </p:txBody>
      </p:sp>
      <p:sp>
        <p:nvSpPr>
          <p:cNvPr id="191493" name="Rectangles 191492"/>
          <p:cNvSpPr/>
          <p:nvPr/>
        </p:nvSpPr>
        <p:spPr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91495" name="Group 191494"/>
          <p:cNvGrpSpPr/>
          <p:nvPr/>
        </p:nvGrpSpPr>
        <p:grpSpPr>
          <a:xfrm>
            <a:off x="2663825" y="3429000"/>
            <a:ext cx="4598988" cy="2635250"/>
            <a:chOff x="1633" y="1003"/>
            <a:chExt cx="2897" cy="1660"/>
          </a:xfrm>
        </p:grpSpPr>
        <p:graphicFrame>
          <p:nvGraphicFramePr>
            <p:cNvPr id="191492" name="Object 191491"/>
            <p:cNvGraphicFramePr/>
            <p:nvPr/>
          </p:nvGraphicFramePr>
          <p:xfrm>
            <a:off x="1633" y="1003"/>
            <a:ext cx="2897" cy="1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" r:id="rId1" imgW="3829050" imgH="2085975" progId="CorelDraw.Graphic.7">
                    <p:embed/>
                  </p:oleObj>
                </mc:Choice>
                <mc:Fallback>
                  <p:oleObj name="" r:id="rId1" imgW="3829050" imgH="2085975" progId="CorelDraw.Graphic.7">
                    <p:embed/>
                    <p:pic>
                      <p:nvPicPr>
                        <p:cNvPr id="0" name="Picture 309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633" y="1003"/>
                          <a:ext cx="2897" cy="15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1494" name="Text Box 191493"/>
            <p:cNvSpPr txBox="1"/>
            <p:nvPr/>
          </p:nvSpPr>
          <p:spPr>
            <a:xfrm>
              <a:off x="2472" y="2432"/>
              <a:ext cx="115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4.2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2514" name="Title 19251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4000"/>
              <a:t>Аналіз результатів</a:t>
            </a:r>
            <a:endParaRPr sz="4000"/>
          </a:p>
        </p:txBody>
      </p:sp>
      <p:sp>
        <p:nvSpPr>
          <p:cNvPr id="192515" name="Text Placeholder 192514"/>
          <p:cNvSpPr>
            <a:spLocks noGrp="1"/>
          </p:cNvSpPr>
          <p:nvPr>
            <p:ph type="body" idx="1"/>
          </p:nvPr>
        </p:nvSpPr>
        <p:spPr>
          <a:xfrm>
            <a:off x="1370013" y="1727200"/>
            <a:ext cx="7313612" cy="41148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При подальшому рості величин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0</a:t>
            </a:r>
            <a:r>
              <a:rPr lang="en-US" altLang="x-none" sz="2000"/>
              <a:t>, </a:t>
            </a:r>
            <a:r>
              <a:rPr lang="en-US" altLang="x-none" sz="2000" b="1" i="1"/>
              <a:t>b</a:t>
            </a:r>
            <a:r>
              <a:rPr lang="en-US" altLang="x-none" sz="2000" b="1" i="1" baseline="-25000"/>
              <a:t>0</a:t>
            </a:r>
            <a:r>
              <a:rPr lang="en-US" altLang="x-none" sz="2000"/>
              <a:t>,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b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2</a:t>
            </a:r>
            <a:r>
              <a:rPr lang="en-US" altLang="x-none" sz="2000"/>
              <a:t>, </a:t>
            </a:r>
            <a:r>
              <a:rPr lang="en-US" altLang="x-none" sz="2000" b="1" i="1"/>
              <a:t>b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настає момент, коли корені зливаються (рис. 4.3).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Тепер уже зона росту величини </a:t>
            </a:r>
            <a:r>
              <a:rPr lang="uk-UA" altLang="x-none" sz="2000" b="1" i="1"/>
              <a:t>x</a:t>
            </a:r>
            <a:r>
              <a:rPr lang="uk-UA" altLang="x-none" sz="2000"/>
              <a:t> відсутня, але зберігається положення рівноваги, що відповідає кратному кореню.</a:t>
            </a:r>
            <a:r>
              <a:rPr sz="2000"/>
              <a:t> </a:t>
            </a:r>
            <a:endParaRPr sz="2000"/>
          </a:p>
        </p:txBody>
      </p:sp>
      <p:sp>
        <p:nvSpPr>
          <p:cNvPr id="192517" name="Rectangles 192516"/>
          <p:cNvSpPr/>
          <p:nvPr/>
        </p:nvSpPr>
        <p:spPr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92519" name="Group 192518"/>
          <p:cNvGrpSpPr/>
          <p:nvPr/>
        </p:nvGrpSpPr>
        <p:grpSpPr>
          <a:xfrm>
            <a:off x="2555875" y="3759200"/>
            <a:ext cx="4789488" cy="2736850"/>
            <a:chOff x="1610" y="2368"/>
            <a:chExt cx="3017" cy="1724"/>
          </a:xfrm>
        </p:grpSpPr>
        <p:graphicFrame>
          <p:nvGraphicFramePr>
            <p:cNvPr id="192516" name="Object 192515"/>
            <p:cNvGraphicFramePr/>
            <p:nvPr/>
          </p:nvGraphicFramePr>
          <p:xfrm>
            <a:off x="1610" y="2368"/>
            <a:ext cx="3017" cy="1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1" imgW="3829050" imgH="2085975" progId="CorelDraw.Graphic.7">
                    <p:embed/>
                  </p:oleObj>
                </mc:Choice>
                <mc:Fallback>
                  <p:oleObj name="" r:id="rId1" imgW="3829050" imgH="2085975" progId="CorelDraw.Graphic.7">
                    <p:embed/>
                    <p:pic>
                      <p:nvPicPr>
                        <p:cNvPr id="0" name="Picture 309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610" y="2368"/>
                          <a:ext cx="3017" cy="164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2518" name="Text Box 192517"/>
            <p:cNvSpPr txBox="1"/>
            <p:nvPr/>
          </p:nvSpPr>
          <p:spPr>
            <a:xfrm>
              <a:off x="2631" y="3861"/>
              <a:ext cx="120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4.3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3538" name="Title 19353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4000"/>
              <a:t>Аналіз результатів</a:t>
            </a:r>
            <a:endParaRPr sz="4000"/>
          </a:p>
        </p:txBody>
      </p:sp>
      <p:sp>
        <p:nvSpPr>
          <p:cNvPr id="193539" name="Text Placeholder 193538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313612" cy="1871662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Збільшуючи величини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0</a:t>
            </a:r>
            <a:r>
              <a:rPr lang="en-US" altLang="x-none" sz="2000"/>
              <a:t>, </a:t>
            </a:r>
            <a:r>
              <a:rPr lang="en-US" altLang="x-none" sz="2000" b="1" i="1"/>
              <a:t>b</a:t>
            </a:r>
            <a:r>
              <a:rPr lang="en-US" altLang="x-none" sz="2000" b="1" i="1" baseline="-25000"/>
              <a:t>0</a:t>
            </a:r>
            <a:r>
              <a:rPr lang="en-US" altLang="x-none" sz="2000"/>
              <a:t>,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b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2</a:t>
            </a:r>
            <a:r>
              <a:rPr lang="en-US" altLang="x-none" sz="2000"/>
              <a:t>, </a:t>
            </a:r>
            <a:r>
              <a:rPr lang="en-US" altLang="x-none" sz="2000" b="1" i="1"/>
              <a:t>b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далі, ми приходимо до ситуації відсутності дійсних коренів, що відповідає відсутності положень рівноваги (рис. 4.4).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цьому випадку можливо тільки убування величини </a:t>
            </a:r>
            <a:r>
              <a:rPr lang="uk-UA" altLang="x-none" sz="2000" b="1" i="1"/>
              <a:t>x</a:t>
            </a:r>
            <a:r>
              <a:rPr lang="uk-UA" altLang="x-none" sz="2000"/>
              <a:t> при будь-яких початкових умовах.</a:t>
            </a:r>
            <a:r>
              <a:rPr sz="2000"/>
              <a:t> </a:t>
            </a:r>
            <a:endParaRPr sz="2000"/>
          </a:p>
        </p:txBody>
      </p:sp>
      <p:sp>
        <p:nvSpPr>
          <p:cNvPr id="193541" name="Rectangles 193540"/>
          <p:cNvSpPr/>
          <p:nvPr/>
        </p:nvSpPr>
        <p:spPr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93543" name="Group 193542"/>
          <p:cNvGrpSpPr/>
          <p:nvPr/>
        </p:nvGrpSpPr>
        <p:grpSpPr>
          <a:xfrm>
            <a:off x="2627313" y="3644900"/>
            <a:ext cx="4789487" cy="2771775"/>
            <a:chOff x="1633" y="2252"/>
            <a:chExt cx="3017" cy="1746"/>
          </a:xfrm>
        </p:grpSpPr>
        <p:graphicFrame>
          <p:nvGraphicFramePr>
            <p:cNvPr id="193540" name="Object 193539"/>
            <p:cNvGraphicFramePr/>
            <p:nvPr/>
          </p:nvGraphicFramePr>
          <p:xfrm>
            <a:off x="1633" y="2252"/>
            <a:ext cx="3017" cy="1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name="" r:id="rId1" imgW="3829050" imgH="2085975" progId="CorelDraw.Graphic.7">
                    <p:embed/>
                  </p:oleObj>
                </mc:Choice>
                <mc:Fallback>
                  <p:oleObj name="" r:id="rId1" imgW="3829050" imgH="2085975" progId="CorelDraw.Graphic.7">
                    <p:embed/>
                    <p:pic>
                      <p:nvPicPr>
                        <p:cNvPr id="0" name="Picture 309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633" y="2252"/>
                          <a:ext cx="3017" cy="164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3542" name="Text Box 193541"/>
            <p:cNvSpPr txBox="1"/>
            <p:nvPr/>
          </p:nvSpPr>
          <p:spPr>
            <a:xfrm>
              <a:off x="2653" y="3748"/>
              <a:ext cx="975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2000">
                  <a:latin typeface="Verdana" panose="020B0604030504040204" pitchFamily="34" charset="0"/>
                </a:rPr>
                <a:t>Рис. 4.4</a:t>
              </a:r>
              <a:endParaRPr sz="20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62" name="Title 19456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Висновки</a:t>
            </a:r>
          </a:p>
        </p:txBody>
      </p:sp>
      <p:sp>
        <p:nvSpPr>
          <p:cNvPr id="194563" name="Text Placeholder 194562"/>
          <p:cNvSpPr>
            <a:spLocks noGrp="1"/>
          </p:cNvSpPr>
          <p:nvPr>
            <p:ph type="body" idx="1"/>
          </p:nvPr>
        </p:nvSpPr>
        <p:spPr>
          <a:xfrm>
            <a:off x="1370013" y="1989138"/>
            <a:ext cx="7313612" cy="3222625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Ми розглянули досить докладно тільки приклад квадратичних залежностей величин </a:t>
            </a:r>
            <a:r>
              <a:rPr lang="uk-UA" altLang="x-none" sz="2000" b="1" i="1"/>
              <a:t>w</a:t>
            </a:r>
            <a:r>
              <a:rPr lang="uk-UA" altLang="x-none" sz="2000"/>
              <a:t> і </a:t>
            </a:r>
            <a:r>
              <a:rPr lang="uk-UA" altLang="x-none" sz="2000" b="1" i="1"/>
              <a:t>y</a:t>
            </a:r>
            <a:r>
              <a:rPr lang="uk-UA" altLang="x-none" sz="2000"/>
              <a:t> від </a:t>
            </a:r>
            <a:r>
              <a:rPr lang="uk-UA" altLang="x-none" sz="2000" b="1" i="1"/>
              <a:t>x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Нескладно вивчити і будь-який інший випадок, користаючись тими ж самими методами.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 усіх випадках розгляд фазової площини  значно полегшує розуміння картини, одержуваної за допомогою чисельного інтегрування нелінійного диференціального рівняння.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5586" name="Title 195585"/>
          <p:cNvSpPr>
            <a:spLocks noGrp="1"/>
          </p:cNvSpPr>
          <p:nvPr>
            <p:ph type="title"/>
          </p:nvPr>
        </p:nvSpPr>
        <p:spPr>
          <a:xfrm>
            <a:off x="1368425" y="296863"/>
            <a:ext cx="7313613" cy="1143000"/>
          </a:xfrm>
          <a:ln/>
        </p:spPr>
        <p:txBody>
          <a:bodyPr anchor="b" anchorCtr="0"/>
          <a:p>
            <a:r>
              <a:rPr lang="uk-UA" altLang="x-none" b="1" err="1"/>
              <a:t>Двохсекторна</a:t>
            </a:r>
            <a:r>
              <a:rPr lang="uk-UA" altLang="x-none" b="1"/>
              <a:t> економічна система</a:t>
            </a:r>
            <a:r>
              <a:t> </a:t>
            </a:r>
          </a:p>
        </p:txBody>
      </p:sp>
      <p:sp>
        <p:nvSpPr>
          <p:cNvPr id="195587" name="Text Placeholder 195586"/>
          <p:cNvSpPr>
            <a:spLocks noGrp="1"/>
          </p:cNvSpPr>
          <p:nvPr>
            <p:ph type="body" idx="1"/>
          </p:nvPr>
        </p:nvSpPr>
        <p:spPr>
          <a:xfrm>
            <a:off x="1370013" y="1881188"/>
            <a:ext cx="7313612" cy="4716462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У </a:t>
            </a:r>
            <a:r>
              <a:rPr lang="uk-UA" altLang="x-none" sz="2000" err="1"/>
              <a:t>двохсекторному</a:t>
            </a:r>
            <a:r>
              <a:rPr lang="uk-UA" altLang="x-none" sz="2000"/>
              <a:t> випадку зробимо так само, як в </a:t>
            </a:r>
            <a:r>
              <a:rPr lang="uk-UA" altLang="x-none" sz="2000" err="1"/>
              <a:t>односекторному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За основу візьмемо нелінійні статичні рівняння, додавши в них динамічні складові такого ж виду, як у лінійному випадку.</a:t>
            </a:r>
            <a:r>
              <a:rPr sz="2000"/>
              <a:t> </a:t>
            </a:r>
            <a:r>
              <a:rPr lang="uk-UA" altLang="x-none" sz="2000"/>
              <a:t>У підсумку одержимо:</a:t>
            </a:r>
            <a:endParaRPr lang="uk-UA" altLang="x-none"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Рішення отриманої системи істотно залежить від значення визначника </a:t>
            </a:r>
            <a:r>
              <a:rPr lang="en-US" altLang="x-none" sz="2000" i="1"/>
              <a:t>e</a:t>
            </a:r>
            <a:r>
              <a:rPr lang="en-US" altLang="x-none" sz="2000" i="1" baseline="-25000"/>
              <a:t>0</a:t>
            </a:r>
            <a:r>
              <a:rPr lang="en-US" altLang="x-none" sz="2000" i="1"/>
              <a:t>=</a:t>
            </a:r>
            <a:r>
              <a:rPr lang="el-GR" altLang="x-none" sz="2000" i="1" dirty="0"/>
              <a:t>ν</a:t>
            </a:r>
            <a:r>
              <a:rPr lang="en-US" altLang="x-none" sz="2000" i="1" baseline="-25000"/>
              <a:t>11</a:t>
            </a:r>
            <a:r>
              <a:rPr lang="el-GR" altLang="x-none" sz="2000" i="1" dirty="0"/>
              <a:t>ν</a:t>
            </a:r>
            <a:r>
              <a:rPr lang="en-US" altLang="x-none" sz="2000" i="1" baseline="-25000"/>
              <a:t>22</a:t>
            </a:r>
            <a:r>
              <a:rPr lang="en-US" altLang="x-none" sz="2000" i="1"/>
              <a:t>-</a:t>
            </a:r>
            <a:r>
              <a:rPr lang="el-GR" altLang="x-none" sz="2000" i="1" dirty="0"/>
              <a:t>ν</a:t>
            </a:r>
            <a:r>
              <a:rPr lang="en-US" altLang="x-none" sz="2000" i="1" baseline="-25000"/>
              <a:t>12</a:t>
            </a:r>
            <a:r>
              <a:rPr lang="el-GR" altLang="x-none" sz="2000" i="1" dirty="0"/>
              <a:t>ν</a:t>
            </a:r>
            <a:r>
              <a:rPr lang="en-US" altLang="x-none" sz="2000" i="1" baseline="-25000"/>
              <a:t>21</a:t>
            </a:r>
            <a:r>
              <a:rPr lang="uk-UA" altLang="x-none" sz="2000"/>
              <a:t>, що відігравав важливу роль і в лінійному випадку. </a:t>
            </a:r>
            <a:endParaRPr sz="2000"/>
          </a:p>
        </p:txBody>
      </p:sp>
      <p:sp>
        <p:nvSpPr>
          <p:cNvPr id="195589" name="Rectangles 195588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95588" name="Object 195587"/>
          <p:cNvGraphicFramePr/>
          <p:nvPr/>
        </p:nvGraphicFramePr>
        <p:xfrm>
          <a:off x="1763713" y="3698875"/>
          <a:ext cx="710882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1" imgW="4737100" imgH="419100" progId="Equation.3">
                  <p:embed/>
                </p:oleObj>
              </mc:Choice>
              <mc:Fallback>
                <p:oleObj name="" r:id="rId1" imgW="4737100" imgH="419100" progId="Equation.3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63713" y="3698875"/>
                        <a:ext cx="7108825" cy="630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1" name="Rectangles 195590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95590" name="Object 195589"/>
          <p:cNvGraphicFramePr/>
          <p:nvPr/>
        </p:nvGraphicFramePr>
        <p:xfrm>
          <a:off x="1790700" y="4329113"/>
          <a:ext cx="623728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3" imgW="4152900" imgH="419100" progId="Equation.3">
                  <p:embed/>
                </p:oleObj>
              </mc:Choice>
              <mc:Fallback>
                <p:oleObj name="" r:id="rId3" imgW="4152900" imgH="419100" progId="Equation.3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0700" y="4329113"/>
                        <a:ext cx="6237288" cy="630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7634" name="Title 19763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Двохсекторна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197635" name="Text Placeholder 197634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313612" cy="4464050"/>
          </a:xfrm>
          <a:ln/>
        </p:spPr>
        <p:txBody>
          <a:bodyPr/>
          <a:p>
            <a:pPr>
              <a:spcBef>
                <a:spcPct val="30000"/>
              </a:spcBef>
            </a:pPr>
            <a:r>
              <a:rPr lang="uk-UA" altLang="x-none" sz="2000"/>
              <a:t>Якщо цей визначник не дорівнює нулю, то розв'яжемо систему (4.5) відносно похідних </a:t>
            </a:r>
            <a:r>
              <a:rPr lang="en-US" altLang="x-none" sz="2000" i="1"/>
              <a:t>dx</a:t>
            </a:r>
            <a:r>
              <a:rPr lang="en-US" altLang="x-none" sz="2000" i="1" baseline="-25000"/>
              <a:t>1</a:t>
            </a:r>
            <a:r>
              <a:rPr lang="en-US" altLang="x-none" sz="2000" i="1"/>
              <a:t>/dt</a:t>
            </a:r>
            <a:r>
              <a:rPr lang="uk-UA" altLang="x-none" sz="2000"/>
              <a:t>  і</a:t>
            </a:r>
            <a:r>
              <a:rPr lang="en-US" altLang="x-none" sz="2000"/>
              <a:t> </a:t>
            </a:r>
            <a:r>
              <a:rPr lang="en-US" altLang="x-none" sz="2000" i="1"/>
              <a:t>dx</a:t>
            </a:r>
            <a:r>
              <a:rPr lang="en-US" altLang="x-none" sz="2000" i="1" baseline="-25000"/>
              <a:t>2</a:t>
            </a:r>
            <a:r>
              <a:rPr lang="en-US" altLang="x-none" sz="2000" i="1"/>
              <a:t>/dt</a:t>
            </a:r>
            <a:r>
              <a:rPr lang="uk-UA" altLang="x-none" sz="2000"/>
              <a:t>:</a:t>
            </a:r>
            <a:endParaRPr lang="uk-UA" altLang="x-none" sz="2000"/>
          </a:p>
          <a:p>
            <a:pPr>
              <a:spcBef>
                <a:spcPct val="30000"/>
              </a:spcBef>
            </a:pPr>
            <a:endParaRPr lang="uk-UA" altLang="x-none" sz="2000"/>
          </a:p>
          <a:p>
            <a:pPr>
              <a:spcBef>
                <a:spcPct val="30000"/>
              </a:spcBef>
            </a:pPr>
            <a:endParaRPr lang="uk-UA" altLang="x-none" sz="2000"/>
          </a:p>
          <a:p>
            <a:pPr>
              <a:spcBef>
                <a:spcPct val="30000"/>
              </a:spcBef>
            </a:pPr>
            <a:endParaRPr lang="uk-UA" altLang="x-none" sz="2000"/>
          </a:p>
          <a:p>
            <a:pPr>
              <a:spcBef>
                <a:spcPct val="30000"/>
              </a:spcBef>
            </a:pPr>
            <a:endParaRPr lang="uk-UA" altLang="x-none" sz="2000"/>
          </a:p>
          <a:p>
            <a:pPr>
              <a:spcBef>
                <a:spcPct val="30000"/>
              </a:spcBef>
            </a:pPr>
            <a:endParaRPr lang="uk-UA" altLang="x-none" sz="2000"/>
          </a:p>
          <a:p>
            <a:pPr>
              <a:spcBef>
                <a:spcPct val="30000"/>
              </a:spcBef>
            </a:pPr>
            <a:endParaRPr lang="uk-UA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Ці випадки відповідають тому, що час окупності інвестицій у той самий сектор залежить від джерела фінансування, що відбивається в нерівності між собою коефіцієнтів фондомісткості:</a:t>
            </a:r>
            <a:r>
              <a:rPr sz="2000"/>
              <a:t> </a:t>
            </a:r>
            <a:r>
              <a:rPr lang="el-GR" altLang="x-none" sz="2000" i="1" dirty="0"/>
              <a:t>ν</a:t>
            </a:r>
            <a:r>
              <a:rPr lang="uk-UA" altLang="x-none" sz="2000" i="1" baseline="-25000"/>
              <a:t>11</a:t>
            </a:r>
            <a:r>
              <a:rPr lang="uk-UA" altLang="x-none" sz="2000" i="1"/>
              <a:t>≠</a:t>
            </a:r>
            <a:r>
              <a:rPr lang="el-GR" altLang="x-none" sz="2000" i="1" dirty="0"/>
              <a:t>ν</a:t>
            </a:r>
            <a:r>
              <a:rPr lang="uk-UA" altLang="x-none" sz="2000" i="1" baseline="-25000"/>
              <a:t>21</a:t>
            </a:r>
            <a:r>
              <a:rPr lang="uk-UA" altLang="x-none" sz="2000"/>
              <a:t> і (або) </a:t>
            </a:r>
            <a:r>
              <a:rPr lang="el-GR" altLang="x-none" sz="2000" i="1" dirty="0"/>
              <a:t>ν</a:t>
            </a:r>
            <a:r>
              <a:rPr lang="uk-UA" altLang="x-none" sz="2000" i="1" baseline="-25000"/>
              <a:t>12</a:t>
            </a:r>
            <a:r>
              <a:rPr lang="uk-UA" altLang="x-none" sz="2000" i="1"/>
              <a:t>≠</a:t>
            </a:r>
            <a:r>
              <a:rPr lang="el-GR" altLang="x-none" sz="2000" i="1" dirty="0"/>
              <a:t>ν</a:t>
            </a:r>
            <a:r>
              <a:rPr lang="uk-UA" altLang="x-none" sz="2000" i="1" baseline="-25000"/>
              <a:t>22</a:t>
            </a:r>
            <a:r>
              <a:rPr lang="uk-UA" altLang="x-none" sz="2000"/>
              <a:t>.</a:t>
            </a:r>
            <a:endParaRPr lang="el-GR" altLang="x-none" sz="2000" dirty="0"/>
          </a:p>
        </p:txBody>
      </p:sp>
      <p:sp>
        <p:nvSpPr>
          <p:cNvPr id="197637" name="Rectangles 197636"/>
          <p:cNvSpPr/>
          <p:nvPr/>
        </p:nvSpPr>
        <p:spPr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97636" name="Object 197635"/>
          <p:cNvGraphicFramePr/>
          <p:nvPr/>
        </p:nvGraphicFramePr>
        <p:xfrm>
          <a:off x="1746250" y="2420938"/>
          <a:ext cx="72183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1" imgW="4508500" imgH="469900" progId="Equation.3">
                  <p:embed/>
                </p:oleObj>
              </mc:Choice>
              <mc:Fallback>
                <p:oleObj name="" r:id="rId1" imgW="4508500" imgH="469900" progId="Equation.3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46250" y="2420938"/>
                        <a:ext cx="7218363" cy="752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9" name="Rectangles 197638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97638" name="Object 197637"/>
          <p:cNvGraphicFramePr/>
          <p:nvPr/>
        </p:nvGraphicFramePr>
        <p:xfrm>
          <a:off x="3095625" y="3068638"/>
          <a:ext cx="55499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3" imgW="3402330" imgH="241300" progId="Equation.3">
                  <p:embed/>
                </p:oleObj>
              </mc:Choice>
              <mc:Fallback>
                <p:oleObj name="" r:id="rId3" imgW="3402330" imgH="241300" progId="Equation.3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5625" y="3068638"/>
                        <a:ext cx="5549900" cy="388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41" name="Rectangles 197640"/>
          <p:cNvSpPr/>
          <p:nvPr/>
        </p:nvSpPr>
        <p:spPr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97640" name="Object 197639"/>
          <p:cNvGraphicFramePr/>
          <p:nvPr/>
        </p:nvGraphicFramePr>
        <p:xfrm>
          <a:off x="1727200" y="3500438"/>
          <a:ext cx="63404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5" imgW="3962400" imgH="469900" progId="Equation.3">
                  <p:embed/>
                </p:oleObj>
              </mc:Choice>
              <mc:Fallback>
                <p:oleObj name="" r:id="rId5" imgW="3962400" imgH="469900" progId="Equation.3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27200" y="3500438"/>
                        <a:ext cx="6340475" cy="752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43" name="Rectangles 197642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97642" name="Object 197641"/>
          <p:cNvGraphicFramePr/>
          <p:nvPr/>
        </p:nvGraphicFramePr>
        <p:xfrm>
          <a:off x="3095625" y="4149725"/>
          <a:ext cx="535463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7" imgW="3313430" imgH="241300" progId="Equation.3">
                  <p:embed/>
                </p:oleObj>
              </mc:Choice>
              <mc:Fallback>
                <p:oleObj name="" r:id="rId7" imgW="3313430" imgH="241300" progId="Equation.3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95625" y="4149725"/>
                        <a:ext cx="5354638" cy="385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8658" name="Title 19865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Двохсекторна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198659" name="Text Placeholder 198658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594600" cy="4114800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/>
              <a:t>Рівняння (4.6) можна вирішувати чисельним методом, але для аналізу результатів, що виходять, корисно заздалегідь знати статичні рішення, тобто рішення, що відповідають постійним значенням величин </a:t>
            </a:r>
            <a:r>
              <a:rPr lang="en-US" altLang="x-none" sz="2000" i="1"/>
              <a:t>x</a:t>
            </a:r>
            <a:r>
              <a:rPr lang="uk-UA" altLang="x-none" sz="2000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i="1"/>
              <a:t>x</a:t>
            </a:r>
            <a:r>
              <a:rPr lang="uk-UA" altLang="x-none" sz="2000" i="1" baseline="-25000"/>
              <a:t>2</a:t>
            </a:r>
            <a:r>
              <a:rPr lang="uk-UA" altLang="x-none" sz="2000"/>
              <a:t>.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Розглянемо конкретні приклади, використовуючи уже вивчені в статичному випадку квадратичні залежності виробничих витрат і вільних залишків від </a:t>
            </a:r>
            <a:r>
              <a:rPr lang="en-US" altLang="x-none" sz="2000" i="1"/>
              <a:t>x</a:t>
            </a:r>
            <a:r>
              <a:rPr lang="uk-UA" altLang="x-none" sz="2000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i="1"/>
              <a:t>x</a:t>
            </a:r>
            <a:r>
              <a:rPr lang="uk-UA" altLang="x-none" sz="2000" i="1" baseline="-25000"/>
              <a:t>2</a:t>
            </a:r>
            <a:r>
              <a:rPr lang="uk-UA" altLang="x-none" sz="2000"/>
              <a:t>.</a:t>
            </a:r>
            <a:r>
              <a:rPr sz="2000"/>
              <a:t> </a:t>
            </a:r>
            <a:endParaRPr sz="2000"/>
          </a:p>
          <a:p>
            <a:pPr>
              <a:spcBef>
                <a:spcPct val="40000"/>
              </a:spcBef>
            </a:pPr>
            <a:r>
              <a:rPr lang="uk-UA" altLang="x-none" sz="2000"/>
              <a:t>У цьому випадку рівняння (4.6) приймуть вигляд:</a:t>
            </a:r>
            <a:r>
              <a:rPr sz="2000"/>
              <a:t> </a:t>
            </a:r>
            <a:endParaRPr sz="2000"/>
          </a:p>
        </p:txBody>
      </p:sp>
      <p:sp>
        <p:nvSpPr>
          <p:cNvPr id="198661" name="Rectangles 198660"/>
          <p:cNvSpPr/>
          <p:nvPr/>
        </p:nvSpPr>
        <p:spPr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98660" name="Object 198659"/>
          <p:cNvGraphicFramePr/>
          <p:nvPr/>
        </p:nvGraphicFramePr>
        <p:xfrm>
          <a:off x="1104900" y="4473575"/>
          <a:ext cx="78962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5257800" imgH="469900" progId="Equation.3">
                  <p:embed/>
                </p:oleObj>
              </mc:Choice>
              <mc:Fallback>
                <p:oleObj name="" r:id="rId1" imgW="5257800" imgH="469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04900" y="4473575"/>
                        <a:ext cx="7896225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3" name="Rectangles 198662"/>
          <p:cNvSpPr/>
          <p:nvPr/>
        </p:nvSpPr>
        <p:spPr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98662" name="Object 198661"/>
          <p:cNvGraphicFramePr/>
          <p:nvPr/>
        </p:nvGraphicFramePr>
        <p:xfrm>
          <a:off x="1879600" y="5013325"/>
          <a:ext cx="6724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4441190" imgH="355600" progId="Equation.3">
                  <p:embed/>
                </p:oleObj>
              </mc:Choice>
              <mc:Fallback>
                <p:oleObj name="" r:id="rId3" imgW="4441190" imgH="3556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9600" y="5013325"/>
                        <a:ext cx="672465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5" name="Rectangles 198664"/>
          <p:cNvSpPr/>
          <p:nvPr/>
        </p:nvSpPr>
        <p:spPr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98664" name="Object 198663"/>
          <p:cNvGraphicFramePr/>
          <p:nvPr/>
        </p:nvGraphicFramePr>
        <p:xfrm>
          <a:off x="1116013" y="5553075"/>
          <a:ext cx="72231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4813300" imgH="469900" progId="Equation.3">
                  <p:embed/>
                </p:oleObj>
              </mc:Choice>
              <mc:Fallback>
                <p:oleObj name="" r:id="rId5" imgW="4813300" imgH="4699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013" y="5553075"/>
                        <a:ext cx="7223125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7" name="Rectangles 198666"/>
          <p:cNvSpPr/>
          <p:nvPr/>
        </p:nvSpPr>
        <p:spPr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98666" name="Object 198665"/>
          <p:cNvGraphicFramePr/>
          <p:nvPr/>
        </p:nvGraphicFramePr>
        <p:xfrm>
          <a:off x="1871663" y="6092825"/>
          <a:ext cx="64150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7" imgW="4237990" imgH="355600" progId="Equation.3">
                  <p:embed/>
                </p:oleObj>
              </mc:Choice>
              <mc:Fallback>
                <p:oleObj name="" r:id="rId7" imgW="4237990" imgH="3556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1663" y="6092825"/>
                        <a:ext cx="6415087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9682" name="Title 19968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Двохсекторна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199683" name="Text Placeholder 199682"/>
          <p:cNvSpPr>
            <a:spLocks noGrp="1"/>
          </p:cNvSpPr>
          <p:nvPr>
            <p:ph type="body" idx="1"/>
          </p:nvPr>
        </p:nvSpPr>
        <p:spPr>
          <a:xfrm>
            <a:off x="1370013" y="1827213"/>
            <a:ext cx="7523162" cy="4554537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При розв'язанні статичних рівнянь було визначено, що положень рівноваги може бути чотири, два чи жодного.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 само як в </a:t>
            </a:r>
            <a:r>
              <a:rPr lang="uk-UA" altLang="x-none" sz="2000" err="1"/>
              <a:t>односекторному</a:t>
            </a:r>
            <a:r>
              <a:rPr lang="uk-UA" altLang="x-none" sz="2000"/>
              <a:t> випадку, розглянемо великий набір початкових умов для того, щоб одержати повне представлення про вид фазової площини у всьому різноманітті можливостей.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Особливий інтерес представляють околи положень рівноваги.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Ці положення є особливими точками на фазовій площині.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Вид цих особливих точок істотно залежить від параметрів системи.</a:t>
            </a:r>
            <a:r>
              <a:rPr sz="2000"/>
              <a:t>  </a:t>
            </a:r>
            <a:endParaRPr sz="200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0706" name="Title 20070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Двохсекторна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200707" name="Text Placeholder 200706"/>
          <p:cNvSpPr>
            <a:spLocks noGrp="1"/>
          </p:cNvSpPr>
          <p:nvPr>
            <p:ph type="body" idx="1"/>
          </p:nvPr>
        </p:nvSpPr>
        <p:spPr>
          <a:xfrm>
            <a:off x="1368425" y="1665288"/>
            <a:ext cx="7488238" cy="4114800"/>
          </a:xfrm>
          <a:ln/>
        </p:spPr>
        <p:txBody>
          <a:bodyPr/>
          <a:p>
            <a:pPr>
              <a:spcBef>
                <a:spcPct val="35000"/>
              </a:spcBef>
            </a:pPr>
            <a:r>
              <a:rPr lang="uk-UA" altLang="x-none" sz="2000"/>
              <a:t>На рис. 4.5 зображений випадок з чотирма особливими точками за умови </a:t>
            </a:r>
            <a:r>
              <a:rPr lang="en-US" altLang="x-none" sz="2000" b="1" i="1"/>
              <a:t>e</a:t>
            </a:r>
            <a:r>
              <a:rPr lang="en-US" altLang="x-none" sz="2000" b="1" i="1" baseline="-25000"/>
              <a:t>0</a:t>
            </a:r>
            <a:r>
              <a:rPr lang="en-US" altLang="x-none" sz="2000" b="1" i="1"/>
              <a:t>&gt;0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35000"/>
              </a:spcBef>
            </a:pPr>
            <a:r>
              <a:rPr lang="uk-UA" altLang="x-none" sz="2000"/>
              <a:t>Особлива точка 1 має такий же характер, як єдина особлива точка в лінійному випадку. </a:t>
            </a:r>
            <a:endParaRPr lang="en-US" altLang="x-none" sz="2000"/>
          </a:p>
          <a:p>
            <a:pPr>
              <a:spcBef>
                <a:spcPct val="35000"/>
              </a:spcBef>
            </a:pPr>
            <a:r>
              <a:rPr lang="uk-UA" altLang="x-none" sz="2000"/>
              <a:t>Це хитливий вузол. </a:t>
            </a:r>
            <a:endParaRPr lang="en-US" altLang="x-none" sz="2000"/>
          </a:p>
          <a:p>
            <a:pPr>
              <a:spcBef>
                <a:spcPct val="35000"/>
              </a:spcBef>
            </a:pPr>
            <a:r>
              <a:rPr lang="uk-UA" altLang="x-none" sz="2000"/>
              <a:t>Починаючи зміну системи </a:t>
            </a:r>
            <a:br>
              <a:rPr lang="en-US" altLang="x-none" sz="2000"/>
            </a:br>
            <a:r>
              <a:rPr lang="uk-UA" altLang="x-none" sz="2000"/>
              <a:t>поблизу цього вузла ми</a:t>
            </a:r>
            <a:r>
              <a:rPr lang="en-US" altLang="x-none" sz="2000"/>
              <a:t> </a:t>
            </a:r>
            <a:br>
              <a:rPr lang="en-US" altLang="x-none" sz="2000"/>
            </a:br>
            <a:r>
              <a:rPr lang="uk-UA" altLang="x-none" sz="2000"/>
              <a:t>надалі віддаляємося від </a:t>
            </a:r>
            <a:br>
              <a:rPr lang="en-US" altLang="x-none" sz="2000"/>
            </a:br>
            <a:r>
              <a:rPr lang="uk-UA" altLang="x-none" sz="2000"/>
              <a:t>нього й у більшості випадків </a:t>
            </a:r>
            <a:br>
              <a:rPr lang="en-US" altLang="x-none" sz="2000"/>
            </a:br>
            <a:r>
              <a:rPr lang="uk-UA" altLang="x-none" sz="2000"/>
              <a:t>це віддалення приводить до </a:t>
            </a:r>
            <a:br>
              <a:rPr lang="en-US" altLang="x-none" sz="2000"/>
            </a:br>
            <a:r>
              <a:rPr lang="uk-UA" altLang="x-none" sz="2000"/>
              <a:t>від’ємних значень однієї з </a:t>
            </a:r>
            <a:br>
              <a:rPr lang="en-US" altLang="x-none" sz="2000"/>
            </a:br>
            <a:r>
              <a:rPr lang="uk-UA" altLang="x-none" sz="2000"/>
              <a:t>величин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1</a:t>
            </a:r>
            <a:r>
              <a:rPr lang="uk-UA" altLang="x-none" sz="2000"/>
              <a:t> чи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2</a:t>
            </a:r>
            <a:r>
              <a:rPr lang="uk-UA" altLang="x-none" sz="2000"/>
              <a:t>, тобто до </a:t>
            </a:r>
            <a:br>
              <a:rPr lang="en-US" altLang="x-none" sz="2000"/>
            </a:br>
            <a:r>
              <a:rPr lang="uk-UA" altLang="x-none" sz="2000"/>
              <a:t>збитковості відповідного </a:t>
            </a:r>
            <a:br>
              <a:rPr lang="en-US" altLang="x-none" sz="2000"/>
            </a:br>
            <a:r>
              <a:rPr lang="uk-UA" altLang="x-none" sz="2000"/>
              <a:t>сектора.</a:t>
            </a:r>
            <a:r>
              <a:rPr sz="2000"/>
              <a:t> </a:t>
            </a:r>
            <a:endParaRPr sz="2000"/>
          </a:p>
        </p:txBody>
      </p:sp>
      <p:sp>
        <p:nvSpPr>
          <p:cNvPr id="200709" name="Rectangles 200708"/>
          <p:cNvSpPr/>
          <p:nvPr/>
        </p:nvSpPr>
        <p:spPr>
          <a:xfrm>
            <a:off x="0" y="15097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00711" name="Group 200710"/>
          <p:cNvGrpSpPr/>
          <p:nvPr/>
        </p:nvGrpSpPr>
        <p:grpSpPr>
          <a:xfrm>
            <a:off x="5364163" y="3140075"/>
            <a:ext cx="3168650" cy="3500438"/>
            <a:chOff x="3379" y="1978"/>
            <a:chExt cx="1996" cy="2205"/>
          </a:xfrm>
        </p:grpSpPr>
        <p:graphicFrame>
          <p:nvGraphicFramePr>
            <p:cNvPr id="200708" name="Object 200707"/>
            <p:cNvGraphicFramePr/>
            <p:nvPr/>
          </p:nvGraphicFramePr>
          <p:xfrm>
            <a:off x="3379" y="1978"/>
            <a:ext cx="1996" cy="19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1" imgW="3838575" imgH="3838575" progId="CorelDraw.Graphic.7">
                    <p:embed/>
                  </p:oleObj>
                </mc:Choice>
                <mc:Fallback>
                  <p:oleObj name="" r:id="rId1" imgW="3838575" imgH="3838575" progId="CorelDraw.Graphic.7">
                    <p:embed/>
                    <p:pic>
                      <p:nvPicPr>
                        <p:cNvPr id="0" name="Picture 307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379" y="1978"/>
                          <a:ext cx="1996" cy="199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0710" name="Text Box 200709"/>
            <p:cNvSpPr txBox="1"/>
            <p:nvPr/>
          </p:nvSpPr>
          <p:spPr>
            <a:xfrm>
              <a:off x="4037" y="3952"/>
              <a:ext cx="99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4.5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1730" name="Title 20172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Двохсекторна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201731" name="Text Placeholder 201730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523162" cy="4733925"/>
          </a:xfrm>
          <a:ln/>
        </p:spPr>
        <p:txBody>
          <a:bodyPr/>
          <a:p>
            <a:pPr>
              <a:spcBef>
                <a:spcPct val="30000"/>
              </a:spcBef>
            </a:pPr>
            <a:r>
              <a:rPr lang="uk-UA" altLang="x-none" sz="2000"/>
              <a:t>Однак існує дуже маленький діапазон початкових значень, що приводить до одночасного росту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з наближенням до особливої точки 2, що є стійким вузлом. </a:t>
            </a:r>
            <a:endParaRPr lang="en-US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Нагадаємо, що в лінійному випадку існував єдиний напрямок, що приводить до одночасно росту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У даному випадку мається деякий діапазон відповідних напрямків, однак цей діапазон настільки вузький, що поводження системи поблизу особливої точки 1 можна вважати таким, що практично не відрізняється від лінійного аналога.</a:t>
            </a:r>
            <a:endParaRPr lang="uk-UA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Істотна відмінність від лінійного випадку полягає в тому, що там ріст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(у тому єдиному випадку, коли він був можливий одночасно) був необмеженим, а тут такий ріст обмежений наближенням до точки 2.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Title 8499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2800"/>
              <a:t>Рівняння лінійної моделі Леонтьєва для </a:t>
            </a:r>
            <a:r>
              <a:rPr lang="uk-UA" altLang="x-none" sz="2800" err="1"/>
              <a:t>односекторної</a:t>
            </a:r>
            <a:r>
              <a:rPr lang="uk-UA" altLang="x-none" sz="2800"/>
              <a:t> економіки</a:t>
            </a:r>
            <a:endParaRPr sz="2800"/>
          </a:p>
        </p:txBody>
      </p:sp>
      <p:sp>
        <p:nvSpPr>
          <p:cNvPr id="84995" name="Text Placeholder 84994"/>
          <p:cNvSpPr>
            <a:spLocks noGrp="1"/>
          </p:cNvSpPr>
          <p:nvPr>
            <p:ph type="body" idx="1"/>
          </p:nvPr>
        </p:nvSpPr>
        <p:spPr>
          <a:xfrm>
            <a:off x="1371600" y="1828800"/>
            <a:ext cx="7313613" cy="46482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Конкретне значення виробничого коефіцієнта </a:t>
            </a:r>
            <a:r>
              <a:rPr lang="uk-UA" altLang="x-none" sz="2000" b="1" i="1"/>
              <a:t>а</a:t>
            </a:r>
            <a:r>
              <a:rPr lang="uk-UA" altLang="x-none" sz="2000"/>
              <a:t> залежить в першу чергу від рівня розвитку технологічних процесів.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Чим вище рівень технології, тим менша частка вартості випущеної продукції повинна повертатися в технологічний процес з метою його поновлення.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Для використання поза системою, тобто на невиробничі потреби, залишається </a:t>
            </a:r>
            <a:r>
              <a:rPr lang="uk-UA" altLang="x-none" sz="2000" b="1"/>
              <a:t>вільний залишок</a:t>
            </a:r>
            <a:r>
              <a:rPr lang="uk-UA" altLang="x-none" sz="2000"/>
              <a:t> </a:t>
            </a:r>
            <a:r>
              <a:rPr lang="uk-UA" altLang="x-none" sz="2000" b="1" i="1"/>
              <a:t>y</a:t>
            </a:r>
            <a:r>
              <a:rPr lang="uk-UA" altLang="x-none" sz="2000"/>
              <a:t>, рівний: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Це і є </a:t>
            </a:r>
            <a:r>
              <a:rPr lang="uk-UA" altLang="x-none" sz="2000" b="1"/>
              <a:t>рівняння Леонтьєва для </a:t>
            </a:r>
            <a:r>
              <a:rPr lang="uk-UA" altLang="x-none" sz="2000" b="1" err="1"/>
              <a:t>односекторної</a:t>
            </a:r>
            <a:r>
              <a:rPr lang="uk-UA" altLang="x-none" sz="2000" b="1"/>
              <a:t> економіки</a:t>
            </a:r>
            <a:r>
              <a:rPr lang="uk-UA" altLang="x-none" sz="2000"/>
              <a:t>.</a:t>
            </a:r>
            <a:r>
              <a:rPr sz="2000"/>
              <a:t> </a:t>
            </a:r>
            <a:endParaRPr sz="2000"/>
          </a:p>
        </p:txBody>
      </p:sp>
      <p:sp>
        <p:nvSpPr>
          <p:cNvPr id="84997" name="Rectangles 84996"/>
          <p:cNvSpPr/>
          <p:nvPr/>
        </p:nvSpPr>
        <p:spPr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84996" name="Object 84995"/>
          <p:cNvGraphicFramePr/>
          <p:nvPr/>
        </p:nvGraphicFramePr>
        <p:xfrm>
          <a:off x="3492500" y="4868863"/>
          <a:ext cx="15255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1" imgW="761365" imgH="190500" progId="Equation.3">
                  <p:embed/>
                </p:oleObj>
              </mc:Choice>
              <mc:Fallback>
                <p:oleObj name="" r:id="rId1" imgW="761365" imgH="190500" progId="Equation.3">
                  <p:embed/>
                  <p:pic>
                    <p:nvPicPr>
                      <p:cNvPr id="0" name="Picture 31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92500" y="4868863"/>
                        <a:ext cx="1525588" cy="381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874" name="Title 20787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Двохсекторна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207875" name="Text Placeholder 207874"/>
          <p:cNvSpPr>
            <a:spLocks noGrp="1"/>
          </p:cNvSpPr>
          <p:nvPr>
            <p:ph type="body" idx="1"/>
          </p:nvPr>
        </p:nvSpPr>
        <p:spPr>
          <a:xfrm>
            <a:off x="1370013" y="2024063"/>
            <a:ext cx="7054850" cy="4284662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З'являються також дві особливі точки 3 і 4 типу сідло. Проходячи повз ці особливі точки, фазові криві або відхиляються убік точки 2, або ідуть у бік збитковості одного із секторів.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цілому можна сказати, що дана система здатна скоріше до деградації, ніж до розвитку, оскільки наближення до стійкої особливої точки 2 можливо, як правило, за умови убування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Як ми вже показували в лінійному випадку, це відповідає тому, що обидва сектори краще засвоюють інвестиції друг від друга, чим власні інвестиції.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endParaRPr sz="200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2754" name="Title 20275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Двохсекторна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202755" name="Text Placeholder 202754"/>
          <p:cNvSpPr>
            <a:spLocks noGrp="1"/>
          </p:cNvSpPr>
          <p:nvPr>
            <p:ph type="body" idx="1"/>
          </p:nvPr>
        </p:nvSpPr>
        <p:spPr>
          <a:xfrm>
            <a:off x="1370013" y="1619250"/>
            <a:ext cx="7486650" cy="4905375"/>
          </a:xfrm>
          <a:ln/>
        </p:spPr>
        <p:txBody>
          <a:bodyPr/>
          <a:p>
            <a:pPr>
              <a:spcBef>
                <a:spcPct val="30000"/>
              </a:spcBef>
            </a:pPr>
            <a:r>
              <a:rPr lang="uk-UA" altLang="x-none" sz="2000"/>
              <a:t>Розглянемо тепер випадок </a:t>
            </a:r>
            <a:r>
              <a:rPr lang="en-US" altLang="x-none" sz="2000" b="1" i="1"/>
              <a:t>e</a:t>
            </a:r>
            <a:r>
              <a:rPr lang="en-US" altLang="x-none" sz="2000" b="1" i="1" baseline="-25000"/>
              <a:t>0</a:t>
            </a:r>
            <a:r>
              <a:rPr lang="en-US" altLang="x-none" sz="2000" b="1" i="1"/>
              <a:t>&lt;0</a:t>
            </a:r>
            <a:r>
              <a:rPr lang="uk-UA" altLang="x-none" sz="2000"/>
              <a:t>, що відповідає протилежному варіанту, а саме</a:t>
            </a:r>
            <a:r>
              <a:rPr lang="en-US" altLang="x-none" sz="2000"/>
              <a:t>,</a:t>
            </a:r>
            <a:r>
              <a:rPr lang="uk-UA" altLang="x-none" sz="2000"/>
              <a:t> кращому засвоєнню обома секторами власних інвестицій, ніж інвестицій друг від друга.</a:t>
            </a:r>
            <a:endParaRPr lang="uk-UA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Відповідний результат </a:t>
            </a:r>
            <a:br>
              <a:rPr lang="uk-UA" altLang="x-none" sz="2000"/>
            </a:br>
            <a:r>
              <a:rPr lang="uk-UA" altLang="x-none" sz="2000"/>
              <a:t>зображений на рис. 4.6. </a:t>
            </a:r>
            <a:endParaRPr lang="uk-UA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Тепер точки 1 і 2 </a:t>
            </a:r>
            <a:br>
              <a:rPr lang="uk-UA" altLang="x-none" sz="2000"/>
            </a:br>
            <a:r>
              <a:rPr lang="uk-UA" altLang="x-none" sz="2000"/>
              <a:t>перетворилися в сідла, а </a:t>
            </a:r>
            <a:br>
              <a:rPr lang="uk-UA" altLang="x-none" sz="2000"/>
            </a:br>
            <a:r>
              <a:rPr lang="uk-UA" altLang="x-none" sz="2000"/>
              <a:t>точки 3 і 4 – у стійкі фокуси. </a:t>
            </a:r>
            <a:endParaRPr lang="uk-UA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Починаючи з відносно малих </a:t>
            </a:r>
            <a:br>
              <a:rPr lang="uk-UA" altLang="x-none" sz="2000"/>
            </a:br>
            <a:r>
              <a:rPr lang="uk-UA" altLang="x-none" sz="2000"/>
              <a:t>значень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система </a:t>
            </a:r>
            <a:br>
              <a:rPr lang="uk-UA" altLang="x-none" sz="2000"/>
            </a:br>
            <a:r>
              <a:rPr lang="uk-UA" altLang="x-none" sz="2000"/>
              <a:t>переходить до значно </a:t>
            </a:r>
            <a:br>
              <a:rPr lang="uk-UA" altLang="x-none" sz="2000"/>
            </a:br>
            <a:r>
              <a:rPr lang="uk-UA" altLang="x-none" sz="2000"/>
              <a:t>більших значень цих величин, </a:t>
            </a:r>
            <a:br>
              <a:rPr lang="uk-UA" altLang="x-none" sz="2000"/>
            </a:br>
            <a:r>
              <a:rPr lang="uk-UA" altLang="x-none" sz="2000"/>
              <a:t>наближаючись до одного </a:t>
            </a:r>
            <a:br>
              <a:rPr lang="uk-UA" altLang="x-none" sz="2000"/>
            </a:br>
            <a:r>
              <a:rPr lang="uk-UA" altLang="x-none" sz="2000"/>
              <a:t>зі стійких фокусів. </a:t>
            </a:r>
            <a:endParaRPr sz="2000"/>
          </a:p>
        </p:txBody>
      </p:sp>
      <p:sp>
        <p:nvSpPr>
          <p:cNvPr id="202757" name="Rectangles 202756"/>
          <p:cNvSpPr/>
          <p:nvPr/>
        </p:nvSpPr>
        <p:spPr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02759" name="Group 202758"/>
          <p:cNvGrpSpPr/>
          <p:nvPr/>
        </p:nvGrpSpPr>
        <p:grpSpPr>
          <a:xfrm>
            <a:off x="5219700" y="3033713"/>
            <a:ext cx="3816350" cy="3557587"/>
            <a:chOff x="3107" y="1888"/>
            <a:chExt cx="2381" cy="2301"/>
          </a:xfrm>
        </p:grpSpPr>
        <p:graphicFrame>
          <p:nvGraphicFramePr>
            <p:cNvPr id="202756" name="Object 202755"/>
            <p:cNvGraphicFramePr/>
            <p:nvPr/>
          </p:nvGraphicFramePr>
          <p:xfrm>
            <a:off x="3107" y="1888"/>
            <a:ext cx="2381" cy="20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1" imgW="4391025" imgH="3829050" progId="CorelDraw.Graphic.7">
                    <p:embed/>
                  </p:oleObj>
                </mc:Choice>
                <mc:Fallback>
                  <p:oleObj name="" r:id="rId1" imgW="4391025" imgH="3829050" progId="CorelDraw.Graphic.7">
                    <p:embed/>
                    <p:pic>
                      <p:nvPicPr>
                        <p:cNvPr id="0" name="Picture 308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107" y="1888"/>
                          <a:ext cx="2381" cy="20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2758" name="Text Box 202757"/>
            <p:cNvSpPr txBox="1"/>
            <p:nvPr/>
          </p:nvSpPr>
          <p:spPr>
            <a:xfrm>
              <a:off x="4014" y="3952"/>
              <a:ext cx="1224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4.6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3778" name="Title 203777"/>
          <p:cNvSpPr>
            <a:spLocks noGrp="1"/>
          </p:cNvSpPr>
          <p:nvPr>
            <p:ph type="title"/>
          </p:nvPr>
        </p:nvSpPr>
        <p:spPr>
          <a:xfrm>
            <a:off x="1368425" y="296863"/>
            <a:ext cx="7313613" cy="1143000"/>
          </a:xfrm>
          <a:ln/>
        </p:spPr>
        <p:txBody>
          <a:bodyPr anchor="b" anchorCtr="0"/>
          <a:p>
            <a:r>
              <a:rPr lang="uk-UA" altLang="x-none" err="1"/>
              <a:t>Двохсекторна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203779" name="Text Placeholder 203778"/>
          <p:cNvSpPr>
            <a:spLocks noGrp="1"/>
          </p:cNvSpPr>
          <p:nvPr>
            <p:ph type="body" idx="1"/>
          </p:nvPr>
        </p:nvSpPr>
        <p:spPr>
          <a:xfrm>
            <a:off x="1368425" y="1628775"/>
            <a:ext cx="7313613" cy="4932363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/>
              <a:t>Принципове розходження з попереднім варіантом полягає в тому, що тепер ріст величин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можливий для дуже великого діапазону початкових значень, у той час як зменшення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до від’ємних значень можливо тільки при початкових даних, обраних в околі початку координат.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Розглянемо тепер випадки </a:t>
            </a:r>
            <a:br>
              <a:rPr lang="uk-UA" altLang="x-none" sz="2000"/>
            </a:br>
            <a:r>
              <a:rPr lang="uk-UA" altLang="x-none" sz="2000"/>
              <a:t>двох особливих точок, тобто </a:t>
            </a:r>
            <a:br>
              <a:rPr lang="uk-UA" altLang="x-none" sz="2000"/>
            </a:br>
            <a:r>
              <a:rPr lang="uk-UA" altLang="x-none" sz="2000"/>
              <a:t>станів рівноваги системи.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На рис. 4.3.3 зображена </a:t>
            </a:r>
            <a:br>
              <a:rPr lang="uk-UA" altLang="x-none" sz="2000"/>
            </a:br>
            <a:r>
              <a:rPr lang="uk-UA" altLang="x-none" sz="2000"/>
              <a:t>фазова площина, що </a:t>
            </a:r>
            <a:br>
              <a:rPr lang="uk-UA" altLang="x-none" sz="2000"/>
            </a:br>
            <a:r>
              <a:rPr lang="uk-UA" altLang="x-none" sz="2000"/>
              <a:t>відповідає випадку </a:t>
            </a:r>
            <a:r>
              <a:rPr lang="en-US" altLang="x-none" sz="2000" b="1" i="1"/>
              <a:t>e</a:t>
            </a:r>
            <a:r>
              <a:rPr lang="en-US" altLang="x-none" sz="2000" b="1" i="1" baseline="-25000"/>
              <a:t>0</a:t>
            </a:r>
            <a:r>
              <a:rPr lang="en-US" altLang="x-none" sz="2000" b="1" i="1"/>
              <a:t>&gt;0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Особлива точка 1 є хитливим </a:t>
            </a:r>
            <a:br>
              <a:rPr lang="en-US" altLang="x-none" sz="2000"/>
            </a:br>
            <a:r>
              <a:rPr lang="uk-UA" altLang="x-none" sz="2000"/>
              <a:t>вузлом, а особлива точка 2 – </a:t>
            </a:r>
            <a:br>
              <a:rPr lang="en-US" altLang="x-none" sz="2000"/>
            </a:br>
            <a:r>
              <a:rPr lang="uk-UA" altLang="x-none" sz="2000"/>
              <a:t>сідлом.</a:t>
            </a:r>
            <a:r>
              <a:rPr sz="2000"/>
              <a:t> </a:t>
            </a:r>
            <a:endParaRPr sz="2000"/>
          </a:p>
        </p:txBody>
      </p:sp>
      <p:sp>
        <p:nvSpPr>
          <p:cNvPr id="203781" name="Rectangles 203780"/>
          <p:cNvSpPr/>
          <p:nvPr/>
        </p:nvSpPr>
        <p:spPr>
          <a:xfrm>
            <a:off x="0" y="15208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03783" name="Group 203782"/>
          <p:cNvGrpSpPr/>
          <p:nvPr/>
        </p:nvGrpSpPr>
        <p:grpSpPr>
          <a:xfrm>
            <a:off x="5545138" y="3321050"/>
            <a:ext cx="3203575" cy="3425825"/>
            <a:chOff x="3538" y="2162"/>
            <a:chExt cx="2018" cy="2158"/>
          </a:xfrm>
        </p:grpSpPr>
        <p:graphicFrame>
          <p:nvGraphicFramePr>
            <p:cNvPr id="203780" name="Object 203779"/>
            <p:cNvGraphicFramePr/>
            <p:nvPr/>
          </p:nvGraphicFramePr>
          <p:xfrm>
            <a:off x="3538" y="2162"/>
            <a:ext cx="2018" cy="1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1" imgW="3933825" imgH="3848100" progId="CorelDraw.Graphic.7">
                    <p:embed/>
                  </p:oleObj>
                </mc:Choice>
                <mc:Fallback>
                  <p:oleObj name="" r:id="rId1" imgW="3933825" imgH="3848100" progId="CorelDraw.Graphic.7">
                    <p:embed/>
                    <p:pic>
                      <p:nvPicPr>
                        <p:cNvPr id="0" name="Picture 308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538" y="2162"/>
                          <a:ext cx="2018" cy="197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3782" name="Text Box 203781"/>
            <p:cNvSpPr txBox="1"/>
            <p:nvPr/>
          </p:nvSpPr>
          <p:spPr>
            <a:xfrm>
              <a:off x="4150" y="4089"/>
              <a:ext cx="1043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4.7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02" name="Title 20480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Двохсекторна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204803" name="Text Placeholder 204802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313612" cy="4645025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При будь-яких початкових умовах одна з величин </a:t>
            </a:r>
            <a:r>
              <a:rPr lang="en-US" altLang="x-none" sz="2000"/>
              <a:t>x</a:t>
            </a:r>
            <a:r>
              <a:rPr lang="en-US" altLang="x-none" sz="2000" baseline="-25000"/>
              <a:t>1</a:t>
            </a:r>
            <a:r>
              <a:rPr lang="en-US" altLang="x-none" sz="2000"/>
              <a:t> </a:t>
            </a:r>
            <a:r>
              <a:rPr lang="uk-UA" altLang="x-none" sz="2000"/>
              <a:t>чи</a:t>
            </a:r>
            <a:r>
              <a:rPr lang="en-US" altLang="x-none" sz="2000"/>
              <a:t> x</a:t>
            </a:r>
            <a:r>
              <a:rPr lang="en-US" altLang="x-none" sz="2000" baseline="-25000"/>
              <a:t>2</a:t>
            </a:r>
            <a:r>
              <a:rPr lang="uk-UA" altLang="x-none" sz="2000"/>
              <a:t> з часом приймає від’ємне значення.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Фазова площина, що відповідає випадку </a:t>
            </a:r>
            <a:r>
              <a:rPr lang="en-US" altLang="x-none" sz="2000" b="1" i="1"/>
              <a:t>e</a:t>
            </a:r>
            <a:r>
              <a:rPr lang="en-US" altLang="x-none" sz="2000" b="1" i="1" baseline="-25000"/>
              <a:t>0</a:t>
            </a:r>
            <a:r>
              <a:rPr lang="en-US" altLang="x-none" sz="2000" b="1" i="1"/>
              <a:t>&lt;0</a:t>
            </a:r>
            <a:r>
              <a:rPr lang="uk-UA" altLang="x-none" sz="2000"/>
              <a:t>, зображена на рис. 4.8.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Тепер особлива точка 1 </a:t>
            </a:r>
            <a:br>
              <a:rPr lang="en-US" altLang="x-none" sz="2000"/>
            </a:br>
            <a:r>
              <a:rPr lang="uk-UA" altLang="x-none" sz="2000"/>
              <a:t>є сідлом, а точка 2 – </a:t>
            </a:r>
            <a:br>
              <a:rPr lang="en-US" altLang="x-none" sz="2000"/>
            </a:br>
            <a:r>
              <a:rPr lang="uk-UA" altLang="x-none" sz="2000"/>
              <a:t>стійким фокусом.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Існує дуже великий діапазон </a:t>
            </a:r>
            <a:br>
              <a:rPr lang="en-US" altLang="x-none" sz="2000"/>
            </a:br>
            <a:r>
              <a:rPr lang="uk-UA" altLang="x-none" sz="2000"/>
              <a:t>початкових значень </a:t>
            </a:r>
            <a:r>
              <a:rPr lang="en-US" altLang="x-none" sz="2000"/>
              <a:t>x</a:t>
            </a:r>
            <a:r>
              <a:rPr lang="en-US" altLang="x-none" sz="2000" baseline="-25000"/>
              <a:t>1</a:t>
            </a:r>
            <a:r>
              <a:rPr lang="uk-UA" altLang="x-none" sz="2000"/>
              <a:t> і </a:t>
            </a:r>
            <a:r>
              <a:rPr lang="en-US" altLang="x-none" sz="2000"/>
              <a:t>x</a:t>
            </a:r>
            <a:r>
              <a:rPr lang="en-US" altLang="x-none" sz="2000" baseline="-25000"/>
              <a:t>2</a:t>
            </a:r>
            <a:r>
              <a:rPr lang="uk-UA" altLang="x-none" sz="2000"/>
              <a:t>, </a:t>
            </a:r>
            <a:br>
              <a:rPr lang="en-US" altLang="x-none" sz="2000"/>
            </a:br>
            <a:r>
              <a:rPr lang="uk-UA" altLang="x-none" sz="2000"/>
              <a:t>що приводить до </a:t>
            </a:r>
            <a:br>
              <a:rPr lang="en-US" altLang="x-none" sz="2000"/>
            </a:br>
            <a:r>
              <a:rPr lang="uk-UA" altLang="x-none" sz="2000"/>
              <a:t>подальшого росту цих </a:t>
            </a:r>
            <a:br>
              <a:rPr lang="en-US" altLang="x-none" sz="2000"/>
            </a:br>
            <a:r>
              <a:rPr lang="uk-UA" altLang="x-none" sz="2000"/>
              <a:t>значень і їхньої стабілізації </a:t>
            </a:r>
            <a:br>
              <a:rPr lang="en-US" altLang="x-none" sz="2000"/>
            </a:br>
            <a:r>
              <a:rPr lang="uk-UA" altLang="x-none" sz="2000"/>
              <a:t>поблизу точки 2.</a:t>
            </a:r>
            <a:r>
              <a:rPr sz="2000"/>
              <a:t>  </a:t>
            </a:r>
            <a:endParaRPr sz="2000"/>
          </a:p>
        </p:txBody>
      </p:sp>
      <p:sp>
        <p:nvSpPr>
          <p:cNvPr id="204805" name="Rectangles 204804"/>
          <p:cNvSpPr/>
          <p:nvPr/>
        </p:nvSpPr>
        <p:spPr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04807" name="Group 204806"/>
          <p:cNvGrpSpPr/>
          <p:nvPr/>
        </p:nvGrpSpPr>
        <p:grpSpPr>
          <a:xfrm>
            <a:off x="5256213" y="2930525"/>
            <a:ext cx="3708400" cy="3781425"/>
            <a:chOff x="3311" y="1846"/>
            <a:chExt cx="2336" cy="2382"/>
          </a:xfrm>
        </p:grpSpPr>
        <p:graphicFrame>
          <p:nvGraphicFramePr>
            <p:cNvPr id="204804" name="Object 204803"/>
            <p:cNvGraphicFramePr/>
            <p:nvPr/>
          </p:nvGraphicFramePr>
          <p:xfrm>
            <a:off x="3311" y="1846"/>
            <a:ext cx="2336" cy="2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7" name="" r:id="rId1" imgW="4114800" imgH="3848100" progId="CorelDraw.Graphic.7">
                    <p:embed/>
                  </p:oleObj>
                </mc:Choice>
                <mc:Fallback>
                  <p:oleObj name="" r:id="rId1" imgW="4114800" imgH="3848100" progId="CorelDraw.Graphic.7">
                    <p:embed/>
                    <p:pic>
                      <p:nvPicPr>
                        <p:cNvPr id="0" name="Picture 315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311" y="1846"/>
                          <a:ext cx="2336" cy="21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806" name="Text Box 204805"/>
            <p:cNvSpPr txBox="1"/>
            <p:nvPr/>
          </p:nvSpPr>
          <p:spPr>
            <a:xfrm>
              <a:off x="4218" y="3997"/>
              <a:ext cx="90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4.8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826" name="Title 20582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Двохсекторна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205827" name="Text Placeholder 205826"/>
          <p:cNvSpPr>
            <a:spLocks noGrp="1"/>
          </p:cNvSpPr>
          <p:nvPr>
            <p:ph type="body" idx="1"/>
          </p:nvPr>
        </p:nvSpPr>
        <p:spPr>
          <a:xfrm>
            <a:off x="1368425" y="1870075"/>
            <a:ext cx="7524750" cy="41148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Таким чином, і в цьому випадку кращим є значення </a:t>
            </a:r>
            <a:r>
              <a:rPr lang="en-US" altLang="x-none" sz="2000" b="1" i="1"/>
              <a:t>e</a:t>
            </a:r>
            <a:r>
              <a:rPr lang="en-US" altLang="x-none" sz="2000" b="1" i="1" baseline="-25000"/>
              <a:t>0</a:t>
            </a:r>
            <a:r>
              <a:rPr lang="en-US" altLang="x-none" sz="2000" b="1" i="1"/>
              <a:t>&lt;0</a:t>
            </a:r>
            <a:r>
              <a:rPr lang="uk-UA" altLang="x-none" sz="2000"/>
              <a:t>, що відповідає переважному використанню власних інвестицій, а лише потім – із сусіднього сектора.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Нарешті, у випадку відсутності </a:t>
            </a:r>
            <a:br>
              <a:rPr lang="en-US" altLang="x-none" sz="2000"/>
            </a:br>
            <a:r>
              <a:rPr lang="uk-UA" altLang="x-none" sz="2000"/>
              <a:t>станів рівноваги системи як </a:t>
            </a:r>
            <a:br>
              <a:rPr lang="en-US" altLang="x-none" sz="2000"/>
            </a:br>
            <a:r>
              <a:rPr lang="uk-UA" altLang="x-none" sz="2000"/>
              <a:t>при </a:t>
            </a:r>
            <a:r>
              <a:rPr lang="en-US" altLang="x-none" sz="2000" b="1" i="1"/>
              <a:t>e</a:t>
            </a:r>
            <a:r>
              <a:rPr lang="en-US" altLang="x-none" sz="2000" b="1" i="1" baseline="-25000"/>
              <a:t>0</a:t>
            </a:r>
            <a:r>
              <a:rPr lang="en-US" altLang="x-none" sz="2000" b="1" i="1"/>
              <a:t>&gt;0</a:t>
            </a:r>
            <a:r>
              <a:rPr lang="uk-UA" altLang="x-none" sz="2000"/>
              <a:t>, так і при </a:t>
            </a:r>
            <a:r>
              <a:rPr lang="en-US" altLang="x-none" sz="2000" b="1" i="1"/>
              <a:t>e</a:t>
            </a:r>
            <a:r>
              <a:rPr lang="en-US" altLang="x-none" sz="2000" b="1" i="1" baseline="-25000"/>
              <a:t>0</a:t>
            </a:r>
            <a:r>
              <a:rPr lang="en-US" altLang="x-none" sz="2000" b="1" i="1"/>
              <a:t>&lt;0</a:t>
            </a:r>
            <a:r>
              <a:rPr lang="uk-UA" altLang="x-none" sz="2000"/>
              <a:t> </a:t>
            </a:r>
            <a:br>
              <a:rPr lang="en-US" altLang="x-none" sz="2000"/>
            </a:br>
            <a:r>
              <a:rPr lang="uk-UA" altLang="x-none" sz="2000"/>
              <a:t>ми маємо тільки убування </a:t>
            </a:r>
            <a:br>
              <a:rPr lang="en-US" altLang="x-none" sz="2000"/>
            </a:br>
            <a:r>
              <a:rPr lang="uk-UA" altLang="x-none" sz="2000"/>
              <a:t>величин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2</a:t>
            </a:r>
            <a:r>
              <a:rPr lang="uk-UA" altLang="x-none" sz="2000"/>
              <a:t> при будь-яких </a:t>
            </a:r>
            <a:br>
              <a:rPr lang="en-US" altLang="x-none" sz="2000"/>
            </a:br>
            <a:r>
              <a:rPr lang="uk-UA" altLang="x-none" sz="2000"/>
              <a:t>початкових умовах.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Відповідні фазові площини </a:t>
            </a:r>
            <a:br>
              <a:rPr lang="en-US" altLang="x-none" sz="2000"/>
            </a:br>
            <a:r>
              <a:rPr lang="uk-UA" altLang="x-none" sz="2000"/>
              <a:t>зображені на рис. 4.9 і 4.10.</a:t>
            </a:r>
            <a:r>
              <a:rPr sz="2000"/>
              <a:t> </a:t>
            </a:r>
            <a:endParaRPr sz="2000"/>
          </a:p>
        </p:txBody>
      </p:sp>
      <p:sp>
        <p:nvSpPr>
          <p:cNvPr id="205829" name="Rectangles 205828"/>
          <p:cNvSpPr/>
          <p:nvPr/>
        </p:nvSpPr>
        <p:spPr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05831" name="Group 205830"/>
          <p:cNvGrpSpPr/>
          <p:nvPr/>
        </p:nvGrpSpPr>
        <p:grpSpPr>
          <a:xfrm>
            <a:off x="5686425" y="3105150"/>
            <a:ext cx="3276600" cy="3462338"/>
            <a:chOff x="3582" y="1956"/>
            <a:chExt cx="2064" cy="2181"/>
          </a:xfrm>
        </p:grpSpPr>
        <p:graphicFrame>
          <p:nvGraphicFramePr>
            <p:cNvPr id="205828" name="Object 205827"/>
            <p:cNvGraphicFramePr/>
            <p:nvPr/>
          </p:nvGraphicFramePr>
          <p:xfrm>
            <a:off x="3582" y="1956"/>
            <a:ext cx="2064" cy="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8" name="" r:id="rId1" imgW="4048125" imgH="3848100" progId="CorelDraw.Graphic.7">
                    <p:embed/>
                  </p:oleObj>
                </mc:Choice>
                <mc:Fallback>
                  <p:oleObj name="" r:id="rId1" imgW="4048125" imgH="3848100" progId="CorelDraw.Graphic.7">
                    <p:embed/>
                    <p:pic>
                      <p:nvPicPr>
                        <p:cNvPr id="0" name="Picture 315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582" y="1956"/>
                          <a:ext cx="2064" cy="19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830" name="Text Box 205829"/>
            <p:cNvSpPr txBox="1"/>
            <p:nvPr/>
          </p:nvSpPr>
          <p:spPr>
            <a:xfrm>
              <a:off x="4195" y="3906"/>
              <a:ext cx="92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4.9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850" name="Title 20684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Двохсекторна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206851" name="Text Placeholder 206850"/>
          <p:cNvSpPr>
            <a:spLocks noGrp="1"/>
          </p:cNvSpPr>
          <p:nvPr>
            <p:ph type="body" idx="1"/>
          </p:nvPr>
        </p:nvSpPr>
        <p:spPr>
          <a:xfrm>
            <a:off x="1370013" y="1827213"/>
            <a:ext cx="3346450" cy="4114800"/>
          </a:xfrm>
          <a:ln/>
        </p:spPr>
        <p:txBody>
          <a:bodyPr/>
          <a:p>
            <a:r>
              <a:rPr lang="uk-UA" altLang="x-none" sz="2000"/>
              <a:t>Ми розглянули тільки декілька найбільш типових варіантів рішень системи нелінійних динамічних рівнянь. Зрозуміло, у нелінійному випадку мається нескінченна розмаїтість різних варіантів, відмінних від розглянутих.</a:t>
            </a:r>
            <a:r>
              <a:rPr sz="2000"/>
              <a:t> </a:t>
            </a:r>
            <a:endParaRPr sz="2000"/>
          </a:p>
        </p:txBody>
      </p:sp>
      <p:sp>
        <p:nvSpPr>
          <p:cNvPr id="206853" name="Rectangles 206852"/>
          <p:cNvSpPr/>
          <p:nvPr/>
        </p:nvSpPr>
        <p:spPr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06855" name="Group 206854"/>
          <p:cNvGrpSpPr/>
          <p:nvPr/>
        </p:nvGrpSpPr>
        <p:grpSpPr>
          <a:xfrm>
            <a:off x="4859338" y="2024063"/>
            <a:ext cx="3921125" cy="4002087"/>
            <a:chOff x="3061" y="1275"/>
            <a:chExt cx="2470" cy="2521"/>
          </a:xfrm>
        </p:grpSpPr>
        <p:graphicFrame>
          <p:nvGraphicFramePr>
            <p:cNvPr id="206852" name="Object 206851"/>
            <p:cNvGraphicFramePr/>
            <p:nvPr/>
          </p:nvGraphicFramePr>
          <p:xfrm>
            <a:off x="3061" y="1275"/>
            <a:ext cx="2470" cy="2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6" name="" r:id="rId1" imgW="4171950" imgH="3829050" progId="CorelDraw.Graphic.7">
                    <p:embed/>
                  </p:oleObj>
                </mc:Choice>
                <mc:Fallback>
                  <p:oleObj name="" r:id="rId1" imgW="4171950" imgH="3829050" progId="CorelDraw.Graphic.7">
                    <p:embed/>
                    <p:pic>
                      <p:nvPicPr>
                        <p:cNvPr id="0" name="Picture 315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061" y="1275"/>
                          <a:ext cx="2470" cy="22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854" name="Text Box 206853"/>
            <p:cNvSpPr txBox="1"/>
            <p:nvPr/>
          </p:nvSpPr>
          <p:spPr>
            <a:xfrm>
              <a:off x="3878" y="3565"/>
              <a:ext cx="93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4.10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900" name="Title 208899"/>
          <p:cNvSpPr>
            <a:spLocks noGrp="1"/>
          </p:cNvSpPr>
          <p:nvPr>
            <p:ph type="ctrTitle"/>
          </p:nvPr>
        </p:nvSpPr>
        <p:spPr>
          <a:ln/>
        </p:spPr>
        <p:txBody>
          <a:bodyPr anchor="b" anchorCtr="0"/>
          <a:p>
            <a:pPr defTabSz="914400">
              <a:buSzTx/>
              <a:buFontTx/>
              <a:buNone/>
            </a:pPr>
            <a:r>
              <a:rPr lang="uk-UA" altLang="x-none" sz="4400" b="1" kern="1200" baseline="0">
                <a:latin typeface="Arial" panose="020B0604020202020204" pitchFamily="34" charset="0"/>
                <a:ea typeface="Arial" panose="020B0604020202020204" pitchFamily="34" charset="0"/>
              </a:rPr>
              <a:t>Дискретні динамічні моделі</a:t>
            </a:r>
            <a:endParaRPr sz="4400" b="1"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8901" name="Subtitle 208900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70000"/>
            </a:pPr>
            <a:endParaRPr kern="1200" baseline="0"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946" name="Title 210945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523162" cy="1143000"/>
          </a:xfrm>
          <a:ln/>
        </p:spPr>
        <p:txBody>
          <a:bodyPr anchor="b" anchorCtr="0"/>
          <a:p>
            <a:r>
              <a:rPr lang="uk-UA" altLang="x-none"/>
              <a:t>Навіщо потрібні дискретні моделі?</a:t>
            </a:r>
          </a:p>
        </p:txBody>
      </p:sp>
      <p:sp>
        <p:nvSpPr>
          <p:cNvPr id="210947" name="Text Placeholder 210946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313612" cy="47879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У попередніх розділах за основу при описі динаміки економічних систем був прийнятий апарат диференціальних рівнянь, як добре розвинутий у математичному відношенні і який дозволяє упевнено реалізовувати як етап складання моделі, так і етап рішення рівнянь і аналізу результатів рішення.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той же час, відомо, що економічні процеси носять принципово дискретний характер.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Платежі відбуваються через кінцеві проміжки часу і кінцевими сумами.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Доход тієї чи іншої економічної системи – підприємства, держави – обчислюється також через кінцеві проміжки часу і кінцевими сумами. </a:t>
            </a:r>
            <a:endParaRPr sz="200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7090" name="Title 21708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Навіщо потрібні дискретні моделі?</a:t>
            </a:r>
          </a:p>
        </p:txBody>
      </p:sp>
      <p:sp>
        <p:nvSpPr>
          <p:cNvPr id="217091" name="Text Placeholder 217090"/>
          <p:cNvSpPr>
            <a:spLocks noGrp="1"/>
          </p:cNvSpPr>
          <p:nvPr>
            <p:ph type="body" idx="1"/>
          </p:nvPr>
        </p:nvSpPr>
        <p:spPr>
          <a:xfrm>
            <a:off x="1370013" y="1844675"/>
            <a:ext cx="7313612" cy="4537075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Усе це дозволяє стверджувати, що континуальні моделі, що спираються на апарат диференціальних рівнянь, є в даному випадку свідомо наближеними, що згладжують реальні дискретні процеси.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Даний розділ присвячений питанням складання дискретних економічних моделей і аналізу сценаріїв розвитку на базі цих моделей.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Дискретні моделі дозволяють врахувати ряд питань більш точно, ніж континуальні; у той же час їхня реалізація на комп'ютері більш проста і природна, ніж у континуальному випадку.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922" name="Title 209921"/>
          <p:cNvSpPr>
            <a:spLocks noGrp="1"/>
          </p:cNvSpPr>
          <p:nvPr>
            <p:ph type="title"/>
          </p:nvPr>
        </p:nvSpPr>
        <p:spPr>
          <a:xfrm>
            <a:off x="1368425" y="296863"/>
            <a:ext cx="7313613" cy="1143000"/>
          </a:xfrm>
          <a:ln/>
        </p:spPr>
        <p:txBody>
          <a:bodyPr anchor="b" anchorCtr="0"/>
          <a:p>
            <a:r>
              <a:rPr lang="uk-UA" altLang="x-none"/>
              <a:t>Лінійна дискретна модель для </a:t>
            </a:r>
            <a:r>
              <a:rPr lang="uk-UA" altLang="x-none" err="1"/>
              <a:t>односекторної</a:t>
            </a:r>
            <a:r>
              <a:rPr lang="uk-UA" altLang="x-none"/>
              <a:t> економіки</a:t>
            </a:r>
          </a:p>
        </p:txBody>
      </p:sp>
      <p:sp>
        <p:nvSpPr>
          <p:cNvPr id="209926" name="Text Placeholder 209925"/>
          <p:cNvSpPr>
            <a:spLocks noGrp="1"/>
          </p:cNvSpPr>
          <p:nvPr>
            <p:ph type="body" sz="half" idx="1"/>
          </p:nvPr>
        </p:nvSpPr>
        <p:spPr>
          <a:xfrm>
            <a:off x="1370013" y="1628775"/>
            <a:ext cx="7305675" cy="4824413"/>
          </a:xfrm>
          <a:ln/>
        </p:spPr>
        <p:txBody>
          <a:bodyPr/>
          <a:p>
            <a:pPr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2000"/>
              <a:t>Розглянемо динамічне рівняння Леонтьєва для </a:t>
            </a:r>
            <a:r>
              <a:rPr lang="uk-UA" altLang="x-none" sz="2000" err="1"/>
              <a:t>односекторної</a:t>
            </a:r>
            <a:r>
              <a:rPr lang="uk-UA" altLang="x-none" sz="2000"/>
              <a:t> економічної системи.</a:t>
            </a:r>
            <a:br>
              <a:rPr lang="en-US" altLang="x-none" sz="2000"/>
            </a:br>
            <a:endParaRPr lang="en-US" altLang="x-none" sz="2000"/>
          </a:p>
          <a:p>
            <a:pPr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endParaRPr lang="uk-UA" altLang="x-none" sz="2000"/>
          </a:p>
          <a:p>
            <a:pPr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2000"/>
              <a:t>Пригадуючи визначення похідної, замінимо її на вираз:</a:t>
            </a:r>
            <a:br>
              <a:rPr lang="uk-UA" altLang="x-none" sz="2000"/>
            </a:br>
            <a:endParaRPr lang="uk-UA" altLang="x-none" sz="2000"/>
          </a:p>
          <a:p>
            <a:pPr>
              <a:spcBef>
                <a:spcPct val="4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br>
              <a:rPr lang="uk-UA" altLang="x-none" sz="2000"/>
            </a:br>
            <a:br>
              <a:rPr lang="uk-UA" altLang="x-none" sz="1400"/>
            </a:br>
            <a:r>
              <a:rPr lang="uk-UA" altLang="x-none" sz="2000"/>
              <a:t>де </a:t>
            </a:r>
            <a:r>
              <a:rPr lang="el-GR" altLang="x-none" sz="2000" i="1" dirty="0"/>
              <a:t>Δ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en-US" altLang="x-none" sz="2000"/>
              <a:t> – </a:t>
            </a:r>
            <a:r>
              <a:rPr lang="uk-UA" altLang="x-none" sz="2000"/>
              <a:t>це змінення обсягів виробництва протягом проміжку часу </a:t>
            </a:r>
            <a:r>
              <a:rPr lang="el-GR" altLang="x-none" sz="2000" i="1" dirty="0"/>
              <a:t>Δ</a:t>
            </a:r>
            <a:r>
              <a:rPr lang="en-US" altLang="x-none" sz="2000" i="1"/>
              <a:t>t</a:t>
            </a:r>
            <a:r>
              <a:rPr lang="uk-UA" altLang="x-none" sz="2000" i="1"/>
              <a:t>.</a:t>
            </a:r>
            <a:endParaRPr lang="uk-UA" altLang="x-none" sz="2000" i="1"/>
          </a:p>
          <a:p>
            <a:pPr>
              <a:spcBef>
                <a:spcPct val="6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2000"/>
              <a:t>Тоді рівняння (5.1) набуває вигляду:</a:t>
            </a:r>
            <a:br>
              <a:rPr lang="en-US" altLang="x-none" sz="2000"/>
            </a:br>
            <a:endParaRPr lang="el-GR" altLang="x-none" sz="2000" dirty="0"/>
          </a:p>
        </p:txBody>
      </p:sp>
      <p:graphicFrame>
        <p:nvGraphicFramePr>
          <p:cNvPr id="209927" name="Content Placeholder 209926"/>
          <p:cNvGraphicFramePr/>
          <p:nvPr>
            <p:ph sz="quarter" idx="2"/>
          </p:nvPr>
        </p:nvGraphicFramePr>
        <p:xfrm>
          <a:off x="4500563" y="3627438"/>
          <a:ext cx="108743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" r:id="rId1" imgW="774065" imgH="419100" progId="Equation.3">
                  <p:embed/>
                </p:oleObj>
              </mc:Choice>
              <mc:Fallback>
                <p:oleObj name="" r:id="rId1" imgW="774065" imgH="419100" progId="Equation.3">
                  <p:embed/>
                  <p:pic>
                    <p:nvPicPr>
                      <p:cNvPr id="0" name="Picture 315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00563" y="3627438"/>
                        <a:ext cx="1087437" cy="5889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4" name="Content Placeholder 209923"/>
          <p:cNvGraphicFramePr/>
          <p:nvPr>
            <p:ph idx="1"/>
          </p:nvPr>
        </p:nvGraphicFramePr>
        <p:xfrm>
          <a:off x="4103688" y="2384425"/>
          <a:ext cx="421481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" r:id="rId3" imgW="2628900" imgH="419100" progId="Equation.3">
                  <p:embed/>
                </p:oleObj>
              </mc:Choice>
              <mc:Fallback>
                <p:oleObj name="" r:id="rId3" imgW="2628900" imgH="419100" progId="Equation.3">
                  <p:embed/>
                  <p:pic>
                    <p:nvPicPr>
                      <p:cNvPr id="0" name="Picture 315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3688" y="2384425"/>
                        <a:ext cx="4214812" cy="6731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29" name="Content Placeholder 209928"/>
          <p:cNvGraphicFramePr/>
          <p:nvPr>
            <p:ph sz="quarter" idx="3"/>
          </p:nvPr>
        </p:nvGraphicFramePr>
        <p:xfrm>
          <a:off x="3816350" y="5594350"/>
          <a:ext cx="46482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" r:id="rId5" imgW="2971800" imgH="419100" progId="Equation.3">
                  <p:embed/>
                </p:oleObj>
              </mc:Choice>
              <mc:Fallback>
                <p:oleObj name="" r:id="rId5" imgW="2971800" imgH="419100" progId="Equation.3">
                  <p:embed/>
                  <p:pic>
                    <p:nvPicPr>
                      <p:cNvPr id="0" name="Picture 316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6350" y="5594350"/>
                        <a:ext cx="4648200" cy="6556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Title 8601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Рівняння лінійної моделі Леонтьєва для </a:t>
            </a:r>
            <a:r>
              <a:rPr lang="uk-UA" altLang="x-none" sz="3200" err="1"/>
              <a:t>односекторної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86019" name="Text Placeholder 86018"/>
          <p:cNvSpPr>
            <a:spLocks noGrp="1"/>
          </p:cNvSpPr>
          <p:nvPr>
            <p:ph type="body" idx="1"/>
          </p:nvPr>
        </p:nvSpPr>
        <p:spPr>
          <a:xfrm>
            <a:off x="1371600" y="1828800"/>
            <a:ext cx="7313613" cy="41148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Переписуючи рівняння у вигляді:</a:t>
            </a:r>
            <a:br>
              <a:rPr lang="uk-UA" altLang="x-none" sz="2000"/>
            </a:br>
            <a:br>
              <a:rPr lang="uk-UA" altLang="x-none" sz="2000"/>
            </a:br>
            <a:r>
              <a:rPr sz="2000"/>
              <a:t> </a:t>
            </a:r>
            <a:br>
              <a:rPr sz="2000"/>
            </a:br>
            <a:r>
              <a:rPr lang="uk-UA" altLang="x-none" sz="2000"/>
              <a:t>бачимо, що при заданому виробничому коефіцієнті </a:t>
            </a:r>
            <a:r>
              <a:rPr lang="uk-UA" altLang="x-none" sz="2000" b="1" i="1"/>
              <a:t>а</a:t>
            </a:r>
            <a:r>
              <a:rPr lang="uk-UA" altLang="x-none" sz="2000" i="1"/>
              <a:t> </a:t>
            </a:r>
            <a:r>
              <a:rPr lang="uk-UA" altLang="x-none" sz="2000"/>
              <a:t>воно дозволяє:</a:t>
            </a:r>
            <a:endParaRPr lang="uk-UA" altLang="x-none" sz="2000"/>
          </a:p>
          <a:p>
            <a:pPr lvl="1">
              <a:spcBef>
                <a:spcPct val="50000"/>
              </a:spcBef>
            </a:pPr>
            <a:r>
              <a:rPr lang="uk-UA" altLang="x-none" sz="2000"/>
              <a:t>як знаходити залишок </a:t>
            </a:r>
            <a:r>
              <a:rPr lang="uk-UA" altLang="x-none" sz="2000" b="1" i="1"/>
              <a:t>y</a:t>
            </a:r>
            <a:r>
              <a:rPr lang="uk-UA" altLang="x-none" sz="2000"/>
              <a:t> по заданому </a:t>
            </a:r>
            <a:r>
              <a:rPr lang="uk-UA" altLang="x-none" sz="2000" b="1" i="1"/>
              <a:t>x</a:t>
            </a:r>
            <a:r>
              <a:rPr lang="uk-UA" altLang="x-none" sz="2000"/>
              <a:t>, так і, навпаки,</a:t>
            </a:r>
            <a:endParaRPr lang="uk-UA" altLang="x-none" sz="2000"/>
          </a:p>
          <a:p>
            <a:pPr lvl="1">
              <a:spcBef>
                <a:spcPct val="50000"/>
              </a:spcBef>
            </a:pPr>
            <a:r>
              <a:rPr lang="uk-UA" altLang="x-none" sz="2000"/>
              <a:t>обсяг (вартість) продукції </a:t>
            </a:r>
            <a:r>
              <a:rPr lang="uk-UA" altLang="x-none" sz="2000" b="1" i="1"/>
              <a:t>x</a:t>
            </a:r>
            <a:r>
              <a:rPr lang="uk-UA" altLang="x-none" sz="2000"/>
              <a:t>, що повинний бути вироблений для досягнення заданого залишку </a:t>
            </a:r>
            <a:r>
              <a:rPr lang="uk-UA" altLang="x-none" sz="2000" b="1" i="1"/>
              <a:t>y</a:t>
            </a:r>
            <a:r>
              <a:rPr lang="uk-UA" altLang="x-none" sz="2000"/>
              <a:t>: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endParaRPr sz="2000"/>
          </a:p>
        </p:txBody>
      </p:sp>
      <p:sp>
        <p:nvSpPr>
          <p:cNvPr id="86021" name="Rectangles 86020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86020" name="Object 86019"/>
          <p:cNvGraphicFramePr/>
          <p:nvPr/>
        </p:nvGraphicFramePr>
        <p:xfrm>
          <a:off x="3657600" y="2260600"/>
          <a:ext cx="17160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" r:id="rId1" imgW="850265" imgH="241300" progId="Equation.3">
                  <p:embed/>
                </p:oleObj>
              </mc:Choice>
              <mc:Fallback>
                <p:oleObj name="" r:id="rId1" imgW="850265" imgH="241300" progId="Equation.3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57600" y="2260600"/>
                        <a:ext cx="1716088" cy="48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3" name="Rectangles 86022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86022" name="Object 86021"/>
          <p:cNvGraphicFramePr/>
          <p:nvPr/>
        </p:nvGraphicFramePr>
        <p:xfrm>
          <a:off x="4038600" y="5105400"/>
          <a:ext cx="11811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" r:id="rId3" imgW="660400" imgH="457200" progId="Equation.3">
                  <p:embed/>
                </p:oleObj>
              </mc:Choice>
              <mc:Fallback>
                <p:oleObj name="" r:id="rId3" imgW="660400" imgH="457200" progId="Equation.3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600" y="5105400"/>
                        <a:ext cx="1181100" cy="820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970" name="Title 21196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Лінійна дискретна модель для </a:t>
            </a:r>
            <a:r>
              <a:rPr lang="uk-UA" altLang="x-none" sz="3200" err="1"/>
              <a:t>односекторної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211971" name="Text Placeholder 211970"/>
          <p:cNvSpPr>
            <a:spLocks noGrp="1"/>
          </p:cNvSpPr>
          <p:nvPr>
            <p:ph type="body" idx="1"/>
          </p:nvPr>
        </p:nvSpPr>
        <p:spPr>
          <a:xfrm>
            <a:off x="1370013" y="1727200"/>
            <a:ext cx="7313612" cy="45466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Вираз (5.2) дозволяє обчислювати змінення обсягів виробництва </a:t>
            </a:r>
            <a:r>
              <a:rPr lang="el-GR" altLang="x-none" sz="2000" i="1" dirty="0"/>
              <a:t>Δ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 протягом проміжку часу </a:t>
            </a:r>
            <a:r>
              <a:rPr lang="el-GR" altLang="x-none" sz="2000" i="1" dirty="0"/>
              <a:t>Δ</a:t>
            </a:r>
            <a:r>
              <a:rPr lang="en-US" altLang="x-none" sz="2000" i="1"/>
              <a:t>t</a:t>
            </a:r>
            <a:r>
              <a:rPr lang="en-US" altLang="x-none" sz="2000"/>
              <a:t> </a:t>
            </a:r>
            <a:r>
              <a:rPr lang="uk-UA" altLang="x-none" sz="2000"/>
              <a:t>для відомих значень обсягів виробництва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 і вільного залишку </a:t>
            </a:r>
            <a:r>
              <a:rPr lang="en-US" altLang="x-none" sz="2000" i="1" err="1"/>
              <a:t>y</a:t>
            </a:r>
            <a:r>
              <a:rPr lang="en-US" altLang="x-none" sz="2000" i="1" baseline="-25000" err="1"/>
              <a:t>t</a:t>
            </a:r>
            <a:r>
              <a:rPr lang="en-US" altLang="x-none" sz="2000"/>
              <a:t> </a:t>
            </a:r>
            <a:r>
              <a:rPr lang="uk-UA" altLang="x-none" sz="2000"/>
              <a:t>на початку цього періоду.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 само, як і в континуальному випадку, спочатку вирішимо статичну задачу, що відповідає </a:t>
            </a:r>
            <a:r>
              <a:rPr lang="el-GR" altLang="x-none" sz="2000" i="1" dirty="0"/>
              <a:t>Δ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=0:</a:t>
            </a:r>
            <a:r>
              <a:rPr sz="2000"/>
              <a:t> </a:t>
            </a:r>
            <a:br>
              <a:rPr lang="en-US" altLang="x-none" sz="2000"/>
            </a:br>
            <a:br>
              <a:rPr lang="en-US" altLang="x-none" sz="2000"/>
            </a:br>
            <a:br>
              <a:rPr lang="en-US" altLang="x-none" sz="2000"/>
            </a:br>
            <a:r>
              <a:rPr lang="uk-UA" altLang="x-none" sz="2000"/>
              <a:t>звідки знаходимо:</a:t>
            </a:r>
            <a:br>
              <a:rPr lang="uk-UA" altLang="x-none" sz="2000"/>
            </a:br>
            <a:endParaRPr lang="en-US" altLang="x-none" sz="2000"/>
          </a:p>
          <a:p>
            <a:pPr>
              <a:spcBef>
                <a:spcPct val="50000"/>
              </a:spcBef>
            </a:pP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Якщо ми виберемо початкове значення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 рівним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 i="1" baseline="30000"/>
              <a:t>*</a:t>
            </a:r>
            <a:r>
              <a:rPr lang="uk-UA" altLang="x-none" sz="2000"/>
              <a:t>, то величина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 надалі не змінюється. </a:t>
            </a:r>
            <a:endParaRPr lang="el-GR" altLang="x-none" sz="2000" dirty="0"/>
          </a:p>
        </p:txBody>
      </p:sp>
      <p:sp>
        <p:nvSpPr>
          <p:cNvPr id="211973" name="Rectangles 211972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11972" name="Object 211971"/>
          <p:cNvGraphicFramePr/>
          <p:nvPr/>
        </p:nvGraphicFramePr>
        <p:xfrm>
          <a:off x="4140200" y="3943350"/>
          <a:ext cx="18415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" r:id="rId1" imgW="1142365" imgH="241300" progId="Equation.3">
                  <p:embed/>
                </p:oleObj>
              </mc:Choice>
              <mc:Fallback>
                <p:oleObj name="" r:id="rId1" imgW="1142365" imgH="241300" progId="Equation.3">
                  <p:embed/>
                  <p:pic>
                    <p:nvPicPr>
                      <p:cNvPr id="0" name="Picture 316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40200" y="3943350"/>
                        <a:ext cx="1841500" cy="385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5" name="Rectangles 21197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11974" name="Object 211973"/>
          <p:cNvGraphicFramePr/>
          <p:nvPr/>
        </p:nvGraphicFramePr>
        <p:xfrm>
          <a:off x="4356100" y="4667250"/>
          <a:ext cx="111125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" r:id="rId3" imgW="698500" imgH="419100" progId="Equation.3">
                  <p:embed/>
                </p:oleObj>
              </mc:Choice>
              <mc:Fallback>
                <p:oleObj name="" r:id="rId3" imgW="698500" imgH="419100" progId="Equation.3">
                  <p:embed/>
                  <p:pic>
                    <p:nvPicPr>
                      <p:cNvPr id="0" name="Picture 316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6100" y="4667250"/>
                        <a:ext cx="1111250" cy="669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994" name="Title 21299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Лінійна дискретна модель для </a:t>
            </a:r>
            <a:r>
              <a:rPr lang="uk-UA" altLang="x-none" sz="3200" err="1"/>
              <a:t>односекторної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212995" name="Text Placeholder 212994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313612" cy="41148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Якщо вибрати початкове значення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 меншим, ніж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 i="1" baseline="30000"/>
              <a:t>*</a:t>
            </a:r>
            <a:r>
              <a:rPr lang="uk-UA" altLang="x-none" sz="2000"/>
              <a:t>, то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 надалі убуває.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Відповідні графіки приведені на рис. 5.1.</a:t>
            </a:r>
            <a:endParaRPr sz="2000"/>
          </a:p>
        </p:txBody>
      </p:sp>
      <p:sp>
        <p:nvSpPr>
          <p:cNvPr id="212997" name="Rectangles 212996"/>
          <p:cNvSpPr/>
          <p:nvPr/>
        </p:nvSpPr>
        <p:spPr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12999" name="Group 212998"/>
          <p:cNvGrpSpPr/>
          <p:nvPr/>
        </p:nvGrpSpPr>
        <p:grpSpPr>
          <a:xfrm>
            <a:off x="3311525" y="2954338"/>
            <a:ext cx="3565525" cy="3643312"/>
            <a:chOff x="2086" y="1820"/>
            <a:chExt cx="2246" cy="2295"/>
          </a:xfrm>
        </p:grpSpPr>
        <p:graphicFrame>
          <p:nvGraphicFramePr>
            <p:cNvPr id="212996" name="Object 212995"/>
            <p:cNvGraphicFramePr/>
            <p:nvPr/>
          </p:nvGraphicFramePr>
          <p:xfrm>
            <a:off x="2086" y="1820"/>
            <a:ext cx="2246" cy="2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4" name="" r:id="rId1" imgW="9525" imgH="9525" progId="CorelDraw.Graphic.7">
                    <p:embed/>
                  </p:oleObj>
                </mc:Choice>
                <mc:Fallback>
                  <p:oleObj name="" r:id="rId1" imgW="9525" imgH="9525" progId="CorelDraw.Graphic.7">
                    <p:embed/>
                    <p:pic>
                      <p:nvPicPr>
                        <p:cNvPr id="0" name="Picture 316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086" y="1820"/>
                          <a:ext cx="2246" cy="2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2998" name="Text Box 212997"/>
            <p:cNvSpPr txBox="1"/>
            <p:nvPr/>
          </p:nvSpPr>
          <p:spPr>
            <a:xfrm>
              <a:off x="2903" y="3884"/>
              <a:ext cx="1043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5.1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018" name="Title 21401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Нелінійна дискретна модель для </a:t>
            </a:r>
            <a:r>
              <a:rPr lang="uk-UA" altLang="x-none" sz="3200" err="1"/>
              <a:t>односекторної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214019" name="Text Placeholder 214018"/>
          <p:cNvSpPr>
            <a:spLocks noGrp="1"/>
          </p:cNvSpPr>
          <p:nvPr>
            <p:ph type="body" idx="1"/>
          </p:nvPr>
        </p:nvSpPr>
        <p:spPr>
          <a:xfrm>
            <a:off x="1368425" y="1665288"/>
            <a:ext cx="7558088" cy="4535487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Хоча, на відміну від континуального випадку, тут графіки є ламаними лініями, у цілому характер цих графіків нічим принципово не відрізняється від аналогічних континуальних графіків.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Стан рівноваги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 i="1" baseline="30000"/>
              <a:t>*</a:t>
            </a:r>
            <a:r>
              <a:rPr lang="uk-UA" altLang="x-none" sz="2000"/>
              <a:t> є хитливим; будь-які відхилення від нього надалі наростають. Це типово для лінійної задачі.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Перейдемо до </a:t>
            </a:r>
            <a:r>
              <a:rPr lang="uk-UA" altLang="x-none" sz="2000" b="1"/>
              <a:t>нелінійного узагальнення</a:t>
            </a:r>
            <a:r>
              <a:rPr lang="uk-UA" altLang="x-none" sz="2000"/>
              <a:t>, що раніше розглядалося в континуальному випадку.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рівнянні</a:t>
            </a:r>
            <a:r>
              <a:rPr lang="en-US" altLang="x-none" sz="2000"/>
              <a:t> (5.2)</a:t>
            </a:r>
            <a:r>
              <a:rPr lang="uk-UA" altLang="x-none" sz="2000"/>
              <a:t> вираз </a:t>
            </a:r>
            <a:r>
              <a:rPr lang="en-US" altLang="x-none" sz="2000" i="1" err="1"/>
              <a:t>ax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 замінимо на</a:t>
            </a:r>
            <a:r>
              <a:rPr sz="2000"/>
              <a:t> </a:t>
            </a:r>
            <a:br>
              <a:rPr lang="en-US" altLang="x-none" sz="2000"/>
            </a:br>
            <a:br>
              <a:rPr lang="en-US" altLang="x-none" sz="2000"/>
            </a:br>
            <a:br>
              <a:rPr lang="en-US" altLang="x-none" sz="2000"/>
            </a:br>
            <a:r>
              <a:rPr lang="uk-UA" altLang="x-none" sz="2000"/>
              <a:t>а величину </a:t>
            </a:r>
            <a:r>
              <a:rPr lang="en-US" altLang="x-none" sz="2000" i="1"/>
              <a:t>y</a:t>
            </a:r>
            <a:r>
              <a:rPr lang="uk-UA" altLang="x-none" sz="2000" i="1" baseline="-25000"/>
              <a:t>t</a:t>
            </a:r>
            <a:r>
              <a:rPr lang="uk-UA" altLang="x-none" sz="2000"/>
              <a:t> на:</a:t>
            </a:r>
            <a:endParaRPr sz="2000"/>
          </a:p>
        </p:txBody>
      </p:sp>
      <p:sp>
        <p:nvSpPr>
          <p:cNvPr id="214021" name="Rectangles 214020"/>
          <p:cNvSpPr/>
          <p:nvPr/>
        </p:nvSpPr>
        <p:spPr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14020" name="Object 214019"/>
          <p:cNvGraphicFramePr/>
          <p:nvPr/>
        </p:nvGraphicFramePr>
        <p:xfrm>
          <a:off x="3924300" y="4976813"/>
          <a:ext cx="183991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" r:id="rId1" imgW="1143000" imgH="279400" progId="Equation.3">
                  <p:embed/>
                </p:oleObj>
              </mc:Choice>
              <mc:Fallback>
                <p:oleObj name="" r:id="rId1" imgW="1143000" imgH="279400" progId="Equation.3">
                  <p:embed/>
                  <p:pic>
                    <p:nvPicPr>
                      <p:cNvPr id="0" name="Picture 316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24300" y="4976813"/>
                        <a:ext cx="1839913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3" name="Rectangles 214022"/>
          <p:cNvSpPr/>
          <p:nvPr/>
        </p:nvSpPr>
        <p:spPr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14022" name="Object 214021"/>
          <p:cNvGraphicFramePr/>
          <p:nvPr/>
        </p:nvGraphicFramePr>
        <p:xfrm>
          <a:off x="3906838" y="5876925"/>
          <a:ext cx="17446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" r:id="rId3" imgW="1079500" imgH="279400" progId="Equation.3">
                  <p:embed/>
                </p:oleObj>
              </mc:Choice>
              <mc:Fallback>
                <p:oleObj name="" r:id="rId3" imgW="1079500" imgH="279400" progId="Equation.3">
                  <p:embed/>
                  <p:pic>
                    <p:nvPicPr>
                      <p:cNvPr id="0" name="Picture 316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6838" y="5876925"/>
                        <a:ext cx="1744662" cy="446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42" name="Title 21504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Нелінійна дискретна модель для </a:t>
            </a:r>
            <a:r>
              <a:rPr lang="uk-UA" altLang="x-none" sz="3200" err="1"/>
              <a:t>односекторної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215043" name="Text Placeholder 215042"/>
          <p:cNvSpPr>
            <a:spLocks noGrp="1"/>
          </p:cNvSpPr>
          <p:nvPr>
            <p:ph type="body" idx="1"/>
          </p:nvPr>
        </p:nvSpPr>
        <p:spPr>
          <a:xfrm>
            <a:off x="1370013" y="1762125"/>
            <a:ext cx="7313612" cy="4114800"/>
          </a:xfrm>
          <a:ln/>
        </p:spPr>
        <p:txBody>
          <a:bodyPr/>
          <a:p>
            <a:r>
              <a:rPr lang="uk-UA" altLang="x-none" sz="2000"/>
              <a:t>У підсумку одержуємо:</a:t>
            </a:r>
            <a:endParaRPr lang="en-US" altLang="x-none" sz="2000"/>
          </a:p>
          <a:p>
            <a:endParaRPr lang="en-US" altLang="x-none" sz="2000"/>
          </a:p>
          <a:p>
            <a:endParaRPr lang="en-US" altLang="x-none" sz="2000"/>
          </a:p>
          <a:p>
            <a:r>
              <a:rPr lang="uk-UA" altLang="x-none" sz="2000"/>
              <a:t>Розглянемо рішення цього рівняння. Знову почнемо зі статичної задачі. Випадку </a:t>
            </a:r>
            <a:r>
              <a:rPr lang="el-GR" altLang="x-none" sz="2000" i="1" dirty="0"/>
              <a:t>Δ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=0 відповідає статичне рівняння:</a:t>
            </a:r>
            <a:endParaRPr lang="en-US" altLang="x-none" sz="2000"/>
          </a:p>
          <a:p>
            <a:endParaRPr lang="en-US" altLang="x-none" sz="2000"/>
          </a:p>
          <a:p>
            <a:endParaRPr lang="en-US" altLang="x-none" sz="2000"/>
          </a:p>
          <a:p>
            <a:r>
              <a:rPr lang="uk-UA" altLang="x-none" sz="2100"/>
              <a:t>Воно має два корені:</a:t>
            </a:r>
            <a:endParaRPr sz="2100"/>
          </a:p>
        </p:txBody>
      </p:sp>
      <p:sp>
        <p:nvSpPr>
          <p:cNvPr id="215045" name="Rectangles 215044"/>
          <p:cNvSpPr/>
          <p:nvPr/>
        </p:nvSpPr>
        <p:spPr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15047" name="Rectangles 215046"/>
          <p:cNvSpPr/>
          <p:nvPr/>
        </p:nvSpPr>
        <p:spPr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15046" name="Object 215045"/>
          <p:cNvGraphicFramePr/>
          <p:nvPr/>
        </p:nvGraphicFramePr>
        <p:xfrm>
          <a:off x="2339975" y="2146300"/>
          <a:ext cx="534193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" r:id="rId1" imgW="3340100" imgH="419100" progId="Equation.3">
                  <p:embed/>
                </p:oleObj>
              </mc:Choice>
              <mc:Fallback>
                <p:oleObj name="" r:id="rId1" imgW="3340100" imgH="419100" progId="Equation.3">
                  <p:embed/>
                  <p:pic>
                    <p:nvPicPr>
                      <p:cNvPr id="0" name="Picture 316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39975" y="2146300"/>
                        <a:ext cx="5341938" cy="669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9" name="Rectangles 215048"/>
          <p:cNvSpPr/>
          <p:nvPr/>
        </p:nvSpPr>
        <p:spPr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15048" name="Object 215047"/>
          <p:cNvGraphicFramePr/>
          <p:nvPr/>
        </p:nvGraphicFramePr>
        <p:xfrm>
          <a:off x="2843213" y="3954463"/>
          <a:ext cx="42719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" r:id="rId3" imgW="2641600" imgH="279400" progId="Equation.3">
                  <p:embed/>
                </p:oleObj>
              </mc:Choice>
              <mc:Fallback>
                <p:oleObj name="" r:id="rId3" imgW="2641600" imgH="279400" progId="Equation.3">
                  <p:embed/>
                  <p:pic>
                    <p:nvPicPr>
                      <p:cNvPr id="0" name="Picture 316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213" y="3954463"/>
                        <a:ext cx="4271962" cy="44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1" name="Rectangles 215050"/>
          <p:cNvSpPr/>
          <p:nvPr/>
        </p:nvSpPr>
        <p:spPr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215050" name="Object 215049"/>
          <p:cNvGraphicFramePr/>
          <p:nvPr/>
        </p:nvGraphicFramePr>
        <p:xfrm>
          <a:off x="2124075" y="5092700"/>
          <a:ext cx="57070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" r:id="rId5" imgW="3594100" imgH="558800" progId="Equation.3">
                  <p:embed/>
                </p:oleObj>
              </mc:Choice>
              <mc:Fallback>
                <p:oleObj name="" r:id="rId5" imgW="3594100" imgH="558800" progId="Equation.3">
                  <p:embed/>
                  <p:pic>
                    <p:nvPicPr>
                      <p:cNvPr id="0" name="Picture 316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4075" y="5092700"/>
                        <a:ext cx="5707063" cy="892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2210" name="Title 22220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 err="1"/>
              <a:t>Неінійна</a:t>
            </a:r>
            <a:r>
              <a:rPr lang="uk-UA" altLang="x-none" sz="3200"/>
              <a:t> дискретна модель для </a:t>
            </a:r>
            <a:r>
              <a:rPr lang="uk-UA" altLang="x-none" sz="3200" err="1"/>
              <a:t>односекторної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222211" name="Text Placeholder 222210"/>
          <p:cNvSpPr>
            <a:spLocks noGrp="1"/>
          </p:cNvSpPr>
          <p:nvPr>
            <p:ph type="body" idx="1"/>
          </p:nvPr>
        </p:nvSpPr>
        <p:spPr>
          <a:xfrm>
            <a:off x="1370013" y="1898650"/>
            <a:ext cx="7450137" cy="4230688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Якщо ці корені дійсні, то вони відповідають двом станам рівноваги системи.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 само, як у континуальному випадку, при початковому значенні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, меншому меншого з коренів спостерігається подальше убування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Якщо вибрати початкове значення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 в проміжку між двома положеннями рівноваги, то величина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 зростає, прагнучи </a:t>
            </a:r>
            <a:r>
              <a:rPr lang="uk-UA" altLang="x-none" sz="2000" err="1"/>
              <a:t>асимптотично</a:t>
            </a:r>
            <a:r>
              <a:rPr lang="uk-UA" altLang="x-none" sz="2000"/>
              <a:t> до більшого з коренів.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Якщо вибрати початкове значення </a:t>
            </a:r>
            <a:r>
              <a:rPr lang="en-US" altLang="x-none" sz="2000" i="1" err="1"/>
              <a:t>x</a:t>
            </a:r>
            <a:r>
              <a:rPr lang="en-US" altLang="x-none" sz="2000" i="1" baseline="-25000" err="1"/>
              <a:t>t</a:t>
            </a:r>
            <a:r>
              <a:rPr lang="uk-UA" altLang="x-none" sz="2000"/>
              <a:t> більшим, ніж більший з коренів, то спостерігається убування до значення цього кореня</a:t>
            </a:r>
            <a:r>
              <a:rPr lang="en-US" altLang="x-none" sz="2000"/>
              <a:t> (</a:t>
            </a:r>
            <a:r>
              <a:rPr lang="uk-UA" altLang="x-none" sz="2000"/>
              <a:t>рис. 5.2)</a:t>
            </a:r>
            <a:r>
              <a:rPr lang="en-US" altLang="x-none" sz="2000"/>
              <a:t>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3234" name="Title 22323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Нелінійна дискретна модель для </a:t>
            </a:r>
            <a:r>
              <a:rPr lang="uk-UA" altLang="x-none" sz="3200" err="1"/>
              <a:t>односекторної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223237" name="Rectangles 223236"/>
          <p:cNvSpPr/>
          <p:nvPr/>
        </p:nvSpPr>
        <p:spPr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23239" name="Group 223238"/>
          <p:cNvGrpSpPr/>
          <p:nvPr/>
        </p:nvGrpSpPr>
        <p:grpSpPr>
          <a:xfrm>
            <a:off x="1979613" y="1700213"/>
            <a:ext cx="6229350" cy="4833937"/>
            <a:chOff x="1633" y="1070"/>
            <a:chExt cx="2950" cy="3045"/>
          </a:xfrm>
        </p:grpSpPr>
        <p:graphicFrame>
          <p:nvGraphicFramePr>
            <p:cNvPr id="223236" name="Object 223235"/>
            <p:cNvGraphicFramePr/>
            <p:nvPr/>
          </p:nvGraphicFramePr>
          <p:xfrm>
            <a:off x="1633" y="1070"/>
            <a:ext cx="2950" cy="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9" name="" r:id="rId1" imgW="9525" imgH="9525" progId="CorelDraw.Graphic.7">
                    <p:embed/>
                  </p:oleObj>
                </mc:Choice>
                <mc:Fallback>
                  <p:oleObj name="" r:id="rId1" imgW="9525" imgH="9525" progId="CorelDraw.Graphic.7">
                    <p:embed/>
                    <p:pic>
                      <p:nvPicPr>
                        <p:cNvPr id="0" name="Picture 316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633" y="1070"/>
                          <a:ext cx="2950" cy="295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3238" name="Text Box 223237"/>
            <p:cNvSpPr txBox="1"/>
            <p:nvPr/>
          </p:nvSpPr>
          <p:spPr>
            <a:xfrm>
              <a:off x="2562" y="3884"/>
              <a:ext cx="176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5.2 </a:t>
              </a:r>
              <a:r>
                <a:rPr lang="el-GR" altLang="x-none" sz="1800" i="1" dirty="0">
                  <a:latin typeface="Verdana" panose="020B0604030504040204" pitchFamily="34" charset="0"/>
                </a:rPr>
                <a:t>ν</a:t>
              </a:r>
              <a:r>
                <a:rPr lang="uk-UA" altLang="x-none" sz="1800" i="1">
                  <a:latin typeface="Verdana" panose="020B0604030504040204" pitchFamily="34" charset="0"/>
                </a:rPr>
                <a:t>=1</a:t>
              </a:r>
              <a:endParaRPr lang="el-GR" altLang="x-none" sz="1800" i="1" dirty="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6306" name="Title 22630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Нелінійна дискретна модель для </a:t>
            </a:r>
            <a:r>
              <a:rPr lang="uk-UA" altLang="x-none" sz="3200" err="1"/>
              <a:t>односекторної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226307" name="Text Placeholder 226306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631112" cy="2195513"/>
          </a:xfrm>
          <a:ln/>
        </p:spPr>
        <p:txBody>
          <a:bodyPr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uk-UA" altLang="x-none" sz="2000"/>
              <a:t>Дотепер дискретні результати й у нелінійному випадку нічим принципово не відрізняються від аналогічних континуальних результатів.</a:t>
            </a:r>
            <a:endParaRPr lang="uk-UA" altLang="x-none" sz="2000"/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uk-UA" altLang="x-none" sz="2000"/>
              <a:t>Але спробуємо зменшити значення коефіцієнту фондомісткості </a:t>
            </a:r>
            <a:r>
              <a:rPr lang="el-GR" altLang="x-none" sz="2000" i="1" dirty="0"/>
              <a:t>ν</a:t>
            </a:r>
            <a:r>
              <a:rPr lang="uk-UA" altLang="x-none" sz="2000"/>
              <a:t>. На рис. 5.3-5.6 наведено відповідні </a:t>
            </a:r>
            <a:br>
              <a:rPr lang="uk-UA" altLang="x-none" sz="2000"/>
            </a:br>
            <a:r>
              <a:rPr lang="uk-UA" altLang="x-none" sz="2000"/>
              <a:t>графіки для значень </a:t>
            </a:r>
            <a:r>
              <a:rPr lang="el-GR" altLang="x-none" sz="2000" i="1" dirty="0"/>
              <a:t>ν</a:t>
            </a:r>
            <a:r>
              <a:rPr lang="uk-UA" altLang="x-none" sz="2000" i="1"/>
              <a:t>=0.4</a:t>
            </a:r>
            <a:r>
              <a:rPr lang="uk-UA" altLang="x-none" sz="2000"/>
              <a:t>,</a:t>
            </a:r>
            <a:r>
              <a:rPr lang="uk-UA" altLang="x-none" sz="2000" i="1"/>
              <a:t> </a:t>
            </a:r>
            <a:r>
              <a:rPr lang="el-GR" altLang="x-none" sz="2000" i="1" dirty="0"/>
              <a:t>ν</a:t>
            </a:r>
            <a:r>
              <a:rPr lang="uk-UA" altLang="x-none" sz="2000" i="1"/>
              <a:t>=0.28</a:t>
            </a:r>
            <a:r>
              <a:rPr lang="uk-UA" altLang="x-none" sz="2000"/>
              <a:t>, </a:t>
            </a:r>
            <a:r>
              <a:rPr lang="el-GR" altLang="x-none" sz="2000" i="1" dirty="0"/>
              <a:t>ν</a:t>
            </a:r>
            <a:r>
              <a:rPr lang="uk-UA" altLang="x-none" sz="2000" i="1"/>
              <a:t>=0.26</a:t>
            </a:r>
            <a:r>
              <a:rPr lang="uk-UA" altLang="x-none" sz="2000"/>
              <a:t> і </a:t>
            </a:r>
            <a:r>
              <a:rPr lang="el-GR" altLang="x-none" sz="2000" i="1" dirty="0"/>
              <a:t>ν</a:t>
            </a:r>
            <a:r>
              <a:rPr lang="uk-UA" altLang="x-none" sz="2000" i="1"/>
              <a:t>=0.2339</a:t>
            </a:r>
            <a:r>
              <a:rPr lang="uk-UA" altLang="x-none" sz="2000"/>
              <a:t>.</a:t>
            </a:r>
            <a:endParaRPr sz="2000" i="1"/>
          </a:p>
        </p:txBody>
      </p:sp>
      <p:sp>
        <p:nvSpPr>
          <p:cNvPr id="226309" name="Rectangles 226308"/>
          <p:cNvSpPr/>
          <p:nvPr/>
        </p:nvSpPr>
        <p:spPr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26311" name="Group 226310"/>
          <p:cNvGrpSpPr/>
          <p:nvPr/>
        </p:nvGrpSpPr>
        <p:grpSpPr>
          <a:xfrm>
            <a:off x="2376488" y="3500438"/>
            <a:ext cx="5076825" cy="3205162"/>
            <a:chOff x="1497" y="2301"/>
            <a:chExt cx="3198" cy="2019"/>
          </a:xfrm>
        </p:grpSpPr>
        <p:graphicFrame>
          <p:nvGraphicFramePr>
            <p:cNvPr id="226308" name="Object 226307"/>
            <p:cNvGraphicFramePr/>
            <p:nvPr/>
          </p:nvGraphicFramePr>
          <p:xfrm>
            <a:off x="1497" y="2301"/>
            <a:ext cx="3198" cy="1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1" name="" r:id="rId1" imgW="9525" imgH="9525" progId="CorelDraw.Graphic.7">
                    <p:embed/>
                  </p:oleObj>
                </mc:Choice>
                <mc:Fallback>
                  <p:oleObj name="" r:id="rId1" imgW="9525" imgH="9525" progId="CorelDraw.Graphic.7">
                    <p:embed/>
                    <p:pic>
                      <p:nvPicPr>
                        <p:cNvPr id="0" name="Picture 3170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497" y="2301"/>
                          <a:ext cx="3198" cy="18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6310" name="Text Box 226309"/>
            <p:cNvSpPr txBox="1"/>
            <p:nvPr/>
          </p:nvSpPr>
          <p:spPr>
            <a:xfrm>
              <a:off x="2404" y="4108"/>
              <a:ext cx="1202" cy="2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600">
                  <a:latin typeface="Verdana" panose="020B0604030504040204" pitchFamily="34" charset="0"/>
                </a:rPr>
                <a:t>Рис. 5.3 </a:t>
              </a:r>
              <a:r>
                <a:rPr lang="el-GR" altLang="x-none" sz="1600" i="1" dirty="0">
                  <a:latin typeface="Verdana" panose="020B0604030504040204" pitchFamily="34" charset="0"/>
                </a:rPr>
                <a:t>ν</a:t>
              </a:r>
              <a:r>
                <a:rPr lang="uk-UA" altLang="x-none" sz="1600" i="1">
                  <a:latin typeface="Verdana" panose="020B0604030504040204" pitchFamily="34" charset="0"/>
                </a:rPr>
                <a:t>=0.4</a:t>
              </a:r>
              <a:endParaRPr sz="1600" i="1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4258" name="Title 22425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Нелінійна дискретна модель для </a:t>
            </a:r>
            <a:r>
              <a:rPr lang="uk-UA" altLang="x-none" sz="3200" err="1"/>
              <a:t>односекторної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224259" name="Text Placeholder 2242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sp>
        <p:nvSpPr>
          <p:cNvPr id="224261" name="Rectangles 224260"/>
          <p:cNvSpPr/>
          <p:nvPr/>
        </p:nvSpPr>
        <p:spPr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24263" name="Group 224262"/>
          <p:cNvGrpSpPr/>
          <p:nvPr/>
        </p:nvGrpSpPr>
        <p:grpSpPr>
          <a:xfrm>
            <a:off x="1584325" y="1665288"/>
            <a:ext cx="6696075" cy="4716462"/>
            <a:chOff x="998" y="1053"/>
            <a:chExt cx="3924" cy="2971"/>
          </a:xfrm>
        </p:grpSpPr>
        <p:graphicFrame>
          <p:nvGraphicFramePr>
            <p:cNvPr id="224260" name="Object 224259"/>
            <p:cNvGraphicFramePr/>
            <p:nvPr/>
          </p:nvGraphicFramePr>
          <p:xfrm>
            <a:off x="998" y="1053"/>
            <a:ext cx="3924" cy="2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2" name="" r:id="rId1" imgW="9525" imgH="9525" progId="CorelDraw.Graphic.7">
                    <p:embed/>
                  </p:oleObj>
                </mc:Choice>
                <mc:Fallback>
                  <p:oleObj name="" r:id="rId1" imgW="9525" imgH="9525" progId="CorelDraw.Graphic.7">
                    <p:embed/>
                    <p:pic>
                      <p:nvPicPr>
                        <p:cNvPr id="0" name="Picture 317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98" y="1053"/>
                          <a:ext cx="3924" cy="281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4262" name="Text Box 224261"/>
            <p:cNvSpPr txBox="1"/>
            <p:nvPr/>
          </p:nvSpPr>
          <p:spPr>
            <a:xfrm>
              <a:off x="2222" y="3793"/>
              <a:ext cx="151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5.4 </a:t>
              </a:r>
              <a:r>
                <a:rPr lang="el-GR" altLang="x-none" sz="1800" i="1" dirty="0">
                  <a:latin typeface="Verdana" panose="020B0604030504040204" pitchFamily="34" charset="0"/>
                </a:rPr>
                <a:t>ν</a:t>
              </a:r>
              <a:r>
                <a:rPr lang="uk-UA" altLang="x-none" sz="1800" i="1">
                  <a:latin typeface="Verdana" panose="020B0604030504040204" pitchFamily="34" charset="0"/>
                </a:rPr>
                <a:t>=0.28</a:t>
              </a:r>
              <a:endParaRPr sz="1800" i="1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82" name="Title 22528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Нелінійна дискретна модель для </a:t>
            </a:r>
            <a:r>
              <a:rPr lang="uk-UA" altLang="x-none" sz="3200" err="1"/>
              <a:t>односекторної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225283" name="Text Placeholder 22528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sp>
        <p:nvSpPr>
          <p:cNvPr id="225285" name="Rectangles 225284"/>
          <p:cNvSpPr/>
          <p:nvPr/>
        </p:nvSpPr>
        <p:spPr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25287" name="Group 225286"/>
          <p:cNvGrpSpPr/>
          <p:nvPr/>
        </p:nvGrpSpPr>
        <p:grpSpPr>
          <a:xfrm>
            <a:off x="1800225" y="1628775"/>
            <a:ext cx="6480175" cy="4937125"/>
            <a:chOff x="1134" y="1027"/>
            <a:chExt cx="3924" cy="3110"/>
          </a:xfrm>
        </p:grpSpPr>
        <p:graphicFrame>
          <p:nvGraphicFramePr>
            <p:cNvPr id="225284" name="Object 225283"/>
            <p:cNvGraphicFramePr/>
            <p:nvPr/>
          </p:nvGraphicFramePr>
          <p:xfrm>
            <a:off x="1134" y="1027"/>
            <a:ext cx="3924" cy="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" name="" r:id="rId1" imgW="9525" imgH="9525" progId="CorelDraw.Graphic.7">
                    <p:embed/>
                  </p:oleObj>
                </mc:Choice>
                <mc:Fallback>
                  <p:oleObj name="" r:id="rId1" imgW="9525" imgH="9525" progId="CorelDraw.Graphic.7">
                    <p:embed/>
                    <p:pic>
                      <p:nvPicPr>
                        <p:cNvPr id="0" name="Picture 317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134" y="1027"/>
                          <a:ext cx="3924" cy="292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286" name="Text Box 225285"/>
            <p:cNvSpPr txBox="1"/>
            <p:nvPr/>
          </p:nvSpPr>
          <p:spPr>
            <a:xfrm>
              <a:off x="2404" y="3906"/>
              <a:ext cx="183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5.5 </a:t>
              </a:r>
              <a:r>
                <a:rPr lang="el-GR" altLang="x-none" sz="1800" i="1" dirty="0">
                  <a:latin typeface="Verdana" panose="020B0604030504040204" pitchFamily="34" charset="0"/>
                </a:rPr>
                <a:t>ν</a:t>
              </a:r>
              <a:r>
                <a:rPr lang="uk-UA" altLang="x-none" sz="1800" i="1">
                  <a:latin typeface="Verdana" panose="020B0604030504040204" pitchFamily="34" charset="0"/>
                </a:rPr>
                <a:t>=0.26</a:t>
              </a:r>
              <a:endParaRPr sz="1800" i="1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7330" name="Title 22732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Нелінійна дискретна модель для </a:t>
            </a:r>
            <a:r>
              <a:rPr lang="uk-UA" altLang="x-none" sz="3200" err="1"/>
              <a:t>односекторної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227331" name="Text Placeholder 22733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/>
        </p:txBody>
      </p:sp>
      <p:sp>
        <p:nvSpPr>
          <p:cNvPr id="227333" name="Rectangles 227332"/>
          <p:cNvSpPr/>
          <p:nvPr/>
        </p:nvSpPr>
        <p:spPr>
          <a:xfrm>
            <a:off x="0" y="311467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227335" name="Group 227334"/>
          <p:cNvGrpSpPr/>
          <p:nvPr/>
        </p:nvGrpSpPr>
        <p:grpSpPr>
          <a:xfrm>
            <a:off x="1511300" y="1736725"/>
            <a:ext cx="6948488" cy="4687888"/>
            <a:chOff x="952" y="1094"/>
            <a:chExt cx="4377" cy="2953"/>
          </a:xfrm>
        </p:grpSpPr>
        <p:graphicFrame>
          <p:nvGraphicFramePr>
            <p:cNvPr id="227332" name="Object 227331"/>
            <p:cNvGraphicFramePr/>
            <p:nvPr/>
          </p:nvGraphicFramePr>
          <p:xfrm>
            <a:off x="952" y="1094"/>
            <a:ext cx="4377" cy="2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3" name="" r:id="rId1" imgW="9525" imgH="9525" progId="CorelDraw.Graphic.7">
                    <p:embed/>
                  </p:oleObj>
                </mc:Choice>
                <mc:Fallback>
                  <p:oleObj name="" r:id="rId1" imgW="9525" imgH="9525" progId="CorelDraw.Graphic.7">
                    <p:embed/>
                    <p:pic>
                      <p:nvPicPr>
                        <p:cNvPr id="0" name="Picture 317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52" y="1094"/>
                          <a:ext cx="4377" cy="276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334" name="Text Box 227333"/>
            <p:cNvSpPr txBox="1"/>
            <p:nvPr/>
          </p:nvSpPr>
          <p:spPr>
            <a:xfrm>
              <a:off x="2381" y="3816"/>
              <a:ext cx="1837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5.6 </a:t>
              </a:r>
              <a:r>
                <a:rPr lang="el-GR" altLang="x-none" sz="1800" i="1" dirty="0">
                  <a:latin typeface="Verdana" panose="020B0604030504040204" pitchFamily="34" charset="0"/>
                </a:rPr>
                <a:t>ν</a:t>
              </a:r>
              <a:r>
                <a:rPr lang="uk-UA" altLang="x-none" sz="1800" i="1">
                  <a:latin typeface="Verdana" panose="020B0604030504040204" pitchFamily="34" charset="0"/>
                </a:rPr>
                <a:t>=0.2339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Title 8704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Виробничий коефіцієнт</a:t>
            </a:r>
          </a:p>
        </p:txBody>
      </p:sp>
      <p:sp>
        <p:nvSpPr>
          <p:cNvPr id="87043" name="Text Placeholder 87042"/>
          <p:cNvSpPr>
            <a:spLocks noGrp="1"/>
          </p:cNvSpPr>
          <p:nvPr>
            <p:ph type="body" idx="1"/>
          </p:nvPr>
        </p:nvSpPr>
        <p:spPr>
          <a:xfrm>
            <a:off x="1370013" y="1827213"/>
            <a:ext cx="7313612" cy="3887787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Випадок </a:t>
            </a:r>
            <a:r>
              <a:rPr lang="uk-UA" altLang="x-none" sz="2000" b="1" i="1"/>
              <a:t>а</a:t>
            </a:r>
            <a:r>
              <a:rPr lang="en-US" altLang="x-none" sz="2000" b="1" i="1"/>
              <a:t>&lt;</a:t>
            </a:r>
            <a:r>
              <a:rPr lang="uk-UA" altLang="x-none" sz="2000" b="1" i="1"/>
              <a:t>1</a:t>
            </a:r>
            <a:r>
              <a:rPr lang="uk-UA" altLang="x-none" sz="2000"/>
              <a:t> відповідає </a:t>
            </a:r>
            <a:r>
              <a:rPr lang="uk-UA" altLang="x-none" sz="2000" b="1"/>
              <a:t>рентабельній економічній системі</a:t>
            </a:r>
            <a:r>
              <a:rPr lang="uk-UA" altLang="x-none" sz="2000"/>
              <a:t>, у якій доходи більше виробничих витрат.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Однак існують і </a:t>
            </a:r>
            <a:r>
              <a:rPr lang="uk-UA" altLang="x-none" sz="2000" b="1"/>
              <a:t>нерентабельні системи</a:t>
            </a:r>
            <a:r>
              <a:rPr lang="uk-UA" altLang="x-none" sz="2000"/>
              <a:t>, у яких </a:t>
            </a:r>
            <a:r>
              <a:rPr lang="uk-UA" altLang="x-none" sz="2000" b="1" i="1"/>
              <a:t>а</a:t>
            </a:r>
            <a:r>
              <a:rPr lang="en-US" altLang="x-none" sz="2000" b="1" i="1"/>
              <a:t>&gt;</a:t>
            </a:r>
            <a:r>
              <a:rPr lang="uk-UA" altLang="x-none" sz="2000" b="1" i="1"/>
              <a:t>1</a:t>
            </a:r>
            <a:r>
              <a:rPr lang="uk-UA" altLang="x-none" sz="2000"/>
              <a:t> , тобто виробничі витрати перевищують доходи.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Наприклад, це військово-промисловий комплекс країни в тих випадках, коли основна частина його продукції йде не на експорт, а надходить на озброєння власної армії.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Менш відомий інший факт – збитковість сільського господарства більшості розвинених країн світу.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8354" name="Title 22835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Висновки</a:t>
            </a:r>
          </a:p>
        </p:txBody>
      </p:sp>
      <p:sp>
        <p:nvSpPr>
          <p:cNvPr id="228355" name="Text Placeholder 228354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631112" cy="5003800"/>
          </a:xfrm>
          <a:ln/>
        </p:spPr>
        <p:txBody>
          <a:bodyPr/>
          <a:p>
            <a:pPr>
              <a:spcBef>
                <a:spcPct val="30000"/>
              </a:spcBef>
            </a:pPr>
            <a:r>
              <a:rPr lang="uk-UA" altLang="x-none" sz="2000"/>
              <a:t>Ми бачимо, що зі зменшенням величини </a:t>
            </a:r>
            <a:r>
              <a:rPr lang="el-GR" altLang="x-none" sz="2000" i="1" dirty="0"/>
              <a:t>ν</a:t>
            </a:r>
            <a:r>
              <a:rPr lang="uk-UA" altLang="x-none" sz="2000"/>
              <a:t> спочатку порушується плавність ламаної, потім замість одного стану рівноваги з'являються два, потім чотири і, нарешті, ламана здобуває </a:t>
            </a:r>
            <a:r>
              <a:rPr lang="uk-UA" altLang="x-none" sz="2000" b="1"/>
              <a:t>хаотичний характер</a:t>
            </a:r>
            <a:r>
              <a:rPr lang="uk-UA" altLang="x-none" sz="2000"/>
              <a:t>.</a:t>
            </a:r>
            <a:r>
              <a:rPr sz="2000"/>
              <a:t> </a:t>
            </a:r>
            <a:endParaRPr sz="2000"/>
          </a:p>
          <a:p>
            <a:pPr>
              <a:spcBef>
                <a:spcPct val="30000"/>
              </a:spcBef>
            </a:pPr>
            <a:r>
              <a:rPr lang="uk-UA" altLang="x-none" sz="2000"/>
              <a:t>З економічної точки зору цей результат становить значний інтерес. </a:t>
            </a:r>
            <a:endParaRPr lang="uk-UA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Відомо, що </a:t>
            </a:r>
            <a:r>
              <a:rPr lang="uk-UA" altLang="x-none" sz="2000" b="1"/>
              <a:t>ринкова економіка є хитливою</a:t>
            </a:r>
            <a:r>
              <a:rPr lang="uk-UA" altLang="x-none" sz="2000"/>
              <a:t>, що виявляється, зокрема, у її прагненні до хаотичних, </a:t>
            </a:r>
            <a:r>
              <a:rPr lang="uk-UA" altLang="x-none" sz="2000" err="1"/>
              <a:t>непрогнозованих</a:t>
            </a:r>
            <a:r>
              <a:rPr lang="uk-UA" altLang="x-none" sz="2000"/>
              <a:t> змін. </a:t>
            </a:r>
            <a:endParaRPr lang="uk-UA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Для моделювання таких хаотичних явищ </a:t>
            </a:r>
            <a:r>
              <a:rPr lang="uk-UA" altLang="x-none" sz="2000" b="1"/>
              <a:t>зазвичай застосовуються </a:t>
            </a:r>
            <a:r>
              <a:rPr lang="uk-UA" altLang="x-none" sz="2000" b="1" err="1"/>
              <a:t>недетерміновані</a:t>
            </a:r>
            <a:r>
              <a:rPr lang="uk-UA" altLang="x-none" sz="2000" b="1"/>
              <a:t>, ймовірнісні моделі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Однак, як ми бачимо, </a:t>
            </a:r>
            <a:r>
              <a:rPr lang="uk-UA" altLang="x-none" sz="2000" b="1"/>
              <a:t>цілком можливе моделювання хаотичної зміни економічних параметрів і на основі</a:t>
            </a:r>
            <a:r>
              <a:rPr lang="uk-UA" altLang="x-none" sz="2000"/>
              <a:t> </a:t>
            </a:r>
            <a:r>
              <a:rPr lang="uk-UA" altLang="x-none" sz="2000" b="1"/>
              <a:t>детермінованої моделі</a:t>
            </a:r>
            <a:r>
              <a:rPr lang="uk-UA" altLang="x-none" sz="2000"/>
              <a:t>, що створює додаткові можливості для рішення задач прогнозування.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Title 8806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Нерентабельні економічні системи</a:t>
            </a:r>
            <a:endParaRPr sz="3200"/>
          </a:p>
        </p:txBody>
      </p:sp>
      <p:sp>
        <p:nvSpPr>
          <p:cNvPr id="88067" name="Text Placeholder 8806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r>
              <a:rPr lang="uk-UA" altLang="x-none" sz="2000"/>
              <a:t>У подібних випадках </a:t>
            </a:r>
            <a:r>
              <a:rPr lang="uk-UA" altLang="x-none" sz="2000" b="1"/>
              <a:t>нерентабельної економічної системи</a:t>
            </a:r>
            <a:r>
              <a:rPr lang="uk-UA" altLang="x-none" sz="2000"/>
              <a:t> одержуємо </a:t>
            </a:r>
            <a:r>
              <a:rPr lang="uk-UA" altLang="x-none" sz="2000" b="1" i="1"/>
              <a:t>1-</a:t>
            </a:r>
            <a:r>
              <a:rPr lang="en-US" altLang="x-none" sz="2000" b="1" i="1"/>
              <a:t>a&lt;0</a:t>
            </a:r>
            <a:r>
              <a:rPr lang="uk-UA" altLang="x-none" sz="2000"/>
              <a:t> </a:t>
            </a:r>
            <a:r>
              <a:rPr lang="en-US" altLang="x-none" sz="2000"/>
              <a:t> </a:t>
            </a:r>
            <a:r>
              <a:rPr lang="uk-UA" altLang="x-none" sz="2000"/>
              <a:t>і, як наслідок, при додатному обсязі виробництва </a:t>
            </a:r>
            <a:r>
              <a:rPr lang="en-US" altLang="x-none" sz="2000"/>
              <a:t>x&gt;0</a:t>
            </a:r>
            <a:r>
              <a:rPr lang="uk-UA" altLang="x-none" sz="2000"/>
              <a:t> одержуємо від’ємний вільний залишок:</a:t>
            </a:r>
            <a:endParaRPr lang="uk-UA" altLang="x-none" sz="2000"/>
          </a:p>
          <a:p>
            <a:endParaRPr lang="en-US" altLang="x-none" sz="2000"/>
          </a:p>
          <a:p>
            <a:endParaRPr lang="en-US" altLang="x-none" sz="2000"/>
          </a:p>
          <a:p>
            <a:r>
              <a:rPr lang="uk-UA" altLang="x-none" sz="2000"/>
              <a:t>Такий від’ємний залишок дорівнює обсягу дотацій, необхідних для підтримки системи в працездатному стані. </a:t>
            </a:r>
            <a:endParaRPr lang="en-US" altLang="x-none" sz="2000"/>
          </a:p>
          <a:p>
            <a:r>
              <a:rPr lang="uk-UA" altLang="x-none" sz="2000"/>
              <a:t>Без дотацій неможливе функціонування ВПК і сільського господарства.</a:t>
            </a:r>
            <a:r>
              <a:rPr sz="2000"/>
              <a:t> </a:t>
            </a:r>
            <a:endParaRPr sz="2000"/>
          </a:p>
        </p:txBody>
      </p:sp>
      <p:sp>
        <p:nvSpPr>
          <p:cNvPr id="88069" name="Rectangles 8806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88068" name="Object 88067"/>
          <p:cNvGraphicFramePr/>
          <p:nvPr/>
        </p:nvGraphicFramePr>
        <p:xfrm>
          <a:off x="3429000" y="3276600"/>
          <a:ext cx="22383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1" imgW="1104900" imgH="241300" progId="Equation.3">
                  <p:embed/>
                </p:oleObj>
              </mc:Choice>
              <mc:Fallback>
                <p:oleObj name="" r:id="rId1" imgW="1104900" imgH="241300" progId="Equation.3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29000" y="3276600"/>
                        <a:ext cx="2238375" cy="48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Title 89089"/>
          <p:cNvSpPr>
            <a:spLocks noGrp="1"/>
          </p:cNvSpPr>
          <p:nvPr>
            <p:ph type="ctrTitle"/>
          </p:nvPr>
        </p:nvSpPr>
        <p:spPr>
          <a:ln/>
        </p:spPr>
        <p:txBody>
          <a:bodyPr anchor="b" anchorCtr="0"/>
          <a:p>
            <a:pPr defTabSz="914400">
              <a:buSzTx/>
              <a:buFontTx/>
              <a:buNone/>
            </a:pPr>
            <a:r>
              <a:rPr lang="uk-UA" altLang="x-none" sz="3600" b="1" kern="1200" baseline="0">
                <a:latin typeface="Arial" panose="020B0604020202020204" pitchFamily="34" charset="0"/>
                <a:ea typeface="Arial" panose="020B0604020202020204" pitchFamily="34" charset="0"/>
              </a:rPr>
              <a:t>Статичні моделі Леонтьєва для </a:t>
            </a:r>
            <a:r>
              <a:rPr lang="uk-UA" altLang="x-none" sz="3600" b="1" kern="1200" baseline="0" err="1">
                <a:latin typeface="Arial" panose="020B0604020202020204" pitchFamily="34" charset="0"/>
                <a:ea typeface="Arial" panose="020B0604020202020204" pitchFamily="34" charset="0"/>
              </a:rPr>
              <a:t>двохсекторної</a:t>
            </a:r>
            <a:r>
              <a:rPr lang="uk-UA" altLang="x-none" sz="3600" b="1" kern="1200" baseline="0">
                <a:latin typeface="Arial" panose="020B0604020202020204" pitchFamily="34" charset="0"/>
                <a:ea typeface="Arial" panose="020B0604020202020204" pitchFamily="34" charset="0"/>
              </a:rPr>
              <a:t> економіки</a:t>
            </a:r>
            <a:endParaRPr sz="3600" b="1"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9092" name="Subtitle 89091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70000"/>
            </a:pPr>
            <a:endParaRPr kern="1200" baseline="0"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Title 9113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Вибір секторів</a:t>
            </a:r>
          </a:p>
        </p:txBody>
      </p:sp>
      <p:sp>
        <p:nvSpPr>
          <p:cNvPr id="91139" name="Text Placeholder 9113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Питання про кількість секторів носить багато в чому суб'єктивний характер.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Наприклад, можна розглядати всю економіку країни з позицій ВВП (внутрішнього валового продукту), а можна розділити єдину економіку на промисловість і сільське господарство.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свою чергу, промисловість буває легка і важка; у сільському господарстві можна виділити сектора рослинництва і тваринництва і т.д.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Title 9216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Основні визначення</a:t>
            </a:r>
          </a:p>
        </p:txBody>
      </p:sp>
      <p:sp>
        <p:nvSpPr>
          <p:cNvPr id="92163" name="Text Placeholder 92162"/>
          <p:cNvSpPr>
            <a:spLocks noGrp="1"/>
          </p:cNvSpPr>
          <p:nvPr>
            <p:ph type="body" idx="1"/>
          </p:nvPr>
        </p:nvSpPr>
        <p:spPr>
          <a:xfrm>
            <a:off x="1370013" y="1827213"/>
            <a:ext cx="7313612" cy="3430587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Розглянемо систему, умовно розбиту на два сектори.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Позначимо обсяги випуску продукції в цих двох секторах, виражені в однаковому грошовому еквіваленті, через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1</a:t>
            </a:r>
            <a:r>
              <a:rPr lang="uk-UA" altLang="x-none" sz="2000"/>
              <a:t> і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2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Частину валового продукту необхідно повертати назад у систему для задоволення виробничих потреб.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Причому кожний із секторів повинен забезпечувати нормальне існування не тільки собі, але і сусідньому сектору.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Title 9318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Коефіцієнти виробничої матриці</a:t>
            </a:r>
          </a:p>
        </p:txBody>
      </p:sp>
      <p:sp>
        <p:nvSpPr>
          <p:cNvPr id="93187" name="Text Placeholder 9318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Частина величини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1</a:t>
            </a:r>
            <a:r>
              <a:rPr lang="uk-UA" altLang="x-none" sz="2000"/>
              <a:t> йде на поновлення випуску продукції в першому секторі економіки.</a:t>
            </a:r>
            <a:r>
              <a:rPr sz="2000"/>
              <a:t>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Наприклад, промисловість витрачає засоби на закупівлю сировини, комплектуючі і т.д. Позначимо цю частину через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11</a:t>
            </a:r>
            <a:r>
              <a:rPr lang="uk-UA" altLang="x-none" sz="2000"/>
              <a:t>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Припустимо, що цей обсяг виробничих витрат першого сектора пропорційний обсягу виробництва в цьому секторі:</a:t>
            </a:r>
            <a:r>
              <a:rPr sz="2000"/>
              <a:t>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11</a:t>
            </a:r>
            <a:r>
              <a:rPr lang="en-US" altLang="x-none" sz="2000" b="1" i="1"/>
              <a:t>=a</a:t>
            </a:r>
            <a:r>
              <a:rPr lang="en-US" altLang="x-none" sz="2000" b="1" i="1" baseline="-25000"/>
              <a:t>11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Коефіцієнт пропорційності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11</a:t>
            </a:r>
            <a:r>
              <a:rPr lang="uk-UA" altLang="x-none" sz="2000"/>
              <a:t> показує, яка кількість продукції першого сектора витрачається на виробництво одиниці продукції того ж сектора</a:t>
            </a:r>
            <a:r>
              <a:rPr lang="en-US" altLang="x-none" sz="2000"/>
              <a:t>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Title 9420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Коефіцієнти виробничої матриці</a:t>
            </a:r>
          </a:p>
        </p:txBody>
      </p:sp>
      <p:sp>
        <p:nvSpPr>
          <p:cNvPr id="94211" name="Text Placeholder 94210"/>
          <p:cNvSpPr>
            <a:spLocks noGrp="1"/>
          </p:cNvSpPr>
          <p:nvPr>
            <p:ph type="body" idx="1"/>
          </p:nvPr>
        </p:nvSpPr>
        <p:spPr>
          <a:xfrm>
            <a:off x="1371600" y="1828800"/>
            <a:ext cx="7313613" cy="44196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Також частина величини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йде на поновлення випуску продукції в другому секторі економіки.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прикладі взаємодії промисловості і сільського господарства промисловість повинна поставляти сільському господарству відповідну техніку (трактори, комбайни). Позначимо зазначену частину через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12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Якщо ці витрати пропорційні обсягу виробництва в другому секторі то будемо мати</a:t>
            </a:r>
            <a:r>
              <a:rPr lang="en-US" altLang="x-none" sz="2000"/>
              <a:t>: </a:t>
            </a:r>
            <a:r>
              <a:rPr sz="2000"/>
              <a:t>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12</a:t>
            </a:r>
            <a:r>
              <a:rPr lang="en-US" altLang="x-none" sz="2000" b="1" i="1"/>
              <a:t>=a</a:t>
            </a:r>
            <a:r>
              <a:rPr lang="en-US" altLang="x-none" sz="2000" b="1" i="1" baseline="-25000"/>
              <a:t>12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Коефіцієнт пропорційності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12</a:t>
            </a:r>
            <a:r>
              <a:rPr lang="uk-UA" altLang="x-none" sz="2000"/>
              <a:t> показує, яка кількість продукції першого сектора йде на виробництво одиниці продукції другого сектора.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Title 7782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3613" cy="1143000"/>
          </a:xfrm>
          <a:ln/>
        </p:spPr>
        <p:txBody>
          <a:bodyPr anchor="b" anchorCtr="0"/>
          <a:p>
            <a:r>
              <a:rPr lang="uk-UA" altLang="x-none"/>
              <a:t>Зміст розділу</a:t>
            </a:r>
          </a:p>
        </p:txBody>
      </p:sp>
      <p:sp>
        <p:nvSpPr>
          <p:cNvPr id="77827" name="Text Placeholder 77826"/>
          <p:cNvSpPr>
            <a:spLocks noGrp="1"/>
          </p:cNvSpPr>
          <p:nvPr>
            <p:ph type="body" idx="1"/>
          </p:nvPr>
        </p:nvSpPr>
        <p:spPr>
          <a:xfrm>
            <a:off x="1370013" y="1828800"/>
            <a:ext cx="7313612" cy="4572000"/>
          </a:xfrm>
          <a:ln/>
        </p:spPr>
        <p:txBody>
          <a:bodyPr/>
          <a:p>
            <a:r>
              <a:rPr lang="uk-UA" altLang="x-none" sz="2400" b="1"/>
              <a:t>Лінійні статичні </a:t>
            </a:r>
            <a:r>
              <a:rPr lang="uk-UA" altLang="x-none" sz="2400"/>
              <a:t>моделі Леонтьєва:</a:t>
            </a:r>
            <a:endParaRPr lang="uk-UA" altLang="x-none" sz="2400"/>
          </a:p>
          <a:p>
            <a:pPr lvl="1"/>
            <a:r>
              <a:rPr lang="uk-UA" altLang="x-none" sz="1800"/>
              <a:t>для </a:t>
            </a:r>
            <a:r>
              <a:rPr lang="uk-UA" altLang="x-none" sz="1800" err="1"/>
              <a:t>односекторної</a:t>
            </a:r>
            <a:r>
              <a:rPr lang="uk-UA" altLang="x-none" sz="1800"/>
              <a:t> економіки</a:t>
            </a:r>
            <a:endParaRPr lang="uk-UA" altLang="x-none" sz="1800"/>
          </a:p>
          <a:p>
            <a:pPr lvl="1"/>
            <a:r>
              <a:rPr lang="uk-UA" altLang="x-none" sz="1800"/>
              <a:t>для </a:t>
            </a:r>
            <a:r>
              <a:rPr lang="uk-UA" altLang="x-none" sz="1800" err="1"/>
              <a:t>багатосекторної</a:t>
            </a:r>
            <a:r>
              <a:rPr lang="uk-UA" altLang="x-none" sz="1800"/>
              <a:t> економіки</a:t>
            </a:r>
            <a:endParaRPr lang="uk-UA" altLang="x-none" sz="1800"/>
          </a:p>
          <a:p>
            <a:r>
              <a:rPr lang="uk-UA" altLang="x-none" sz="2400" b="1"/>
              <a:t>Лінійні динамічні</a:t>
            </a:r>
            <a:r>
              <a:rPr lang="uk-UA" altLang="x-none" sz="2400"/>
              <a:t> моделі Леонтьєва:</a:t>
            </a:r>
            <a:endParaRPr lang="uk-UA" altLang="x-none" sz="2400"/>
          </a:p>
          <a:p>
            <a:pPr lvl="1"/>
            <a:r>
              <a:rPr lang="uk-UA" altLang="x-none" sz="1800"/>
              <a:t>для </a:t>
            </a:r>
            <a:r>
              <a:rPr lang="uk-UA" altLang="x-none" sz="1800" err="1"/>
              <a:t>односекторної</a:t>
            </a:r>
            <a:r>
              <a:rPr lang="uk-UA" altLang="x-none" sz="1800"/>
              <a:t> економіки</a:t>
            </a:r>
            <a:endParaRPr lang="uk-UA" altLang="x-none" sz="1800"/>
          </a:p>
          <a:p>
            <a:pPr lvl="1"/>
            <a:r>
              <a:rPr lang="uk-UA" altLang="x-none" sz="1800"/>
              <a:t>для </a:t>
            </a:r>
            <a:r>
              <a:rPr lang="uk-UA" altLang="x-none" sz="1800" err="1"/>
              <a:t>багатосекторної</a:t>
            </a:r>
            <a:r>
              <a:rPr lang="uk-UA" altLang="x-none" sz="1800"/>
              <a:t> економіки</a:t>
            </a:r>
            <a:endParaRPr lang="uk-UA" altLang="x-none" sz="1800"/>
          </a:p>
          <a:p>
            <a:r>
              <a:rPr lang="uk-UA" altLang="x-none" sz="2400" b="1"/>
              <a:t>Нелінійні статичні</a:t>
            </a:r>
            <a:r>
              <a:rPr lang="uk-UA" altLang="x-none" sz="2400"/>
              <a:t> моделі Леонтьєва:</a:t>
            </a:r>
            <a:endParaRPr lang="uk-UA" altLang="x-none" sz="2400"/>
          </a:p>
          <a:p>
            <a:pPr lvl="1"/>
            <a:r>
              <a:rPr lang="uk-UA" altLang="x-none" sz="1800"/>
              <a:t>для </a:t>
            </a:r>
            <a:r>
              <a:rPr lang="uk-UA" altLang="x-none" sz="1800" err="1"/>
              <a:t>односекторної</a:t>
            </a:r>
            <a:r>
              <a:rPr lang="uk-UA" altLang="x-none" sz="1800"/>
              <a:t> економіки</a:t>
            </a:r>
            <a:endParaRPr lang="uk-UA" altLang="x-none" sz="1800"/>
          </a:p>
          <a:p>
            <a:pPr lvl="1"/>
            <a:r>
              <a:rPr lang="uk-UA" altLang="x-none" sz="1800"/>
              <a:t>для </a:t>
            </a:r>
            <a:r>
              <a:rPr lang="uk-UA" altLang="x-none" sz="1800" err="1"/>
              <a:t>багатосекторної</a:t>
            </a:r>
            <a:r>
              <a:rPr lang="uk-UA" altLang="x-none" sz="1800"/>
              <a:t> економіки</a:t>
            </a:r>
            <a:endParaRPr lang="uk-UA" altLang="x-none" sz="1800"/>
          </a:p>
          <a:p>
            <a:r>
              <a:rPr lang="uk-UA" altLang="x-none" sz="2400" b="1"/>
              <a:t>Нелінійні динамічні</a:t>
            </a:r>
            <a:r>
              <a:rPr lang="uk-UA" altLang="x-none" sz="2400"/>
              <a:t> моделі Леонтьєва:</a:t>
            </a:r>
            <a:endParaRPr lang="uk-UA" altLang="x-none" sz="2400"/>
          </a:p>
          <a:p>
            <a:pPr lvl="1"/>
            <a:r>
              <a:rPr lang="uk-UA" altLang="x-none" sz="1800"/>
              <a:t>для </a:t>
            </a:r>
            <a:r>
              <a:rPr lang="uk-UA" altLang="x-none" sz="1800" err="1"/>
              <a:t>односекторної</a:t>
            </a:r>
            <a:r>
              <a:rPr lang="uk-UA" altLang="x-none" sz="1800"/>
              <a:t> економіки</a:t>
            </a:r>
            <a:endParaRPr lang="uk-UA" altLang="x-none" sz="1800"/>
          </a:p>
          <a:p>
            <a:pPr lvl="1"/>
            <a:r>
              <a:rPr lang="uk-UA" altLang="x-none" sz="1800"/>
              <a:t>для </a:t>
            </a:r>
            <a:r>
              <a:rPr lang="uk-UA" altLang="x-none" sz="1800" err="1"/>
              <a:t>багатосекторної</a:t>
            </a:r>
            <a:r>
              <a:rPr lang="uk-UA" altLang="x-none" sz="1800"/>
              <a:t> економіки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Title 9523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Коефіцієнти виробничої матриці</a:t>
            </a:r>
          </a:p>
        </p:txBody>
      </p:sp>
      <p:sp>
        <p:nvSpPr>
          <p:cNvPr id="95235" name="Text Placeholder 952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Аналогічно, частина величини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йде на виробництво продукції в першому секторі економіки.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Наприклад, сільське господарство поставляє промисловості продовольство і сировину. Позначимо цю частину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21</a:t>
            </a:r>
            <a:r>
              <a:rPr lang="uk-UA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випадку її пропорційності обсягу виробництва в першому секторі маємо:</a:t>
            </a:r>
            <a:r>
              <a:rPr sz="2000"/>
              <a:t>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21</a:t>
            </a:r>
            <a:r>
              <a:rPr lang="en-US" altLang="x-none" sz="2000" b="1" i="1"/>
              <a:t>=a</a:t>
            </a:r>
            <a:r>
              <a:rPr lang="en-US" altLang="x-none" sz="2000" b="1" i="1" baseline="-25000"/>
              <a:t>21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Коефіцієнт пропорційності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21</a:t>
            </a:r>
            <a:r>
              <a:rPr lang="uk-UA" altLang="x-none" sz="2000"/>
              <a:t> показує, яка кількість продукції другого сектора йде на виробництво одиниці продукції першого сектора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Title 9625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Коефіцієнти виробничої матриці</a:t>
            </a:r>
          </a:p>
        </p:txBody>
      </p:sp>
      <p:sp>
        <p:nvSpPr>
          <p:cNvPr id="96259" name="Text Placeholder 96258"/>
          <p:cNvSpPr>
            <a:spLocks noGrp="1"/>
          </p:cNvSpPr>
          <p:nvPr>
            <p:ph type="body" idx="1"/>
          </p:nvPr>
        </p:nvSpPr>
        <p:spPr>
          <a:xfrm>
            <a:off x="1370013" y="1827213"/>
            <a:ext cx="7313612" cy="4573587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/>
              <a:t>Ще частина величини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йде на виробництво продукції в другому секторі економіки.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Наприклад, сільське господарство постачає себе продовольством, насінним матеріалом і т.д. Позначимо цю частину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22</a:t>
            </a:r>
            <a:r>
              <a:rPr lang="uk-UA" altLang="x-none" sz="2000"/>
              <a:t>.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У випадку її пропорційності обсягу валового продукту другого сектора будемо мати:</a:t>
            </a:r>
            <a:r>
              <a:rPr sz="2000"/>
              <a:t>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22</a:t>
            </a:r>
            <a:r>
              <a:rPr lang="en-US" altLang="x-none" sz="2000" b="1" i="1"/>
              <a:t>=a</a:t>
            </a:r>
            <a:r>
              <a:rPr lang="en-US" altLang="x-none" sz="2000" b="1" i="1" baseline="-25000"/>
              <a:t>22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Коефіцієнт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22</a:t>
            </a:r>
            <a:r>
              <a:rPr lang="uk-UA" altLang="x-none" sz="2000"/>
              <a:t> показує кількість продукції другого сектора, що йде на виробництво одиниці продукції цього ж сектора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Таким чином, ми спостерігаємо взаємодію двох секторів. Кожний з них «піклується» не тільки про себе, але і про партнера.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Title 9728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Визначальні рівняння</a:t>
            </a:r>
          </a:p>
        </p:txBody>
      </p:sp>
      <p:sp>
        <p:nvSpPr>
          <p:cNvPr id="97283" name="Text Placeholder 97282"/>
          <p:cNvSpPr>
            <a:spLocks noGrp="1"/>
          </p:cNvSpPr>
          <p:nvPr>
            <p:ph type="body" idx="1"/>
          </p:nvPr>
        </p:nvSpPr>
        <p:spPr>
          <a:xfrm>
            <a:off x="1370013" y="1827213"/>
            <a:ext cx="7088187" cy="4344987"/>
          </a:xfrm>
          <a:ln/>
        </p:spPr>
        <p:txBody>
          <a:bodyPr/>
          <a:p>
            <a:r>
              <a:rPr lang="uk-UA" altLang="x-none" sz="2000"/>
              <a:t>Віднімаючи з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величини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11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12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, одержуємо вільний залишок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, тобто обсяг тих засобів, що перший сектор може витрачати на невиробничі потреби. </a:t>
            </a:r>
            <a:endParaRPr lang="en-US" altLang="x-none" sz="2000"/>
          </a:p>
          <a:p>
            <a:r>
              <a:rPr lang="uk-UA" altLang="x-none" sz="2000"/>
              <a:t>Аналогічно, віднімаючи з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величини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21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22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, одержуємо вільний залишок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, який дорівнює обсягу засобів, що може витрачати на невиробничі потреби другий сектор.</a:t>
            </a:r>
            <a:r>
              <a:rPr sz="2000"/>
              <a:t> </a:t>
            </a:r>
            <a:endParaRPr lang="en-US" altLang="x-none" sz="2000"/>
          </a:p>
          <a:p>
            <a:r>
              <a:rPr lang="uk-UA" altLang="x-none" sz="2000"/>
              <a:t>У підсумку приходимо до системи двох рівнянь:</a:t>
            </a:r>
            <a:r>
              <a:rPr sz="2000"/>
              <a:t> </a:t>
            </a:r>
            <a:endParaRPr sz="2000"/>
          </a:p>
          <a:p>
            <a:endParaRPr lang="uk-UA" altLang="x-none" sz="2000"/>
          </a:p>
          <a:p>
            <a:pPr>
              <a:buNone/>
            </a:pPr>
            <a:r>
              <a:rPr lang="uk-UA" altLang="x-none" sz="2000"/>
              <a:t>								(1) </a:t>
            </a:r>
            <a:endParaRPr sz="2000"/>
          </a:p>
        </p:txBody>
      </p:sp>
      <p:sp>
        <p:nvSpPr>
          <p:cNvPr id="97285" name="Rectangles 97284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97284" name="Object 97283"/>
          <p:cNvGraphicFramePr/>
          <p:nvPr/>
        </p:nvGraphicFramePr>
        <p:xfrm>
          <a:off x="3124200" y="4876800"/>
          <a:ext cx="2763838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1" imgW="1599565" imgH="241300" progId="Equation.3">
                  <p:embed/>
                </p:oleObj>
              </mc:Choice>
              <mc:Fallback>
                <p:oleObj name="" r:id="rId1" imgW="1599565" imgH="241300" progId="Equation.3">
                  <p:embed/>
                  <p:pic>
                    <p:nvPicPr>
                      <p:cNvPr id="0" name="Picture 311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4200" y="4876800"/>
                        <a:ext cx="2763838" cy="411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7" name="Rectangles 97286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97286" name="Object 97285"/>
          <p:cNvGraphicFramePr/>
          <p:nvPr/>
        </p:nvGraphicFramePr>
        <p:xfrm>
          <a:off x="3124200" y="5305425"/>
          <a:ext cx="28463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3" imgW="1650365" imgH="241300" progId="Equation.3">
                  <p:embed/>
                </p:oleObj>
              </mc:Choice>
              <mc:Fallback>
                <p:oleObj name="" r:id="rId3" imgW="1650365" imgH="241300" progId="Equation.3">
                  <p:embed/>
                  <p:pic>
                    <p:nvPicPr>
                      <p:cNvPr id="0" name="Picture 31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5305425"/>
                        <a:ext cx="2846388" cy="409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Title 9830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Виробнича матриця</a:t>
            </a:r>
          </a:p>
        </p:txBody>
      </p:sp>
      <p:sp>
        <p:nvSpPr>
          <p:cNvPr id="98307" name="Text Placeholder 98306"/>
          <p:cNvSpPr>
            <a:spLocks noGrp="1"/>
          </p:cNvSpPr>
          <p:nvPr>
            <p:ph type="body" idx="1"/>
          </p:nvPr>
        </p:nvSpPr>
        <p:spPr>
          <a:xfrm>
            <a:off x="1371600" y="1828800"/>
            <a:ext cx="7313613" cy="41148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Матриця:</a:t>
            </a:r>
            <a:br>
              <a:rPr lang="uk-UA" altLang="x-none" sz="2000"/>
            </a:br>
            <a:br>
              <a:rPr lang="uk-UA" altLang="x-none" sz="2000"/>
            </a:br>
            <a:br>
              <a:rPr lang="uk-UA" altLang="x-none" sz="2000"/>
            </a:br>
            <a:r>
              <a:rPr lang="uk-UA" altLang="x-none" sz="2000"/>
              <a:t>називається </a:t>
            </a:r>
            <a:r>
              <a:rPr lang="uk-UA" altLang="x-none" sz="2000" b="1"/>
              <a:t>виробничою матрицею</a:t>
            </a:r>
            <a:r>
              <a:rPr lang="uk-UA" altLang="x-none" sz="2000"/>
              <a:t> системи.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Приводячи подібні доданки, перепишемо визначальні рівняння у формі:</a:t>
            </a:r>
            <a:br>
              <a:rPr lang="uk-UA" altLang="x-none" sz="2000"/>
            </a:br>
            <a:br>
              <a:rPr lang="uk-UA" altLang="x-none" sz="2000"/>
            </a:br>
            <a:r>
              <a:rPr lang="uk-UA" altLang="x-none" sz="2000"/>
              <a:t>							(2)</a:t>
            </a:r>
            <a:br>
              <a:rPr lang="uk-UA" altLang="x-none" sz="2000"/>
            </a:br>
            <a:br>
              <a:rPr lang="uk-UA" altLang="x-none" sz="2000"/>
            </a:b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За допомогою цих рівнянь можна вирішити дві основні задачі.</a:t>
            </a:r>
            <a:r>
              <a:rPr sz="2000"/>
              <a:t>   </a:t>
            </a:r>
            <a:endParaRPr sz="2000"/>
          </a:p>
        </p:txBody>
      </p:sp>
      <p:sp>
        <p:nvSpPr>
          <p:cNvPr id="98309" name="Rectangles 98308"/>
          <p:cNvSpPr/>
          <p:nvPr/>
        </p:nvSpPr>
        <p:spPr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98308" name="Object 98307"/>
          <p:cNvGraphicFramePr/>
          <p:nvPr/>
        </p:nvGraphicFramePr>
        <p:xfrm>
          <a:off x="3124200" y="1676400"/>
          <a:ext cx="16700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1" imgW="1104265" imgH="546100" progId="Equation.3">
                  <p:embed/>
                </p:oleObj>
              </mc:Choice>
              <mc:Fallback>
                <p:oleObj name="" r:id="rId1" imgW="1104265" imgH="546100" progId="Equation.3">
                  <p:embed/>
                  <p:pic>
                    <p:nvPicPr>
                      <p:cNvPr id="0" name="Picture 31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4200" y="1676400"/>
                        <a:ext cx="1670050" cy="820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1" name="Rectangles 98310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98310" name="Object 98309"/>
          <p:cNvGraphicFramePr/>
          <p:nvPr/>
        </p:nvGraphicFramePr>
        <p:xfrm>
          <a:off x="3581400" y="4114800"/>
          <a:ext cx="24606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3" imgW="1624965" imgH="241300" progId="Equation.3">
                  <p:embed/>
                </p:oleObj>
              </mc:Choice>
              <mc:Fallback>
                <p:oleObj name="" r:id="rId3" imgW="1624965" imgH="241300" progId="Equation.3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4114800"/>
                        <a:ext cx="2460625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3" name="Rectangles 98312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98312" name="Object 98311"/>
          <p:cNvGraphicFramePr/>
          <p:nvPr/>
        </p:nvGraphicFramePr>
        <p:xfrm>
          <a:off x="3505200" y="4592638"/>
          <a:ext cx="272573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5" imgW="1802765" imgH="241300" progId="Equation.3">
                  <p:embed/>
                </p:oleObj>
              </mc:Choice>
              <mc:Fallback>
                <p:oleObj name="" r:id="rId5" imgW="1802765" imgH="241300" progId="Equation.3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4592638"/>
                        <a:ext cx="2725738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Title 99329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3613" cy="1143000"/>
          </a:xfrm>
          <a:ln/>
        </p:spPr>
        <p:txBody>
          <a:bodyPr anchor="b" anchorCtr="0"/>
          <a:p>
            <a:r>
              <a:rPr lang="uk-UA" altLang="x-none"/>
              <a:t>Вирішувані задачі</a:t>
            </a:r>
          </a:p>
        </p:txBody>
      </p:sp>
      <p:sp>
        <p:nvSpPr>
          <p:cNvPr id="99331" name="Text Placeholder 99330"/>
          <p:cNvSpPr>
            <a:spLocks noGrp="1"/>
          </p:cNvSpPr>
          <p:nvPr>
            <p:ph type="body" idx="1"/>
          </p:nvPr>
        </p:nvSpPr>
        <p:spPr>
          <a:xfrm>
            <a:off x="1371600" y="1676400"/>
            <a:ext cx="7620000" cy="4114800"/>
          </a:xfrm>
          <a:ln/>
        </p:spPr>
        <p:txBody>
          <a:bodyPr/>
          <a:p>
            <a:pPr>
              <a:spcBef>
                <a:spcPct val="25000"/>
              </a:spcBef>
            </a:pPr>
            <a:r>
              <a:rPr lang="uk-UA" altLang="x-none" sz="2000" b="1"/>
              <a:t>Перша.</a:t>
            </a:r>
            <a:r>
              <a:rPr lang="uk-UA" altLang="x-none" sz="2000"/>
              <a:t> При відомих обсягах валової продукції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1</a:t>
            </a:r>
            <a:r>
              <a:rPr lang="uk-UA" altLang="x-none" sz="2000"/>
              <a:t>,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2</a:t>
            </a:r>
            <a:r>
              <a:rPr lang="uk-UA" altLang="x-none" sz="2000" baseline="-25000"/>
              <a:t> </a:t>
            </a:r>
            <a:r>
              <a:rPr lang="uk-UA" altLang="x-none" sz="2000"/>
              <a:t>знайти вільні залишки </a:t>
            </a:r>
            <a:r>
              <a:rPr lang="uk-UA" altLang="x-none" sz="2000" b="1" i="1"/>
              <a:t>у</a:t>
            </a:r>
            <a:r>
              <a:rPr lang="uk-UA" altLang="x-none" sz="2000" b="1" i="1" baseline="-25000"/>
              <a:t>1</a:t>
            </a:r>
            <a:r>
              <a:rPr lang="uk-UA" altLang="x-none" sz="2000"/>
              <a:t>, </a:t>
            </a:r>
            <a:r>
              <a:rPr lang="uk-UA" altLang="x-none" sz="2000" b="1" i="1"/>
              <a:t>у</a:t>
            </a:r>
            <a:r>
              <a:rPr lang="uk-UA" altLang="x-none" sz="2000" b="1" i="1" baseline="-25000"/>
              <a:t>2</a:t>
            </a:r>
            <a:r>
              <a:rPr lang="uk-UA" altLang="x-none" sz="2000"/>
              <a:t>.</a:t>
            </a:r>
            <a:endParaRPr sz="2000"/>
          </a:p>
          <a:p>
            <a:pPr>
              <a:spcBef>
                <a:spcPct val="25000"/>
              </a:spcBef>
            </a:pPr>
            <a:r>
              <a:rPr lang="uk-UA" altLang="x-none" sz="2000" b="1"/>
              <a:t>Друга.</a:t>
            </a:r>
            <a:r>
              <a:rPr lang="uk-UA" altLang="x-none" sz="2000"/>
              <a:t> За відомими значеннями вільних залишків </a:t>
            </a:r>
            <a:r>
              <a:rPr lang="uk-UA" altLang="x-none" sz="2000" b="1" i="1"/>
              <a:t>у</a:t>
            </a:r>
            <a:r>
              <a:rPr lang="uk-UA" altLang="x-none" sz="2000" b="1" i="1" baseline="-25000"/>
              <a:t>1</a:t>
            </a:r>
            <a:r>
              <a:rPr lang="uk-UA" altLang="x-none" sz="2000"/>
              <a:t>, </a:t>
            </a:r>
            <a:r>
              <a:rPr lang="uk-UA" altLang="x-none" sz="2000" b="1" i="1"/>
              <a:t>у</a:t>
            </a:r>
            <a:r>
              <a:rPr lang="uk-UA" altLang="x-none" sz="2000" b="1" i="1" baseline="-25000"/>
              <a:t>2</a:t>
            </a:r>
            <a:r>
              <a:rPr lang="uk-UA" altLang="x-none" sz="2000"/>
              <a:t> знайти обсяги валової продукції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1</a:t>
            </a:r>
            <a:r>
              <a:rPr lang="uk-UA" altLang="x-none" sz="2000"/>
              <a:t>,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2</a:t>
            </a:r>
            <a:r>
              <a:rPr lang="uk-UA" altLang="x-none" sz="2000" baseline="-25000"/>
              <a:t> </a:t>
            </a:r>
            <a:r>
              <a:rPr lang="uk-UA" altLang="x-none" sz="2000"/>
              <a:t>, що відповідають їм. </a:t>
            </a:r>
            <a:endParaRPr lang="uk-UA" altLang="x-none" sz="2000"/>
          </a:p>
          <a:p>
            <a:pPr>
              <a:spcBef>
                <a:spcPct val="25000"/>
              </a:spcBef>
            </a:pPr>
            <a:r>
              <a:rPr lang="uk-UA" altLang="x-none" sz="2000"/>
              <a:t>У цьому випадку необхідно вирішити систему двох лінійних алгебраїчних рівнянь (2) щодо невідомих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1</a:t>
            </a:r>
            <a:r>
              <a:rPr lang="uk-UA" altLang="x-none" sz="2000"/>
              <a:t>,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2</a:t>
            </a:r>
            <a:r>
              <a:rPr lang="uk-UA" altLang="x-none" sz="2000" baseline="-25000"/>
              <a:t> </a:t>
            </a:r>
            <a:r>
              <a:rPr lang="uk-UA" altLang="x-none" sz="2000"/>
              <a:t>.</a:t>
            </a:r>
            <a:endParaRPr lang="uk-UA" altLang="x-none" sz="2000"/>
          </a:p>
          <a:p>
            <a:pPr>
              <a:spcBef>
                <a:spcPct val="25000"/>
              </a:spcBef>
            </a:pPr>
            <a:r>
              <a:rPr lang="uk-UA" altLang="x-none" sz="2000"/>
              <a:t>Для цього можна скористатися формулами:</a:t>
            </a:r>
            <a:br>
              <a:rPr lang="uk-UA" altLang="x-none" sz="2000"/>
            </a:br>
            <a:r>
              <a:rPr lang="uk-UA" altLang="x-none" sz="2000"/>
              <a:t>	</a:t>
            </a:r>
            <a:br>
              <a:rPr lang="uk-UA" altLang="x-none" sz="2000"/>
            </a:br>
            <a:r>
              <a:rPr lang="uk-UA" altLang="x-none" sz="2000"/>
              <a:t>де</a:t>
            </a:r>
            <a:br>
              <a:rPr lang="uk-UA" altLang="x-none" sz="2000"/>
            </a:br>
            <a:br>
              <a:rPr lang="uk-UA" altLang="x-none" sz="2000"/>
            </a:br>
            <a:r>
              <a:rPr lang="uk-UA" altLang="x-none" sz="2000"/>
              <a:t>					    причому </a:t>
            </a:r>
            <a:r>
              <a:rPr lang="el-GR" altLang="x-none" sz="2000" dirty="0"/>
              <a:t>Δ≠</a:t>
            </a:r>
            <a:r>
              <a:rPr lang="uk-UA" altLang="x-none" sz="2000"/>
              <a:t>0,</a:t>
            </a:r>
            <a:r>
              <a:rPr sz="2000"/>
              <a:t> </a:t>
            </a:r>
            <a:r>
              <a:rPr lang="uk-UA" altLang="x-none" sz="2000"/>
              <a:t> </a:t>
            </a:r>
            <a:endParaRPr sz="2000"/>
          </a:p>
        </p:txBody>
      </p:sp>
      <p:sp>
        <p:nvSpPr>
          <p:cNvPr id="99333" name="Rectangles 99332"/>
          <p:cNvSpPr/>
          <p:nvPr/>
        </p:nvSpPr>
        <p:spPr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99332" name="Object 99331"/>
          <p:cNvGraphicFramePr/>
          <p:nvPr/>
        </p:nvGraphicFramePr>
        <p:xfrm>
          <a:off x="3733800" y="4495800"/>
          <a:ext cx="2803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" imgW="1650365" imgH="241300" progId="Equation.3">
                  <p:embed/>
                </p:oleObj>
              </mc:Choice>
              <mc:Fallback>
                <p:oleObj name="" r:id="rId1" imgW="1650365" imgH="241300" progId="Equation.3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33800" y="4495800"/>
                        <a:ext cx="2803525" cy="409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5" name="Rectangles 99334"/>
          <p:cNvSpPr/>
          <p:nvPr/>
        </p:nvSpPr>
        <p:spPr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99334" name="Object 99333"/>
          <p:cNvGraphicFramePr/>
          <p:nvPr/>
        </p:nvGraphicFramePr>
        <p:xfrm>
          <a:off x="1828800" y="5081588"/>
          <a:ext cx="435133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3" imgW="3326130" imgH="546100" progId="Equation.3">
                  <p:embed/>
                </p:oleObj>
              </mc:Choice>
              <mc:Fallback>
                <p:oleObj name="" r:id="rId3" imgW="3326130" imgH="546100" progId="Equation.3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5081588"/>
                        <a:ext cx="4351338" cy="709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7" name="Rectangles 99336"/>
          <p:cNvSpPr/>
          <p:nvPr/>
        </p:nvSpPr>
        <p:spPr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99336" name="Object 99335"/>
          <p:cNvGraphicFramePr/>
          <p:nvPr/>
        </p:nvGraphicFramePr>
        <p:xfrm>
          <a:off x="1828800" y="5840413"/>
          <a:ext cx="711517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5" imgW="5420360" imgH="546100" progId="Equation.3">
                  <p:embed/>
                </p:oleObj>
              </mc:Choice>
              <mc:Fallback>
                <p:oleObj name="" r:id="rId5" imgW="5420360" imgH="546100" progId="Equation.3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28800" y="5840413"/>
                        <a:ext cx="7115175" cy="712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Title 10035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Приклад</a:t>
            </a:r>
            <a:r>
              <a:rPr lang="en-US" altLang="x-none"/>
              <a:t> 1</a:t>
            </a:r>
          </a:p>
        </p:txBody>
      </p:sp>
      <p:sp>
        <p:nvSpPr>
          <p:cNvPr id="100355" name="Text Placeholder 100354"/>
          <p:cNvSpPr>
            <a:spLocks noGrp="1"/>
          </p:cNvSpPr>
          <p:nvPr>
            <p:ph type="body" idx="1"/>
          </p:nvPr>
        </p:nvSpPr>
        <p:spPr>
          <a:xfrm>
            <a:off x="1370013" y="1827213"/>
            <a:ext cx="7313612" cy="4725987"/>
          </a:xfrm>
          <a:ln/>
        </p:spPr>
        <p:txBody>
          <a:bodyPr/>
          <a:p>
            <a:r>
              <a:rPr lang="uk-UA" altLang="x-none" sz="2000"/>
              <a:t>Нехай компоненти виробничої матриці будуть: </a:t>
            </a:r>
            <a:r>
              <a:rPr lang="en-US" altLang="x-none" sz="2000"/>
              <a:t>a</a:t>
            </a:r>
            <a:r>
              <a:rPr lang="en-US" altLang="x-none" sz="2000" baseline="-25000"/>
              <a:t>11</a:t>
            </a:r>
            <a:r>
              <a:rPr lang="en-US" altLang="x-none" sz="2000"/>
              <a:t>=0.3, a</a:t>
            </a:r>
            <a:r>
              <a:rPr lang="en-US" altLang="x-none" sz="2000" baseline="-25000"/>
              <a:t>12</a:t>
            </a:r>
            <a:r>
              <a:rPr lang="en-US" altLang="x-none" sz="2000"/>
              <a:t>=0.1, a</a:t>
            </a:r>
            <a:r>
              <a:rPr lang="en-US" altLang="x-none" sz="2000" baseline="-25000"/>
              <a:t>21</a:t>
            </a:r>
            <a:r>
              <a:rPr lang="en-US" altLang="x-none" sz="2000"/>
              <a:t>=0.2, a</a:t>
            </a:r>
            <a:r>
              <a:rPr lang="en-US" altLang="x-none" sz="2000" baseline="-25000"/>
              <a:t>22</a:t>
            </a:r>
            <a:r>
              <a:rPr lang="en-US" altLang="x-none" sz="2000"/>
              <a:t>=0.4, </a:t>
            </a:r>
            <a:r>
              <a:rPr lang="uk-UA" altLang="x-none" sz="2000"/>
              <a:t>тобто матриця має вид:</a:t>
            </a:r>
            <a:endParaRPr lang="en-US" altLang="x-none" sz="2000"/>
          </a:p>
          <a:p>
            <a:endParaRPr lang="en-US" altLang="x-none" sz="2000"/>
          </a:p>
          <a:p>
            <a:endParaRPr lang="en-US" altLang="x-none" sz="2000"/>
          </a:p>
          <a:p>
            <a:r>
              <a:rPr lang="uk-UA" altLang="x-none" sz="2000"/>
              <a:t>Нехай при цьому відомі обсяги валової продукції кожного сектора: </a:t>
            </a:r>
            <a:r>
              <a:rPr lang="en-US" altLang="x-none" sz="2000"/>
              <a:t>x</a:t>
            </a:r>
            <a:r>
              <a:rPr lang="en-US" altLang="x-none" sz="2000" baseline="-25000"/>
              <a:t>1</a:t>
            </a:r>
            <a:r>
              <a:rPr lang="en-US" altLang="x-none" sz="2000"/>
              <a:t>=500, x</a:t>
            </a:r>
            <a:r>
              <a:rPr lang="en-US" altLang="x-none" sz="2000" baseline="-25000"/>
              <a:t>2</a:t>
            </a:r>
            <a:r>
              <a:rPr lang="en-US" altLang="x-none" sz="2000"/>
              <a:t>=300</a:t>
            </a:r>
            <a:r>
              <a:rPr lang="uk-UA" altLang="x-none" sz="2000"/>
              <a:t>. </a:t>
            </a:r>
            <a:endParaRPr lang="en-US" altLang="x-none" sz="2000"/>
          </a:p>
          <a:p>
            <a:r>
              <a:rPr lang="uk-UA" altLang="x-none" sz="2000"/>
              <a:t>Тоді будемо мати:</a:t>
            </a:r>
            <a:br>
              <a:rPr lang="uk-UA" altLang="x-none" sz="2000"/>
            </a:br>
            <a:br>
              <a:rPr lang="uk-UA" altLang="x-none" sz="2000"/>
            </a:br>
            <a:endParaRPr lang="uk-UA" altLang="x-none" sz="2000"/>
          </a:p>
          <a:p>
            <a:endParaRPr lang="uk-UA" altLang="x-none" sz="2000"/>
          </a:p>
          <a:p>
            <a:r>
              <a:rPr lang="uk-UA" altLang="x-none" sz="2000"/>
              <a:t>Таким чином, обсяг засобів, які можна використовувати на невиробничі потреби, у першому секторі дорівнює 320, а в другому дорівнює 80.</a:t>
            </a:r>
            <a:r>
              <a:rPr sz="2000"/>
              <a:t> </a:t>
            </a:r>
            <a:endParaRPr lang="uk-UA" altLang="x-none" sz="2000"/>
          </a:p>
          <a:p>
            <a:pPr>
              <a:buNone/>
            </a:pPr>
            <a:r>
              <a:rPr sz="2000"/>
              <a:t> </a:t>
            </a:r>
            <a:endParaRPr sz="2000"/>
          </a:p>
        </p:txBody>
      </p:sp>
      <p:sp>
        <p:nvSpPr>
          <p:cNvPr id="100357" name="Rectangles 100356"/>
          <p:cNvSpPr/>
          <p:nvPr/>
        </p:nvSpPr>
        <p:spPr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00356" name="Object 100355"/>
          <p:cNvGraphicFramePr/>
          <p:nvPr/>
        </p:nvGraphicFramePr>
        <p:xfrm>
          <a:off x="3705225" y="2667000"/>
          <a:ext cx="16986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1" imgW="1142365" imgH="520700" progId="Equation.3">
                  <p:embed/>
                </p:oleObj>
              </mc:Choice>
              <mc:Fallback>
                <p:oleObj name="" r:id="rId1" imgW="1142365" imgH="520700" progId="Equation.3">
                  <p:embed/>
                  <p:pic>
                    <p:nvPicPr>
                      <p:cNvPr id="0" name="Picture 311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05225" y="2667000"/>
                        <a:ext cx="1698625" cy="777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Rectangles 100358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00358" name="Object 100357"/>
          <p:cNvGraphicFramePr/>
          <p:nvPr/>
        </p:nvGraphicFramePr>
        <p:xfrm>
          <a:off x="3124200" y="4724400"/>
          <a:ext cx="37290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3" imgW="2462530" imgH="241300" progId="Equation.3">
                  <p:embed/>
                </p:oleObj>
              </mc:Choice>
              <mc:Fallback>
                <p:oleObj name="" r:id="rId3" imgW="2462530" imgH="241300" progId="Equation.3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4724400"/>
                        <a:ext cx="3729038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1" name="Rectangles 100360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00360" name="Object 100359"/>
          <p:cNvGraphicFramePr/>
          <p:nvPr/>
        </p:nvGraphicFramePr>
        <p:xfrm>
          <a:off x="3124200" y="5105400"/>
          <a:ext cx="38004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5" imgW="2513330" imgH="241300" progId="Equation.3">
                  <p:embed/>
                </p:oleObj>
              </mc:Choice>
              <mc:Fallback>
                <p:oleObj name="" r:id="rId5" imgW="2513330" imgH="241300" progId="Equation.3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5105400"/>
                        <a:ext cx="3800475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Title 10137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Приклад</a:t>
            </a:r>
            <a:r>
              <a:rPr lang="en-US" altLang="x-none"/>
              <a:t> 2</a:t>
            </a:r>
          </a:p>
        </p:txBody>
      </p:sp>
      <p:sp>
        <p:nvSpPr>
          <p:cNvPr id="101379" name="Text Placeholder 101378"/>
          <p:cNvSpPr>
            <a:spLocks noGrp="1"/>
          </p:cNvSpPr>
          <p:nvPr>
            <p:ph type="body" idx="1"/>
          </p:nvPr>
        </p:nvSpPr>
        <p:spPr>
          <a:xfrm>
            <a:off x="1370013" y="1676400"/>
            <a:ext cx="7313612" cy="4876800"/>
          </a:xfrm>
          <a:ln/>
        </p:spPr>
        <p:txBody>
          <a:bodyPr/>
          <a:p>
            <a:r>
              <a:rPr lang="uk-UA" altLang="x-none" sz="2000"/>
              <a:t>Цікавим буде також дослідження параметрів виробничої матриці, їхній вплив на результати діяльності економічної системи.</a:t>
            </a:r>
            <a:endParaRPr sz="2000"/>
          </a:p>
          <a:p>
            <a:r>
              <a:rPr lang="uk-UA" altLang="x-none" sz="2000"/>
              <a:t>Зокрема, елементи виробничої матриці можуть бути відносно невеликими, але в сумі економічна система в цілому чи окремі її частини можуть бути збитковими.</a:t>
            </a:r>
            <a:r>
              <a:rPr sz="2000"/>
              <a:t> </a:t>
            </a:r>
            <a:endParaRPr sz="2000"/>
          </a:p>
          <a:p>
            <a:r>
              <a:rPr lang="uk-UA" altLang="x-none" sz="2000"/>
              <a:t>Наприклад, якщо в розглянутому вище прикладі виробничу матрицю взяти у вигляді:</a:t>
            </a:r>
            <a:br>
              <a:rPr lang="en-US" altLang="x-none" sz="2000"/>
            </a:br>
            <a:br>
              <a:rPr lang="en-US" altLang="x-none" sz="2000"/>
            </a:br>
            <a:endParaRPr lang="uk-UA" altLang="x-none" sz="2000"/>
          </a:p>
          <a:p>
            <a:endParaRPr lang="uk-UA" altLang="x-none" sz="2000"/>
          </a:p>
          <a:p>
            <a:r>
              <a:rPr lang="uk-UA" altLang="x-none" sz="2000"/>
              <a:t>Зростання величин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21</a:t>
            </a:r>
            <a:r>
              <a:rPr lang="en-US" altLang="x-none" sz="2000"/>
              <a:t>,</a:t>
            </a:r>
            <a:r>
              <a:rPr lang="en-US" altLang="x-none" sz="2000" b="1" i="1"/>
              <a:t> a</a:t>
            </a:r>
            <a:r>
              <a:rPr lang="en-US" altLang="x-none" sz="2000" b="1" i="1" baseline="-25000"/>
              <a:t>22</a:t>
            </a:r>
            <a:r>
              <a:rPr lang="uk-UA" altLang="x-none" sz="2000"/>
              <a:t> означає, що виросли витрати другого сектора як на підтримку виробництва в першому секторі, так і на самозабезпечення.</a:t>
            </a:r>
            <a:r>
              <a:rPr sz="2000"/>
              <a:t> </a:t>
            </a:r>
            <a:endParaRPr sz="2000"/>
          </a:p>
        </p:txBody>
      </p:sp>
      <p:sp>
        <p:nvSpPr>
          <p:cNvPr id="101381" name="Rectangles 101380"/>
          <p:cNvSpPr/>
          <p:nvPr/>
        </p:nvSpPr>
        <p:spPr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01380" name="Object 101379"/>
          <p:cNvGraphicFramePr/>
          <p:nvPr/>
        </p:nvGraphicFramePr>
        <p:xfrm>
          <a:off x="3810000" y="4403725"/>
          <a:ext cx="164147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" r:id="rId1" imgW="1104900" imgH="520700" progId="Equation.3">
                  <p:embed/>
                </p:oleObj>
              </mc:Choice>
              <mc:Fallback>
                <p:oleObj name="" r:id="rId1" imgW="1104900" imgH="520700" progId="Equation.3">
                  <p:embed/>
                  <p:pic>
                    <p:nvPicPr>
                      <p:cNvPr id="0" name="Picture 320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0000" y="4403725"/>
                        <a:ext cx="1641475" cy="777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02" name="Title 10240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Приклад</a:t>
            </a:r>
            <a:r>
              <a:rPr lang="en-US" altLang="x-none"/>
              <a:t> 2</a:t>
            </a:r>
            <a:r>
              <a:rPr lang="uk-UA" altLang="x-none"/>
              <a:t>. Продовження</a:t>
            </a:r>
          </a:p>
        </p:txBody>
      </p:sp>
      <p:sp>
        <p:nvSpPr>
          <p:cNvPr id="102403" name="Text Placeholder 1024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Тепер другий вільний залишок буде: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Таким чином, другий сектор у цьому випадку виявився збитковим.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Саме по собі це ще не означає поганої оцінки його роботи. Так, враховуючи, що вільний залишок першого сектора дорівнює 320, в сумі отримуємо прибуткову економічну систему.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Як уже говорилося, у сучасних розвинених країнах, як правило, збитковим є сільське господарство, що потребує дотацій з боку промисловості.</a:t>
            </a:r>
            <a:r>
              <a:rPr sz="2000"/>
              <a:t>  </a:t>
            </a:r>
            <a:endParaRPr sz="2000"/>
          </a:p>
        </p:txBody>
      </p:sp>
      <p:sp>
        <p:nvSpPr>
          <p:cNvPr id="102405" name="Rectangles 102404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02404" name="Object 102403"/>
          <p:cNvGraphicFramePr/>
          <p:nvPr/>
        </p:nvGraphicFramePr>
        <p:xfrm>
          <a:off x="3124200" y="2306638"/>
          <a:ext cx="34686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" r:id="rId1" imgW="2297430" imgH="241300" progId="Equation.3">
                  <p:embed/>
                </p:oleObj>
              </mc:Choice>
              <mc:Fallback>
                <p:oleObj name="" r:id="rId1" imgW="2297430" imgH="241300" progId="Equation.3">
                  <p:embed/>
                  <p:pic>
                    <p:nvPicPr>
                      <p:cNvPr id="0" name="Picture 320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24200" y="2306638"/>
                        <a:ext cx="3468688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Title 103425"/>
          <p:cNvSpPr>
            <a:spLocks noGrp="1"/>
          </p:cNvSpPr>
          <p:nvPr>
            <p:ph type="ctrTitle"/>
          </p:nvPr>
        </p:nvSpPr>
        <p:spPr>
          <a:ln/>
        </p:spPr>
        <p:txBody>
          <a:bodyPr anchor="b" anchorCtr="0"/>
          <a:p>
            <a:pPr defTabSz="914400">
              <a:buSzTx/>
              <a:buFontTx/>
              <a:buNone/>
            </a:pPr>
            <a:r>
              <a:rPr lang="uk-UA" altLang="x-none" kern="1200" baseline="0">
                <a:latin typeface="Arial" panose="020B0604020202020204" pitchFamily="34" charset="0"/>
                <a:ea typeface="Arial" panose="020B0604020202020204" pitchFamily="34" charset="0"/>
              </a:rPr>
              <a:t>Довільна кількість секторів економічної системи</a:t>
            </a:r>
            <a:endParaRPr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3428" name="Subtitle 103427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70000"/>
            </a:pPr>
            <a:endParaRPr kern="1200" baseline="0"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Title 10854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Вибір секторів</a:t>
            </a:r>
          </a:p>
        </p:txBody>
      </p:sp>
      <p:sp>
        <p:nvSpPr>
          <p:cNvPr id="108547" name="Text Placeholder 108546"/>
          <p:cNvSpPr>
            <a:spLocks noGrp="1"/>
          </p:cNvSpPr>
          <p:nvPr>
            <p:ph type="body" idx="1"/>
          </p:nvPr>
        </p:nvSpPr>
        <p:spPr>
          <a:xfrm>
            <a:off x="1368425" y="1773238"/>
            <a:ext cx="7313613" cy="4176712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Перейдемо тепер до випадку довільної кількості </a:t>
            </a:r>
            <a:r>
              <a:rPr lang="uk-UA" altLang="x-none" sz="2000" b="1" i="1"/>
              <a:t>n</a:t>
            </a:r>
            <a:r>
              <a:rPr lang="uk-UA" altLang="x-none" sz="2000"/>
              <a:t> секторів економічної системи.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Кількість секторів указується деякою мірою суб'єктивно, у залежності від того, які сектори представляються, у даних конкретних обставинах, найбільш важливими.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Позначимо обсяги виробництва в секторах економічної системи, виражені в єдиному грошовому еквіваленті, через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1</a:t>
            </a:r>
            <a:r>
              <a:rPr lang="uk-UA" altLang="x-none" sz="2000"/>
              <a:t>,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2</a:t>
            </a:r>
            <a:r>
              <a:rPr lang="uk-UA" altLang="x-none" sz="2000"/>
              <a:t>,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3</a:t>
            </a:r>
            <a:r>
              <a:rPr lang="uk-UA" altLang="x-none" sz="2000"/>
              <a:t>, …, </a:t>
            </a:r>
            <a:r>
              <a:rPr lang="uk-UA" altLang="x-none" sz="2000" b="1" i="1"/>
              <a:t>х</a:t>
            </a:r>
            <a:r>
              <a:rPr lang="en-US" altLang="x-none" sz="2000" b="1" i="1" baseline="-25000"/>
              <a:t>n</a:t>
            </a:r>
            <a:r>
              <a:rPr lang="uk-UA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Для довільного сектора номер </a:t>
            </a:r>
            <a:r>
              <a:rPr lang="en-US" altLang="x-none" sz="2000" b="1" i="1"/>
              <a:t>i</a:t>
            </a:r>
            <a:r>
              <a:rPr lang="uk-UA" altLang="x-none" sz="2000"/>
              <a:t> </a:t>
            </a:r>
            <a:r>
              <a:rPr lang="en-US" altLang="x-none" sz="2000"/>
              <a:t>(</a:t>
            </a:r>
            <a:r>
              <a:rPr lang="en-US" altLang="x-none" sz="2000" i="1"/>
              <a:t>i=1, …, n</a:t>
            </a:r>
            <a:r>
              <a:rPr lang="en-US" altLang="x-none" sz="2000"/>
              <a:t>) </a:t>
            </a:r>
            <a:r>
              <a:rPr lang="uk-UA" altLang="x-none" sz="2000"/>
              <a:t>частина валової продукції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i</a:t>
            </a:r>
            <a:r>
              <a:rPr lang="uk-UA" altLang="x-none" sz="2000"/>
              <a:t> цього сектора, витрачається для підтримки виробництва цього ж і інших секторів. 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Title 7884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Історична довідка</a:t>
            </a:r>
          </a:p>
        </p:txBody>
      </p:sp>
      <p:sp>
        <p:nvSpPr>
          <p:cNvPr id="78851" name="Text Placeholder 78850"/>
          <p:cNvSpPr>
            <a:spLocks noGrp="1"/>
          </p:cNvSpPr>
          <p:nvPr>
            <p:ph type="body" idx="1"/>
          </p:nvPr>
        </p:nvSpPr>
        <p:spPr>
          <a:xfrm>
            <a:off x="1370013" y="1827213"/>
            <a:ext cx="7316787" cy="4649787"/>
          </a:xfrm>
          <a:ln/>
        </p:spPr>
        <p:txBody>
          <a:bodyPr/>
          <a:p>
            <a:pPr>
              <a:lnSpc>
                <a:spcPct val="90000"/>
              </a:lnSpc>
            </a:pPr>
            <a:r>
              <a:t>Василь </a:t>
            </a:r>
            <a:r>
              <a:rPr err="1"/>
              <a:t>Васильович</a:t>
            </a:r>
            <a:r>
              <a:t> </a:t>
            </a:r>
            <a:r>
              <a:rPr err="1"/>
              <a:t>Леонтьєв</a:t>
            </a:r>
            <a:r>
              <a:t> </a:t>
            </a:r>
            <a:r>
              <a:rPr sz="2000"/>
              <a:t>(05.08.1905 – 05.08.1999)</a:t>
            </a:r>
            <a:endParaRPr sz="2000"/>
          </a:p>
          <a:p>
            <a:pPr lvl="1">
              <a:lnSpc>
                <a:spcPct val="90000"/>
              </a:lnSpc>
            </a:pPr>
            <a:r>
              <a:rPr err="1"/>
              <a:t>американський</a:t>
            </a:r>
            <a:r>
              <a:t> </a:t>
            </a:r>
            <a:r>
              <a:rPr err="1"/>
              <a:t>економіст</a:t>
            </a:r>
            <a:r>
              <a:t> </a:t>
            </a:r>
            <a:br/>
            <a:r>
              <a:rPr err="1"/>
              <a:t>російського</a:t>
            </a:r>
            <a:r>
              <a:t> </a:t>
            </a:r>
            <a:r>
              <a:rPr err="1"/>
              <a:t>походження</a:t>
            </a:r>
            <a:r>
              <a:t>;</a:t>
            </a:r>
          </a:p>
          <a:p>
            <a:pPr lvl="1">
              <a:lnSpc>
                <a:spcPct val="90000"/>
              </a:lnSpc>
            </a:pPr>
            <a:r>
              <a:t>автор </a:t>
            </a:r>
            <a:r>
              <a:rPr err="1"/>
              <a:t>теорії</a:t>
            </a:r>
            <a:r>
              <a:t> </a:t>
            </a:r>
            <a:r>
              <a:rPr err="1"/>
              <a:t>міжгалузевого</a:t>
            </a:r>
            <a:r>
              <a:t> </a:t>
            </a:r>
            <a:br/>
            <a:r>
              <a:rPr err="1"/>
              <a:t>аналізу</a:t>
            </a:r>
            <a:r>
              <a:t>;</a:t>
            </a:r>
          </a:p>
          <a:p>
            <a:pPr lvl="1">
              <a:lnSpc>
                <a:spcPct val="90000"/>
              </a:lnSpc>
            </a:pPr>
            <a:r>
              <a:t>лауреат </a:t>
            </a:r>
            <a:r>
              <a:rPr err="1"/>
              <a:t>премії</a:t>
            </a:r>
            <a:r>
              <a:t> з </a:t>
            </a:r>
            <a:r>
              <a:rPr err="1"/>
              <a:t>економіки</a:t>
            </a:r>
            <a:r>
              <a:t> </a:t>
            </a:r>
            <a:br/>
            <a:r>
              <a:rPr err="1"/>
              <a:t>пам'яті</a:t>
            </a:r>
            <a:r>
              <a:t> Альфреда Нобеля </a:t>
            </a:r>
            <a:br/>
            <a:r>
              <a:t>за 1973 </a:t>
            </a:r>
            <a:r>
              <a:rPr err="1"/>
              <a:t>рік</a:t>
            </a:r>
            <a:r>
              <a:t> «за </a:t>
            </a:r>
            <a:r>
              <a:rPr err="1"/>
              <a:t>розвиток</a:t>
            </a:r>
            <a:r>
              <a:t> </a:t>
            </a:r>
            <a:br/>
            <a:r>
              <a:t>методу "</a:t>
            </a:r>
            <a:r>
              <a:rPr b="1" err="1"/>
              <a:t>витрати</a:t>
            </a:r>
            <a:r>
              <a:rPr b="1"/>
              <a:t> – </a:t>
            </a:r>
            <a:r>
              <a:rPr b="1" err="1"/>
              <a:t>випуск</a:t>
            </a:r>
            <a:r>
              <a:t>" </a:t>
            </a:r>
            <a:br/>
            <a:r>
              <a:t>і за </a:t>
            </a:r>
            <a:r>
              <a:rPr err="1"/>
              <a:t>його</a:t>
            </a:r>
            <a:r>
              <a:t> </a:t>
            </a:r>
            <a:r>
              <a:rPr err="1"/>
              <a:t>застосування</a:t>
            </a:r>
            <a:r>
              <a:t> до </a:t>
            </a:r>
            <a:br/>
            <a:r>
              <a:rPr err="1"/>
              <a:t>важливих</a:t>
            </a:r>
            <a:r>
              <a:t> </a:t>
            </a:r>
            <a:r>
              <a:rPr err="1"/>
              <a:t>економічних</a:t>
            </a:r>
            <a:r>
              <a:t> проблем».</a:t>
            </a:r>
          </a:p>
        </p:txBody>
      </p:sp>
      <p:pic>
        <p:nvPicPr>
          <p:cNvPr id="78853" name="Picture 78852" descr="Wassily leontie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0" y="2590800"/>
            <a:ext cx="1905000" cy="2962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Title 10956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Коефіцієнти виробничої матриці</a:t>
            </a:r>
          </a:p>
        </p:txBody>
      </p:sp>
      <p:sp>
        <p:nvSpPr>
          <p:cNvPr id="109571" name="Text Placeholder 1095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Ту частину продукції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i</a:t>
            </a:r>
            <a:r>
              <a:rPr lang="uk-UA" altLang="x-none" sz="2000"/>
              <a:t>, що направляється в сектор номер </a:t>
            </a:r>
            <a:r>
              <a:rPr lang="en-US" altLang="x-none" sz="2000" b="1" i="1"/>
              <a:t>j</a:t>
            </a:r>
            <a:r>
              <a:rPr lang="en-US" altLang="x-none" sz="2000"/>
              <a:t> (</a:t>
            </a:r>
            <a:r>
              <a:rPr lang="en-US" altLang="x-none" sz="2000" i="1"/>
              <a:t>j=1, …, n</a:t>
            </a:r>
            <a:r>
              <a:rPr lang="en-US" altLang="x-none" sz="2000"/>
              <a:t>)</a:t>
            </a:r>
            <a:r>
              <a:rPr lang="uk-UA" altLang="x-none" sz="2000"/>
              <a:t>, будемо позначати через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ij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Якщо вона пропорційна обсягу виробництва </a:t>
            </a:r>
            <a:r>
              <a:rPr lang="en-US" altLang="x-none" sz="2000" b="1" i="1" err="1"/>
              <a:t>x</a:t>
            </a:r>
            <a:r>
              <a:rPr lang="en-US" altLang="x-none" sz="2000" b="1" i="1" baseline="-25000" err="1"/>
              <a:t>j</a:t>
            </a:r>
            <a:r>
              <a:rPr lang="uk-UA" altLang="x-none" sz="2000"/>
              <a:t> в цьому секторі, то маємо:</a:t>
            </a:r>
            <a:r>
              <a:rPr sz="2000"/>
              <a:t> </a:t>
            </a:r>
            <a:r>
              <a:rPr lang="en-US" altLang="x-none" sz="2000" b="1" i="1" err="1"/>
              <a:t>w</a:t>
            </a:r>
            <a:r>
              <a:rPr lang="en-US" altLang="x-none" sz="2000" b="1" i="1" baseline="-25000" err="1"/>
              <a:t>ij</a:t>
            </a:r>
            <a:r>
              <a:rPr lang="en-US" altLang="x-none" sz="2000" b="1" i="1"/>
              <a:t>=</a:t>
            </a:r>
            <a:r>
              <a:rPr lang="en-US" altLang="x-none" sz="2000" b="1" i="1" err="1"/>
              <a:t>a</a:t>
            </a:r>
            <a:r>
              <a:rPr lang="en-US" altLang="x-none" sz="2000" b="1" i="1" baseline="-25000" err="1"/>
              <a:t>ij</a:t>
            </a:r>
            <a:r>
              <a:rPr lang="en-US" altLang="x-none" sz="2000" b="1" i="1" err="1"/>
              <a:t>x</a:t>
            </a:r>
            <a:r>
              <a:rPr lang="en-US" altLang="x-none" sz="2000" b="1" i="1" baseline="-25000" err="1"/>
              <a:t>j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Коефіцієнт </a:t>
            </a:r>
            <a:r>
              <a:rPr lang="en-US" altLang="x-none" sz="2000" b="1" i="1" err="1"/>
              <a:t>a</a:t>
            </a:r>
            <a:r>
              <a:rPr lang="en-US" altLang="x-none" sz="2000" b="1" i="1" baseline="-25000" err="1"/>
              <a:t>ij</a:t>
            </a:r>
            <a:r>
              <a:rPr lang="uk-UA" altLang="x-none" sz="2000"/>
              <a:t> показує, яка кількість продукції </a:t>
            </a:r>
            <a:r>
              <a:rPr lang="uk-UA" altLang="x-none" sz="2000" i="1"/>
              <a:t>i</a:t>
            </a:r>
            <a:r>
              <a:rPr lang="uk-UA" altLang="x-none" sz="2000"/>
              <a:t>-</a:t>
            </a:r>
            <a:r>
              <a:rPr lang="uk-UA" altLang="x-none" sz="2000" err="1"/>
              <a:t>го</a:t>
            </a:r>
            <a:r>
              <a:rPr lang="uk-UA" altLang="x-none" sz="2000"/>
              <a:t> сектора витрачається на виробництво одиниці продукції </a:t>
            </a:r>
            <a:r>
              <a:rPr lang="uk-UA" altLang="x-none" sz="2000" i="1"/>
              <a:t>j</a:t>
            </a:r>
            <a:r>
              <a:rPr lang="uk-UA" altLang="x-none" sz="2000"/>
              <a:t>-</a:t>
            </a:r>
            <a:r>
              <a:rPr lang="uk-UA" altLang="x-none" sz="2000" err="1"/>
              <a:t>го</a:t>
            </a:r>
            <a:r>
              <a:rPr lang="uk-UA" altLang="x-none" sz="2000"/>
              <a:t> сектора.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Величини кінцевої продукції (вільні залишки), що виходять після задоволення усіх внутрішніх потреб даної економічної системи, позначимо через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2</a:t>
            </a:r>
            <a:r>
              <a:rPr lang="en-US" altLang="x-none" sz="2000"/>
              <a:t>,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3</a:t>
            </a:r>
            <a:r>
              <a:rPr lang="en-US" altLang="x-none" sz="2000"/>
              <a:t>, …, </a:t>
            </a:r>
            <a:r>
              <a:rPr lang="en-US" altLang="x-none" sz="2000" b="1" i="1" err="1"/>
              <a:t>y</a:t>
            </a:r>
            <a:r>
              <a:rPr lang="en-US" altLang="x-none" sz="2000" b="1" i="1" baseline="-25000" err="1"/>
              <a:t>n</a:t>
            </a:r>
            <a:r>
              <a:rPr lang="uk-UA" altLang="x-none" sz="2000"/>
              <a:t>. </a:t>
            </a:r>
            <a:endParaRPr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Title 11059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Визначальні рівняння Леонтьєва для </a:t>
            </a:r>
            <a:r>
              <a:rPr lang="uk-UA" altLang="x-none" sz="3200" err="1"/>
              <a:t>багатосекторної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110595" name="Text Placeholder 110594"/>
          <p:cNvSpPr>
            <a:spLocks noGrp="1"/>
          </p:cNvSpPr>
          <p:nvPr>
            <p:ph type="body" idx="1"/>
          </p:nvPr>
        </p:nvSpPr>
        <p:spPr>
          <a:xfrm>
            <a:off x="1370013" y="1700213"/>
            <a:ext cx="7450137" cy="4114800"/>
          </a:xfrm>
          <a:ln/>
        </p:spPr>
        <p:txBody>
          <a:bodyPr/>
          <a:p>
            <a:r>
              <a:rPr lang="uk-UA" altLang="x-none" sz="2000"/>
              <a:t>Усі зазначені величини поєднуються очевидними рівняннями:</a:t>
            </a:r>
            <a:r>
              <a:rPr sz="2000"/>
              <a:t> </a:t>
            </a:r>
            <a:br>
              <a:rPr sz="2000"/>
            </a:br>
            <a:br>
              <a:rPr sz="2000"/>
            </a:br>
            <a:endParaRPr lang="uk-UA" altLang="x-none" sz="2000"/>
          </a:p>
          <a:p>
            <a:endParaRPr lang="uk-UA" altLang="x-none" sz="2000"/>
          </a:p>
          <a:p>
            <a:endParaRPr lang="uk-UA" altLang="x-none" sz="2000"/>
          </a:p>
          <a:p>
            <a:endParaRPr lang="uk-UA" altLang="x-none" sz="2000"/>
          </a:p>
          <a:p>
            <a:r>
              <a:rPr lang="uk-UA" altLang="x-none" sz="2000"/>
              <a:t>Введемо в розгляд такі матриці і вектори:</a:t>
            </a:r>
            <a:r>
              <a:rPr sz="2000"/>
              <a:t> </a:t>
            </a:r>
            <a:br>
              <a:rPr sz="2000"/>
            </a:br>
            <a:endParaRPr sz="2000"/>
          </a:p>
          <a:p>
            <a:endParaRPr lang="uk-UA" altLang="x-none" sz="2000"/>
          </a:p>
          <a:p>
            <a:endParaRPr lang="uk-UA" altLang="x-none" sz="2000"/>
          </a:p>
          <a:p>
            <a:endParaRPr lang="uk-UA" altLang="x-none" sz="2000"/>
          </a:p>
          <a:p>
            <a:r>
              <a:rPr lang="uk-UA" altLang="x-none" sz="2000"/>
              <a:t>Тут матриця </a:t>
            </a:r>
            <a:r>
              <a:rPr lang="uk-UA" altLang="x-none" sz="2000" b="1" i="1"/>
              <a:t>А</a:t>
            </a:r>
            <a:r>
              <a:rPr lang="uk-UA" altLang="x-none" sz="2000"/>
              <a:t> зветься виробничою; зміст векторів </a:t>
            </a:r>
            <a:r>
              <a:rPr lang="uk-UA" altLang="x-none" sz="2000" b="1" i="1"/>
              <a:t>X</a:t>
            </a:r>
            <a:r>
              <a:rPr lang="uk-UA" altLang="x-none" sz="2000"/>
              <a:t> і </a:t>
            </a:r>
            <a:r>
              <a:rPr lang="uk-UA" altLang="x-none" sz="2000" b="1" i="1"/>
              <a:t>Y </a:t>
            </a:r>
            <a:r>
              <a:rPr lang="uk-UA" altLang="x-none" sz="2000"/>
              <a:t>очевидний.</a:t>
            </a:r>
            <a:r>
              <a:rPr sz="2000"/>
              <a:t> </a:t>
            </a:r>
            <a:endParaRPr sz="2000"/>
          </a:p>
        </p:txBody>
      </p:sp>
      <p:sp>
        <p:nvSpPr>
          <p:cNvPr id="110597" name="Rectangles 110596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10599" name="Rectangles 110598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10601" name="Rectangles 110600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10603" name="Rectangles 110602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10602" name="Object 110601"/>
          <p:cNvGraphicFramePr/>
          <p:nvPr/>
        </p:nvGraphicFramePr>
        <p:xfrm>
          <a:off x="3081338" y="2384425"/>
          <a:ext cx="36861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" name="" r:id="rId1" imgW="2437130" imgH="241300" progId="Equation.3">
                  <p:embed/>
                </p:oleObj>
              </mc:Choice>
              <mc:Fallback>
                <p:oleObj name="" r:id="rId1" imgW="2437130" imgH="241300" progId="Equation.3">
                  <p:embed/>
                  <p:pic>
                    <p:nvPicPr>
                      <p:cNvPr id="0" name="Picture 32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81338" y="2384425"/>
                        <a:ext cx="3686175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5" name="Rectangles 110604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10604" name="Object 110603"/>
          <p:cNvGraphicFramePr/>
          <p:nvPr/>
        </p:nvGraphicFramePr>
        <p:xfrm>
          <a:off x="3095625" y="2832100"/>
          <a:ext cx="400843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" name="" r:id="rId3" imgW="2654300" imgH="469900" progId="Equation.3">
                  <p:embed/>
                </p:oleObj>
              </mc:Choice>
              <mc:Fallback>
                <p:oleObj name="" r:id="rId3" imgW="2654300" imgH="469900" progId="Equation.3">
                  <p:embed/>
                  <p:pic>
                    <p:nvPicPr>
                      <p:cNvPr id="0" name="Picture 320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5625" y="2832100"/>
                        <a:ext cx="4008438" cy="703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7" name="Rectangles 110606"/>
          <p:cNvSpPr/>
          <p:nvPr/>
        </p:nvSpPr>
        <p:spPr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10606" name="Object 110605"/>
          <p:cNvGraphicFramePr/>
          <p:nvPr/>
        </p:nvGraphicFramePr>
        <p:xfrm>
          <a:off x="3124200" y="3500438"/>
          <a:ext cx="3987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" r:id="rId5" imgW="2640330" imgH="241300" progId="Equation.3">
                  <p:embed/>
                </p:oleObj>
              </mc:Choice>
              <mc:Fallback>
                <p:oleObj name="" r:id="rId5" imgW="2640330" imgH="241300" progId="Equation.3">
                  <p:embed/>
                  <p:pic>
                    <p:nvPicPr>
                      <p:cNvPr id="0" name="Picture 320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4200" y="3500438"/>
                        <a:ext cx="3987800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9" name="Rectangles 110608"/>
          <p:cNvSpPr/>
          <p:nvPr/>
        </p:nvSpPr>
        <p:spPr>
          <a:xfrm>
            <a:off x="0" y="28908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10608" name="Object 110607"/>
          <p:cNvGraphicFramePr/>
          <p:nvPr/>
        </p:nvGraphicFramePr>
        <p:xfrm>
          <a:off x="1800225" y="4545013"/>
          <a:ext cx="6902450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" r:id="rId7" imgW="4925695" imgH="901065" progId="Equation.3">
                  <p:embed/>
                </p:oleObj>
              </mc:Choice>
              <mc:Fallback>
                <p:oleObj name="" r:id="rId7" imgW="4925695" imgH="901065" progId="Equation.3">
                  <p:embed/>
                  <p:pic>
                    <p:nvPicPr>
                      <p:cNvPr id="0" name="Picture 320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0225" y="4545013"/>
                        <a:ext cx="6902450" cy="1258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Title 111617"/>
          <p:cNvSpPr>
            <a:spLocks noGrp="1"/>
          </p:cNvSpPr>
          <p:nvPr>
            <p:ph type="title"/>
          </p:nvPr>
        </p:nvSpPr>
        <p:spPr>
          <a:xfrm>
            <a:off x="1368425" y="296863"/>
            <a:ext cx="7313613" cy="1143000"/>
          </a:xfrm>
          <a:ln/>
        </p:spPr>
        <p:txBody>
          <a:bodyPr anchor="b" anchorCtr="0"/>
          <a:p>
            <a:r>
              <a:rPr lang="uk-UA" altLang="x-none" sz="3200"/>
              <a:t>Рівняння Леонтьєва у матричному вигляді</a:t>
            </a:r>
            <a:endParaRPr sz="3200"/>
          </a:p>
        </p:txBody>
      </p:sp>
      <p:sp>
        <p:nvSpPr>
          <p:cNvPr id="111619" name="Text Placeholder 111618"/>
          <p:cNvSpPr>
            <a:spLocks noGrp="1"/>
          </p:cNvSpPr>
          <p:nvPr>
            <p:ph type="body" idx="1"/>
          </p:nvPr>
        </p:nvSpPr>
        <p:spPr>
          <a:xfrm>
            <a:off x="1368425" y="1665288"/>
            <a:ext cx="7596188" cy="4679950"/>
          </a:xfrm>
          <a:ln/>
        </p:spPr>
        <p:txBody>
          <a:bodyPr/>
          <a:p>
            <a:pPr>
              <a:spcBef>
                <a:spcPct val="0"/>
              </a:spcBef>
            </a:pPr>
            <a:r>
              <a:rPr lang="uk-UA" altLang="x-none" sz="2000"/>
              <a:t>За допомогою матриць </a:t>
            </a:r>
            <a:r>
              <a:rPr lang="uk-UA" altLang="x-none" sz="2000" b="1" i="1"/>
              <a:t>А</a:t>
            </a:r>
            <a:r>
              <a:rPr lang="uk-UA" altLang="x-none" sz="2000"/>
              <a:t>,</a:t>
            </a:r>
            <a:r>
              <a:rPr lang="uk-UA" altLang="x-none" sz="2000" b="1" i="1"/>
              <a:t> Е</a:t>
            </a:r>
            <a:r>
              <a:rPr lang="uk-UA" altLang="x-none" sz="2000"/>
              <a:t> і векторів </a:t>
            </a:r>
            <a:r>
              <a:rPr lang="uk-UA" altLang="x-none" sz="2000" b="1" i="1"/>
              <a:t>Х</a:t>
            </a:r>
            <a:r>
              <a:rPr lang="uk-UA" altLang="x-none" sz="2000"/>
              <a:t>, </a:t>
            </a:r>
            <a:r>
              <a:rPr lang="en-US" altLang="x-none" sz="2000" b="1" i="1"/>
              <a:t>Y</a:t>
            </a:r>
            <a:r>
              <a:rPr lang="en-US" altLang="x-none" sz="2000"/>
              <a:t> </a:t>
            </a:r>
            <a:r>
              <a:rPr lang="uk-UA" altLang="x-none" sz="2000"/>
              <a:t>систему рівнянь можна представити у вигляді єдиного матричного рівняння</a:t>
            </a:r>
            <a:r>
              <a:rPr lang="en-US" altLang="x-none" sz="2000"/>
              <a:t>:</a:t>
            </a:r>
            <a:br>
              <a:rPr lang="uk-UA" altLang="x-none" sz="2000"/>
            </a:br>
            <a:r>
              <a:rPr lang="uk-UA" altLang="x-none" sz="2000"/>
              <a:t>							</a:t>
            </a:r>
            <a:endParaRPr lang="uk-UA" altLang="x-none" sz="2000"/>
          </a:p>
          <a:p>
            <a:pPr>
              <a:spcBef>
                <a:spcPct val="0"/>
              </a:spcBef>
            </a:pPr>
            <a:r>
              <a:rPr lang="uk-UA" altLang="x-none" sz="2000"/>
              <a:t>Отримані рівняння можуть застосовуватися для рішення двох задач.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 b="1"/>
              <a:t>По-перше,</a:t>
            </a:r>
            <a:r>
              <a:rPr lang="uk-UA" altLang="x-none" sz="2000"/>
              <a:t> по заданих обсягах валової продукції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1</a:t>
            </a:r>
            <a:r>
              <a:rPr lang="uk-UA" altLang="x-none" sz="2000"/>
              <a:t>, …, </a:t>
            </a:r>
            <a:r>
              <a:rPr lang="uk-UA" altLang="x-none" sz="2000" b="1" i="1"/>
              <a:t>х</a:t>
            </a:r>
            <a:r>
              <a:rPr lang="en-US" altLang="x-none" sz="2000" b="1" i="1" baseline="-25000"/>
              <a:t>n</a:t>
            </a:r>
            <a:r>
              <a:rPr lang="uk-UA" altLang="x-none" sz="2000"/>
              <a:t> можна обчислити обсяги кінцевої продукції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</a:t>
            </a:r>
            <a:r>
              <a:rPr lang="uk-UA" altLang="x-none" sz="2000"/>
              <a:t> </a:t>
            </a:r>
            <a:r>
              <a:rPr lang="en-US" altLang="x-none" sz="2000"/>
              <a:t>…, </a:t>
            </a:r>
            <a:r>
              <a:rPr lang="en-US" altLang="x-none" sz="2000" b="1" i="1" err="1"/>
              <a:t>y</a:t>
            </a:r>
            <a:r>
              <a:rPr lang="en-US" altLang="x-none" sz="2000" b="1" i="1" baseline="-25000" err="1"/>
              <a:t>n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 b="1"/>
              <a:t>По-друге,</a:t>
            </a:r>
            <a:r>
              <a:rPr lang="uk-UA" altLang="x-none" sz="2000"/>
              <a:t> по заданих обсягах кінцевої продукції можна обчислити обсяги валової продукції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1</a:t>
            </a:r>
            <a:r>
              <a:rPr lang="uk-UA" altLang="x-none" sz="2000"/>
              <a:t>, …, </a:t>
            </a:r>
            <a:r>
              <a:rPr lang="uk-UA" altLang="x-none" sz="2000" b="1" i="1"/>
              <a:t>х</a:t>
            </a:r>
            <a:r>
              <a:rPr lang="en-US" altLang="x-none" sz="2000" b="1" i="1" baseline="-25000"/>
              <a:t>n</a:t>
            </a:r>
            <a:r>
              <a:rPr lang="uk-UA" altLang="x-none" sz="2000"/>
              <a:t>. Ця задача вимагає рішення системи рівнянь.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Найбільш зручно при цьому використовувати матричне рівняння (3), розв'язок якого відносно </a:t>
            </a:r>
            <a:r>
              <a:rPr lang="uk-UA" altLang="x-none" sz="2000" b="1" i="1"/>
              <a:t>х</a:t>
            </a:r>
            <a:r>
              <a:rPr lang="uk-UA" altLang="x-none" sz="2000" b="1" i="1" baseline="-25000"/>
              <a:t>1</a:t>
            </a:r>
            <a:r>
              <a:rPr lang="uk-UA" altLang="x-none" sz="2000"/>
              <a:t>, …, </a:t>
            </a:r>
            <a:r>
              <a:rPr lang="uk-UA" altLang="x-none" sz="2000" b="1" i="1"/>
              <a:t>х</a:t>
            </a:r>
            <a:r>
              <a:rPr lang="en-US" altLang="x-none" sz="2000" b="1" i="1" baseline="-25000"/>
              <a:t>n</a:t>
            </a:r>
            <a:r>
              <a:rPr lang="uk-UA" altLang="x-none" sz="2000" b="1" i="1" baseline="-25000"/>
              <a:t> </a:t>
            </a:r>
            <a:r>
              <a:rPr lang="uk-UA" altLang="x-none" sz="2000"/>
              <a:t>становить:</a:t>
            </a:r>
            <a:r>
              <a:rPr sz="2000"/>
              <a:t> </a:t>
            </a:r>
            <a:br>
              <a:rPr lang="uk-UA" altLang="x-none" sz="2000"/>
            </a:br>
            <a:r>
              <a:rPr sz="2000"/>
              <a:t> </a:t>
            </a:r>
            <a:endParaRPr sz="2000"/>
          </a:p>
        </p:txBody>
      </p:sp>
      <p:sp>
        <p:nvSpPr>
          <p:cNvPr id="111621" name="Rectangles 111620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11623" name="Rectangles 11162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11622" name="Object 111621"/>
          <p:cNvGraphicFramePr/>
          <p:nvPr/>
        </p:nvGraphicFramePr>
        <p:xfrm>
          <a:off x="3960813" y="2446338"/>
          <a:ext cx="4824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" name="" r:id="rId1" imgW="2843530" imgH="241300" progId="Equation.3">
                  <p:embed/>
                </p:oleObj>
              </mc:Choice>
              <mc:Fallback>
                <p:oleObj name="" r:id="rId1" imgW="2843530" imgH="241300" progId="Equation.3">
                  <p:embed/>
                  <p:pic>
                    <p:nvPicPr>
                      <p:cNvPr id="0" name="Picture 32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60813" y="2446338"/>
                        <a:ext cx="4824412" cy="411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5" name="Rectangles 11162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11624" name="Object 111623"/>
          <p:cNvGraphicFramePr/>
          <p:nvPr/>
        </p:nvGraphicFramePr>
        <p:xfrm>
          <a:off x="3805238" y="6081713"/>
          <a:ext cx="48355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" name="" r:id="rId3" imgW="2818130" imgH="292100" progId="Equation.3">
                  <p:embed/>
                </p:oleObj>
              </mc:Choice>
              <mc:Fallback>
                <p:oleObj name="" r:id="rId3" imgW="2818130" imgH="292100" progId="Equation.3">
                  <p:embed/>
                  <p:pic>
                    <p:nvPicPr>
                      <p:cNvPr id="0" name="Picture 320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05238" y="6081713"/>
                        <a:ext cx="4835525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Title 11264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Приклад</a:t>
            </a:r>
          </a:p>
        </p:txBody>
      </p:sp>
      <p:sp>
        <p:nvSpPr>
          <p:cNvPr id="112643" name="Text Placeholder 112642"/>
          <p:cNvSpPr>
            <a:spLocks noGrp="1"/>
          </p:cNvSpPr>
          <p:nvPr>
            <p:ph type="body" idx="1"/>
          </p:nvPr>
        </p:nvSpPr>
        <p:spPr>
          <a:xfrm>
            <a:off x="1370013" y="1700213"/>
            <a:ext cx="7313612" cy="4392612"/>
          </a:xfrm>
          <a:ln/>
        </p:spPr>
        <p:txBody>
          <a:bodyPr/>
          <a:p>
            <a:pPr>
              <a:spcBef>
                <a:spcPct val="30000"/>
              </a:spcBef>
            </a:pPr>
            <a:r>
              <a:rPr lang="uk-UA" altLang="x-none" sz="2000"/>
              <a:t>Нехай обсяги валової продукції в секторах становлять:</a:t>
            </a:r>
            <a:endParaRPr lang="uk-UA" altLang="x-none" sz="2000"/>
          </a:p>
          <a:p>
            <a:pPr>
              <a:spcBef>
                <a:spcPct val="30000"/>
              </a:spcBef>
            </a:pPr>
            <a:endParaRPr lang="uk-UA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Нехай виробнича матриця для цієї системи має вид:</a:t>
            </a:r>
            <a:r>
              <a:rPr sz="2000"/>
              <a:t> </a:t>
            </a:r>
            <a:endParaRPr sz="2000"/>
          </a:p>
          <a:p>
            <a:pPr>
              <a:spcBef>
                <a:spcPct val="30000"/>
              </a:spcBef>
            </a:pPr>
            <a:endParaRPr sz="2000"/>
          </a:p>
          <a:p>
            <a:pPr>
              <a:spcBef>
                <a:spcPct val="30000"/>
              </a:spcBef>
            </a:pPr>
            <a:endParaRPr sz="2000"/>
          </a:p>
          <a:p>
            <a:pPr>
              <a:spcBef>
                <a:spcPct val="30000"/>
              </a:spcBef>
            </a:pPr>
            <a:endParaRPr sz="2000"/>
          </a:p>
          <a:p>
            <a:pPr>
              <a:spcBef>
                <a:spcPct val="30000"/>
              </a:spcBef>
            </a:pPr>
            <a:endParaRPr sz="2000"/>
          </a:p>
          <a:p>
            <a:pPr>
              <a:spcBef>
                <a:spcPct val="30000"/>
              </a:spcBef>
            </a:pPr>
            <a:endParaRPr sz="2000"/>
          </a:p>
          <a:p>
            <a:pPr>
              <a:spcBef>
                <a:spcPct val="30000"/>
              </a:spcBef>
            </a:pPr>
            <a:endParaRPr sz="2000"/>
          </a:p>
          <a:p>
            <a:pPr>
              <a:spcBef>
                <a:spcPct val="30000"/>
              </a:spcBef>
            </a:pPr>
            <a:r>
              <a:rPr lang="uk-UA" altLang="x-none" sz="2000"/>
              <a:t>Тоді, за допомогою (3), знаходимо обсяги кінцевої продукції:</a:t>
            </a:r>
            <a:r>
              <a:rPr sz="2000"/>
              <a:t> </a:t>
            </a:r>
            <a:endParaRPr sz="2000"/>
          </a:p>
        </p:txBody>
      </p:sp>
      <p:sp>
        <p:nvSpPr>
          <p:cNvPr id="112645" name="Rectangles 112644"/>
          <p:cNvSpPr/>
          <p:nvPr/>
        </p:nvSpPr>
        <p:spPr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12644" name="Object 112643"/>
          <p:cNvGraphicFramePr/>
          <p:nvPr/>
        </p:nvGraphicFramePr>
        <p:xfrm>
          <a:off x="2735263" y="2060575"/>
          <a:ext cx="42703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0" name="" r:id="rId1" imgW="3044190" imgH="266065" progId="Equation.3">
                  <p:embed/>
                </p:oleObj>
              </mc:Choice>
              <mc:Fallback>
                <p:oleObj name="" r:id="rId1" imgW="3044190" imgH="266065" progId="Equation.3">
                  <p:embed/>
                  <p:pic>
                    <p:nvPicPr>
                      <p:cNvPr id="0" name="Picture 320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35263" y="2060575"/>
                        <a:ext cx="4270375" cy="37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7" name="Rectangles 112646"/>
          <p:cNvSpPr/>
          <p:nvPr/>
        </p:nvSpPr>
        <p:spPr>
          <a:xfrm>
            <a:off x="0" y="24955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12646" name="Object 112645"/>
          <p:cNvGraphicFramePr/>
          <p:nvPr/>
        </p:nvGraphicFramePr>
        <p:xfrm>
          <a:off x="2497138" y="3068638"/>
          <a:ext cx="4530725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1" name="" r:id="rId3" imgW="3771900" imgH="1536700" progId="Equation.3">
                  <p:embed/>
                </p:oleObj>
              </mc:Choice>
              <mc:Fallback>
                <p:oleObj name="" r:id="rId3" imgW="3771900" imgH="1536700" progId="Equation.3">
                  <p:embed/>
                  <p:pic>
                    <p:nvPicPr>
                      <p:cNvPr id="0" name="Picture 32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7138" y="3068638"/>
                        <a:ext cx="4530725" cy="1846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9" name="Rectangles 112648"/>
          <p:cNvSpPr/>
          <p:nvPr/>
        </p:nvSpPr>
        <p:spPr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12648" name="Object 112647"/>
          <p:cNvGraphicFramePr/>
          <p:nvPr/>
        </p:nvGraphicFramePr>
        <p:xfrm>
          <a:off x="2286000" y="5984875"/>
          <a:ext cx="5611813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" r:id="rId5" imgW="3995420" imgH="266065" progId="Equation.3">
                  <p:embed/>
                </p:oleObj>
              </mc:Choice>
              <mc:Fallback>
                <p:oleObj name="" r:id="rId5" imgW="3995420" imgH="266065" progId="Equation.3">
                  <p:embed/>
                  <p:pic>
                    <p:nvPicPr>
                      <p:cNvPr id="0" name="Picture 32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5984875"/>
                        <a:ext cx="5611813" cy="37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Title 11366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t>Приклад</a:t>
            </a:r>
          </a:p>
        </p:txBody>
      </p:sp>
      <p:sp>
        <p:nvSpPr>
          <p:cNvPr id="113667" name="Text Placeholder 113666"/>
          <p:cNvSpPr>
            <a:spLocks noGrp="1"/>
          </p:cNvSpPr>
          <p:nvPr>
            <p:ph type="body" idx="1"/>
          </p:nvPr>
        </p:nvSpPr>
        <p:spPr>
          <a:xfrm>
            <a:off x="1368425" y="1736725"/>
            <a:ext cx="7313613" cy="4824413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/>
              <a:t>Нехай тепер задані обсяги вільних залишків:</a:t>
            </a:r>
            <a:r>
              <a:rPr sz="2000"/>
              <a:t> </a:t>
            </a:r>
            <a:endParaRPr sz="2000"/>
          </a:p>
          <a:p>
            <a:pPr>
              <a:spcBef>
                <a:spcPct val="40000"/>
              </a:spcBef>
            </a:pPr>
            <a:endParaRPr sz="2000"/>
          </a:p>
          <a:p>
            <a:pPr>
              <a:spcBef>
                <a:spcPct val="40000"/>
              </a:spcBef>
            </a:pPr>
            <a:r>
              <a:rPr lang="uk-UA" altLang="x-none" sz="2000"/>
              <a:t>Тоді, відповідно до формули (4), одержуємо необхідні обсяги валової продукції:</a:t>
            </a:r>
            <a:r>
              <a:rPr sz="2000"/>
              <a:t> </a:t>
            </a:r>
            <a:endParaRPr sz="2000"/>
          </a:p>
          <a:p>
            <a:pPr>
              <a:spcBef>
                <a:spcPct val="40000"/>
              </a:spcBef>
            </a:pPr>
            <a:endParaRPr sz="2000"/>
          </a:p>
          <a:p>
            <a:pPr>
              <a:spcBef>
                <a:spcPct val="40000"/>
              </a:spcBef>
            </a:pPr>
            <a:r>
              <a:rPr lang="uk-UA" altLang="x-none" sz="2000"/>
              <a:t>Можливі і дослідження іншого роду. Наприклад, у розглянутому вище прикладі пошуку вільних залишків по заданих обсягах валової продукції знизимо обсяг виробництва в першому секторі з 200 до 100. У результаті буде:</a:t>
            </a:r>
            <a:r>
              <a:rPr sz="2000"/>
              <a:t> </a:t>
            </a:r>
            <a:endParaRPr sz="2000"/>
          </a:p>
          <a:p>
            <a:pPr>
              <a:spcBef>
                <a:spcPct val="40000"/>
              </a:spcBef>
            </a:pPr>
            <a:endParaRPr sz="2000"/>
          </a:p>
          <a:p>
            <a:pPr>
              <a:spcBef>
                <a:spcPct val="40000"/>
              </a:spcBef>
            </a:pPr>
            <a:r>
              <a:rPr lang="uk-UA" altLang="x-none" sz="2000"/>
              <a:t>Перша галузь витратила більше, ніж зробила, тобто є збитковою.</a:t>
            </a:r>
            <a:endParaRPr lang="uk-UA" altLang="x-none" sz="2000"/>
          </a:p>
          <a:p>
            <a:pPr>
              <a:spcBef>
                <a:spcPct val="40000"/>
              </a:spcBef>
            </a:pPr>
            <a:endParaRPr sz="2000"/>
          </a:p>
        </p:txBody>
      </p:sp>
      <p:sp>
        <p:nvSpPr>
          <p:cNvPr id="113669" name="Rectangles 113668"/>
          <p:cNvSpPr/>
          <p:nvPr/>
        </p:nvSpPr>
        <p:spPr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13668" name="Object 113667"/>
          <p:cNvGraphicFramePr/>
          <p:nvPr/>
        </p:nvGraphicFramePr>
        <p:xfrm>
          <a:off x="2916238" y="2133600"/>
          <a:ext cx="40782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" r:id="rId1" imgW="2908300" imgH="266700" progId="Equation.3">
                  <p:embed/>
                </p:oleObj>
              </mc:Choice>
              <mc:Fallback>
                <p:oleObj name="" r:id="rId1" imgW="2908300" imgH="266700" progId="Equation.3">
                  <p:embed/>
                  <p:pic>
                    <p:nvPicPr>
                      <p:cNvPr id="0" name="Picture 321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16238" y="2133600"/>
                        <a:ext cx="4078287" cy="37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1" name="Rectangles 113670"/>
          <p:cNvSpPr/>
          <p:nvPr/>
        </p:nvSpPr>
        <p:spPr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13670" name="Object 113669"/>
          <p:cNvGraphicFramePr/>
          <p:nvPr/>
        </p:nvGraphicFramePr>
        <p:xfrm>
          <a:off x="2035175" y="3370263"/>
          <a:ext cx="595788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" r:id="rId3" imgW="4591685" imgH="266065" progId="Equation.3">
                  <p:embed/>
                </p:oleObj>
              </mc:Choice>
              <mc:Fallback>
                <p:oleObj name="" r:id="rId3" imgW="4591685" imgH="266065" progId="Equation.3">
                  <p:embed/>
                  <p:pic>
                    <p:nvPicPr>
                      <p:cNvPr id="0" name="Picture 32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5175" y="3370263"/>
                        <a:ext cx="5957888" cy="346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3" name="Rectangles 113672"/>
          <p:cNvSpPr/>
          <p:nvPr/>
        </p:nvSpPr>
        <p:spPr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13672" name="Object 113671"/>
          <p:cNvGraphicFramePr/>
          <p:nvPr/>
        </p:nvGraphicFramePr>
        <p:xfrm>
          <a:off x="2079625" y="5408613"/>
          <a:ext cx="57864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" r:id="rId5" imgW="4122420" imgH="266065" progId="Equation.3">
                  <p:embed/>
                </p:oleObj>
              </mc:Choice>
              <mc:Fallback>
                <p:oleObj name="" r:id="rId5" imgW="4122420" imgH="266065" progId="Equation.3">
                  <p:embed/>
                  <p:pic>
                    <p:nvPicPr>
                      <p:cNvPr id="0" name="Picture 32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9625" y="5408613"/>
                        <a:ext cx="5786438" cy="374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Title 11468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Макроекономіка</a:t>
            </a:r>
          </a:p>
        </p:txBody>
      </p:sp>
      <p:sp>
        <p:nvSpPr>
          <p:cNvPr id="114691" name="Text Placeholder 114690"/>
          <p:cNvSpPr>
            <a:spLocks noGrp="1"/>
          </p:cNvSpPr>
          <p:nvPr>
            <p:ph type="body" idx="1"/>
          </p:nvPr>
        </p:nvSpPr>
        <p:spPr>
          <a:xfrm>
            <a:off x="1368425" y="1844675"/>
            <a:ext cx="7313613" cy="4302125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Ті ж рівняння можна розглядати і як такі, що описують торгівлю ряду країн між собою.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цьому випадку величини </a:t>
            </a:r>
            <a:r>
              <a:rPr lang="uk-UA" altLang="x-none" sz="2000" b="1" i="1"/>
              <a:t>х</a:t>
            </a:r>
            <a:r>
              <a:rPr lang="en-US" altLang="x-none" sz="2000" b="1" i="1" baseline="-25000"/>
              <a:t>i</a:t>
            </a:r>
            <a:r>
              <a:rPr lang="uk-UA" altLang="x-none" sz="2000"/>
              <a:t> задають валові національні доходи країн; величини </a:t>
            </a:r>
            <a:r>
              <a:rPr lang="en-US" altLang="x-none" sz="2000" b="1" i="1" err="1"/>
              <a:t>y</a:t>
            </a:r>
            <a:r>
              <a:rPr lang="en-US" altLang="x-none" sz="2000" b="1" i="1" baseline="-25000" err="1"/>
              <a:t>i</a:t>
            </a:r>
            <a:r>
              <a:rPr lang="uk-UA" altLang="x-none" sz="2000"/>
              <a:t> задають національні витрати країн, а величини виду </a:t>
            </a:r>
            <a:r>
              <a:rPr lang="en-US" altLang="x-none" sz="2000" b="1" i="1" err="1"/>
              <a:t>a</a:t>
            </a:r>
            <a:r>
              <a:rPr lang="en-US" altLang="x-none" sz="2000" b="1" i="1" baseline="-25000" err="1"/>
              <a:t>ij</a:t>
            </a:r>
            <a:r>
              <a:rPr lang="en-US" altLang="x-none" sz="2000" b="1" i="1" err="1"/>
              <a:t>x</a:t>
            </a:r>
            <a:r>
              <a:rPr lang="en-US" altLang="x-none" sz="2000" b="1" i="1" baseline="-25000" err="1"/>
              <a:t>j</a:t>
            </a:r>
            <a:r>
              <a:rPr lang="uk-UA" altLang="x-none" sz="2000"/>
              <a:t> задають обсяги імпорту країни номер </a:t>
            </a:r>
            <a:r>
              <a:rPr lang="uk-UA" altLang="x-none" sz="2000" b="1" i="1"/>
              <a:t>j</a:t>
            </a:r>
            <a:r>
              <a:rPr lang="uk-UA" altLang="x-none" sz="2000"/>
              <a:t> із країни номер </a:t>
            </a:r>
            <a:r>
              <a:rPr lang="uk-UA" altLang="x-none" sz="2000" b="1" i="1"/>
              <a:t>i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цьому випадку величина </a:t>
            </a:r>
            <a:r>
              <a:rPr lang="en-US" altLang="x-none" sz="2000" b="1" i="1" err="1"/>
              <a:t>a</a:t>
            </a:r>
            <a:r>
              <a:rPr lang="en-US" altLang="x-none" sz="2000" b="1" i="1" baseline="-25000" err="1"/>
              <a:t>ij</a:t>
            </a:r>
            <a:r>
              <a:rPr lang="uk-UA" altLang="x-none" sz="2000"/>
              <a:t> називається </a:t>
            </a:r>
            <a:r>
              <a:rPr lang="uk-UA" altLang="x-none" sz="2000" b="1"/>
              <a:t>маргінальною схильністю</a:t>
            </a:r>
            <a:r>
              <a:rPr lang="uk-UA" altLang="x-none" sz="2000"/>
              <a:t> країни номер </a:t>
            </a:r>
            <a:r>
              <a:rPr lang="uk-UA" altLang="x-none" sz="2000" b="1" i="1"/>
              <a:t>j</a:t>
            </a:r>
            <a:r>
              <a:rPr lang="uk-UA" altLang="x-none" sz="2000"/>
              <a:t> до імпорту з країни з номером </a:t>
            </a:r>
            <a:r>
              <a:rPr lang="uk-UA" altLang="x-none" sz="2000" b="1" i="1"/>
              <a:t>i</a:t>
            </a:r>
            <a:r>
              <a:rPr lang="uk-UA" altLang="x-none" sz="2000"/>
              <a:t>, а величина </a:t>
            </a:r>
            <a:r>
              <a:rPr lang="en-US" altLang="x-none" sz="2000" b="1" i="1" err="1"/>
              <a:t>a</a:t>
            </a:r>
            <a:r>
              <a:rPr lang="en-US" altLang="x-none" sz="2000" b="1" i="1" baseline="-25000" err="1"/>
              <a:t>ii</a:t>
            </a:r>
            <a:r>
              <a:rPr lang="uk-UA" altLang="x-none" sz="2000"/>
              <a:t> маргінальною схильністю країни номер </a:t>
            </a:r>
            <a:r>
              <a:rPr lang="uk-UA" altLang="x-none" sz="2000" b="1" i="1"/>
              <a:t>i</a:t>
            </a:r>
            <a:r>
              <a:rPr lang="uk-UA" altLang="x-none" sz="2000"/>
              <a:t> до споживання власних товарів.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Title 115713"/>
          <p:cNvSpPr>
            <a:spLocks noGrp="1"/>
          </p:cNvSpPr>
          <p:nvPr>
            <p:ph type="ctrTitle"/>
          </p:nvPr>
        </p:nvSpPr>
        <p:spPr>
          <a:xfrm>
            <a:off x="1439863" y="441325"/>
            <a:ext cx="7239000" cy="1989138"/>
          </a:xfrm>
          <a:ln/>
        </p:spPr>
        <p:txBody>
          <a:bodyPr anchor="b" anchorCtr="0"/>
          <a:p>
            <a:pPr defTabSz="914400">
              <a:buSzTx/>
              <a:buFontTx/>
              <a:buNone/>
            </a:pPr>
            <a:r>
              <a:rPr lang="uk-UA" altLang="x-none" b="1" kern="1200" baseline="0">
                <a:latin typeface="Arial" panose="020B0604020202020204" pitchFamily="34" charset="0"/>
                <a:ea typeface="Arial" panose="020B0604020202020204" pitchFamily="34" charset="0"/>
              </a:rPr>
              <a:t>Загальна теорія нелінійних статичних рівнянь Леонтьєва</a:t>
            </a:r>
            <a:r>
              <a:rPr b="1" kern="1200" baseline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b="1"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5716" name="Subtitle 115715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70000"/>
            </a:pPr>
            <a:endParaRPr kern="1200" baseline="0"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Title 11776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Вступ</a:t>
            </a:r>
          </a:p>
        </p:txBody>
      </p:sp>
      <p:sp>
        <p:nvSpPr>
          <p:cNvPr id="117763" name="Text Placeholder 117762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558087" cy="5040313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 b="1"/>
              <a:t>Класична теорія Леонтьєва є принципово лінійною як у статичному, так і в динамічному випадку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Математично це виражається в тім, що усі використовувані в ній рівняння, як алгебраїчні, так і диференціальні, є лінійними. 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З економічної точки зору лінійність означає пропорційність результатів витраченим зусиллям, наприклад, вкладеним коштам.</a:t>
            </a:r>
            <a:r>
              <a:rPr sz="2000"/>
              <a:t> </a:t>
            </a:r>
            <a:endParaRPr sz="2000"/>
          </a:p>
          <a:p>
            <a:pPr>
              <a:spcBef>
                <a:spcPct val="40000"/>
              </a:spcBef>
            </a:pPr>
            <a:r>
              <a:rPr lang="uk-UA" altLang="x-none" sz="2000" b="1"/>
              <a:t>Однак припущення про лінійність далеко не завжди виправдовуються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Фактично, вони потрібні для полегшення рішення задач з використанням математичних рівнянь. 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Відомо, що лінійні рівняння вирішуються незрівнянно легше, ніж нелінійні.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Title 11878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Вступ. Продовження</a:t>
            </a:r>
          </a:p>
        </p:txBody>
      </p:sp>
      <p:sp>
        <p:nvSpPr>
          <p:cNvPr id="118787" name="Text Placeholder 118786"/>
          <p:cNvSpPr>
            <a:spLocks noGrp="1"/>
          </p:cNvSpPr>
          <p:nvPr>
            <p:ph type="body" idx="1"/>
          </p:nvPr>
        </p:nvSpPr>
        <p:spPr>
          <a:xfrm>
            <a:off x="1370013" y="2151063"/>
            <a:ext cx="7313612" cy="2970212"/>
          </a:xfrm>
          <a:ln/>
        </p:spPr>
        <p:txBody>
          <a:bodyPr/>
          <a:p>
            <a:r>
              <a:rPr lang="uk-UA" altLang="x-none" sz="2000"/>
              <a:t>Проте, сучасні проблеми економіки диктують вимоги про використання не таких моделей, що зручніше для рішення, а таких, котрі </a:t>
            </a:r>
            <a:r>
              <a:rPr lang="uk-UA" altLang="x-none" sz="2000" b="1"/>
              <a:t>адекватно описують економічні реалії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 b="1"/>
              <a:t>Подібні моделі, як правило, є нелінійними</a:t>
            </a:r>
            <a:r>
              <a:rPr lang="uk-UA" altLang="x-none" sz="2000"/>
              <a:t>, тобто досить складними як з економічної, так і з математичної точки зору.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10" name="Title 11980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 err="1"/>
              <a:t>Односекторна</a:t>
            </a:r>
            <a:r>
              <a:rPr lang="uk-UA" altLang="x-none" sz="3200"/>
              <a:t> економічна система</a:t>
            </a:r>
            <a:endParaRPr sz="3200"/>
          </a:p>
        </p:txBody>
      </p:sp>
      <p:sp>
        <p:nvSpPr>
          <p:cNvPr id="119811" name="Text Placeholder 119810"/>
          <p:cNvSpPr>
            <a:spLocks noGrp="1"/>
          </p:cNvSpPr>
          <p:nvPr>
            <p:ph type="body" idx="1"/>
          </p:nvPr>
        </p:nvSpPr>
        <p:spPr>
          <a:xfrm>
            <a:off x="1370013" y="1700213"/>
            <a:ext cx="7523162" cy="4968875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/>
              <a:t>Раніше ми розглядали випадок, коли виробничі витрати </a:t>
            </a:r>
            <a:r>
              <a:rPr lang="uk-UA" altLang="x-none" sz="2000" b="1" i="1"/>
              <a:t>w</a:t>
            </a:r>
            <a:r>
              <a:rPr lang="uk-UA" altLang="x-none" sz="2000"/>
              <a:t> були пропорційні обсягу виробництва, тобто лінійно залежать від них: </a:t>
            </a:r>
            <a:r>
              <a:rPr lang="en-US" altLang="x-none" sz="2000" b="1" i="1"/>
              <a:t>w=ax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 b="1"/>
              <a:t>Однак це припущення не завжди виправдовується на практиці.</a:t>
            </a:r>
            <a:r>
              <a:rPr lang="uk-UA" altLang="x-none" sz="2000"/>
              <a:t> Існує безліч факторів, що можуть приводити до більш складних залежностей виробничих витрат від обсягу виробництва, ніж лінійна.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Нехай, наприклад, ми маємо недовантажене виробництво, на якому частина виробничих потужностей простоює. 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Тоді, зі збільшенням обсягу виробництва, витрати ростуть відносно повільно, тому що для випуску додаткової продукції не потрібно закуповувати нове обладнання; досить задіяти вже наявне.</a:t>
            </a:r>
            <a:r>
              <a:rPr sz="2000"/>
              <a:t>  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Title 10444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Біографія Леонтьєва</a:t>
            </a:r>
          </a:p>
        </p:txBody>
      </p:sp>
      <p:sp>
        <p:nvSpPr>
          <p:cNvPr id="104451" name="Text Placeholder 104450"/>
          <p:cNvSpPr>
            <a:spLocks noGrp="1"/>
          </p:cNvSpPr>
          <p:nvPr>
            <p:ph type="body" idx="1"/>
          </p:nvPr>
        </p:nvSpPr>
        <p:spPr>
          <a:xfrm>
            <a:off x="1370013" y="1676400"/>
            <a:ext cx="7313612" cy="48006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sz="2000"/>
              <a:t>У 1925 </a:t>
            </a:r>
            <a:r>
              <a:rPr sz="2000" err="1"/>
              <a:t>році</a:t>
            </a:r>
            <a:r>
              <a:rPr sz="2000"/>
              <a:t> завершив </a:t>
            </a:r>
            <a:r>
              <a:rPr sz="2000" err="1"/>
              <a:t>вивчення</a:t>
            </a:r>
            <a:r>
              <a:rPr sz="2000"/>
              <a:t> </a:t>
            </a:r>
            <a:r>
              <a:rPr sz="2000" err="1"/>
              <a:t>філософії</a:t>
            </a:r>
            <a:r>
              <a:rPr sz="2000"/>
              <a:t> та </a:t>
            </a:r>
            <a:r>
              <a:rPr sz="2000" err="1"/>
              <a:t>соціології</a:t>
            </a:r>
            <a:r>
              <a:rPr sz="2000"/>
              <a:t> в </a:t>
            </a:r>
            <a:r>
              <a:rPr sz="2000" err="1"/>
              <a:t>Ленінградському</a:t>
            </a:r>
            <a:r>
              <a:rPr sz="2000"/>
              <a:t> </a:t>
            </a:r>
            <a:r>
              <a:rPr sz="2000" err="1"/>
              <a:t>університеті</a:t>
            </a:r>
            <a:r>
              <a:rPr sz="2000"/>
              <a:t>.</a:t>
            </a:r>
            <a:endParaRPr sz="2000"/>
          </a:p>
          <a:p>
            <a:pPr>
              <a:spcBef>
                <a:spcPct val="50000"/>
              </a:spcBef>
            </a:pPr>
            <a:r>
              <a:rPr sz="2000" err="1"/>
              <a:t>Пізніше</a:t>
            </a:r>
            <a:r>
              <a:rPr sz="2000"/>
              <a:t> </a:t>
            </a:r>
            <a:r>
              <a:rPr sz="2000" err="1"/>
              <a:t>Леонтьєв</a:t>
            </a:r>
            <a:r>
              <a:rPr sz="2000"/>
              <a:t> </a:t>
            </a:r>
            <a:r>
              <a:rPr sz="2000" err="1"/>
              <a:t>вивчав</a:t>
            </a:r>
            <a:r>
              <a:rPr sz="2000"/>
              <a:t> </a:t>
            </a:r>
            <a:r>
              <a:rPr sz="2000" err="1"/>
              <a:t>економічні</a:t>
            </a:r>
            <a:r>
              <a:rPr sz="2000"/>
              <a:t> науки в </a:t>
            </a:r>
            <a:r>
              <a:rPr sz="2000" err="1"/>
              <a:t>Берліні</a:t>
            </a:r>
            <a:r>
              <a:rPr sz="2000"/>
              <a:t> і за </a:t>
            </a:r>
            <a:r>
              <a:rPr sz="2000" err="1"/>
              <a:t>дисертацію</a:t>
            </a:r>
            <a:r>
              <a:rPr sz="2000"/>
              <a:t> «</a:t>
            </a:r>
            <a:r>
              <a:rPr sz="2000" err="1"/>
              <a:t>Кругообіг</a:t>
            </a:r>
            <a:r>
              <a:rPr sz="2000"/>
              <a:t> </a:t>
            </a:r>
            <a:r>
              <a:rPr sz="2000" err="1"/>
              <a:t>економіки</a:t>
            </a:r>
            <a:r>
              <a:rPr sz="2000"/>
              <a:t>» </a:t>
            </a:r>
            <a:r>
              <a:rPr sz="2000" err="1"/>
              <a:t>отримав</a:t>
            </a:r>
            <a:r>
              <a:rPr sz="2000"/>
              <a:t> </a:t>
            </a:r>
            <a:r>
              <a:rPr sz="2000" err="1"/>
              <a:t>докторський</a:t>
            </a:r>
            <a:r>
              <a:rPr sz="2000"/>
              <a:t> </a:t>
            </a:r>
            <a:r>
              <a:rPr sz="2000" err="1"/>
              <a:t>ступінь</a:t>
            </a:r>
            <a:r>
              <a:rPr sz="2000"/>
              <a:t>.</a:t>
            </a:r>
            <a:endParaRPr sz="2000"/>
          </a:p>
          <a:p>
            <a:pPr>
              <a:spcBef>
                <a:spcPct val="50000"/>
              </a:spcBef>
            </a:pPr>
            <a:r>
              <a:rPr sz="2000"/>
              <a:t>У 1928 </a:t>
            </a:r>
            <a:r>
              <a:rPr sz="2000" err="1"/>
              <a:t>році</a:t>
            </a:r>
            <a:r>
              <a:rPr sz="2000"/>
              <a:t> </a:t>
            </a:r>
            <a:r>
              <a:rPr sz="2000" err="1"/>
              <a:t>Леонтьєв</a:t>
            </a:r>
            <a:r>
              <a:rPr sz="2000"/>
              <a:t> </a:t>
            </a:r>
            <a:r>
              <a:rPr sz="2000" err="1"/>
              <a:t>отримав</a:t>
            </a:r>
            <a:r>
              <a:rPr sz="2000"/>
              <a:t> </a:t>
            </a:r>
            <a:r>
              <a:rPr sz="2000" err="1"/>
              <a:t>офіційне</a:t>
            </a:r>
            <a:r>
              <a:rPr sz="2000"/>
              <a:t> </a:t>
            </a:r>
            <a:r>
              <a:rPr sz="2000" err="1"/>
              <a:t>запрошення</a:t>
            </a:r>
            <a:r>
              <a:rPr sz="2000"/>
              <a:t> </a:t>
            </a:r>
            <a:r>
              <a:rPr sz="2000" err="1"/>
              <a:t>приїхати</a:t>
            </a:r>
            <a:r>
              <a:rPr sz="2000"/>
              <a:t> в Китай в </a:t>
            </a:r>
            <a:r>
              <a:rPr sz="2000" err="1"/>
              <a:t>якості</a:t>
            </a:r>
            <a:r>
              <a:rPr sz="2000"/>
              <a:t> </a:t>
            </a:r>
            <a:r>
              <a:rPr sz="2000" err="1"/>
              <a:t>радника</a:t>
            </a:r>
            <a:r>
              <a:rPr sz="2000"/>
              <a:t> </a:t>
            </a:r>
            <a:r>
              <a:rPr sz="2000" err="1"/>
              <a:t>міністра</a:t>
            </a:r>
            <a:r>
              <a:rPr sz="2000"/>
              <a:t> </a:t>
            </a:r>
            <a:r>
              <a:rPr sz="2000" err="1"/>
              <a:t>залізниць</a:t>
            </a:r>
            <a:r>
              <a:rPr sz="2000"/>
              <a:t>. Перед ним </a:t>
            </a:r>
            <a:r>
              <a:rPr sz="2000" err="1"/>
              <a:t>було</a:t>
            </a:r>
            <a:r>
              <a:rPr sz="2000"/>
              <a:t> поставлено </a:t>
            </a:r>
            <a:r>
              <a:rPr sz="2000" err="1"/>
              <a:t>завдання</a:t>
            </a:r>
            <a:r>
              <a:rPr sz="2000"/>
              <a:t> </a:t>
            </a:r>
            <a:r>
              <a:rPr sz="2000" err="1"/>
              <a:t>розрахунку</a:t>
            </a:r>
            <a:r>
              <a:rPr sz="2000"/>
              <a:t> оптимального </a:t>
            </a:r>
            <a:r>
              <a:rPr sz="2000" err="1"/>
              <a:t>варіанту</a:t>
            </a:r>
            <a:r>
              <a:rPr sz="2000"/>
              <a:t> </a:t>
            </a:r>
            <a:r>
              <a:rPr sz="2000" err="1"/>
              <a:t>системи</a:t>
            </a:r>
            <a:r>
              <a:rPr sz="2000"/>
              <a:t> </a:t>
            </a:r>
            <a:r>
              <a:rPr sz="2000" err="1"/>
              <a:t>шляхів</a:t>
            </a:r>
            <a:r>
              <a:rPr sz="2000"/>
              <a:t> </a:t>
            </a:r>
            <a:r>
              <a:rPr sz="2000" err="1"/>
              <a:t>сполучення</a:t>
            </a:r>
            <a:r>
              <a:rPr sz="2000"/>
              <a:t> і </a:t>
            </a:r>
            <a:r>
              <a:rPr sz="2000" err="1"/>
              <a:t>вантажоперевезень</a:t>
            </a:r>
            <a:r>
              <a:rPr sz="2000"/>
              <a:t> Китаю.</a:t>
            </a:r>
            <a:endParaRPr sz="2000"/>
          </a:p>
          <a:p>
            <a:pPr>
              <a:spcBef>
                <a:spcPct val="50000"/>
              </a:spcBef>
            </a:pPr>
            <a:r>
              <a:rPr sz="2000"/>
              <a:t>У 1931 </a:t>
            </a:r>
            <a:r>
              <a:rPr sz="2000" err="1"/>
              <a:t>році</a:t>
            </a:r>
            <a:r>
              <a:rPr sz="2000"/>
              <a:t> Василь </a:t>
            </a:r>
            <a:r>
              <a:rPr sz="2000" err="1"/>
              <a:t>Леонтьєв</a:t>
            </a:r>
            <a:r>
              <a:rPr sz="2000"/>
              <a:t> </a:t>
            </a:r>
            <a:r>
              <a:rPr sz="2000" err="1"/>
              <a:t>поїхав</a:t>
            </a:r>
            <a:r>
              <a:rPr sz="2000"/>
              <a:t> в Америку, де став </a:t>
            </a:r>
            <a:r>
              <a:rPr sz="2000" err="1"/>
              <a:t>співробітником</a:t>
            </a:r>
            <a:r>
              <a:rPr sz="2000"/>
              <a:t> </a:t>
            </a:r>
            <a:r>
              <a:rPr sz="2000" err="1"/>
              <a:t>Уеслі</a:t>
            </a:r>
            <a:r>
              <a:rPr sz="2000"/>
              <a:t> </a:t>
            </a:r>
            <a:r>
              <a:rPr sz="2000" err="1"/>
              <a:t>Мітчелла</a:t>
            </a:r>
            <a:r>
              <a:rPr sz="2000"/>
              <a:t> - директора </a:t>
            </a:r>
            <a:r>
              <a:rPr sz="2000" err="1"/>
              <a:t>Національного</a:t>
            </a:r>
            <a:r>
              <a:rPr sz="2000"/>
              <a:t> бюро </a:t>
            </a:r>
            <a:r>
              <a:rPr sz="2000" err="1"/>
              <a:t>економічних</a:t>
            </a:r>
            <a:r>
              <a:rPr sz="2000"/>
              <a:t> </a:t>
            </a:r>
            <a:r>
              <a:rPr sz="2000" err="1"/>
              <a:t>досліджень</a:t>
            </a:r>
            <a:endParaRPr sz="2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Title 12083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Залежність виробничих витрат від обсягів виробництва</a:t>
            </a:r>
            <a:endParaRPr sz="3200"/>
          </a:p>
        </p:txBody>
      </p:sp>
      <p:sp>
        <p:nvSpPr>
          <p:cNvPr id="120835" name="Text Placeholder 120834"/>
          <p:cNvSpPr>
            <a:spLocks noGrp="1"/>
          </p:cNvSpPr>
          <p:nvPr>
            <p:ph type="body" idx="1"/>
          </p:nvPr>
        </p:nvSpPr>
        <p:spPr>
          <a:xfrm>
            <a:off x="1368425" y="1665288"/>
            <a:ext cx="7559675" cy="4932362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/>
              <a:t>Навпаки, при цілком завантаженому виробництві поява додаткових замовлень потребує витрат на придбання устаткування і будівництво приміщень. 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У цьому випадку виробничі витрати, на початковому етапі, ростуть значно швидше, ніж обсяг виробництва.</a:t>
            </a:r>
            <a:r>
              <a:rPr sz="2000"/>
              <a:t> </a:t>
            </a:r>
            <a:endParaRPr sz="2000"/>
          </a:p>
          <a:p>
            <a:pPr>
              <a:spcBef>
                <a:spcPct val="40000"/>
              </a:spcBef>
            </a:pPr>
            <a:r>
              <a:rPr lang="uk-UA" altLang="x-none" sz="2000"/>
              <a:t>Можливі випадки, коли виробничі витрати існують при відсутності виробництва.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Наприклад, при тимчасовому простої підприємства все одно необхідно підтримувати в справному стані устаткування, платити обслуговуючому персоналу і т.д.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Усі розглянуті приклади показують, що залежність виробничих витрат </a:t>
            </a:r>
            <a:r>
              <a:rPr lang="uk-UA" altLang="x-none" sz="2000" b="1" i="1"/>
              <a:t>w</a:t>
            </a:r>
            <a:r>
              <a:rPr lang="uk-UA" altLang="x-none" sz="2000"/>
              <a:t> від обсягу виробництва </a:t>
            </a:r>
            <a:r>
              <a:rPr lang="uk-UA" altLang="x-none" sz="2000" b="1" i="1"/>
              <a:t>х</a:t>
            </a:r>
            <a:r>
              <a:rPr lang="uk-UA" altLang="x-none" sz="2000"/>
              <a:t> може бути досить складною і задаватися якоюсь функцією:</a:t>
            </a:r>
            <a:r>
              <a:rPr sz="2000"/>
              <a:t> </a:t>
            </a:r>
            <a:r>
              <a:rPr lang="en-US" altLang="x-none" sz="2000" b="1" i="1"/>
              <a:t>w=</a:t>
            </a:r>
            <a:r>
              <a:rPr lang="en-US" altLang="x-none" sz="2000" b="1" i="1" err="1"/>
              <a:t>w(x</a:t>
            </a:r>
            <a:r>
              <a:rPr lang="en-US" altLang="x-none" sz="2000" b="1" i="1"/>
              <a:t>)</a:t>
            </a:r>
            <a:r>
              <a:rPr lang="en-US" altLang="x-none" sz="2000"/>
              <a:t>, </a:t>
            </a:r>
            <a:r>
              <a:rPr lang="uk-UA" altLang="x-none" sz="2000"/>
              <a:t>відмінною від лінійної.</a:t>
            </a:r>
            <a:endParaRPr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Title 12185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Залежність вільних залишків від обсягів виробництва</a:t>
            </a:r>
            <a:endParaRPr sz="3200"/>
          </a:p>
        </p:txBody>
      </p:sp>
      <p:sp>
        <p:nvSpPr>
          <p:cNvPr id="121859" name="Text Placeholder 121858"/>
          <p:cNvSpPr>
            <a:spLocks noGrp="1"/>
          </p:cNvSpPr>
          <p:nvPr>
            <p:ph type="body" idx="1"/>
          </p:nvPr>
        </p:nvSpPr>
        <p:spPr>
          <a:xfrm>
            <a:off x="1368425" y="1665288"/>
            <a:ext cx="7313613" cy="4897437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Розглянемо тепер вільний залишок </a:t>
            </a:r>
            <a:r>
              <a:rPr lang="uk-UA" altLang="x-none" sz="2000" b="1" i="1"/>
              <a:t>y</a:t>
            </a:r>
            <a:r>
              <a:rPr lang="uk-UA" altLang="x-none" sz="2000"/>
              <a:t>. Природно припустити, що він обчислюється як різниця величини </a:t>
            </a:r>
            <a:r>
              <a:rPr lang="uk-UA" altLang="x-none" sz="2000" i="1"/>
              <a:t>х</a:t>
            </a:r>
            <a:r>
              <a:rPr lang="uk-UA" altLang="x-none" sz="2000"/>
              <a:t> і виробничих витрат </a:t>
            </a:r>
            <a:r>
              <a:rPr lang="en-US" altLang="x-none" sz="2000" i="1"/>
              <a:t>w</a:t>
            </a:r>
            <a:r>
              <a:rPr lang="uk-UA" altLang="x-none" sz="2000"/>
              <a:t>:</a:t>
            </a:r>
            <a:r>
              <a:rPr sz="2000"/>
              <a:t> </a:t>
            </a:r>
            <a:r>
              <a:rPr lang="en-US" altLang="x-none" sz="2000" b="1" i="1"/>
              <a:t>y=</a:t>
            </a:r>
            <a:r>
              <a:rPr lang="en-US" altLang="x-none" sz="2000" b="1" i="1" err="1"/>
              <a:t>x-w(x</a:t>
            </a:r>
            <a:r>
              <a:rPr lang="en-US" altLang="x-none" sz="2000" b="1" i="1"/>
              <a:t>)</a:t>
            </a:r>
            <a:r>
              <a:rPr lang="en-US" altLang="x-none" sz="2000"/>
              <a:t>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Наприклад, в умовах так званого прогресивного оподатковування відсоток податку від прибутку росте разом із прибутком, так що податок росте значно швидше, ніж прибуток.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Оскільки податок платиться саме з вільного залишку, то може трапитися, що величина податку перевищує величину вільного залишку.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Можливі й інші аналогічні вимоги до витрати вільного залишку.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загальному випадку для вільного залишку існує якась нелінійна залежність:</a:t>
            </a:r>
            <a:r>
              <a:rPr sz="2000"/>
              <a:t> </a:t>
            </a:r>
            <a:r>
              <a:rPr lang="en-US" altLang="x-none" sz="2000" b="1" i="1"/>
              <a:t>y=</a:t>
            </a:r>
            <a:r>
              <a:rPr lang="en-US" altLang="x-none" sz="2000" b="1" i="1" err="1"/>
              <a:t>y(x</a:t>
            </a:r>
            <a:r>
              <a:rPr lang="en-US" altLang="x-none" sz="2000" b="1" i="1"/>
              <a:t>)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endParaRPr sz="20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Title 12288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Рівняння балансу в загальному випадку</a:t>
            </a:r>
            <a:endParaRPr sz="3200"/>
          </a:p>
        </p:txBody>
      </p:sp>
      <p:sp>
        <p:nvSpPr>
          <p:cNvPr id="122883" name="Text Placeholder 122882"/>
          <p:cNvSpPr>
            <a:spLocks noGrp="1"/>
          </p:cNvSpPr>
          <p:nvPr>
            <p:ph type="body" idx="1"/>
          </p:nvPr>
        </p:nvSpPr>
        <p:spPr>
          <a:xfrm>
            <a:off x="1368425" y="1628775"/>
            <a:ext cx="7524750" cy="4897438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/>
              <a:t>У підсумку рівняння балансу здобуває вид:</a:t>
            </a:r>
            <a:r>
              <a:rPr sz="2000"/>
              <a:t> </a:t>
            </a:r>
            <a:endParaRPr sz="2000"/>
          </a:p>
          <a:p>
            <a:pPr>
              <a:spcBef>
                <a:spcPct val="40000"/>
              </a:spcBef>
            </a:pP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Головна відмінність цього рівняння від лінійного аналога полягає в наступному.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У</a:t>
            </a:r>
            <a:r>
              <a:rPr lang="en-US" altLang="x-none" sz="2000"/>
              <a:t> </a:t>
            </a:r>
            <a:r>
              <a:rPr lang="uk-UA" altLang="x-none" sz="2000"/>
              <a:t>лінійне рівняння входять дві змінні величини: </a:t>
            </a:r>
            <a:r>
              <a:rPr lang="uk-UA" altLang="x-none" sz="2000" b="1" i="1"/>
              <a:t>х</a:t>
            </a:r>
            <a:r>
              <a:rPr lang="uk-UA" altLang="x-none" sz="2000"/>
              <a:t> і </a:t>
            </a:r>
            <a:r>
              <a:rPr lang="uk-UA" altLang="x-none" sz="2000" b="1" i="1"/>
              <a:t>y</a:t>
            </a:r>
            <a:r>
              <a:rPr lang="uk-UA" altLang="x-none" sz="2000"/>
              <a:t>. Тобто, ми можемо довільно змінювати одну з них, обчислюючи іншу. 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Таке «лінійне» мислення характерне для ранніх стадій розвитку капіталізму. Наприклад, у XIX столітті економічні теорії не брали до уваги питання можливого вичерпання природних ресурсів чи браку робочої сили. 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При цьому, природно, можна було припускати можливість необмеженого зростання виробництва і, як наслідок, росту вільних залишків.</a:t>
            </a:r>
            <a:r>
              <a:rPr sz="2000"/>
              <a:t> </a:t>
            </a:r>
            <a:endParaRPr sz="2000"/>
          </a:p>
        </p:txBody>
      </p:sp>
      <p:sp>
        <p:nvSpPr>
          <p:cNvPr id="122885" name="Rectangles 122884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22884" name="Object 122883"/>
          <p:cNvGraphicFramePr/>
          <p:nvPr/>
        </p:nvGraphicFramePr>
        <p:xfrm>
          <a:off x="4267200" y="2060575"/>
          <a:ext cx="4343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1" imgW="2526030" imgH="241300" progId="Equation.3">
                  <p:embed/>
                </p:oleObj>
              </mc:Choice>
              <mc:Fallback>
                <p:oleObj name="" r:id="rId1" imgW="2526030" imgH="241300" progId="Equation.3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67200" y="2060575"/>
                        <a:ext cx="4343400" cy="409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Title 12390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отриманого рівняння</a:t>
            </a:r>
          </a:p>
        </p:txBody>
      </p:sp>
      <p:sp>
        <p:nvSpPr>
          <p:cNvPr id="123907" name="Text Placeholder 123906"/>
          <p:cNvSpPr>
            <a:spLocks noGrp="1"/>
          </p:cNvSpPr>
          <p:nvPr>
            <p:ph type="body" idx="1"/>
          </p:nvPr>
        </p:nvSpPr>
        <p:spPr>
          <a:xfrm>
            <a:off x="1370013" y="1773238"/>
            <a:ext cx="7342187" cy="4824412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Однак зазначені питання грають у сучасній економіці ключову роль.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Рівняння (2.1), при відповідному завданні відповідних функціональних залежностей, може відбивати реальні умови, у яких баланс між витратами і випуском можливий не при будь-яких значеннях </a:t>
            </a:r>
            <a:r>
              <a:rPr lang="uk-UA" altLang="x-none" sz="2000" b="1" i="1"/>
              <a:t>х</a:t>
            </a:r>
            <a:r>
              <a:rPr lang="uk-UA" altLang="x-none" sz="2000"/>
              <a:t>, як у лінійному випадку, а тільки при тих, які задовольняють, як корені,</a:t>
            </a:r>
            <a:r>
              <a:rPr sz="2000"/>
              <a:t> рівнянню (2.1).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Інакше кажучи, ми тепер можемо, за допомогою балансового рівняння, знаходити якісь </a:t>
            </a:r>
            <a:r>
              <a:rPr lang="uk-UA" altLang="x-none" sz="2000" b="1"/>
              <a:t>природні значення обсягів виробництва</a:t>
            </a:r>
            <a:r>
              <a:rPr lang="uk-UA" altLang="x-none" sz="2000"/>
              <a:t>, </a:t>
            </a:r>
            <a:r>
              <a:rPr lang="uk-UA" altLang="x-none" sz="2000" b="1"/>
              <a:t>що враховують умови функціонування даної економічної системи</a:t>
            </a:r>
            <a:r>
              <a:rPr lang="uk-UA" altLang="x-none" sz="2000"/>
              <a:t>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Title 124929"/>
          <p:cNvSpPr>
            <a:spLocks noGrp="1"/>
          </p:cNvSpPr>
          <p:nvPr>
            <p:ph type="title"/>
          </p:nvPr>
        </p:nvSpPr>
        <p:spPr>
          <a:xfrm>
            <a:off x="1368425" y="296863"/>
            <a:ext cx="7313613" cy="1143000"/>
          </a:xfrm>
          <a:ln/>
        </p:spPr>
        <p:txBody>
          <a:bodyPr anchor="b" anchorCtr="0"/>
          <a:p>
            <a:r>
              <a:rPr lang="uk-UA" altLang="x-none"/>
              <a:t>Приклад</a:t>
            </a:r>
          </a:p>
        </p:txBody>
      </p:sp>
      <p:sp>
        <p:nvSpPr>
          <p:cNvPr id="124931" name="Text Placeholder 124930"/>
          <p:cNvSpPr>
            <a:spLocks noGrp="1"/>
          </p:cNvSpPr>
          <p:nvPr>
            <p:ph type="body" idx="1"/>
          </p:nvPr>
        </p:nvSpPr>
        <p:spPr>
          <a:xfrm>
            <a:off x="1368425" y="1773238"/>
            <a:ext cx="7488238" cy="4284662"/>
          </a:xfrm>
          <a:ln/>
        </p:spPr>
        <p:txBody>
          <a:bodyPr/>
          <a:p>
            <a:pPr>
              <a:spcBef>
                <a:spcPct val="70000"/>
              </a:spcBef>
            </a:pPr>
            <a:r>
              <a:rPr lang="uk-UA" altLang="x-none" sz="2000"/>
              <a:t>Розглянемо, як окремий приклад, найпростіші нелінійні залежності квадратичного типу:</a:t>
            </a:r>
            <a:r>
              <a:rPr sz="2000"/>
              <a:t> </a:t>
            </a:r>
            <a:endParaRPr sz="2000"/>
          </a:p>
          <a:p>
            <a:pPr>
              <a:spcBef>
                <a:spcPct val="70000"/>
              </a:spcBef>
            </a:pPr>
            <a:endParaRPr lang="uk-UA" altLang="x-none" sz="2000"/>
          </a:p>
          <a:p>
            <a:pPr>
              <a:spcBef>
                <a:spcPct val="70000"/>
              </a:spcBef>
            </a:pPr>
            <a:r>
              <a:rPr lang="uk-UA" altLang="x-none" sz="2000"/>
              <a:t>Тепер рівняння (2.1), після приведення подібних доданків, приймає вигляд:</a:t>
            </a:r>
            <a:endParaRPr lang="uk-UA" altLang="x-none" sz="2000"/>
          </a:p>
          <a:p>
            <a:pPr>
              <a:spcBef>
                <a:spcPct val="70000"/>
              </a:spcBef>
            </a:pPr>
            <a:endParaRPr lang="uk-UA" altLang="x-none" sz="2000"/>
          </a:p>
          <a:p>
            <a:pPr>
              <a:spcBef>
                <a:spcPct val="70000"/>
              </a:spcBef>
            </a:pPr>
            <a:r>
              <a:rPr lang="uk-UA" altLang="x-none" sz="2000"/>
              <a:t>Корені цього квадратного рівняння будуть:</a:t>
            </a:r>
            <a:r>
              <a:rPr sz="2000"/>
              <a:t> </a:t>
            </a:r>
            <a:endParaRPr sz="2000"/>
          </a:p>
          <a:p>
            <a:pPr>
              <a:spcBef>
                <a:spcPct val="70000"/>
              </a:spcBef>
            </a:pPr>
            <a:endParaRPr sz="2000"/>
          </a:p>
        </p:txBody>
      </p:sp>
      <p:sp>
        <p:nvSpPr>
          <p:cNvPr id="124933" name="Rectangles 1249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24932" name="Object 124931"/>
          <p:cNvGraphicFramePr/>
          <p:nvPr/>
        </p:nvGraphicFramePr>
        <p:xfrm>
          <a:off x="2592388" y="2492375"/>
          <a:ext cx="4572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" r:id="rId1" imgW="2832100" imgH="279400" progId="Equation.3">
                  <p:embed/>
                </p:oleObj>
              </mc:Choice>
              <mc:Fallback>
                <p:oleObj name="" r:id="rId1" imgW="2832100" imgH="279400" progId="Equation.3">
                  <p:embed/>
                  <p:pic>
                    <p:nvPicPr>
                      <p:cNvPr id="0" name="Picture 313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92388" y="2492375"/>
                        <a:ext cx="4572000" cy="446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5" name="Rectangles 12493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24937" name="Rectangles 12493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24936" name="Object 124935"/>
          <p:cNvGraphicFramePr/>
          <p:nvPr/>
        </p:nvGraphicFramePr>
        <p:xfrm>
          <a:off x="2592388" y="3860800"/>
          <a:ext cx="4513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" r:id="rId3" imgW="2794000" imgH="279400" progId="Equation.3">
                  <p:embed/>
                </p:oleObj>
              </mc:Choice>
              <mc:Fallback>
                <p:oleObj name="" r:id="rId3" imgW="2794000" imgH="279400" progId="Equation.3">
                  <p:embed/>
                  <p:pic>
                    <p:nvPicPr>
                      <p:cNvPr id="0" name="Picture 313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2388" y="3860800"/>
                        <a:ext cx="4513262" cy="446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9" name="Rectangles 124938"/>
          <p:cNvSpPr/>
          <p:nvPr/>
        </p:nvSpPr>
        <p:spPr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24938" name="Object 124937"/>
          <p:cNvGraphicFramePr/>
          <p:nvPr/>
        </p:nvGraphicFramePr>
        <p:xfrm>
          <a:off x="1908175" y="4894263"/>
          <a:ext cx="56356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" r:id="rId5" imgW="3782695" imgH="584200" progId="Equation.3">
                  <p:embed/>
                </p:oleObj>
              </mc:Choice>
              <mc:Fallback>
                <p:oleObj name="" r:id="rId5" imgW="3782695" imgH="584200" progId="Equation.3">
                  <p:embed/>
                  <p:pic>
                    <p:nvPicPr>
                      <p:cNvPr id="0" name="Picture 31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8175" y="4894263"/>
                        <a:ext cx="5635625" cy="874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Title 12595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Приклад. Продовження</a:t>
            </a:r>
          </a:p>
        </p:txBody>
      </p:sp>
      <p:sp>
        <p:nvSpPr>
          <p:cNvPr id="125955" name="Text Placeholder 125954"/>
          <p:cNvSpPr>
            <a:spLocks noGrp="1"/>
          </p:cNvSpPr>
          <p:nvPr>
            <p:ph type="body" idx="1"/>
          </p:nvPr>
        </p:nvSpPr>
        <p:spPr>
          <a:xfrm>
            <a:off x="1370013" y="1762125"/>
            <a:ext cx="7270750" cy="4114800"/>
          </a:xfrm>
          <a:ln/>
        </p:spPr>
        <p:txBody>
          <a:bodyPr/>
          <a:p>
            <a:pPr>
              <a:spcBef>
                <a:spcPct val="70000"/>
              </a:spcBef>
            </a:pPr>
            <a:r>
              <a:rPr lang="uk-UA" altLang="x-none" sz="2000"/>
              <a:t>У залежності від значення дискримінанта можуть бути </a:t>
            </a:r>
            <a:r>
              <a:rPr lang="uk-UA" altLang="x-none" sz="2000" b="1"/>
              <a:t>два дійсних корені, один чи жодного дійсного кореня</a:t>
            </a:r>
            <a:r>
              <a:rPr lang="uk-UA" altLang="x-none" sz="2000"/>
              <a:t>.</a:t>
            </a:r>
            <a:endParaRPr lang="uk-UA" altLang="x-none" sz="2000"/>
          </a:p>
          <a:p>
            <a:pPr>
              <a:spcBef>
                <a:spcPct val="70000"/>
              </a:spcBef>
            </a:pPr>
            <a:r>
              <a:rPr lang="uk-UA" altLang="x-none" sz="2000"/>
              <a:t>Відповідно, може існувати </a:t>
            </a:r>
            <a:r>
              <a:rPr lang="uk-UA" altLang="x-none" sz="2000" b="1"/>
              <a:t>два рівноважних стани системи, один стан чи жодного такого стану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70000"/>
              </a:spcBef>
            </a:pPr>
            <a:r>
              <a:rPr lang="uk-UA" altLang="x-none" sz="2000"/>
              <a:t>Становить інтерес дослідження стійкості рівноважних станів.</a:t>
            </a:r>
            <a:endParaRPr lang="uk-UA" altLang="x-none" sz="2000"/>
          </a:p>
          <a:p>
            <a:pPr>
              <a:spcBef>
                <a:spcPct val="70000"/>
              </a:spcBef>
            </a:pPr>
            <a:r>
              <a:rPr lang="uk-UA" altLang="x-none" sz="2000"/>
              <a:t>Це питання буде розглянуто нижче при рішенні динамічних задач.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8" name="Title 12697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Підсумки</a:t>
            </a:r>
          </a:p>
        </p:txBody>
      </p:sp>
      <p:sp>
        <p:nvSpPr>
          <p:cNvPr id="126979" name="Text Placeholder 126978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594600" cy="5040312"/>
          </a:xfrm>
          <a:ln/>
        </p:spPr>
        <p:txBody>
          <a:bodyPr/>
          <a:p>
            <a:pPr>
              <a:spcBef>
                <a:spcPct val="30000"/>
              </a:spcBef>
            </a:pPr>
            <a:r>
              <a:rPr lang="uk-UA" altLang="x-none" sz="2000"/>
              <a:t>Підводячи підсумки відзначимо той важливий момент, що врахування нелінійних залежностей привів до розгляду принципово нових явищ, що були відсутні в лінійному випадку. </a:t>
            </a:r>
            <a:endParaRPr lang="uk-UA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У нелінійній постановці виникає поняття </a:t>
            </a:r>
            <a:r>
              <a:rPr lang="uk-UA" altLang="x-none" sz="2000" b="1"/>
              <a:t>природних станів рівноваги економічної системи</a:t>
            </a:r>
            <a:r>
              <a:rPr lang="uk-UA" altLang="x-none" sz="2000"/>
              <a:t>, що дозволяє ставити і вирішувати задачу про пошук оптимальних режимів функціонування системи. </a:t>
            </a:r>
            <a:endParaRPr lang="uk-UA" altLang="x-none" sz="2000"/>
          </a:p>
          <a:p>
            <a:pPr>
              <a:spcBef>
                <a:spcPct val="30000"/>
              </a:spcBef>
            </a:pPr>
            <a:r>
              <a:rPr lang="uk-UA" altLang="x-none" sz="2000" b="1"/>
              <a:t>Ці режими є власними характеристиками системи</a:t>
            </a:r>
            <a:r>
              <a:rPr lang="uk-UA" altLang="x-none" sz="2000"/>
              <a:t> й описують ті її стани, що вона сама прагне вибрати як природні для неї.</a:t>
            </a:r>
            <a:r>
              <a:rPr sz="2000"/>
              <a:t> </a:t>
            </a:r>
            <a:endParaRPr sz="2000"/>
          </a:p>
          <a:p>
            <a:pPr>
              <a:spcBef>
                <a:spcPct val="30000"/>
              </a:spcBef>
            </a:pPr>
            <a:r>
              <a:rPr lang="uk-UA" altLang="x-none" sz="2000"/>
              <a:t>Відзначимо, що завдання функцій </a:t>
            </a:r>
            <a:r>
              <a:rPr lang="en-US" altLang="x-none" sz="2000" b="1" i="1"/>
              <a:t>w=</a:t>
            </a:r>
            <a:r>
              <a:rPr lang="en-US" altLang="x-none" sz="2000" b="1" i="1" err="1"/>
              <a:t>w(x</a:t>
            </a:r>
            <a:r>
              <a:rPr lang="en-US" altLang="x-none" sz="2000" b="1" i="1"/>
              <a:t>)</a:t>
            </a:r>
            <a:r>
              <a:rPr lang="uk-UA" altLang="x-none" sz="2000"/>
              <a:t> і</a:t>
            </a:r>
            <a:r>
              <a:rPr lang="en-US" altLang="x-none" sz="2000"/>
              <a:t> </a:t>
            </a:r>
            <a:r>
              <a:rPr lang="en-US" altLang="x-none" sz="2000" b="1" i="1"/>
              <a:t>y=</a:t>
            </a:r>
            <a:r>
              <a:rPr lang="en-US" altLang="x-none" sz="2000" b="1" i="1" err="1"/>
              <a:t>y(x</a:t>
            </a:r>
            <a:r>
              <a:rPr lang="en-US" altLang="x-none" sz="2000" b="1" i="1"/>
              <a:t>)</a:t>
            </a:r>
            <a:r>
              <a:rPr lang="uk-UA" altLang="x-none" sz="2000"/>
              <a:t> вимагає додаткового дослідження, що проводиться відомими методами математичної статистики на основі наявної інформації про досліджувану економічну систему.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2" name="Title 128001"/>
          <p:cNvSpPr>
            <a:spLocks noGrp="1"/>
          </p:cNvSpPr>
          <p:nvPr>
            <p:ph type="title"/>
          </p:nvPr>
        </p:nvSpPr>
        <p:spPr>
          <a:xfrm>
            <a:off x="1370013" y="152400"/>
            <a:ext cx="7313612" cy="1292225"/>
          </a:xfrm>
          <a:ln/>
        </p:spPr>
        <p:txBody>
          <a:bodyPr anchor="b" anchorCtr="0"/>
          <a:p>
            <a:r>
              <a:rPr lang="uk-UA" altLang="x-none" sz="2800" b="1" err="1"/>
              <a:t>Двохсекторна</a:t>
            </a:r>
            <a:r>
              <a:rPr lang="uk-UA" altLang="x-none" sz="2800" b="1"/>
              <a:t> економічна система. </a:t>
            </a:r>
            <a:endParaRPr sz="2800"/>
          </a:p>
        </p:txBody>
      </p:sp>
      <p:sp>
        <p:nvSpPr>
          <p:cNvPr id="128003" name="Text Placeholder 128002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342187" cy="41148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Перенесемо розвинуті вище ідеї на випадок </a:t>
            </a:r>
            <a:r>
              <a:rPr lang="uk-UA" altLang="x-none" sz="2000" err="1"/>
              <a:t>двохсекторної</a:t>
            </a:r>
            <a:r>
              <a:rPr lang="uk-UA" altLang="x-none" sz="2000"/>
              <a:t> економічної системи.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Запишемо балансові рівняння у формі:</a:t>
            </a:r>
            <a:r>
              <a:rPr sz="2000"/>
              <a:t> </a:t>
            </a:r>
            <a:br>
              <a:rPr sz="2000"/>
            </a:br>
            <a:br>
              <a:rPr sz="2000"/>
            </a:br>
            <a:r>
              <a:rPr lang="uk-UA" altLang="x-none" sz="2000"/>
              <a:t>							(2.2)</a:t>
            </a:r>
            <a:endParaRPr sz="2000"/>
          </a:p>
          <a:p>
            <a:pPr>
              <a:spcBef>
                <a:spcPct val="50000"/>
              </a:spcBef>
              <a:buNone/>
            </a:pPr>
            <a:r>
              <a:rPr lang="uk-UA" altLang="x-none" sz="2000"/>
              <a:t>     </a:t>
            </a:r>
            <a:br>
              <a:rPr lang="uk-UA" altLang="x-none" sz="2000"/>
            </a:br>
            <a:r>
              <a:rPr lang="uk-UA" altLang="x-none" sz="2000"/>
              <a:t>В лінійному випадку ми вважали величини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11</a:t>
            </a:r>
            <a:r>
              <a:rPr lang="uk-UA" altLang="x-none" sz="2000"/>
              <a:t> і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21</a:t>
            </a:r>
            <a:r>
              <a:rPr lang="uk-UA" altLang="x-none" sz="2000"/>
              <a:t> пропорційними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, а величини</a:t>
            </a:r>
            <a:r>
              <a:rPr lang="en-US" altLang="x-none" sz="2000"/>
              <a:t>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21</a:t>
            </a:r>
            <a:r>
              <a:rPr lang="en-US" altLang="x-none" sz="2000" baseline="-25000"/>
              <a:t> </a:t>
            </a:r>
            <a:r>
              <a:rPr lang="uk-UA" altLang="x-none" sz="2000"/>
              <a:t> і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12</a:t>
            </a:r>
            <a:r>
              <a:rPr lang="uk-UA" altLang="x-none" sz="2000"/>
              <a:t> – пропорційними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. Будемо тепер розглядати всі ці величини як деякі, узагалі говорячи, нелінійні функції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:</a:t>
            </a:r>
            <a:r>
              <a:rPr sz="2000"/>
              <a:t> </a:t>
            </a:r>
            <a:endParaRPr sz="2000"/>
          </a:p>
        </p:txBody>
      </p:sp>
      <p:sp>
        <p:nvSpPr>
          <p:cNvPr id="128005" name="Rectangles 128004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28004" name="Object 128003"/>
          <p:cNvGraphicFramePr/>
          <p:nvPr/>
        </p:nvGraphicFramePr>
        <p:xfrm>
          <a:off x="3816350" y="2889250"/>
          <a:ext cx="20542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1" imgW="1358265" imgH="241300" progId="Equation.3">
                  <p:embed/>
                </p:oleObj>
              </mc:Choice>
              <mc:Fallback>
                <p:oleObj name="" r:id="rId1" imgW="1358265" imgH="241300" progId="Equation.3">
                  <p:embed/>
                  <p:pic>
                    <p:nvPicPr>
                      <p:cNvPr id="0" name="Picture 31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816350" y="2889250"/>
                        <a:ext cx="2054225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7" name="Rectangles 128006"/>
          <p:cNvSpPr/>
          <p:nvPr/>
        </p:nvSpPr>
        <p:spPr>
          <a:xfrm>
            <a:off x="0" y="33210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28006" name="Object 128005"/>
          <p:cNvGraphicFramePr/>
          <p:nvPr/>
        </p:nvGraphicFramePr>
        <p:xfrm>
          <a:off x="3816350" y="3249613"/>
          <a:ext cx="21494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" r:id="rId3" imgW="1421765" imgH="241300" progId="Equation.3">
                  <p:embed/>
                </p:oleObj>
              </mc:Choice>
              <mc:Fallback>
                <p:oleObj name="" r:id="rId3" imgW="1421765" imgH="241300" progId="Equation.3">
                  <p:embed/>
                  <p:pic>
                    <p:nvPicPr>
                      <p:cNvPr id="0" name="Picture 314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6350" y="3249613"/>
                        <a:ext cx="2149475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9" name="Rectangles 128008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28008" name="Object 128007"/>
          <p:cNvGraphicFramePr/>
          <p:nvPr/>
        </p:nvGraphicFramePr>
        <p:xfrm>
          <a:off x="3059113" y="5408613"/>
          <a:ext cx="38830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" r:id="rId5" imgW="2564130" imgH="241300" progId="Equation.3">
                  <p:embed/>
                </p:oleObj>
              </mc:Choice>
              <mc:Fallback>
                <p:oleObj name="" r:id="rId5" imgW="2564130" imgH="241300" progId="Equation.3">
                  <p:embed/>
                  <p:pic>
                    <p:nvPicPr>
                      <p:cNvPr id="0" name="Picture 31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113" y="5408613"/>
                        <a:ext cx="3883025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1" name="Rectangles 128010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28010" name="Object 128009"/>
          <p:cNvGraphicFramePr/>
          <p:nvPr/>
        </p:nvGraphicFramePr>
        <p:xfrm>
          <a:off x="3065463" y="5876925"/>
          <a:ext cx="39544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7" imgW="2614930" imgH="241300" progId="Equation.3">
                  <p:embed/>
                </p:oleObj>
              </mc:Choice>
              <mc:Fallback>
                <p:oleObj name="" r:id="rId7" imgW="2614930" imgH="241300" progId="Equation.3">
                  <p:embed/>
                  <p:pic>
                    <p:nvPicPr>
                      <p:cNvPr id="0" name="Picture 313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5463" y="5876925"/>
                        <a:ext cx="3954462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6" name="Title 12902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 b="1"/>
              <a:t>Залежність вільних залишків від обсягів виробництва</a:t>
            </a:r>
            <a:endParaRPr sz="3200" b="1"/>
          </a:p>
        </p:txBody>
      </p:sp>
      <p:sp>
        <p:nvSpPr>
          <p:cNvPr id="129027" name="Text Placeholder 129026"/>
          <p:cNvSpPr>
            <a:spLocks noGrp="1"/>
          </p:cNvSpPr>
          <p:nvPr>
            <p:ph type="body" idx="1"/>
          </p:nvPr>
        </p:nvSpPr>
        <p:spPr>
          <a:xfrm>
            <a:off x="1370013" y="1700213"/>
            <a:ext cx="7313612" cy="4681537"/>
          </a:xfrm>
          <a:ln/>
        </p:spPr>
        <p:txBody>
          <a:bodyPr/>
          <a:p>
            <a:pPr>
              <a:spcBef>
                <a:spcPct val="60000"/>
              </a:spcBef>
            </a:pPr>
            <a:r>
              <a:rPr lang="uk-UA" altLang="x-none" sz="2000"/>
              <a:t>Розглянемо величини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. При відсутності якихось додаткових умов їх можна обчислювати по формулах:</a:t>
            </a:r>
            <a:br>
              <a:rPr lang="uk-UA" altLang="x-none" sz="2000"/>
            </a:br>
            <a:br>
              <a:rPr lang="uk-UA" altLang="x-none" sz="2000"/>
            </a:br>
            <a:r>
              <a:rPr sz="2000"/>
              <a:t> 						         (2.3)</a:t>
            </a:r>
            <a:endParaRPr lang="en-US" altLang="x-none" sz="2000"/>
          </a:p>
          <a:p>
            <a:pPr>
              <a:spcBef>
                <a:spcPct val="60000"/>
              </a:spcBef>
            </a:pPr>
            <a:endParaRPr lang="en-US" altLang="x-none" sz="1400"/>
          </a:p>
          <a:p>
            <a:pPr>
              <a:spcBef>
                <a:spcPct val="60000"/>
              </a:spcBef>
            </a:pPr>
            <a:r>
              <a:rPr lang="uk-UA" altLang="x-none" sz="2000"/>
              <a:t>Однак цілком можливо, що якісь умови, зовнішні стосовно даної економічної системи, наприклад, податкові чи соціальні вимоги, задають </a:t>
            </a:r>
            <a:r>
              <a:rPr lang="uk-UA" altLang="x-none" sz="2000" b="1"/>
              <a:t>функціональні залежності</a:t>
            </a:r>
            <a:r>
              <a:rPr lang="uk-UA" altLang="x-none" sz="2000"/>
              <a:t>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і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, відмінні від вищенаведених:</a:t>
            </a:r>
            <a:endParaRPr lang="uk-UA" altLang="x-none" sz="2000"/>
          </a:p>
          <a:p>
            <a:pPr>
              <a:spcBef>
                <a:spcPct val="60000"/>
              </a:spcBef>
            </a:pPr>
            <a:endParaRPr sz="2000"/>
          </a:p>
          <a:p>
            <a:pPr>
              <a:spcBef>
                <a:spcPct val="60000"/>
              </a:spcBef>
            </a:pPr>
            <a:r>
              <a:rPr lang="uk-UA" altLang="x-none" sz="2000"/>
              <a:t>Раніше ми обговорювали можливі варіанти таких зовнішніх умов; зрозуміло, у </a:t>
            </a:r>
            <a:r>
              <a:rPr lang="uk-UA" altLang="x-none" sz="2000" err="1"/>
              <a:t>двохсекторному</a:t>
            </a:r>
            <a:r>
              <a:rPr lang="uk-UA" altLang="x-none" sz="2000"/>
              <a:t> випадку вони можуть бути більш різноманітними.</a:t>
            </a:r>
            <a:r>
              <a:rPr sz="2000"/>
              <a:t>  </a:t>
            </a:r>
            <a:endParaRPr sz="2000"/>
          </a:p>
        </p:txBody>
      </p:sp>
      <p:sp>
        <p:nvSpPr>
          <p:cNvPr id="129029" name="Rectangles 129028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29028" name="Object 129027"/>
          <p:cNvGraphicFramePr/>
          <p:nvPr/>
        </p:nvGraphicFramePr>
        <p:xfrm>
          <a:off x="3311525" y="2492375"/>
          <a:ext cx="36607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1" imgW="2424430" imgH="241300" progId="Equation.3">
                  <p:embed/>
                </p:oleObj>
              </mc:Choice>
              <mc:Fallback>
                <p:oleObj name="" r:id="rId1" imgW="2424430" imgH="241300" progId="Equation.3">
                  <p:embed/>
                  <p:pic>
                    <p:nvPicPr>
                      <p:cNvPr id="0" name="Picture 314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11525" y="2492375"/>
                        <a:ext cx="3660775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1" name="Rectangles 129030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29030" name="Object 129029"/>
          <p:cNvGraphicFramePr/>
          <p:nvPr/>
        </p:nvGraphicFramePr>
        <p:xfrm>
          <a:off x="3311525" y="2924175"/>
          <a:ext cx="37576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" r:id="rId3" imgW="2487930" imgH="241300" progId="Equation.3">
                  <p:embed/>
                </p:oleObj>
              </mc:Choice>
              <mc:Fallback>
                <p:oleObj name="" r:id="rId3" imgW="2487930" imgH="241300" progId="Equation.3">
                  <p:embed/>
                  <p:pic>
                    <p:nvPicPr>
                      <p:cNvPr id="0" name="Picture 31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1525" y="2924175"/>
                        <a:ext cx="3757613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3" name="Rectangles 129032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29032" name="Object 129031"/>
          <p:cNvGraphicFramePr/>
          <p:nvPr/>
        </p:nvGraphicFramePr>
        <p:xfrm>
          <a:off x="3384550" y="4832350"/>
          <a:ext cx="34147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5" imgW="2259330" imgH="241300" progId="Equation.3">
                  <p:embed/>
                </p:oleObj>
              </mc:Choice>
              <mc:Fallback>
                <p:oleObj name="" r:id="rId5" imgW="2259330" imgH="241300" progId="Equation.3">
                  <p:embed/>
                  <p:pic>
                    <p:nvPicPr>
                      <p:cNvPr id="0" name="Picture 314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84550" y="4832350"/>
                        <a:ext cx="3414713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Title 13004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Нелінійні рівняння Леонтьєва для </a:t>
            </a:r>
            <a:r>
              <a:rPr lang="uk-UA" altLang="x-none" sz="3200" err="1"/>
              <a:t>двохсекторної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130051" name="Text Placeholder 130050"/>
          <p:cNvSpPr>
            <a:spLocks noGrp="1"/>
          </p:cNvSpPr>
          <p:nvPr>
            <p:ph type="body" idx="1"/>
          </p:nvPr>
        </p:nvSpPr>
        <p:spPr>
          <a:xfrm>
            <a:off x="1370013" y="1809750"/>
            <a:ext cx="7313612" cy="4606925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Тепер рівняння (2.2) приймають вигляд:</a:t>
            </a:r>
            <a:r>
              <a:rPr sz="2000"/>
              <a:t> </a:t>
            </a:r>
            <a:br>
              <a:rPr sz="2000"/>
            </a:br>
            <a:br>
              <a:rPr sz="2000"/>
            </a:br>
            <a:r>
              <a:rPr sz="2000"/>
              <a:t>							(2.4)</a:t>
            </a:r>
            <a:endParaRPr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Порівняємо рівняння (2.3) і (2.4).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Відповідно до (2.3) ми можемо довільно задавати величини</a:t>
            </a:r>
            <a:r>
              <a:rPr lang="uk-UA" altLang="x-none" sz="2000" b="1" i="1"/>
              <a:t>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,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en-US" altLang="x-none" sz="2000"/>
              <a:t> </a:t>
            </a:r>
            <a:r>
              <a:rPr lang="uk-UA" altLang="x-none" sz="2000"/>
              <a:t>обчислюючи значення величин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,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, що відповідають їм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Таким чином, тут зберігається типове для лінійної постановки припущення про необмежені можливості змін обсягів виробництва в секторах економічної системи.</a:t>
            </a:r>
            <a:r>
              <a:rPr sz="2000"/>
              <a:t> </a:t>
            </a:r>
            <a:endParaRPr sz="2000"/>
          </a:p>
        </p:txBody>
      </p:sp>
      <p:sp>
        <p:nvSpPr>
          <p:cNvPr id="130053" name="Rectangles 130052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30052" name="Object 130051"/>
          <p:cNvGraphicFramePr/>
          <p:nvPr/>
        </p:nvGraphicFramePr>
        <p:xfrm>
          <a:off x="2843213" y="2276475"/>
          <a:ext cx="44735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" r:id="rId1" imgW="2957830" imgH="241300" progId="Equation.3">
                  <p:embed/>
                </p:oleObj>
              </mc:Choice>
              <mc:Fallback>
                <p:oleObj name="" r:id="rId1" imgW="2957830" imgH="241300" progId="Equation.3">
                  <p:embed/>
                  <p:pic>
                    <p:nvPicPr>
                      <p:cNvPr id="0" name="Picture 314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43213" y="2276475"/>
                        <a:ext cx="4473575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5" name="Rectangles 130054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30054" name="Object 130053"/>
          <p:cNvGraphicFramePr/>
          <p:nvPr/>
        </p:nvGraphicFramePr>
        <p:xfrm>
          <a:off x="2843213" y="2708275"/>
          <a:ext cx="45735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" r:id="rId3" imgW="3021330" imgH="241300" progId="Equation.3">
                  <p:embed/>
                </p:oleObj>
              </mc:Choice>
              <mc:Fallback>
                <p:oleObj name="" r:id="rId3" imgW="3021330" imgH="241300" progId="Equation.3">
                  <p:embed/>
                  <p:pic>
                    <p:nvPicPr>
                      <p:cNvPr id="0" name="Picture 314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213" y="2708275"/>
                        <a:ext cx="4573587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Title 10547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Біографія Леонтьєва. Продовження</a:t>
            </a:r>
            <a:endParaRPr sz="3200"/>
          </a:p>
        </p:txBody>
      </p:sp>
      <p:sp>
        <p:nvSpPr>
          <p:cNvPr id="105475" name="Text Placeholder 105474"/>
          <p:cNvSpPr>
            <a:spLocks noGrp="1"/>
          </p:cNvSpPr>
          <p:nvPr>
            <p:ph type="body" idx="1"/>
          </p:nvPr>
        </p:nvSpPr>
        <p:spPr>
          <a:xfrm>
            <a:off x="1370013" y="1676400"/>
            <a:ext cx="7631112" cy="5029200"/>
          </a:xfrm>
          <a:ln/>
        </p:spPr>
        <p:txBody>
          <a:bodyPr/>
          <a:p>
            <a:pPr>
              <a:spcBef>
                <a:spcPct val="35000"/>
              </a:spcBef>
            </a:pPr>
            <a:r>
              <a:rPr sz="2000" err="1"/>
              <a:t>Згодом</a:t>
            </a:r>
            <a:r>
              <a:rPr sz="2000"/>
              <a:t> </a:t>
            </a:r>
            <a:r>
              <a:rPr sz="2000" err="1"/>
              <a:t>пройшов</a:t>
            </a:r>
            <a:r>
              <a:rPr sz="2000"/>
              <a:t> </a:t>
            </a:r>
            <a:r>
              <a:rPr sz="2000" err="1"/>
              <a:t>тестування</a:t>
            </a:r>
            <a:r>
              <a:rPr sz="2000"/>
              <a:t> і став </a:t>
            </a:r>
            <a:r>
              <a:rPr sz="2000" err="1"/>
              <a:t>викладачем</a:t>
            </a:r>
            <a:r>
              <a:rPr sz="2000"/>
              <a:t> </a:t>
            </a:r>
            <a:r>
              <a:rPr sz="2000" err="1"/>
              <a:t>Гарвардського</a:t>
            </a:r>
            <a:r>
              <a:rPr sz="2000"/>
              <a:t> і </a:t>
            </a:r>
            <a:r>
              <a:rPr sz="2000" err="1"/>
              <a:t>Нью-Йоркського</a:t>
            </a:r>
            <a:r>
              <a:rPr sz="2000"/>
              <a:t> </a:t>
            </a:r>
            <a:r>
              <a:rPr sz="2000" err="1"/>
              <a:t>університетів</a:t>
            </a:r>
            <a:r>
              <a:rPr sz="2000"/>
              <a:t>, </a:t>
            </a:r>
            <a:r>
              <a:rPr sz="2000" err="1"/>
              <a:t>творцем</a:t>
            </a:r>
            <a:r>
              <a:rPr sz="2000"/>
              <a:t> і </a:t>
            </a:r>
            <a:r>
              <a:rPr sz="2000" err="1"/>
              <a:t>керівником</a:t>
            </a:r>
            <a:r>
              <a:rPr sz="2000"/>
              <a:t> </a:t>
            </a:r>
            <a:r>
              <a:rPr sz="2000" err="1"/>
              <a:t>американського</a:t>
            </a:r>
            <a:r>
              <a:rPr sz="2000"/>
              <a:t> </a:t>
            </a:r>
            <a:r>
              <a:rPr sz="2000" err="1"/>
              <a:t>Інституту</a:t>
            </a:r>
            <a:r>
              <a:rPr sz="2000"/>
              <a:t> </a:t>
            </a:r>
            <a:r>
              <a:rPr sz="2000" err="1"/>
              <a:t>економічного</a:t>
            </a:r>
            <a:r>
              <a:rPr sz="2000"/>
              <a:t> </a:t>
            </a:r>
            <a:r>
              <a:rPr sz="2000" err="1"/>
              <a:t>аналізу</a:t>
            </a:r>
            <a:r>
              <a:rPr sz="2000"/>
              <a:t>, </a:t>
            </a:r>
            <a:r>
              <a:rPr sz="2000" err="1"/>
              <a:t>був</a:t>
            </a:r>
            <a:r>
              <a:rPr sz="2000"/>
              <a:t> консультантом ООН.</a:t>
            </a:r>
            <a:endParaRPr sz="2000"/>
          </a:p>
          <a:p>
            <a:pPr>
              <a:spcBef>
                <a:spcPct val="35000"/>
              </a:spcBef>
            </a:pPr>
            <a:r>
              <a:rPr sz="2000" err="1"/>
              <a:t>Після</a:t>
            </a:r>
            <a:r>
              <a:rPr sz="2000"/>
              <a:t> початку </a:t>
            </a:r>
            <a:r>
              <a:rPr sz="2000" err="1"/>
              <a:t>Другої</a:t>
            </a:r>
            <a:r>
              <a:rPr sz="2000"/>
              <a:t> </a:t>
            </a:r>
            <a:r>
              <a:rPr sz="2000" err="1"/>
              <a:t>світової</a:t>
            </a:r>
            <a:r>
              <a:rPr sz="2000"/>
              <a:t> </a:t>
            </a:r>
            <a:r>
              <a:rPr sz="2000" err="1"/>
              <a:t>війни</a:t>
            </a:r>
            <a:r>
              <a:rPr sz="2000"/>
              <a:t> </a:t>
            </a:r>
            <a:r>
              <a:rPr sz="2000" err="1"/>
              <a:t>працював</a:t>
            </a:r>
            <a:r>
              <a:rPr sz="2000"/>
              <a:t> консультантом з </a:t>
            </a:r>
            <a:r>
              <a:rPr sz="2000" err="1"/>
              <a:t>економічного</a:t>
            </a:r>
            <a:r>
              <a:rPr sz="2000"/>
              <a:t> </a:t>
            </a:r>
            <a:r>
              <a:rPr sz="2000" err="1"/>
              <a:t>планування</a:t>
            </a:r>
            <a:r>
              <a:rPr sz="2000"/>
              <a:t> для </a:t>
            </a:r>
            <a:r>
              <a:rPr sz="2000" err="1"/>
              <a:t>військово-повітряних</a:t>
            </a:r>
            <a:r>
              <a:rPr sz="2000"/>
              <a:t> сил США. </a:t>
            </a:r>
            <a:r>
              <a:rPr sz="2000" err="1"/>
              <a:t>Під</a:t>
            </a:r>
            <a:r>
              <a:rPr sz="2000"/>
              <a:t> </a:t>
            </a:r>
            <a:r>
              <a:rPr sz="2000" err="1"/>
              <a:t>його</a:t>
            </a:r>
            <a:r>
              <a:rPr sz="2000"/>
              <a:t> </a:t>
            </a:r>
            <a:r>
              <a:rPr sz="2000" err="1"/>
              <a:t>керівництвом</a:t>
            </a:r>
            <a:r>
              <a:rPr sz="2000"/>
              <a:t> </a:t>
            </a:r>
            <a:r>
              <a:rPr sz="2000" err="1"/>
              <a:t>була</a:t>
            </a:r>
            <a:r>
              <a:rPr sz="2000"/>
              <a:t> </a:t>
            </a:r>
            <a:r>
              <a:rPr sz="2000" err="1"/>
              <a:t>побудована</a:t>
            </a:r>
            <a:r>
              <a:rPr sz="2000"/>
              <a:t> </a:t>
            </a:r>
            <a:r>
              <a:rPr sz="2000" err="1"/>
              <a:t>матриця</a:t>
            </a:r>
            <a:r>
              <a:rPr sz="2000"/>
              <a:t> «</a:t>
            </a:r>
            <a:r>
              <a:rPr sz="2000" err="1"/>
              <a:t>витрати</a:t>
            </a:r>
            <a:r>
              <a:rPr sz="2000"/>
              <a:t> - </a:t>
            </a:r>
            <a:r>
              <a:rPr sz="2000" err="1"/>
              <a:t>випуск</a:t>
            </a:r>
            <a:r>
              <a:rPr sz="2000"/>
              <a:t>» для </a:t>
            </a:r>
            <a:r>
              <a:rPr sz="2000" err="1"/>
              <a:t>економіки</a:t>
            </a:r>
            <a:r>
              <a:rPr sz="2000"/>
              <a:t> </a:t>
            </a:r>
            <a:r>
              <a:rPr sz="2000" err="1"/>
              <a:t>Німеччини</a:t>
            </a:r>
            <a:r>
              <a:rPr sz="2000"/>
              <a:t>. </a:t>
            </a:r>
            <a:r>
              <a:rPr sz="2000" err="1"/>
              <a:t>Матриця</a:t>
            </a:r>
            <a:r>
              <a:rPr sz="2000"/>
              <a:t> служила основою для </a:t>
            </a:r>
            <a:r>
              <a:rPr sz="2000" err="1"/>
              <a:t>вибору</a:t>
            </a:r>
            <a:r>
              <a:rPr sz="2000"/>
              <a:t> </a:t>
            </a:r>
            <a:r>
              <a:rPr sz="2000" err="1"/>
              <a:t>цілей</a:t>
            </a:r>
            <a:r>
              <a:rPr sz="2000"/>
              <a:t> </a:t>
            </a:r>
            <a:r>
              <a:rPr sz="2000" err="1"/>
              <a:t>американськими</a:t>
            </a:r>
            <a:r>
              <a:rPr sz="2000"/>
              <a:t> ВПС.</a:t>
            </a:r>
            <a:endParaRPr sz="2000"/>
          </a:p>
          <a:p>
            <a:pPr>
              <a:spcBef>
                <a:spcPct val="35000"/>
              </a:spcBef>
            </a:pPr>
            <a:r>
              <a:rPr sz="2000"/>
              <a:t>1954 </a:t>
            </a:r>
            <a:r>
              <a:rPr sz="2000" err="1"/>
              <a:t>рік</a:t>
            </a:r>
            <a:r>
              <a:rPr sz="2000"/>
              <a:t> - президент </a:t>
            </a:r>
            <a:r>
              <a:rPr sz="2000" err="1"/>
              <a:t>Економетричного</a:t>
            </a:r>
            <a:r>
              <a:rPr sz="2000"/>
              <a:t> </a:t>
            </a:r>
            <a:r>
              <a:rPr sz="2000" err="1"/>
              <a:t>суспільства</a:t>
            </a:r>
            <a:r>
              <a:rPr sz="2000"/>
              <a:t>.</a:t>
            </a:r>
            <a:endParaRPr sz="2000"/>
          </a:p>
          <a:p>
            <a:pPr>
              <a:spcBef>
                <a:spcPct val="35000"/>
              </a:spcBef>
            </a:pPr>
            <a:r>
              <a:rPr sz="2000"/>
              <a:t>1970 </a:t>
            </a:r>
            <a:r>
              <a:rPr sz="2000" err="1"/>
              <a:t>рік</a:t>
            </a:r>
            <a:r>
              <a:rPr sz="2000"/>
              <a:t> - президент </a:t>
            </a:r>
            <a:r>
              <a:rPr sz="2000" err="1"/>
              <a:t>Американської</a:t>
            </a:r>
            <a:r>
              <a:rPr sz="2000"/>
              <a:t> </a:t>
            </a:r>
            <a:r>
              <a:rPr sz="2000" err="1"/>
              <a:t>економічної</a:t>
            </a:r>
            <a:r>
              <a:rPr sz="2000"/>
              <a:t> </a:t>
            </a:r>
            <a:r>
              <a:rPr sz="2000" err="1"/>
              <a:t>асоціації</a:t>
            </a:r>
            <a:r>
              <a:rPr sz="2000"/>
              <a:t>.</a:t>
            </a:r>
            <a:endParaRPr sz="2000"/>
          </a:p>
          <a:p>
            <a:pPr>
              <a:spcBef>
                <a:spcPct val="35000"/>
              </a:spcBef>
            </a:pPr>
            <a:r>
              <a:rPr sz="2000"/>
              <a:t>1988 </a:t>
            </a:r>
            <a:r>
              <a:rPr sz="2000" err="1"/>
              <a:t>рік</a:t>
            </a:r>
            <a:r>
              <a:rPr sz="2000"/>
              <a:t> - </a:t>
            </a:r>
            <a:r>
              <a:rPr sz="2000" err="1"/>
              <a:t>запрошений</a:t>
            </a:r>
            <a:r>
              <a:rPr sz="2000"/>
              <a:t> на </a:t>
            </a:r>
            <a:r>
              <a:rPr sz="2000" err="1"/>
              <a:t>експертизу</a:t>
            </a:r>
            <a:r>
              <a:rPr sz="2000"/>
              <a:t> в СРСР, для </a:t>
            </a:r>
            <a:r>
              <a:rPr sz="2000" err="1"/>
              <a:t>вирішення</a:t>
            </a:r>
            <a:r>
              <a:rPr sz="2000"/>
              <a:t> </a:t>
            </a:r>
            <a:r>
              <a:rPr sz="2000" err="1"/>
              <a:t>питання</a:t>
            </a:r>
            <a:r>
              <a:rPr sz="2000"/>
              <a:t> про </a:t>
            </a:r>
            <a:r>
              <a:rPr sz="2000" err="1"/>
              <a:t>перебудову</a:t>
            </a:r>
            <a:r>
              <a:rPr sz="2000"/>
              <a:t>.</a:t>
            </a:r>
            <a:endParaRPr sz="20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4" name="Title 13107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рівнянь</a:t>
            </a:r>
          </a:p>
        </p:txBody>
      </p:sp>
      <p:sp>
        <p:nvSpPr>
          <p:cNvPr id="131075" name="Text Placeholder 131074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486650" cy="4967287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Відповідно до (2.4) ми маємо два нелінійних алгебраїчних рівняння щодо двох невідомих </a:t>
            </a:r>
            <a:r>
              <a:rPr lang="en-US" altLang="x-none" sz="2000" b="1" i="1"/>
              <a:t>x</a:t>
            </a:r>
            <a:r>
              <a:rPr lang="uk-UA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Ці рівняння визначають якісь значення </a:t>
            </a:r>
            <a:r>
              <a:rPr lang="en-US" altLang="x-none" sz="2000" b="1" i="1"/>
              <a:t>x</a:t>
            </a:r>
            <a:r>
              <a:rPr lang="uk-UA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, при яких має місце баланс доходів і витрат.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Таких пар значень може бути кілька, одна чи жодної, але, у будь-якому випадку, ми вже позбавлені можливості задавати значення </a:t>
            </a:r>
            <a:r>
              <a:rPr lang="en-US" altLang="x-none" sz="2000" b="1" i="1"/>
              <a:t>x</a:t>
            </a:r>
            <a:r>
              <a:rPr lang="uk-UA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довільно.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Дані значення визначає сама економічна система в залежності від своїх внутрішніх характеристик, а також у залежності від її взаємин з навколишнім середовищем.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Таким чином, і тут, як і в </a:t>
            </a:r>
            <a:r>
              <a:rPr lang="uk-UA" altLang="x-none" sz="2000" err="1"/>
              <a:t>односекторному</a:t>
            </a:r>
            <a:r>
              <a:rPr lang="uk-UA" altLang="x-none" sz="2000"/>
              <a:t> випадку, використання нелінійної моделі якісно змінює розглянуту картину, наближаючи її до реальності.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8" name="Title 13209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Приклад</a:t>
            </a:r>
          </a:p>
        </p:txBody>
      </p:sp>
      <p:sp>
        <p:nvSpPr>
          <p:cNvPr id="132099" name="Text Placeholder 132098"/>
          <p:cNvSpPr>
            <a:spLocks noGrp="1"/>
          </p:cNvSpPr>
          <p:nvPr>
            <p:ph type="body" idx="1"/>
          </p:nvPr>
        </p:nvSpPr>
        <p:spPr>
          <a:xfrm>
            <a:off x="1368425" y="1665288"/>
            <a:ext cx="7523163" cy="4978400"/>
          </a:xfrm>
          <a:ln/>
        </p:spPr>
        <p:txBody>
          <a:bodyPr/>
          <a:p>
            <a:pPr>
              <a:spcBef>
                <a:spcPct val="45000"/>
              </a:spcBef>
            </a:pPr>
            <a:r>
              <a:rPr lang="uk-UA" altLang="x-none" sz="2000"/>
              <a:t>Розглянемо конкретні варіанти функціональних залежностей. </a:t>
            </a:r>
            <a:endParaRPr lang="uk-UA" altLang="x-none" sz="2000"/>
          </a:p>
          <a:p>
            <a:pPr>
              <a:spcBef>
                <a:spcPct val="45000"/>
              </a:spcBef>
            </a:pPr>
            <a:r>
              <a:rPr lang="uk-UA" altLang="x-none" sz="2000"/>
              <a:t>Нехай перехресні зв'язки, обумовлені величинами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12</a:t>
            </a:r>
            <a:r>
              <a:rPr lang="uk-UA" altLang="x-none" sz="2000"/>
              <a:t> і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21</a:t>
            </a:r>
            <a:r>
              <a:rPr lang="uk-UA" altLang="x-none" sz="2000"/>
              <a:t>, залишаться такими ж, як у лінійному випадку</a:t>
            </a:r>
            <a:r>
              <a:rPr lang="en-US" altLang="x-none" sz="2000"/>
              <a:t>:</a:t>
            </a:r>
            <a:endParaRPr lang="en-US" altLang="x-none" sz="2000"/>
          </a:p>
          <a:p>
            <a:pPr>
              <a:spcBef>
                <a:spcPct val="45000"/>
              </a:spcBef>
            </a:pPr>
            <a:endParaRPr lang="en-US" altLang="x-none" sz="2000"/>
          </a:p>
          <a:p>
            <a:pPr>
              <a:spcBef>
                <a:spcPct val="45000"/>
              </a:spcBef>
            </a:pPr>
            <a:r>
              <a:rPr lang="uk-UA" altLang="x-none" sz="2000"/>
              <a:t>Для величин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11</a:t>
            </a:r>
            <a:r>
              <a:rPr lang="en-US" altLang="x-none" sz="2000"/>
              <a:t>,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22</a:t>
            </a:r>
            <a:r>
              <a:rPr lang="en-US" altLang="x-none" sz="2000"/>
              <a:t>,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виберемо вирази, аналогічні використаним в </a:t>
            </a:r>
            <a:r>
              <a:rPr lang="uk-UA" altLang="x-none" sz="2000" err="1"/>
              <a:t>односекторному</a:t>
            </a:r>
            <a:r>
              <a:rPr lang="uk-UA" altLang="x-none" sz="2000"/>
              <a:t> випадку: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45000"/>
              </a:spcBef>
            </a:pPr>
            <a:endParaRPr lang="en-US" altLang="x-none" sz="2000"/>
          </a:p>
          <a:p>
            <a:pPr>
              <a:spcBef>
                <a:spcPct val="45000"/>
              </a:spcBef>
            </a:pPr>
            <a:endParaRPr lang="en-US" altLang="x-none" sz="2000"/>
          </a:p>
          <a:p>
            <a:pPr>
              <a:spcBef>
                <a:spcPct val="45000"/>
              </a:spcBef>
            </a:pPr>
            <a:r>
              <a:rPr lang="uk-UA" altLang="x-none" sz="2000"/>
              <a:t>Прийняті припущення можуть означати, наприклад, що усередині кожного із секторів реалізуються більш сильні нелінійні залежності, а взаємини секторів є слабкими і, відповідно, лінійними.</a:t>
            </a:r>
            <a:r>
              <a:rPr sz="2000"/>
              <a:t>  </a:t>
            </a:r>
            <a:endParaRPr sz="2000"/>
          </a:p>
        </p:txBody>
      </p:sp>
      <p:sp>
        <p:nvSpPr>
          <p:cNvPr id="132101" name="Rectangles 132100"/>
          <p:cNvSpPr/>
          <p:nvPr/>
        </p:nvSpPr>
        <p:spPr>
          <a:xfrm>
            <a:off x="0" y="33210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32100" name="Object 132099"/>
          <p:cNvGraphicFramePr/>
          <p:nvPr/>
        </p:nvGraphicFramePr>
        <p:xfrm>
          <a:off x="3563938" y="3140075"/>
          <a:ext cx="26495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" r:id="rId1" imgW="1751965" imgH="241300" progId="Equation.3">
                  <p:embed/>
                </p:oleObj>
              </mc:Choice>
              <mc:Fallback>
                <p:oleObj name="" r:id="rId1" imgW="1751965" imgH="241300" progId="Equation.3">
                  <p:embed/>
                  <p:pic>
                    <p:nvPicPr>
                      <p:cNvPr id="0" name="Picture 314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63938" y="3140075"/>
                        <a:ext cx="2649537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3" name="Rectangles 132102"/>
          <p:cNvSpPr/>
          <p:nvPr/>
        </p:nvSpPr>
        <p:spPr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32102" name="Object 132101"/>
          <p:cNvGraphicFramePr/>
          <p:nvPr/>
        </p:nvGraphicFramePr>
        <p:xfrm>
          <a:off x="2225675" y="4303713"/>
          <a:ext cx="5659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" r:id="rId3" imgW="3768725" imgH="304800" progId="Equation.3">
                  <p:embed/>
                </p:oleObj>
              </mc:Choice>
              <mc:Fallback>
                <p:oleObj name="" r:id="rId3" imgW="3768725" imgH="304800" progId="Equation.3">
                  <p:embed/>
                  <p:pic>
                    <p:nvPicPr>
                      <p:cNvPr id="0" name="Picture 314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5675" y="4303713"/>
                        <a:ext cx="5659438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5" name="Rectangles 132104"/>
          <p:cNvSpPr/>
          <p:nvPr/>
        </p:nvSpPr>
        <p:spPr>
          <a:xfrm>
            <a:off x="0" y="32845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32104" name="Object 132103"/>
          <p:cNvGraphicFramePr/>
          <p:nvPr/>
        </p:nvGraphicFramePr>
        <p:xfrm>
          <a:off x="2159000" y="4724400"/>
          <a:ext cx="59991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" r:id="rId5" imgW="3997325" imgH="304800" progId="Equation.3">
                  <p:embed/>
                </p:oleObj>
              </mc:Choice>
              <mc:Fallback>
                <p:oleObj name="" r:id="rId5" imgW="3997325" imgH="304800" progId="Equation.3">
                  <p:embed/>
                  <p:pic>
                    <p:nvPicPr>
                      <p:cNvPr id="0" name="Picture 314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9000" y="4724400"/>
                        <a:ext cx="5999163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Title 13312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Приклад</a:t>
            </a:r>
          </a:p>
        </p:txBody>
      </p:sp>
      <p:sp>
        <p:nvSpPr>
          <p:cNvPr id="133123" name="Text Placeholder 133122"/>
          <p:cNvSpPr>
            <a:spLocks noGrp="1"/>
          </p:cNvSpPr>
          <p:nvPr>
            <p:ph type="body" idx="1"/>
          </p:nvPr>
        </p:nvSpPr>
        <p:spPr>
          <a:xfrm>
            <a:off x="1368425" y="1665288"/>
            <a:ext cx="7313613" cy="4859337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Тепер рівняння (2.4) приймуть вигляд: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Перетворимо їх до вигляду: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Отримані рівняння задають дві параболи на фазовій площині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. Найбільш типові випадки перетинання цих парабол зображені на рис. 2.1 (чотири точки перетинання), рис. </a:t>
            </a:r>
            <a:r>
              <a:rPr lang="en-US" altLang="x-none" sz="2000"/>
              <a:t>2</a:t>
            </a:r>
            <a:r>
              <a:rPr lang="uk-UA" altLang="x-none" sz="2000"/>
              <a:t>.2 (дві точки перетинання) і рис. 2.3 (немає точок перетинання).</a:t>
            </a:r>
            <a:r>
              <a:rPr sz="2000"/>
              <a:t> </a:t>
            </a:r>
            <a:endParaRPr sz="2000"/>
          </a:p>
        </p:txBody>
      </p:sp>
      <p:sp>
        <p:nvSpPr>
          <p:cNvPr id="133125" name="Rectangles 133124"/>
          <p:cNvSpPr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33124" name="Object 133123"/>
          <p:cNvGraphicFramePr/>
          <p:nvPr/>
        </p:nvGraphicFramePr>
        <p:xfrm>
          <a:off x="2159000" y="2060575"/>
          <a:ext cx="59070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" r:id="rId1" imgW="3933825" imgH="304800" progId="Equation.3">
                  <p:embed/>
                </p:oleObj>
              </mc:Choice>
              <mc:Fallback>
                <p:oleObj name="" r:id="rId1" imgW="3933825" imgH="304800" progId="Equation.3">
                  <p:embed/>
                  <p:pic>
                    <p:nvPicPr>
                      <p:cNvPr id="0" name="Picture 315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59000" y="2060575"/>
                        <a:ext cx="5907088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7" name="Rectangles 133126"/>
          <p:cNvSpPr/>
          <p:nvPr/>
        </p:nvSpPr>
        <p:spPr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33126" name="Object 133125"/>
          <p:cNvGraphicFramePr/>
          <p:nvPr/>
        </p:nvGraphicFramePr>
        <p:xfrm>
          <a:off x="2159000" y="2492375"/>
          <a:ext cx="61769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" r:id="rId3" imgW="4110990" imgH="304800" progId="Equation.3">
                  <p:embed/>
                </p:oleObj>
              </mc:Choice>
              <mc:Fallback>
                <p:oleObj name="" r:id="rId3" imgW="4110990" imgH="304800" progId="Equation.3">
                  <p:embed/>
                  <p:pic>
                    <p:nvPicPr>
                      <p:cNvPr id="0" name="Picture 315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9000" y="2492375"/>
                        <a:ext cx="6176963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9" name="Rectangles 133128"/>
          <p:cNvSpPr/>
          <p:nvPr/>
        </p:nvSpPr>
        <p:spPr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33128" name="Object 133127"/>
          <p:cNvGraphicFramePr/>
          <p:nvPr/>
        </p:nvGraphicFramePr>
        <p:xfrm>
          <a:off x="2484438" y="3482975"/>
          <a:ext cx="50085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" r:id="rId5" imgW="3605530" imgH="482600" progId="Equation.3">
                  <p:embed/>
                </p:oleObj>
              </mc:Choice>
              <mc:Fallback>
                <p:oleObj name="" r:id="rId5" imgW="3605530" imgH="482600" progId="Equation.3">
                  <p:embed/>
                  <p:pic>
                    <p:nvPicPr>
                      <p:cNvPr id="0" name="Picture 315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4438" y="3482975"/>
                        <a:ext cx="5008562" cy="673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1" name="Rectangles 133130"/>
          <p:cNvSpPr/>
          <p:nvPr/>
        </p:nvSpPr>
        <p:spPr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33130" name="Object 133129"/>
          <p:cNvGraphicFramePr/>
          <p:nvPr/>
        </p:nvGraphicFramePr>
        <p:xfrm>
          <a:off x="2447925" y="4149725"/>
          <a:ext cx="51768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" r:id="rId7" imgW="3731895" imgH="482600" progId="Equation.3">
                  <p:embed/>
                </p:oleObj>
              </mc:Choice>
              <mc:Fallback>
                <p:oleObj name="" r:id="rId7" imgW="3731895" imgH="482600" progId="Equation.3">
                  <p:embed/>
                  <p:pic>
                    <p:nvPicPr>
                      <p:cNvPr id="0" name="Picture 315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47925" y="4149725"/>
                        <a:ext cx="5176838" cy="674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4161" name="Group 134160"/>
          <p:cNvGrpSpPr/>
          <p:nvPr/>
        </p:nvGrpSpPr>
        <p:grpSpPr>
          <a:xfrm>
            <a:off x="3419475" y="3536950"/>
            <a:ext cx="3276600" cy="3160713"/>
            <a:chOff x="2064" y="2228"/>
            <a:chExt cx="2064" cy="1991"/>
          </a:xfrm>
        </p:grpSpPr>
        <p:graphicFrame>
          <p:nvGraphicFramePr>
            <p:cNvPr id="134156" name="Object 134155"/>
            <p:cNvGraphicFramePr/>
            <p:nvPr/>
          </p:nvGraphicFramePr>
          <p:xfrm>
            <a:off x="2336" y="2228"/>
            <a:ext cx="1632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" name="" r:id="rId1" imgW="2876550" imgH="3038475" progId="CorelDraw.Graphic.7">
                    <p:embed/>
                  </p:oleObj>
                </mc:Choice>
                <mc:Fallback>
                  <p:oleObj name="" r:id="rId1" imgW="2876550" imgH="3038475" progId="CorelDraw.Graphic.7">
                    <p:embed/>
                    <p:pic>
                      <p:nvPicPr>
                        <p:cNvPr id="0" name="Picture 315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336" y="2228"/>
                          <a:ext cx="1632" cy="17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158" name="Text Box 134157"/>
            <p:cNvSpPr txBox="1"/>
            <p:nvPr/>
          </p:nvSpPr>
          <p:spPr>
            <a:xfrm>
              <a:off x="2064" y="3838"/>
              <a:ext cx="2064" cy="38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Arial" panose="020B0604020202020204" pitchFamily="34" charset="0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Arial" panose="020B0604020202020204" pitchFamily="34" charset="0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Arial" panose="020B0604020202020204" pitchFamily="34" charset="0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Arial" panose="020B0604020202020204" pitchFamily="34" charset="0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 b="0" i="0" u="non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Arial" panose="020B0604020202020204" pitchFamily="34" charset="0"/>
                </a:defRPr>
              </a:lvl5pPr>
            </a:lstStyle>
            <a:p>
              <a:pPr marL="0" lvl="0" indent="0" algn="ctr"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uk-UA" altLang="x-none" sz="1900"/>
                <a:t>Рис. 2.3 </a:t>
              </a:r>
              <a:br>
                <a:rPr lang="uk-UA" altLang="x-none" sz="1900"/>
              </a:br>
              <a:r>
                <a:rPr lang="uk-UA" altLang="x-none" sz="1900"/>
                <a:t>Немає точок перетинання</a:t>
              </a:r>
              <a:endParaRPr sz="1900"/>
            </a:p>
          </p:txBody>
        </p:sp>
      </p:grpSp>
      <p:sp>
        <p:nvSpPr>
          <p:cNvPr id="134146" name="Title 13414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Приклад</a:t>
            </a:r>
          </a:p>
        </p:txBody>
      </p:sp>
      <p:sp>
        <p:nvSpPr>
          <p:cNvPr id="134149" name="Rectangles 134148"/>
          <p:cNvSpPr/>
          <p:nvPr/>
        </p:nvSpPr>
        <p:spPr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4151" name="Rectangles 134150"/>
          <p:cNvSpPr/>
          <p:nvPr/>
        </p:nvSpPr>
        <p:spPr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34159" name="Group 134158"/>
          <p:cNvGrpSpPr/>
          <p:nvPr/>
        </p:nvGrpSpPr>
        <p:grpSpPr>
          <a:xfrm>
            <a:off x="647700" y="1592263"/>
            <a:ext cx="2843213" cy="3051175"/>
            <a:chOff x="408" y="1003"/>
            <a:chExt cx="1791" cy="1922"/>
          </a:xfrm>
        </p:grpSpPr>
        <p:graphicFrame>
          <p:nvGraphicFramePr>
            <p:cNvPr id="134150" name="Object 134149"/>
            <p:cNvGraphicFramePr/>
            <p:nvPr/>
          </p:nvGraphicFramePr>
          <p:xfrm>
            <a:off x="567" y="1003"/>
            <a:ext cx="1632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9" name="" r:id="rId3" imgW="2876550" imgH="3038475" progId="CorelDraw.Graphic.7">
                    <p:embed/>
                  </p:oleObj>
                </mc:Choice>
                <mc:Fallback>
                  <p:oleObj name="" r:id="rId3" imgW="2876550" imgH="3038475" progId="CorelDraw.Graphic.7">
                    <p:embed/>
                    <p:pic>
                      <p:nvPicPr>
                        <p:cNvPr id="0" name="Picture 3148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67" y="1003"/>
                          <a:ext cx="1632" cy="17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152" name="Text Box 134151"/>
            <p:cNvSpPr txBox="1"/>
            <p:nvPr/>
          </p:nvSpPr>
          <p:spPr>
            <a:xfrm>
              <a:off x="408" y="2591"/>
              <a:ext cx="1656" cy="33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2.1 </a:t>
              </a:r>
              <a:br>
                <a:rPr lang="uk-UA" altLang="x-none" sz="1800">
                  <a:latin typeface="Verdana" panose="020B0604030504040204" pitchFamily="34" charset="0"/>
                </a:rPr>
              </a:br>
              <a:r>
                <a:rPr lang="uk-UA" altLang="x-none" sz="1800">
                  <a:latin typeface="Verdana" panose="020B0604030504040204" pitchFamily="34" charset="0"/>
                </a:rPr>
                <a:t>4 точки перетинання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  <p:sp>
        <p:nvSpPr>
          <p:cNvPr id="134154" name="Rectangles 13415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4157" name="Rectangles 134156"/>
          <p:cNvSpPr/>
          <p:nvPr/>
        </p:nvSpPr>
        <p:spPr>
          <a:xfrm>
            <a:off x="0" y="19097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34160" name="Group 134159"/>
          <p:cNvGrpSpPr/>
          <p:nvPr/>
        </p:nvGrpSpPr>
        <p:grpSpPr>
          <a:xfrm>
            <a:off x="6011863" y="1592263"/>
            <a:ext cx="2843212" cy="3197225"/>
            <a:chOff x="3787" y="1003"/>
            <a:chExt cx="1791" cy="2014"/>
          </a:xfrm>
        </p:grpSpPr>
        <p:graphicFrame>
          <p:nvGraphicFramePr>
            <p:cNvPr id="134153" name="Object 134152"/>
            <p:cNvGraphicFramePr/>
            <p:nvPr/>
          </p:nvGraphicFramePr>
          <p:xfrm>
            <a:off x="3946" y="1003"/>
            <a:ext cx="1632" cy="1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0" name="" r:id="rId5" imgW="2876550" imgH="3038475" progId="CorelDraw.Graphic.7">
                    <p:embed/>
                  </p:oleObj>
                </mc:Choice>
                <mc:Fallback>
                  <p:oleObj name="" r:id="rId5" imgW="2876550" imgH="3038475" progId="CorelDraw.Graphic.7">
                    <p:embed/>
                    <p:pic>
                      <p:nvPicPr>
                        <p:cNvPr id="0" name="Picture 314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46" y="1003"/>
                          <a:ext cx="1632" cy="17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155" name="Text Placeholder 134154"/>
            <p:cNvSpPr txBox="1"/>
            <p:nvPr>
              <p:ph type="body" idx="1"/>
            </p:nvPr>
          </p:nvSpPr>
          <p:spPr>
            <a:xfrm>
              <a:off x="3787" y="2636"/>
              <a:ext cx="1706" cy="381"/>
            </a:xfrm>
            <a:solidFill>
              <a:schemeClr val="bg1"/>
            </a:solidFill>
            <a:ln/>
          </p:spPr>
          <p:txBody>
            <a:bodyPr vert="horz" wrap="square" lIns="91440" tIns="45720" rIns="91440" bIns="45720" anchor="t" anchorCtr="0"/>
            <a:p>
              <a:pPr marL="0" indent="0" algn="ctr">
                <a:lnSpc>
                  <a:spcPct val="8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uk-UA" altLang="x-none" sz="1900"/>
                <a:t>Рис. 2.2 </a:t>
              </a:r>
              <a:br>
                <a:rPr lang="uk-UA" altLang="x-none" sz="1900"/>
              </a:br>
              <a:r>
                <a:rPr lang="uk-UA" altLang="x-none" sz="1900"/>
                <a:t>2 точки перетинання</a:t>
              </a:r>
              <a:endParaRPr sz="1900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Title 13516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результатів</a:t>
            </a:r>
          </a:p>
        </p:txBody>
      </p:sp>
      <p:sp>
        <p:nvSpPr>
          <p:cNvPr id="135171" name="Text Placeholder 13517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Відповідно цим випадкам система має чотири, два чи жодного положення рівноваги.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Взаємини цих положень, а також їхня стійкість чи нестійкість можуть бути докладно розглянуті при вивченні нелінійних динамічних моделей.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Можна лише констатувати, що врахування </a:t>
            </a:r>
            <a:r>
              <a:rPr lang="uk-UA" altLang="x-none" sz="2000" err="1"/>
              <a:t>нелінійності</a:t>
            </a:r>
            <a:r>
              <a:rPr lang="uk-UA" altLang="x-none" sz="2000"/>
              <a:t> дозволяє розглянути принципово нові явища, що мають безсумнівний економічний зміст, причому такі, які не могли бути враховані в лінійних моделях.</a:t>
            </a:r>
            <a:r>
              <a:rPr sz="2000"/>
              <a:t>  </a:t>
            </a:r>
            <a:endParaRPr sz="2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4" name="Title 13619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 b="1"/>
              <a:t>Економічна система з довільною кількістю секторів</a:t>
            </a:r>
            <a:r>
              <a:rPr sz="3200"/>
              <a:t> </a:t>
            </a:r>
            <a:endParaRPr sz="3200"/>
          </a:p>
        </p:txBody>
      </p:sp>
      <p:sp>
        <p:nvSpPr>
          <p:cNvPr id="136195" name="Text Placeholder 136194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558087" cy="4968875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/>
              <a:t>Розглянемо випадок довільної кількості секторів з обсягами виробництва в них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en-US" altLang="x-none" sz="2000"/>
              <a:t>, …, </a:t>
            </a:r>
            <a:r>
              <a:rPr lang="en-US" altLang="x-none" sz="2000" b="1" i="1" err="1"/>
              <a:t>x</a:t>
            </a:r>
            <a:r>
              <a:rPr lang="en-US" altLang="x-none" sz="2000" b="1" i="1" baseline="-25000" err="1"/>
              <a:t>n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Позначимо, як і раніше, величину виробничих витрат, що перераховуються із сектора номер </a:t>
            </a:r>
            <a:r>
              <a:rPr lang="uk-UA" altLang="x-none" sz="2000" i="1"/>
              <a:t>i</a:t>
            </a:r>
            <a:r>
              <a:rPr lang="uk-UA" altLang="x-none" sz="2000"/>
              <a:t> в сектор номер </a:t>
            </a:r>
            <a:r>
              <a:rPr lang="uk-UA" altLang="x-none" sz="2000" i="1"/>
              <a:t>j</a:t>
            </a:r>
            <a:r>
              <a:rPr lang="uk-UA" altLang="x-none" sz="2000"/>
              <a:t> через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ij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Вивчимо, від чого може залежати ця величина. 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Раніше, у лінійному випадку, ми мали пропорційну залежність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ij</a:t>
            </a:r>
            <a:r>
              <a:rPr lang="uk-UA" altLang="x-none" sz="2000"/>
              <a:t> від величини </a:t>
            </a:r>
            <a:r>
              <a:rPr lang="en-US" altLang="x-none" sz="2000" b="1" i="1" err="1"/>
              <a:t>x</a:t>
            </a:r>
            <a:r>
              <a:rPr lang="en-US" altLang="x-none" sz="2000" b="1" i="1" baseline="-25000" err="1"/>
              <a:t>j</a:t>
            </a:r>
            <a:r>
              <a:rPr lang="uk-UA" altLang="x-none" sz="2000"/>
              <a:t>:</a:t>
            </a:r>
            <a:r>
              <a:rPr sz="2000"/>
              <a:t>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ij</a:t>
            </a:r>
            <a:r>
              <a:rPr lang="en-US" altLang="x-none" sz="2000" b="1" i="1"/>
              <a:t>=</a:t>
            </a:r>
            <a:r>
              <a:rPr lang="en-US" altLang="x-none" sz="2000" b="1" i="1" err="1"/>
              <a:t>a</a:t>
            </a:r>
            <a:r>
              <a:rPr lang="en-US" altLang="x-none" sz="2000" b="1" i="1" baseline="-25000" err="1"/>
              <a:t>ij</a:t>
            </a:r>
            <a:r>
              <a:rPr lang="en-US" altLang="x-none" sz="2000" b="1" i="1" err="1"/>
              <a:t>x</a:t>
            </a:r>
            <a:r>
              <a:rPr lang="en-US" altLang="x-none" sz="2000" b="1" i="1" baseline="-25000" err="1"/>
              <a:t>j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Інакше кажучи, виробничі витрати сектора номер </a:t>
            </a:r>
            <a:r>
              <a:rPr lang="uk-UA" altLang="x-none" sz="2000" b="1" i="1"/>
              <a:t>j</a:t>
            </a:r>
            <a:r>
              <a:rPr lang="uk-UA" altLang="x-none" sz="2000"/>
              <a:t> залежали тільки від обсягу виробництва в цьому секторі. 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Тут ми знову маємо типово лінійний підхід, відповідно до якого обсяг виробництва може призначатися довільно з впевненістю в тому, що необхідні для цього ресурси обов'язково знайдуться. </a:t>
            </a:r>
            <a:endParaRPr sz="20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8" name="Title 137217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594600" cy="1143000"/>
          </a:xfrm>
          <a:ln/>
        </p:spPr>
        <p:txBody>
          <a:bodyPr anchor="b" anchorCtr="0"/>
          <a:p>
            <a:r>
              <a:rPr lang="uk-UA" altLang="x-none" sz="3000"/>
              <a:t>Залежності виробничих витрат та вільних залишків від обсягів виробництва</a:t>
            </a:r>
            <a:endParaRPr sz="3000"/>
          </a:p>
        </p:txBody>
      </p:sp>
      <p:sp>
        <p:nvSpPr>
          <p:cNvPr id="137219" name="Text Placeholder 137218"/>
          <p:cNvSpPr>
            <a:spLocks noGrp="1"/>
          </p:cNvSpPr>
          <p:nvPr>
            <p:ph type="body" idx="1"/>
          </p:nvPr>
        </p:nvSpPr>
        <p:spPr>
          <a:xfrm>
            <a:off x="1370013" y="1809750"/>
            <a:ext cx="7631112" cy="4427538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Однак це зовсім не обов'язково. Сектор номер </a:t>
            </a:r>
            <a:r>
              <a:rPr lang="uk-UA" altLang="x-none" sz="2000" b="1" i="1"/>
              <a:t>i</a:t>
            </a:r>
            <a:r>
              <a:rPr lang="uk-UA" altLang="x-none" sz="2000"/>
              <a:t> може просто не справитися з заявкою на надмірно велику кількість виробничих витрат сектора номер </a:t>
            </a:r>
            <a:r>
              <a:rPr lang="uk-UA" altLang="x-none" sz="2000" b="1" i="1"/>
              <a:t>j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Таким чином, при з'ясуванні значень величини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ij</a:t>
            </a:r>
            <a:r>
              <a:rPr lang="uk-UA" altLang="x-none" sz="2000"/>
              <a:t>, взагалі кажучи, бажано враховувати не тільки значення </a:t>
            </a:r>
            <a:r>
              <a:rPr lang="en-US" altLang="x-none" sz="2000" b="1" i="1" err="1"/>
              <a:t>x</a:t>
            </a:r>
            <a:r>
              <a:rPr lang="en-US" altLang="x-none" sz="2000" b="1" i="1" baseline="-25000" err="1"/>
              <a:t>j</a:t>
            </a:r>
            <a:r>
              <a:rPr lang="uk-UA" altLang="x-none" sz="2000"/>
              <a:t>, але і значення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i</a:t>
            </a:r>
            <a:r>
              <a:rPr lang="uk-UA" altLang="x-none" sz="2000"/>
              <a:t>, тобто обсяг виробництва в секторі-постачальнику.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підсумку виходить наступна функціональна залежність:</a:t>
            </a:r>
            <a:r>
              <a:rPr sz="2000"/>
              <a:t> </a:t>
            </a:r>
            <a:r>
              <a:rPr lang="en-US" altLang="x-none" sz="2000" b="1" i="1"/>
              <a:t>w</a:t>
            </a:r>
            <a:r>
              <a:rPr lang="en-US" altLang="x-none" sz="2000" b="1" i="1" baseline="-25000"/>
              <a:t>ij</a:t>
            </a:r>
            <a:r>
              <a:rPr lang="en-US" altLang="x-none" sz="2000" b="1" i="1"/>
              <a:t>=w</a:t>
            </a:r>
            <a:r>
              <a:rPr lang="en-US" altLang="x-none" sz="2000" b="1" i="1" baseline="-25000"/>
              <a:t>ij</a:t>
            </a:r>
            <a:r>
              <a:rPr lang="en-US" altLang="x-none" sz="2000" b="1" i="1"/>
              <a:t>(x</a:t>
            </a:r>
            <a:r>
              <a:rPr lang="en-US" altLang="x-none" sz="2000" b="1" i="1" baseline="-25000"/>
              <a:t>j</a:t>
            </a:r>
            <a:r>
              <a:rPr lang="en-US" altLang="x-none" sz="2000" b="1" i="1"/>
              <a:t>,x</a:t>
            </a:r>
            <a:r>
              <a:rPr lang="en-US" altLang="x-none" sz="2000" b="1" i="1" baseline="-25000"/>
              <a:t>j</a:t>
            </a:r>
            <a:r>
              <a:rPr lang="en-US" altLang="x-none" sz="2000" b="1" i="1"/>
              <a:t>)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Припустимо також, що величина вільного залишку </a:t>
            </a:r>
            <a:r>
              <a:rPr lang="en-US" altLang="x-none" sz="2000" b="1" i="1" err="1"/>
              <a:t>y</a:t>
            </a:r>
            <a:r>
              <a:rPr lang="en-US" altLang="x-none" sz="2000" b="1" i="1" baseline="-25000" err="1"/>
              <a:t>i</a:t>
            </a:r>
            <a:r>
              <a:rPr lang="uk-UA" altLang="x-none" sz="2000"/>
              <a:t> залежить тільки від обсягу виробництва в секторі номер </a:t>
            </a:r>
            <a:r>
              <a:rPr lang="uk-UA" altLang="x-none" sz="2000" b="1" i="1"/>
              <a:t>i</a:t>
            </a:r>
            <a:r>
              <a:rPr lang="uk-UA" altLang="x-none" sz="2000"/>
              <a:t>:</a:t>
            </a:r>
            <a:r>
              <a:rPr sz="2000"/>
              <a:t> </a:t>
            </a:r>
            <a:r>
              <a:rPr lang="en-US" altLang="x-none" sz="2000" b="1" i="1" err="1"/>
              <a:t>y</a:t>
            </a:r>
            <a:r>
              <a:rPr lang="en-US" altLang="x-none" sz="2000" b="1" i="1" baseline="-25000" err="1"/>
              <a:t>i</a:t>
            </a:r>
            <a:r>
              <a:rPr lang="en-US" altLang="x-none" sz="2000" b="1" i="1"/>
              <a:t>=</a:t>
            </a:r>
            <a:r>
              <a:rPr lang="en-US" altLang="x-none" sz="2000" b="1" i="1" err="1"/>
              <a:t>y</a:t>
            </a:r>
            <a:r>
              <a:rPr lang="en-US" altLang="x-none" sz="2000" b="1" i="1" baseline="-25000" err="1"/>
              <a:t>i</a:t>
            </a:r>
            <a:r>
              <a:rPr lang="en-US" altLang="x-none" sz="2000" b="1" i="1" err="1"/>
              <a:t>(x</a:t>
            </a:r>
            <a:r>
              <a:rPr lang="en-US" altLang="x-none" sz="2000" b="1" i="1" baseline="-25000" err="1"/>
              <a:t>i</a:t>
            </a:r>
            <a:r>
              <a:rPr lang="en-US" altLang="x-none" sz="2000" b="1" i="1"/>
              <a:t>)</a:t>
            </a:r>
            <a:r>
              <a:rPr lang="en-US" altLang="x-none" sz="2000"/>
              <a:t>.</a:t>
            </a:r>
            <a:endParaRPr sz="2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2" name="Title 13824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Система балансових рівнянь Леонтьєва</a:t>
            </a:r>
            <a:endParaRPr sz="3200"/>
          </a:p>
        </p:txBody>
      </p:sp>
      <p:sp>
        <p:nvSpPr>
          <p:cNvPr id="138243" name="Text Placeholder 138242"/>
          <p:cNvSpPr>
            <a:spLocks noGrp="1"/>
          </p:cNvSpPr>
          <p:nvPr>
            <p:ph type="body" idx="1"/>
          </p:nvPr>
        </p:nvSpPr>
        <p:spPr>
          <a:xfrm>
            <a:off x="1368425" y="1665288"/>
            <a:ext cx="7313613" cy="4859337"/>
          </a:xfrm>
          <a:ln/>
        </p:spPr>
        <p:txBody>
          <a:bodyPr/>
          <a:p>
            <a:pPr>
              <a:spcBef>
                <a:spcPct val="30000"/>
              </a:spcBef>
            </a:pPr>
            <a:r>
              <a:rPr lang="uk-UA" altLang="x-none" sz="2000"/>
              <a:t>З урахуванням усіх зазначених припущень можна записати наступну систему балансових рівнянь:</a:t>
            </a:r>
            <a:r>
              <a:rPr sz="2000"/>
              <a:t> </a:t>
            </a:r>
            <a:endParaRPr sz="2000"/>
          </a:p>
          <a:p>
            <a:pPr>
              <a:spcBef>
                <a:spcPct val="30000"/>
              </a:spcBef>
            </a:pPr>
            <a:endParaRPr lang="uk-UA" altLang="x-none" sz="2000"/>
          </a:p>
          <a:p>
            <a:pPr>
              <a:spcBef>
                <a:spcPct val="30000"/>
              </a:spcBef>
            </a:pPr>
            <a:endParaRPr lang="uk-UA" altLang="x-none" sz="2000"/>
          </a:p>
          <a:p>
            <a:pPr>
              <a:spcBef>
                <a:spcPct val="30000"/>
              </a:spcBef>
            </a:pPr>
            <a:endParaRPr lang="uk-UA" altLang="x-none" sz="2000"/>
          </a:p>
          <a:p>
            <a:pPr>
              <a:spcBef>
                <a:spcPct val="30000"/>
              </a:spcBef>
            </a:pPr>
            <a:endParaRPr lang="uk-UA" altLang="x-none" sz="2000"/>
          </a:p>
          <a:p>
            <a:pPr>
              <a:spcBef>
                <a:spcPct val="30000"/>
              </a:spcBef>
            </a:pPr>
            <a:endParaRPr lang="uk-UA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Ця система рівнянь дозволяє розглядати і вирішувати значно більш широке коло задач, ніж у лінійному випадку, з якісно іншими результатами.</a:t>
            </a:r>
            <a:r>
              <a:rPr sz="2000"/>
              <a:t> </a:t>
            </a:r>
            <a:endParaRPr sz="2000"/>
          </a:p>
          <a:p>
            <a:pPr>
              <a:spcBef>
                <a:spcPct val="30000"/>
              </a:spcBef>
            </a:pPr>
            <a:r>
              <a:rPr lang="uk-UA" altLang="x-none" sz="2000"/>
              <a:t>Зокрема, тепер величини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en-US" altLang="x-none" sz="2000"/>
              <a:t>, …, </a:t>
            </a:r>
            <a:r>
              <a:rPr lang="en-US" altLang="x-none" sz="2000" b="1" i="1" err="1"/>
              <a:t>x</a:t>
            </a:r>
            <a:r>
              <a:rPr lang="en-US" altLang="x-none" sz="2000" b="1" i="1" baseline="-25000" err="1"/>
              <a:t>n</a:t>
            </a:r>
            <a:r>
              <a:rPr lang="uk-UA" altLang="x-none" sz="2000"/>
              <a:t> не можуть задаватися довільно, а повинні знаходитися як рішення системи рівнянь.</a:t>
            </a:r>
            <a:r>
              <a:rPr sz="2000"/>
              <a:t> </a:t>
            </a:r>
            <a:endParaRPr sz="2000"/>
          </a:p>
        </p:txBody>
      </p:sp>
      <p:sp>
        <p:nvSpPr>
          <p:cNvPr id="138245" name="Rectangles 138244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38244" name="Object 138243"/>
          <p:cNvGraphicFramePr/>
          <p:nvPr/>
        </p:nvGraphicFramePr>
        <p:xfrm>
          <a:off x="2051050" y="2528888"/>
          <a:ext cx="54546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" r:id="rId1" imgW="3605530" imgH="241300" progId="Equation.3">
                  <p:embed/>
                </p:oleObj>
              </mc:Choice>
              <mc:Fallback>
                <p:oleObj name="" r:id="rId1" imgW="3605530" imgH="241300" progId="Equation.3">
                  <p:embed/>
                  <p:pic>
                    <p:nvPicPr>
                      <p:cNvPr id="0" name="Picture 311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51050" y="2528888"/>
                        <a:ext cx="5454650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7" name="Rectangles 138246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38246" name="Object 138245"/>
          <p:cNvGraphicFramePr/>
          <p:nvPr/>
        </p:nvGraphicFramePr>
        <p:xfrm>
          <a:off x="2051050" y="3014663"/>
          <a:ext cx="57308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" r:id="rId3" imgW="3784600" imgH="469900" progId="Equation.3">
                  <p:embed/>
                </p:oleObj>
              </mc:Choice>
              <mc:Fallback>
                <p:oleObj name="" r:id="rId3" imgW="3784600" imgH="469900" progId="Equation.3">
                  <p:embed/>
                  <p:pic>
                    <p:nvPicPr>
                      <p:cNvPr id="0" name="Picture 3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050" y="3014663"/>
                        <a:ext cx="5730875" cy="701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9" name="Rectangles 138248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38248" name="Object 138247"/>
          <p:cNvGraphicFramePr/>
          <p:nvPr/>
        </p:nvGraphicFramePr>
        <p:xfrm>
          <a:off x="2051050" y="3716338"/>
          <a:ext cx="56022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" r:id="rId5" imgW="3706495" imgH="241300" progId="Equation.3">
                  <p:embed/>
                </p:oleObj>
              </mc:Choice>
              <mc:Fallback>
                <p:oleObj name="" r:id="rId5" imgW="3706495" imgH="241300" progId="Equation.3">
                  <p:embed/>
                  <p:pic>
                    <p:nvPicPr>
                      <p:cNvPr id="0" name="Picture 31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1050" y="3716338"/>
                        <a:ext cx="5602288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6" name="Title 13926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результатів</a:t>
            </a:r>
          </a:p>
        </p:txBody>
      </p:sp>
      <p:sp>
        <p:nvSpPr>
          <p:cNvPr id="139267" name="Text Placeholder 139266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523162" cy="4733925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Рішення систем нелінійних рівнянь являє собою більш складну задачу, ніж у лінійному випадку, однак при використанні комп'ютерів і ефективних чисельних методів рішення, наприклад, методу Ньютона, ця задача цілком розв'язна.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Однак тут потрібно знову застерегти від захоплення універсальними моделями з великою кількістю секторів.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Чим більше секторів, тим складніше збирати необхідну інформацію для побудови моделей і тем складніше вирішувати відповідні рівняння.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Реальним і адекватним суті розв'язуваних задач є використання спеціалізованих моделей з відносно невеликою кількістю секторів.</a:t>
            </a:r>
            <a:r>
              <a:rPr sz="2000"/>
              <a:t>  </a:t>
            </a:r>
            <a:endParaRPr sz="20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0296" name="Subtitle 140295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70000"/>
            </a:pPr>
            <a:endParaRPr kern="1200" baseline="0"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  <p:sp>
        <p:nvSpPr>
          <p:cNvPr id="140297" name="Title 140296"/>
          <p:cNvSpPr>
            <a:spLocks noGrp="1"/>
          </p:cNvSpPr>
          <p:nvPr>
            <p:ph type="ctrTitle"/>
          </p:nvPr>
        </p:nvSpPr>
        <p:spPr>
          <a:xfrm>
            <a:off x="1443038" y="404813"/>
            <a:ext cx="7232650" cy="2025650"/>
          </a:xfrm>
          <a:ln/>
        </p:spPr>
        <p:txBody>
          <a:bodyPr vert="horz" wrap="square" lIns="91440" tIns="45720" rIns="91440" bIns="45720" anchor="b" anchorCtr="0"/>
          <a:p>
            <a:pPr defTabSz="914400">
              <a:buSzTx/>
              <a:buFontTx/>
              <a:buNone/>
            </a:pPr>
            <a:r>
              <a:rPr lang="uk-UA" altLang="x-none" b="1" kern="1200" baseline="0">
                <a:latin typeface="Arial" panose="020B0604020202020204" pitchFamily="34" charset="0"/>
                <a:ea typeface="Arial" panose="020B0604020202020204" pitchFamily="34" charset="0"/>
              </a:rPr>
              <a:t>Загальна теорія лінійних динамічних рівнянь Леонтьєва</a:t>
            </a:r>
            <a:r>
              <a:rPr kern="1200" baseline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498" name="Title 10649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Біографія Леонтьєва. Продовження</a:t>
            </a:r>
            <a:endParaRPr sz="3200"/>
          </a:p>
        </p:txBody>
      </p:sp>
      <p:sp>
        <p:nvSpPr>
          <p:cNvPr id="106499" name="Text Placeholder 106498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631112" cy="5040313"/>
          </a:xfrm>
          <a:ln/>
        </p:spPr>
        <p:txBody>
          <a:bodyPr/>
          <a:p>
            <a:pPr>
              <a:spcBef>
                <a:spcPct val="30000"/>
              </a:spcBef>
            </a:pPr>
            <a:r>
              <a:rPr sz="1900"/>
              <a:t>На початку 1990-х </a:t>
            </a:r>
            <a:r>
              <a:rPr sz="1900" err="1"/>
              <a:t>років</a:t>
            </a:r>
            <a:r>
              <a:rPr sz="1900"/>
              <a:t> </a:t>
            </a:r>
            <a:r>
              <a:rPr sz="1900" err="1"/>
              <a:t>В.В.Леонтьєв</a:t>
            </a:r>
            <a:r>
              <a:rPr sz="1900"/>
              <a:t> </a:t>
            </a:r>
            <a:r>
              <a:rPr sz="1900" err="1"/>
              <a:t>приїжджав</a:t>
            </a:r>
            <a:r>
              <a:rPr sz="1900"/>
              <a:t> в </a:t>
            </a:r>
            <a:r>
              <a:rPr sz="1900" err="1"/>
              <a:t>Російську</a:t>
            </a:r>
            <a:r>
              <a:rPr sz="1900"/>
              <a:t> </a:t>
            </a:r>
            <a:r>
              <a:rPr sz="1900" err="1"/>
              <a:t>Федерацію</a:t>
            </a:r>
            <a:r>
              <a:rPr sz="1900"/>
              <a:t> з </a:t>
            </a:r>
            <a:r>
              <a:rPr sz="1900" err="1"/>
              <a:t>пропозицією</a:t>
            </a:r>
            <a:r>
              <a:rPr sz="1900"/>
              <a:t> </a:t>
            </a:r>
            <a:r>
              <a:rPr sz="1900" err="1"/>
              <a:t>допомоги</a:t>
            </a:r>
            <a:r>
              <a:rPr sz="1900"/>
              <a:t> в </a:t>
            </a:r>
            <a:r>
              <a:rPr sz="1900" err="1"/>
              <a:t>реформуванні</a:t>
            </a:r>
            <a:r>
              <a:rPr sz="1900"/>
              <a:t> </a:t>
            </a:r>
            <a:r>
              <a:rPr sz="1900" err="1"/>
              <a:t>російської</a:t>
            </a:r>
            <a:r>
              <a:rPr sz="1900"/>
              <a:t> </a:t>
            </a:r>
            <a:r>
              <a:rPr sz="1900" err="1"/>
              <a:t>економіки</a:t>
            </a:r>
            <a:r>
              <a:rPr sz="1900"/>
              <a:t>. Повернувшись в Америку, </a:t>
            </a:r>
            <a:r>
              <a:rPr sz="1900" err="1"/>
              <a:t>він</a:t>
            </a:r>
            <a:r>
              <a:rPr sz="1900"/>
              <a:t> сказав: «Я </a:t>
            </a:r>
            <a:r>
              <a:rPr sz="1900" err="1"/>
              <a:t>туди</a:t>
            </a:r>
            <a:r>
              <a:rPr sz="1900"/>
              <a:t> </a:t>
            </a:r>
            <a:r>
              <a:rPr sz="1900" err="1"/>
              <a:t>більше</a:t>
            </a:r>
            <a:r>
              <a:rPr sz="1900"/>
              <a:t> не </a:t>
            </a:r>
            <a:r>
              <a:rPr sz="1900" err="1"/>
              <a:t>поїду</a:t>
            </a:r>
            <a:r>
              <a:rPr sz="1900"/>
              <a:t>. Вони </a:t>
            </a:r>
            <a:r>
              <a:rPr sz="1900" err="1"/>
              <a:t>нічого</a:t>
            </a:r>
            <a:r>
              <a:rPr sz="1900"/>
              <a:t> не </a:t>
            </a:r>
            <a:r>
              <a:rPr sz="1900" err="1"/>
              <a:t>слухають</a:t>
            </a:r>
            <a:r>
              <a:rPr sz="1900"/>
              <a:t>».</a:t>
            </a:r>
            <a:endParaRPr sz="1900"/>
          </a:p>
          <a:p>
            <a:pPr>
              <a:spcBef>
                <a:spcPct val="30000"/>
              </a:spcBef>
            </a:pPr>
            <a:r>
              <a:rPr sz="1900"/>
              <a:t>У 1992 </a:t>
            </a:r>
            <a:r>
              <a:rPr sz="1900" err="1"/>
              <a:t>році</a:t>
            </a:r>
            <a:r>
              <a:rPr sz="1900"/>
              <a:t> </a:t>
            </a:r>
            <a:r>
              <a:rPr sz="1900" err="1"/>
              <a:t>підписав</a:t>
            </a:r>
            <a:r>
              <a:rPr sz="1900"/>
              <a:t> «</a:t>
            </a:r>
            <a:r>
              <a:rPr sz="1900" err="1"/>
              <a:t>Попередження</a:t>
            </a:r>
            <a:r>
              <a:rPr sz="1900"/>
              <a:t> </a:t>
            </a:r>
            <a:r>
              <a:rPr sz="1900" err="1"/>
              <a:t>людству</a:t>
            </a:r>
            <a:r>
              <a:rPr sz="1900"/>
              <a:t>» - </a:t>
            </a:r>
            <a:r>
              <a:rPr sz="1900" err="1"/>
              <a:t>маніфест</a:t>
            </a:r>
            <a:r>
              <a:rPr sz="1900"/>
              <a:t> </a:t>
            </a:r>
            <a:r>
              <a:rPr sz="1900" err="1"/>
              <a:t>Union</a:t>
            </a:r>
            <a:r>
              <a:rPr sz="1900"/>
              <a:t> </a:t>
            </a:r>
            <a:r>
              <a:rPr sz="1900" err="1"/>
              <a:t>of</a:t>
            </a:r>
            <a:r>
              <a:rPr sz="1900"/>
              <a:t> </a:t>
            </a:r>
            <a:r>
              <a:rPr sz="1900" err="1"/>
              <a:t>Concerned</a:t>
            </a:r>
            <a:r>
              <a:rPr sz="1900"/>
              <a:t> </a:t>
            </a:r>
            <a:r>
              <a:rPr sz="1900" err="1"/>
              <a:t>Scientists</a:t>
            </a:r>
            <a:r>
              <a:rPr sz="1900"/>
              <a:t> і </a:t>
            </a:r>
            <a:r>
              <a:rPr sz="1900" err="1"/>
              <a:t>понад</a:t>
            </a:r>
            <a:r>
              <a:rPr sz="1900"/>
              <a:t> 1700 </a:t>
            </a:r>
            <a:r>
              <a:rPr sz="1900" err="1"/>
              <a:t>вчених</a:t>
            </a:r>
            <a:r>
              <a:rPr sz="1900"/>
              <a:t>, </a:t>
            </a:r>
            <a:r>
              <a:rPr sz="1900" err="1"/>
              <a:t>який</a:t>
            </a:r>
            <a:r>
              <a:rPr sz="1900"/>
              <a:t> </a:t>
            </a:r>
            <a:r>
              <a:rPr sz="1900" err="1"/>
              <a:t>застерігав</a:t>
            </a:r>
            <a:r>
              <a:rPr sz="1900"/>
              <a:t> про те, </a:t>
            </a:r>
            <a:r>
              <a:rPr sz="1900" err="1"/>
              <a:t>що</a:t>
            </a:r>
            <a:r>
              <a:rPr sz="1900"/>
              <a:t> «люди і природа </a:t>
            </a:r>
            <a:r>
              <a:rPr sz="1900" err="1"/>
              <a:t>перебувають</a:t>
            </a:r>
            <a:r>
              <a:rPr sz="1900"/>
              <a:t> на </a:t>
            </a:r>
            <a:r>
              <a:rPr sz="1900" err="1"/>
              <a:t>траєкторії</a:t>
            </a:r>
            <a:r>
              <a:rPr sz="1900"/>
              <a:t> </a:t>
            </a:r>
            <a:r>
              <a:rPr sz="1900" err="1"/>
              <a:t>зіткнення</a:t>
            </a:r>
            <a:r>
              <a:rPr sz="1900"/>
              <a:t>», і </a:t>
            </a:r>
            <a:r>
              <a:rPr sz="1900" err="1"/>
              <a:t>що</a:t>
            </a:r>
            <a:r>
              <a:rPr sz="1900"/>
              <a:t> «</a:t>
            </a:r>
            <a:r>
              <a:rPr sz="1900" err="1"/>
              <a:t>необхідні</a:t>
            </a:r>
            <a:r>
              <a:rPr sz="1900"/>
              <a:t> </a:t>
            </a:r>
            <a:r>
              <a:rPr sz="1900" err="1"/>
              <a:t>великі</a:t>
            </a:r>
            <a:r>
              <a:rPr sz="1900"/>
              <a:t> </a:t>
            </a:r>
            <a:r>
              <a:rPr sz="1900" err="1"/>
              <a:t>зміни</a:t>
            </a:r>
            <a:r>
              <a:rPr sz="1900"/>
              <a:t> в </a:t>
            </a:r>
            <a:r>
              <a:rPr sz="1900" err="1"/>
              <a:t>нашому</a:t>
            </a:r>
            <a:r>
              <a:rPr sz="1900"/>
              <a:t> </a:t>
            </a:r>
            <a:r>
              <a:rPr sz="1900" err="1"/>
              <a:t>керуванні</a:t>
            </a:r>
            <a:r>
              <a:rPr sz="1900"/>
              <a:t> Землею і </a:t>
            </a:r>
            <a:r>
              <a:rPr sz="1900" err="1"/>
              <a:t>життям</a:t>
            </a:r>
            <a:r>
              <a:rPr sz="1900"/>
              <a:t> на </a:t>
            </a:r>
            <a:r>
              <a:rPr sz="1900" err="1"/>
              <a:t>ній</a:t>
            </a:r>
            <a:r>
              <a:rPr sz="1900"/>
              <a:t>, </a:t>
            </a:r>
            <a:r>
              <a:rPr sz="1900" err="1"/>
              <a:t>щоб</a:t>
            </a:r>
            <a:r>
              <a:rPr sz="1900"/>
              <a:t> </a:t>
            </a:r>
            <a:r>
              <a:rPr sz="1900" err="1"/>
              <a:t>уникнути</a:t>
            </a:r>
            <a:r>
              <a:rPr sz="1900"/>
              <a:t> </a:t>
            </a:r>
            <a:r>
              <a:rPr sz="1900" err="1"/>
              <a:t>величезних</a:t>
            </a:r>
            <a:r>
              <a:rPr sz="1900"/>
              <a:t> </a:t>
            </a:r>
            <a:r>
              <a:rPr sz="1900" err="1"/>
              <a:t>людських</a:t>
            </a:r>
            <a:r>
              <a:rPr sz="1900"/>
              <a:t> </a:t>
            </a:r>
            <a:r>
              <a:rPr sz="1900" err="1"/>
              <a:t>страждань</a:t>
            </a:r>
            <a:r>
              <a:rPr sz="1900"/>
              <a:t>».</a:t>
            </a:r>
            <a:endParaRPr sz="1900"/>
          </a:p>
          <a:p>
            <a:pPr>
              <a:spcBef>
                <a:spcPct val="30000"/>
              </a:spcBef>
            </a:pPr>
            <a:r>
              <a:rPr sz="1900"/>
              <a:t>В.В. </a:t>
            </a:r>
            <a:r>
              <a:rPr sz="1900" err="1"/>
              <a:t>Леонтьєв</a:t>
            </a:r>
            <a:r>
              <a:rPr sz="1900"/>
              <a:t>: «Я </a:t>
            </a:r>
            <a:r>
              <a:rPr sz="1900" err="1"/>
              <a:t>захоплююся</a:t>
            </a:r>
            <a:r>
              <a:rPr sz="1900"/>
              <a:t> </a:t>
            </a:r>
            <a:r>
              <a:rPr sz="1900" err="1"/>
              <a:t>вітрильним</a:t>
            </a:r>
            <a:r>
              <a:rPr sz="1900"/>
              <a:t> спортом і, коли </a:t>
            </a:r>
            <a:r>
              <a:rPr sz="1900" err="1"/>
              <a:t>пояснюю</a:t>
            </a:r>
            <a:r>
              <a:rPr sz="1900"/>
              <a:t> студентам, як </a:t>
            </a:r>
            <a:r>
              <a:rPr sz="1900" err="1"/>
              <a:t>функціонує</a:t>
            </a:r>
            <a:r>
              <a:rPr sz="1900"/>
              <a:t> </a:t>
            </a:r>
            <a:r>
              <a:rPr sz="1900" err="1"/>
              <a:t>економіка</a:t>
            </a:r>
            <a:r>
              <a:rPr sz="1900"/>
              <a:t> </a:t>
            </a:r>
            <a:r>
              <a:rPr sz="1900" err="1"/>
              <a:t>країни</a:t>
            </a:r>
            <a:r>
              <a:rPr sz="1900"/>
              <a:t>, </a:t>
            </a:r>
            <a:r>
              <a:rPr sz="1900" err="1"/>
              <a:t>порівнюю</a:t>
            </a:r>
            <a:r>
              <a:rPr sz="1900"/>
              <a:t> </a:t>
            </a:r>
            <a:r>
              <a:rPr sz="1900" err="1"/>
              <a:t>її</a:t>
            </a:r>
            <a:r>
              <a:rPr sz="1900"/>
              <a:t> з яхтою в море. </a:t>
            </a:r>
            <a:r>
              <a:rPr sz="1900" err="1"/>
              <a:t>Щоб</a:t>
            </a:r>
            <a:r>
              <a:rPr sz="1900"/>
              <a:t> </a:t>
            </a:r>
            <a:r>
              <a:rPr sz="1900" err="1"/>
              <a:t>справи</a:t>
            </a:r>
            <a:r>
              <a:rPr sz="1900"/>
              <a:t> </a:t>
            </a:r>
            <a:r>
              <a:rPr sz="1900" err="1"/>
              <a:t>йшли</a:t>
            </a:r>
            <a:r>
              <a:rPr sz="1900"/>
              <a:t> добре, </a:t>
            </a:r>
            <a:r>
              <a:rPr sz="1900" err="1"/>
              <a:t>потрібен</a:t>
            </a:r>
            <a:r>
              <a:rPr sz="1900"/>
              <a:t> </a:t>
            </a:r>
            <a:r>
              <a:rPr sz="1900" err="1"/>
              <a:t>вітер</a:t>
            </a:r>
            <a:r>
              <a:rPr sz="1900"/>
              <a:t>, - </a:t>
            </a:r>
            <a:r>
              <a:rPr sz="1900" err="1"/>
              <a:t>це</a:t>
            </a:r>
            <a:r>
              <a:rPr sz="1900"/>
              <a:t> </a:t>
            </a:r>
            <a:r>
              <a:rPr sz="1900" err="1"/>
              <a:t>зацікавленість</a:t>
            </a:r>
            <a:r>
              <a:rPr sz="1900"/>
              <a:t>. </a:t>
            </a:r>
            <a:r>
              <a:rPr sz="1900" err="1"/>
              <a:t>Кермо</a:t>
            </a:r>
            <a:r>
              <a:rPr sz="1900"/>
              <a:t> - </a:t>
            </a:r>
            <a:r>
              <a:rPr sz="1900" err="1"/>
              <a:t>державне</a:t>
            </a:r>
            <a:r>
              <a:rPr sz="1900"/>
              <a:t> </a:t>
            </a:r>
            <a:r>
              <a:rPr sz="1900" err="1"/>
              <a:t>регулювання</a:t>
            </a:r>
            <a:r>
              <a:rPr sz="1900"/>
              <a:t>».</a:t>
            </a:r>
            <a:endParaRPr sz="19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4386" name="Title 14438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 err="1"/>
              <a:t>Односекторна</a:t>
            </a:r>
            <a:r>
              <a:rPr lang="uk-UA" altLang="x-none" sz="3200"/>
              <a:t> економічна система</a:t>
            </a:r>
            <a:endParaRPr sz="3200"/>
          </a:p>
        </p:txBody>
      </p:sp>
      <p:sp>
        <p:nvSpPr>
          <p:cNvPr id="144388" name="Text Placeholder 144387"/>
          <p:cNvSpPr>
            <a:spLocks noGrp="1"/>
          </p:cNvSpPr>
          <p:nvPr>
            <p:ph type="body" idx="1"/>
          </p:nvPr>
        </p:nvSpPr>
        <p:spPr>
          <a:xfrm>
            <a:off x="1370013" y="1827213"/>
            <a:ext cx="7523162" cy="4625975"/>
          </a:xfrm>
          <a:ln/>
        </p:spPr>
        <p:txBody>
          <a:bodyPr vert="horz" wrap="square" lIns="91440" tIns="45720" rIns="91440" bIns="45720" anchor="t" anchorCtr="0"/>
          <a:p>
            <a:pPr>
              <a:spcBef>
                <a:spcPct val="50000"/>
              </a:spcBef>
            </a:pPr>
            <a:r>
              <a:rPr lang="uk-UA" altLang="x-none" sz="2000"/>
              <a:t>У попередніх двох розділах розглядалися </a:t>
            </a:r>
            <a:r>
              <a:rPr lang="uk-UA" altLang="x-none" sz="2000" b="1"/>
              <a:t>статичні рівняння Леонтьєва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Це означає, що розглядалося тільки так зване просте відтворення, коли </a:t>
            </a:r>
            <a:r>
              <a:rPr lang="uk-UA" altLang="x-none" sz="2000" b="1"/>
              <a:t>обсяги продукції, що випускається, залишаються незмінними у часі</a:t>
            </a:r>
            <a:r>
              <a:rPr lang="uk-UA" altLang="x-none" sz="2000"/>
              <a:t>.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Таке функціонування характерне або для економічної системи, що досягла насичення, або для системи з недосконалими технологіями.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 останньому випадку виробничі витрати настільки великі, що </a:t>
            </a:r>
            <a:r>
              <a:rPr lang="uk-UA" altLang="x-none" sz="2000" b="1"/>
              <a:t>вільних залишків вистачає тільки на прожитковий мінімум</a:t>
            </a:r>
            <a:r>
              <a:rPr lang="uk-UA" altLang="x-none" sz="2000"/>
              <a:t>.</a:t>
            </a:r>
            <a:r>
              <a:rPr sz="2000"/>
              <a:t>  </a:t>
            </a:r>
            <a:endParaRPr sz="2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10" name="Title 14540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“Внутрішні”</a:t>
            </a:r>
            <a:r>
              <a:rPr lang="uk-UA" altLang="x-none"/>
              <a:t> інвестиції</a:t>
            </a:r>
          </a:p>
        </p:txBody>
      </p:sp>
      <p:sp>
        <p:nvSpPr>
          <p:cNvPr id="145411" name="Text Placeholder 145410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313612" cy="50038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При поліпшенні технологічних процесів виробничі витрати знижуються і вільні залишки можуть забезпечити вже не тільки потреби життєзабезпечення людей, зайнятих у виробництві, але і вкладання частини засобів у розширення виробництва.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Будемо розглядати ситуацію розширення виробництва за рахунок використання частини вільного залишку (</a:t>
            </a:r>
            <a:r>
              <a:rPr lang="uk-UA" altLang="x-none" sz="2000" err="1"/>
              <a:t>“внутрішнє”</a:t>
            </a:r>
            <a:r>
              <a:rPr lang="uk-UA" altLang="x-none" sz="2000"/>
              <a:t> інвестування).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 рівнянні </a:t>
            </a:r>
            <a:r>
              <a:rPr lang="en-US" altLang="x-none" sz="2000" b="1" i="1"/>
              <a:t>x-ax=y</a:t>
            </a:r>
            <a:r>
              <a:rPr lang="en-US" altLang="x-none" sz="2000"/>
              <a:t> </a:t>
            </a:r>
            <a:r>
              <a:rPr lang="uk-UA" altLang="x-none" sz="2000"/>
              <a:t>зробимо заміну:</a:t>
            </a:r>
            <a:endParaRPr sz="2000"/>
          </a:p>
          <a:p>
            <a:pPr>
              <a:spcBef>
                <a:spcPct val="50000"/>
              </a:spcBef>
            </a:pP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Тут </a:t>
            </a:r>
            <a:r>
              <a:rPr lang="en-US" altLang="x-none" sz="2000" b="1" i="1"/>
              <a:t>y</a:t>
            </a:r>
            <a:r>
              <a:rPr lang="en-US" altLang="x-none" sz="2000" b="1" i="1">
                <a:latin typeface="Arial" panose="020B0604020202020204" pitchFamily="34" charset="0"/>
              </a:rPr>
              <a:t>ʹ</a:t>
            </a:r>
            <a:r>
              <a:rPr lang="uk-UA" altLang="x-none" sz="2000"/>
              <a:t> – обсяг інвестицій, а величина </a:t>
            </a:r>
            <a:r>
              <a:rPr lang="uk-UA" altLang="x-none" sz="2000" b="1" i="1"/>
              <a:t>y</a:t>
            </a:r>
            <a:r>
              <a:rPr lang="uk-UA" altLang="x-none" sz="2000"/>
              <a:t>, розташована в правій частині виразу, задає новий обсяг вільних залишків (природно, менший, ніж колишній обсяг, зазначений у лівій частині).</a:t>
            </a:r>
            <a:r>
              <a:rPr sz="2000"/>
              <a:t> </a:t>
            </a:r>
            <a:endParaRPr sz="2000"/>
          </a:p>
        </p:txBody>
      </p:sp>
      <p:sp>
        <p:nvSpPr>
          <p:cNvPr id="145413" name="Rectangles 1454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45412" name="Object 145411"/>
          <p:cNvGraphicFramePr/>
          <p:nvPr/>
        </p:nvGraphicFramePr>
        <p:xfrm>
          <a:off x="4157663" y="4833938"/>
          <a:ext cx="14208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" r:id="rId1" imgW="824865" imgH="241300" progId="Equation.3">
                  <p:embed/>
                </p:oleObj>
              </mc:Choice>
              <mc:Fallback>
                <p:oleObj name="" r:id="rId1" imgW="824865" imgH="241300" progId="Equation.3">
                  <p:embed/>
                  <p:pic>
                    <p:nvPicPr>
                      <p:cNvPr id="0" name="Picture 312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57663" y="4833938"/>
                        <a:ext cx="1420812" cy="411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6434" name="Title 14643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Коефіцієнт фондомісткості</a:t>
            </a:r>
          </a:p>
        </p:txBody>
      </p:sp>
      <p:sp>
        <p:nvSpPr>
          <p:cNvPr id="146435" name="Text Placeholder 146434"/>
          <p:cNvSpPr>
            <a:spLocks noGrp="1"/>
          </p:cNvSpPr>
          <p:nvPr>
            <p:ph type="body" idx="1"/>
          </p:nvPr>
        </p:nvSpPr>
        <p:spPr>
          <a:xfrm>
            <a:off x="1368425" y="1870075"/>
            <a:ext cx="7313613" cy="43307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Розглянемо докладніше величину </a:t>
            </a:r>
            <a:r>
              <a:rPr lang="en-US" altLang="x-none" sz="2000" b="1" i="1"/>
              <a:t>y</a:t>
            </a:r>
            <a:r>
              <a:rPr lang="en-US" altLang="x-none" sz="2000" b="1" i="1">
                <a:latin typeface="Arial" panose="020B0604020202020204" pitchFamily="34" charset="0"/>
              </a:rPr>
              <a:t>ʹ</a:t>
            </a:r>
            <a:r>
              <a:rPr lang="uk-UA" altLang="x-none" sz="2000"/>
              <a:t> 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Інвестиції викликають приріст обсягу виробництва.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Припустимо, що швидкість цього росту пропорційна обсягу інвестицій </a:t>
            </a:r>
            <a:r>
              <a:rPr lang="en-US" altLang="x-none" sz="2000" b="1" i="1"/>
              <a:t>y</a:t>
            </a:r>
            <a:r>
              <a:rPr lang="en-US" altLang="x-none" sz="2000" b="1" i="1">
                <a:latin typeface="Arial" panose="020B0604020202020204" pitchFamily="34" charset="0"/>
              </a:rPr>
              <a:t>ʹ</a:t>
            </a:r>
            <a:r>
              <a:rPr lang="uk-UA" altLang="x-none" sz="2000"/>
              <a:t>. Оскільки швидкість зміни величини </a:t>
            </a:r>
            <a:r>
              <a:rPr lang="uk-UA" altLang="x-none" sz="2000" b="1" i="1"/>
              <a:t>x</a:t>
            </a:r>
            <a:r>
              <a:rPr lang="uk-UA" altLang="x-none" sz="2000"/>
              <a:t> у часі задається похідною </a:t>
            </a:r>
            <a:r>
              <a:rPr lang="en-US" altLang="x-none" sz="2000" b="1" i="1" err="1"/>
              <a:t>dx/dt</a:t>
            </a:r>
            <a:r>
              <a:rPr lang="uk-UA" altLang="x-none" sz="2000"/>
              <a:t>, то одержуємо: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Коефіцієнт пропорційності </a:t>
            </a:r>
            <a:r>
              <a:rPr lang="el-GR" altLang="x-none" sz="2000" b="1" i="1" dirty="0">
                <a:latin typeface="Times New Roman" panose="02020603050405020304" pitchFamily="18" charset="0"/>
              </a:rPr>
              <a:t>ν</a:t>
            </a:r>
            <a:r>
              <a:rPr lang="uk-UA" altLang="x-none" sz="2000"/>
              <a:t>  називається </a:t>
            </a:r>
            <a:r>
              <a:rPr lang="uk-UA" altLang="x-none" sz="2000" b="1"/>
              <a:t>коефіцієнтом фондомісткості</a:t>
            </a:r>
            <a:r>
              <a:rPr lang="uk-UA" altLang="x-none" sz="2000"/>
              <a:t>. Він дорівнює тому </a:t>
            </a:r>
            <a:r>
              <a:rPr lang="uk-UA" altLang="x-none" sz="2000" b="1"/>
              <a:t>обсягу інвестицій, що необхідний для підтримки одиничної швидкості приросту валової продукції</a:t>
            </a:r>
            <a:r>
              <a:rPr lang="uk-UA" altLang="x-none" sz="2000"/>
              <a:t>.</a:t>
            </a:r>
            <a:r>
              <a:rPr sz="2000"/>
              <a:t> </a:t>
            </a:r>
            <a:endParaRPr sz="2000"/>
          </a:p>
        </p:txBody>
      </p:sp>
      <p:sp>
        <p:nvSpPr>
          <p:cNvPr id="146437" name="Rectangles 146436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46436" name="Object 146435"/>
          <p:cNvGraphicFramePr/>
          <p:nvPr/>
        </p:nvGraphicFramePr>
        <p:xfrm>
          <a:off x="4403725" y="3824288"/>
          <a:ext cx="4271963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" r:id="rId1" imgW="2654300" imgH="419100" progId="Equation.3">
                  <p:embed/>
                </p:oleObj>
              </mc:Choice>
              <mc:Fallback>
                <p:oleObj name="" r:id="rId1" imgW="2654300" imgH="419100" progId="Equation.3">
                  <p:embed/>
                  <p:pic>
                    <p:nvPicPr>
                      <p:cNvPr id="0" name="Picture 312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03725" y="3824288"/>
                        <a:ext cx="4271963" cy="671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8" name="Title 14745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Коефіцієнт фондомісткості</a:t>
            </a:r>
          </a:p>
        </p:txBody>
      </p:sp>
      <p:sp>
        <p:nvSpPr>
          <p:cNvPr id="147459" name="Text Placeholder 147458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594600" cy="5076825"/>
          </a:xfrm>
          <a:ln/>
        </p:spPr>
        <p:txBody>
          <a:bodyPr/>
          <a:p>
            <a:pPr>
              <a:spcBef>
                <a:spcPct val="30000"/>
              </a:spcBef>
            </a:pPr>
            <a:r>
              <a:rPr lang="uk-UA" altLang="x-none" sz="2000"/>
              <a:t>Нехай, наприклад, обсяг продукції виміряється в тисячах доларів, а характерним масштабом часу є рік. Тоді величина </a:t>
            </a:r>
            <a:r>
              <a:rPr lang="el-GR" altLang="x-none" sz="2000" b="1" i="1" dirty="0">
                <a:latin typeface="Times New Roman" panose="02020603050405020304" pitchFamily="18" charset="0"/>
              </a:rPr>
              <a:t>ν</a:t>
            </a:r>
            <a:r>
              <a:rPr lang="uk-UA" altLang="x-none" sz="2000"/>
              <a:t> показує, що для забезпечення приросту </a:t>
            </a:r>
            <a:r>
              <a:rPr lang="uk-UA" altLang="x-none" sz="2000" i="1"/>
              <a:t>1000 $/рік</a:t>
            </a:r>
            <a:r>
              <a:rPr lang="uk-UA" altLang="x-none" sz="2000"/>
              <a:t> необхідний обсяг інвестицій: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30000"/>
              </a:spcBef>
            </a:pPr>
            <a:endParaRPr lang="en-US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Інакше кажучи, рівність коефіцієнта фондомісткості величині </a:t>
            </a:r>
            <a:r>
              <a:rPr lang="uk-UA" altLang="x-none" sz="2000" i="1"/>
              <a:t>0.1</a:t>
            </a:r>
            <a:r>
              <a:rPr lang="uk-UA" altLang="x-none" sz="2000"/>
              <a:t> показує, що для річного збільшення обсягу виробництва на одиницю виміру, рівну в даному випадку </a:t>
            </a:r>
            <a:r>
              <a:rPr lang="uk-UA" altLang="x-none" sz="2000" i="1"/>
              <a:t>1000</a:t>
            </a:r>
            <a:r>
              <a:rPr lang="en-US" altLang="x-none" sz="2000" i="1"/>
              <a:t> </a:t>
            </a:r>
            <a:r>
              <a:rPr lang="uk-UA" altLang="x-none" sz="2000" i="1"/>
              <a:t>$</a:t>
            </a:r>
            <a:r>
              <a:rPr lang="uk-UA" altLang="x-none" sz="2000"/>
              <a:t>, потрібно вкласти десяту частку цієї одиниці, тобто </a:t>
            </a:r>
            <a:r>
              <a:rPr lang="uk-UA" altLang="x-none" sz="2000" i="1"/>
              <a:t>100</a:t>
            </a:r>
            <a:r>
              <a:rPr lang="en-US" altLang="x-none" sz="2000" i="1"/>
              <a:t> </a:t>
            </a:r>
            <a:r>
              <a:rPr lang="uk-UA" altLang="x-none" sz="2000" i="1"/>
              <a:t>$</a:t>
            </a:r>
            <a:r>
              <a:rPr lang="uk-UA" altLang="x-none" sz="2000"/>
              <a:t>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Одиницею виміру коефіцієнта фондомісткості є час. Тому його можна також розглядати, як </a:t>
            </a:r>
            <a:r>
              <a:rPr lang="uk-UA" altLang="x-none" sz="2000" b="1"/>
              <a:t>час повної окупності інвестицій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30000"/>
              </a:spcBef>
            </a:pPr>
            <a:r>
              <a:rPr lang="uk-UA" altLang="x-none" sz="2000"/>
              <a:t>Наприклад, та ж величина </a:t>
            </a:r>
            <a:r>
              <a:rPr lang="el-GR" altLang="x-none" sz="2000" b="1" i="1" dirty="0">
                <a:latin typeface="Times New Roman" panose="02020603050405020304" pitchFamily="18" charset="0"/>
              </a:rPr>
              <a:t>ν</a:t>
            </a:r>
            <a:r>
              <a:rPr lang="en-US" altLang="x-none" sz="2000" b="1" i="1">
                <a:latin typeface="Times New Roman" panose="02020603050405020304" pitchFamily="18" charset="0"/>
              </a:rPr>
              <a:t>=0.1</a:t>
            </a:r>
            <a:r>
              <a:rPr lang="uk-UA" altLang="x-none" sz="2000"/>
              <a:t> означає, що окупність інвестицій досягається за час, рівний однієї десятої року.</a:t>
            </a:r>
            <a:r>
              <a:rPr sz="2000"/>
              <a:t> </a:t>
            </a:r>
            <a:endParaRPr sz="2000"/>
          </a:p>
        </p:txBody>
      </p:sp>
      <p:sp>
        <p:nvSpPr>
          <p:cNvPr id="147461" name="Rectangles 147460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47460" name="Object 147459"/>
          <p:cNvGraphicFramePr/>
          <p:nvPr/>
        </p:nvGraphicFramePr>
        <p:xfrm>
          <a:off x="3708400" y="2960688"/>
          <a:ext cx="23749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" r:id="rId1" imgW="1574165" imgH="241300" progId="Equation.3">
                  <p:embed/>
                </p:oleObj>
              </mc:Choice>
              <mc:Fallback>
                <p:oleObj name="" r:id="rId1" imgW="1574165" imgH="241300" progId="Equation.3">
                  <p:embed/>
                  <p:pic>
                    <p:nvPicPr>
                      <p:cNvPr id="0" name="Picture 312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708400" y="2960688"/>
                        <a:ext cx="2374900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482" name="Title 14848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Динамічне рівняння Леонтьєва для </a:t>
            </a:r>
            <a:r>
              <a:rPr lang="uk-UA" altLang="x-none" sz="3200" err="1"/>
              <a:t>односекторної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148483" name="Text Placeholder 148482"/>
          <p:cNvSpPr>
            <a:spLocks noGrp="1"/>
          </p:cNvSpPr>
          <p:nvPr>
            <p:ph type="body" idx="1"/>
          </p:nvPr>
        </p:nvSpPr>
        <p:spPr>
          <a:xfrm>
            <a:off x="1370013" y="1654175"/>
            <a:ext cx="7594600" cy="49784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Остаточно, підставляючи (3.1) у рівняння </a:t>
            </a:r>
            <a:r>
              <a:rPr lang="en-US" altLang="x-none" sz="2000" b="1" i="1"/>
              <a:t>x-ax=y</a:t>
            </a:r>
            <a:r>
              <a:rPr lang="uk-UA" altLang="x-none" sz="2000"/>
              <a:t>,</a:t>
            </a:r>
            <a:r>
              <a:rPr lang="uk-UA" altLang="x-none" sz="2000" b="1"/>
              <a:t> </a:t>
            </a:r>
            <a:r>
              <a:rPr lang="uk-UA" altLang="x-none" sz="2000"/>
              <a:t>одержуємо:</a:t>
            </a:r>
            <a:endParaRPr lang="uk-UA" altLang="x-none"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Це і є динамічне рівняння Леонтьєва для </a:t>
            </a:r>
            <a:r>
              <a:rPr lang="uk-UA" altLang="x-none" sz="2000" err="1"/>
              <a:t>односекторної</a:t>
            </a:r>
            <a:r>
              <a:rPr lang="uk-UA" altLang="x-none" sz="2000"/>
              <a:t> економічної системи.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За допомогою отриманого рівняння, як і в статичному випадку, можна вирішувати 2 задачі.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 b="1"/>
              <a:t>Перша.</a:t>
            </a:r>
            <a:r>
              <a:rPr lang="uk-UA" altLang="x-none" sz="2000"/>
              <a:t> При заданому </a:t>
            </a:r>
            <a:r>
              <a:rPr lang="uk-UA" altLang="x-none" sz="2000" b="1" i="1"/>
              <a:t>x</a:t>
            </a:r>
            <a:r>
              <a:rPr lang="uk-UA" altLang="x-none" sz="2000"/>
              <a:t> знайти </a:t>
            </a:r>
            <a:r>
              <a:rPr lang="uk-UA" altLang="x-none" sz="2000" b="1" i="1"/>
              <a:t>y</a:t>
            </a:r>
            <a:r>
              <a:rPr lang="uk-UA" altLang="x-none" sz="2000"/>
              <a:t>. Істотна відмінність від статики є в тому, що тепер </a:t>
            </a:r>
            <a:r>
              <a:rPr lang="uk-UA" altLang="x-none" sz="2000" b="1" i="1"/>
              <a:t>x</a:t>
            </a:r>
            <a:r>
              <a:rPr lang="uk-UA" altLang="x-none" sz="2000"/>
              <a:t> задається не як число, а як функція часу</a:t>
            </a:r>
            <a:r>
              <a:rPr sz="2000"/>
              <a:t> </a:t>
            </a:r>
            <a:r>
              <a:rPr lang="en-US" altLang="x-none" sz="2000" b="1" i="1"/>
              <a:t>x=</a:t>
            </a:r>
            <a:r>
              <a:rPr lang="en-US" altLang="x-none" sz="2000" b="1" i="1" err="1"/>
              <a:t>x(t</a:t>
            </a:r>
            <a:r>
              <a:rPr lang="en-US" altLang="x-none" sz="2000" b="1" i="1"/>
              <a:t>)</a:t>
            </a:r>
            <a:r>
              <a:rPr lang="en-US" altLang="x-none" sz="2000"/>
              <a:t>. </a:t>
            </a:r>
            <a:r>
              <a:rPr lang="uk-UA" altLang="x-none" sz="2000"/>
              <a:t>Тому і </a:t>
            </a:r>
            <a:r>
              <a:rPr lang="uk-UA" altLang="x-none" sz="2000" b="1" i="1"/>
              <a:t>y</a:t>
            </a:r>
            <a:r>
              <a:rPr lang="uk-UA" altLang="x-none" sz="2000"/>
              <a:t> знаходиться також як функція часу. Відповідно до (3.2) маємо:</a:t>
            </a:r>
            <a:r>
              <a:rPr sz="2000"/>
              <a:t> </a:t>
            </a:r>
            <a:endParaRPr lang="uk-UA" altLang="x-none" sz="2000"/>
          </a:p>
          <a:p>
            <a:pPr>
              <a:spcBef>
                <a:spcPct val="50000"/>
              </a:spcBef>
            </a:pPr>
            <a:endParaRPr sz="2000"/>
          </a:p>
        </p:txBody>
      </p:sp>
      <p:sp>
        <p:nvSpPr>
          <p:cNvPr id="148488" name="Rectangles 148487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48487" name="Object 148486"/>
          <p:cNvGraphicFramePr/>
          <p:nvPr/>
        </p:nvGraphicFramePr>
        <p:xfrm>
          <a:off x="3959225" y="2060575"/>
          <a:ext cx="4541838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" r:id="rId1" imgW="2844800" imgH="419100" progId="Equation.3">
                  <p:embed/>
                </p:oleObj>
              </mc:Choice>
              <mc:Fallback>
                <p:oleObj name="" r:id="rId1" imgW="2844800" imgH="419100" progId="Equation.3">
                  <p:embed/>
                  <p:pic>
                    <p:nvPicPr>
                      <p:cNvPr id="0" name="Picture 312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9225" y="2060575"/>
                        <a:ext cx="4541838" cy="668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0" name="Rectangles 148489"/>
          <p:cNvSpPr/>
          <p:nvPr/>
        </p:nvSpPr>
        <p:spPr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48489" name="Object 148488"/>
          <p:cNvGraphicFramePr/>
          <p:nvPr/>
        </p:nvGraphicFramePr>
        <p:xfrm>
          <a:off x="3455988" y="5711825"/>
          <a:ext cx="31845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" r:id="rId3" imgW="1993900" imgH="419100" progId="Equation.3">
                  <p:embed/>
                </p:oleObj>
              </mc:Choice>
              <mc:Fallback>
                <p:oleObj name="" r:id="rId3" imgW="1993900" imgH="419100" progId="Equation.3">
                  <p:embed/>
                  <p:pic>
                    <p:nvPicPr>
                      <p:cNvPr id="0" name="Picture 31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5988" y="5711825"/>
                        <a:ext cx="3184525" cy="669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9506" name="Title 14950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Знаходження обсягів виробництва при заданому вільному залишку </a:t>
            </a:r>
            <a:endParaRPr sz="3200"/>
          </a:p>
        </p:txBody>
      </p:sp>
      <p:sp>
        <p:nvSpPr>
          <p:cNvPr id="149507" name="Text Placeholder 149506"/>
          <p:cNvSpPr>
            <a:spLocks noGrp="1"/>
          </p:cNvSpPr>
          <p:nvPr>
            <p:ph type="body" idx="1"/>
          </p:nvPr>
        </p:nvSpPr>
        <p:spPr>
          <a:xfrm>
            <a:off x="1370013" y="1762125"/>
            <a:ext cx="7313612" cy="41148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 b="1"/>
              <a:t>Друга.</a:t>
            </a:r>
            <a:r>
              <a:rPr lang="uk-UA" altLang="x-none" sz="2000"/>
              <a:t> Знаходження, на основі рішення диференціального рівняння (3.2), залежності </a:t>
            </a:r>
            <a:r>
              <a:rPr lang="en-US" altLang="x-none" sz="2000" b="1" i="1" err="1"/>
              <a:t>x(t</a:t>
            </a:r>
            <a:r>
              <a:rPr lang="en-US" altLang="x-none" sz="2000" b="1" i="1"/>
              <a:t>)</a:t>
            </a:r>
            <a:r>
              <a:rPr lang="uk-UA" altLang="x-none" sz="2000"/>
              <a:t>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Обмежимося найпростішим випадком постійних величин </a:t>
            </a:r>
            <a:r>
              <a:rPr lang="en-US" altLang="x-none" sz="2000" b="1" i="1"/>
              <a:t>a</a:t>
            </a:r>
            <a:r>
              <a:rPr lang="en-US" altLang="x-none" sz="2000"/>
              <a:t>, </a:t>
            </a:r>
            <a:r>
              <a:rPr lang="el-GR" altLang="x-none" sz="2000" b="1" i="1" dirty="0">
                <a:latin typeface="Times New Roman" panose="02020603050405020304" pitchFamily="18" charset="0"/>
              </a:rPr>
              <a:t>ν</a:t>
            </a:r>
            <a:r>
              <a:rPr lang="uk-UA" altLang="x-none" sz="2000"/>
              <a:t> і </a:t>
            </a:r>
            <a:r>
              <a:rPr lang="uk-UA" altLang="x-none" sz="2000" b="1" i="1"/>
              <a:t>y</a:t>
            </a:r>
            <a:r>
              <a:rPr lang="uk-UA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Сталість виробничого коефіцієнта </a:t>
            </a:r>
            <a:r>
              <a:rPr lang="uk-UA" altLang="x-none" sz="2000" b="1" i="1"/>
              <a:t>a</a:t>
            </a:r>
            <a:r>
              <a:rPr lang="uk-UA" altLang="x-none" sz="2000"/>
              <a:t> означає, що відносний обсяг виробничих витрат не змінюється в часі.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Це можливо </a:t>
            </a:r>
            <a:r>
              <a:rPr lang="uk-UA" altLang="x-none" sz="2000" b="1"/>
              <a:t>при стабільному функціонуванні устаткування</a:t>
            </a:r>
            <a:r>
              <a:rPr lang="uk-UA" altLang="x-none" sz="2000"/>
              <a:t>, коли витрати на його обслуговування і ремонт не змінюються в часі. Крім того, повинні бути стабільними ціни на сировину і комплектуючі і </a:t>
            </a:r>
            <a:r>
              <a:rPr lang="uk-UA" altLang="x-none" sz="2000" err="1"/>
              <a:t>т.д</a:t>
            </a:r>
            <a:r>
              <a:rPr lang="en-US" altLang="x-none" sz="2000"/>
              <a:t>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0530" name="Title 15052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Умови стабільності коефіцієнта фондомісткості</a:t>
            </a:r>
            <a:endParaRPr sz="3200"/>
          </a:p>
        </p:txBody>
      </p:sp>
      <p:sp>
        <p:nvSpPr>
          <p:cNvPr id="150531" name="Text Placeholder 150530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631112" cy="5040313"/>
          </a:xfrm>
          <a:ln/>
        </p:spPr>
        <p:txBody>
          <a:bodyPr/>
          <a:p>
            <a:pPr>
              <a:spcBef>
                <a:spcPct val="30000"/>
              </a:spcBef>
            </a:pPr>
            <a:r>
              <a:rPr lang="uk-UA" altLang="x-none" sz="1800"/>
              <a:t>Сталість коефіцієнта фондомісткості </a:t>
            </a:r>
            <a:r>
              <a:rPr lang="el-GR" altLang="x-none" sz="1800" b="1" i="1" dirty="0">
                <a:latin typeface="Times New Roman" panose="02020603050405020304" pitchFamily="18" charset="0"/>
              </a:rPr>
              <a:t>ν</a:t>
            </a:r>
            <a:r>
              <a:rPr lang="uk-UA" altLang="x-none" sz="1800"/>
              <a:t> пов’язана, насамперед, з </a:t>
            </a:r>
            <a:r>
              <a:rPr lang="uk-UA" altLang="x-none" sz="1800" b="1"/>
              <a:t>політичною стабільністю</a:t>
            </a:r>
            <a:r>
              <a:rPr lang="uk-UA" altLang="x-none" sz="1800"/>
              <a:t>. </a:t>
            </a:r>
            <a:endParaRPr lang="uk-UA" altLang="x-none" sz="1800"/>
          </a:p>
          <a:p>
            <a:pPr>
              <a:spcBef>
                <a:spcPct val="30000"/>
              </a:spcBef>
            </a:pPr>
            <a:r>
              <a:rPr lang="uk-UA" altLang="x-none" sz="1800"/>
              <a:t>Інвестор, що вклав засоби в розширення виробництва й очікує їхньої окупності через час </a:t>
            </a:r>
            <a:r>
              <a:rPr lang="el-GR" altLang="x-none" sz="1800" b="1" i="1" dirty="0">
                <a:latin typeface="Times New Roman" panose="02020603050405020304" pitchFamily="18" charset="0"/>
              </a:rPr>
              <a:t>ν</a:t>
            </a:r>
            <a:r>
              <a:rPr lang="uk-UA" altLang="x-none" sz="1800"/>
              <a:t>, а потім і одержання прибутку, вправі розраховувати, що за даний час не відбудуться такі події, що зможуть поставити під сумнів можливість подальшого розвитку виробництва, а також права власності інвестора.</a:t>
            </a:r>
            <a:r>
              <a:rPr sz="1800"/>
              <a:t> </a:t>
            </a:r>
            <a:endParaRPr sz="1800"/>
          </a:p>
          <a:p>
            <a:pPr>
              <a:spcBef>
                <a:spcPct val="30000"/>
              </a:spcBef>
            </a:pPr>
            <a:r>
              <a:rPr lang="uk-UA" altLang="x-none" sz="1800"/>
              <a:t>Розглянемо вимогу сталості вільного залишку </a:t>
            </a:r>
            <a:r>
              <a:rPr lang="uk-UA" altLang="x-none" sz="1800" b="1" i="1"/>
              <a:t>y</a:t>
            </a:r>
            <a:r>
              <a:rPr lang="uk-UA" altLang="x-none" sz="1800"/>
              <a:t>. Нагадаємо, що ми плануємо розширення виробництва, а отже, і збільшення прибутку. </a:t>
            </a:r>
            <a:endParaRPr lang="uk-UA" altLang="x-none" sz="1800"/>
          </a:p>
          <a:p>
            <a:pPr>
              <a:spcBef>
                <a:spcPct val="30000"/>
              </a:spcBef>
            </a:pPr>
            <a:r>
              <a:rPr lang="uk-UA" altLang="x-none" sz="1800"/>
              <a:t>Але при цьому, у рамках зроблених припущень, весь приріст прибутку йде на подальше розширення виробництва, а особисті витрати, що саме і виходять за рахунок вільного залишку, залишаються незмінними. </a:t>
            </a:r>
            <a:endParaRPr lang="uk-UA" altLang="x-none" sz="1800"/>
          </a:p>
          <a:p>
            <a:pPr>
              <a:spcBef>
                <a:spcPct val="30000"/>
              </a:spcBef>
            </a:pPr>
            <a:r>
              <a:rPr lang="uk-UA" altLang="x-none" sz="1800"/>
              <a:t>Таке тверде обмеження характерне для початкової стадії розвитку; воно необхідно для підтримки найвищих темпів розвитку.</a:t>
            </a:r>
            <a:r>
              <a:rPr sz="1800"/>
              <a:t> </a:t>
            </a:r>
            <a:endParaRPr sz="18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2578" name="Title 15257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Розв'язок динамічного рівняння Леонтьєва</a:t>
            </a:r>
            <a:endParaRPr sz="3200"/>
          </a:p>
        </p:txBody>
      </p:sp>
      <p:sp>
        <p:nvSpPr>
          <p:cNvPr id="152579" name="Text Placeholder 152578"/>
          <p:cNvSpPr>
            <a:spLocks noGrp="1"/>
          </p:cNvSpPr>
          <p:nvPr>
            <p:ph type="body" idx="1"/>
          </p:nvPr>
        </p:nvSpPr>
        <p:spPr>
          <a:xfrm>
            <a:off x="1370013" y="1762125"/>
            <a:ext cx="7558087" cy="443865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Спочатку знайдемо стаціонарне рішення </a:t>
            </a:r>
            <a:r>
              <a:rPr lang="en-US" altLang="x-none" sz="2000"/>
              <a:t>x*=const</a:t>
            </a:r>
            <a:r>
              <a:rPr lang="uk-UA" altLang="x-none" sz="2000"/>
              <a:t>, тобто той обсяг виробництва, при якому спостерігається баланс доходів і витрат і, як наслідок, незмінність обсягу виробництва.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Оскільки похідна від константи дорівнює нулю, то ми приходимо до звичайного статичного рівняння: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з рішенням</a:t>
            </a:r>
            <a:endParaRPr lang="uk-UA" altLang="x-none"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Далі виконаємо заміну:</a:t>
            </a:r>
            <a:endParaRPr sz="2000"/>
          </a:p>
        </p:txBody>
      </p:sp>
      <p:sp>
        <p:nvSpPr>
          <p:cNvPr id="152581" name="Rectangles 152580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52580" name="Object 152579"/>
          <p:cNvGraphicFramePr/>
          <p:nvPr/>
        </p:nvGraphicFramePr>
        <p:xfrm>
          <a:off x="4284663" y="3900488"/>
          <a:ext cx="14716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" r:id="rId1" imgW="901065" imgH="241300" progId="Equation.3">
                  <p:embed/>
                </p:oleObj>
              </mc:Choice>
              <mc:Fallback>
                <p:oleObj name="" r:id="rId1" imgW="901065" imgH="241300" progId="Equation.3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84663" y="3900488"/>
                        <a:ext cx="1471612" cy="388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3" name="Rectangles 152582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52582" name="Object 152581"/>
          <p:cNvGraphicFramePr/>
          <p:nvPr/>
        </p:nvGraphicFramePr>
        <p:xfrm>
          <a:off x="4419600" y="4513263"/>
          <a:ext cx="12128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" r:id="rId3" imgW="761365" imgH="419100" progId="Equation.3">
                  <p:embed/>
                </p:oleObj>
              </mc:Choice>
              <mc:Fallback>
                <p:oleObj name="" r:id="rId3" imgW="761365" imgH="419100" progId="Equation.3">
                  <p:embed/>
                  <p:pic>
                    <p:nvPicPr>
                      <p:cNvPr id="0" name="Picture 312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9600" y="4513263"/>
                        <a:ext cx="1212850" cy="671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5" name="Rectangles 15258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52584" name="Object 152583"/>
          <p:cNvGraphicFramePr/>
          <p:nvPr/>
        </p:nvGraphicFramePr>
        <p:xfrm>
          <a:off x="4481513" y="5772150"/>
          <a:ext cx="11080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" r:id="rId5" imgW="748665" imgH="190500" progId="Equation.3">
                  <p:embed/>
                </p:oleObj>
              </mc:Choice>
              <mc:Fallback>
                <p:oleObj name="" r:id="rId5" imgW="748665" imgH="190500" progId="Equation.3">
                  <p:embed/>
                  <p:pic>
                    <p:nvPicPr>
                      <p:cNvPr id="0" name="Picture 31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81513" y="5772150"/>
                        <a:ext cx="1108075" cy="285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02" name="Title 153601"/>
          <p:cNvSpPr>
            <a:spLocks noGrp="1"/>
          </p:cNvSpPr>
          <p:nvPr>
            <p:ph type="title"/>
          </p:nvPr>
        </p:nvSpPr>
        <p:spPr>
          <a:xfrm>
            <a:off x="1370013" y="188913"/>
            <a:ext cx="7313612" cy="1255712"/>
          </a:xfrm>
          <a:ln/>
        </p:spPr>
        <p:txBody>
          <a:bodyPr anchor="b" anchorCtr="0"/>
          <a:p>
            <a:r>
              <a:rPr lang="uk-UA" altLang="x-none"/>
              <a:t>Розв'язок динамічного рівняння Леонтьєва</a:t>
            </a:r>
          </a:p>
        </p:txBody>
      </p:sp>
      <p:sp>
        <p:nvSpPr>
          <p:cNvPr id="153603" name="Text Placeholder 153602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313612" cy="4967287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У підсумку одержуємо наступне однорідне рівняння:</a:t>
            </a:r>
            <a:br>
              <a:rPr lang="uk-UA" altLang="x-none" sz="2000"/>
            </a:br>
            <a:br>
              <a:rPr lang="uk-UA" altLang="x-none" sz="2000"/>
            </a:b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Рішення цього рівняння має вид:</a:t>
            </a:r>
            <a:r>
              <a:rPr sz="2000"/>
              <a:t> </a:t>
            </a:r>
            <a:br>
              <a:rPr sz="2000"/>
            </a:br>
            <a:br>
              <a:rPr sz="2000"/>
            </a:b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Величина </a:t>
            </a:r>
            <a:r>
              <a:rPr lang="en-US" altLang="x-none" sz="2000" i="1"/>
              <a:t>z</a:t>
            </a:r>
            <a:r>
              <a:rPr lang="en-US" altLang="x-none" sz="2000" i="1" baseline="-25000"/>
              <a:t>0</a:t>
            </a:r>
            <a:r>
              <a:rPr lang="uk-UA" altLang="x-none" sz="2000"/>
              <a:t> задає початкове значення </a:t>
            </a:r>
            <a:r>
              <a:rPr lang="uk-UA" altLang="x-none" sz="2000" i="1"/>
              <a:t>z</a:t>
            </a:r>
            <a:r>
              <a:rPr lang="uk-UA" altLang="x-none" sz="2000"/>
              <a:t> у момент часу </a:t>
            </a:r>
            <a:r>
              <a:rPr lang="en-US" altLang="x-none" sz="2000" i="1"/>
              <a:t>t</a:t>
            </a:r>
            <a:r>
              <a:rPr lang="en-US" altLang="x-none" sz="2000" i="1" baseline="-25000"/>
              <a:t>0</a:t>
            </a:r>
            <a:r>
              <a:rPr lang="en-US" altLang="x-none" sz="2000" i="1"/>
              <a:t>=0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Для величини </a:t>
            </a:r>
            <a:r>
              <a:rPr lang="uk-UA" altLang="x-none" sz="2000" b="1" i="1"/>
              <a:t>x</a:t>
            </a:r>
            <a:r>
              <a:rPr lang="uk-UA" altLang="x-none" sz="2000"/>
              <a:t> у підсумку одержуємо: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Можна показати, що величина </a:t>
            </a:r>
            <a:r>
              <a:rPr lang="en-US" altLang="x-none" sz="2000" i="1"/>
              <a:t>z</a:t>
            </a:r>
            <a:r>
              <a:rPr lang="en-US" altLang="x-none" sz="2000" i="1" baseline="-25000"/>
              <a:t>0</a:t>
            </a:r>
            <a:r>
              <a:rPr lang="uk-UA" altLang="x-none" sz="2000"/>
              <a:t> в цьому виразі дорівнює початковому обсягу інвестицій, поділеному на </a:t>
            </a:r>
            <a:r>
              <a:rPr lang="uk-UA" altLang="x-none" sz="2000" b="1" i="1"/>
              <a:t>b</a:t>
            </a:r>
            <a:r>
              <a:rPr lang="uk-UA" altLang="x-none" sz="2000"/>
              <a:t>.</a:t>
            </a:r>
            <a:endParaRPr sz="2000"/>
          </a:p>
        </p:txBody>
      </p:sp>
      <p:sp>
        <p:nvSpPr>
          <p:cNvPr id="153605" name="Rectangles 153604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53604" name="Object 153603"/>
          <p:cNvGraphicFramePr/>
          <p:nvPr/>
        </p:nvGraphicFramePr>
        <p:xfrm>
          <a:off x="3651250" y="2038350"/>
          <a:ext cx="2252663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" r:id="rId1" imgW="1409700" imgH="419100" progId="Equation.3">
                  <p:embed/>
                </p:oleObj>
              </mc:Choice>
              <mc:Fallback>
                <p:oleObj name="" r:id="rId1" imgW="1409700" imgH="419100" progId="Equation.3">
                  <p:embed/>
                  <p:pic>
                    <p:nvPicPr>
                      <p:cNvPr id="0" name="Picture 313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51250" y="2038350"/>
                        <a:ext cx="2252663" cy="669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7" name="Rectangles 153606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53606" name="Object 153605"/>
          <p:cNvGraphicFramePr/>
          <p:nvPr/>
        </p:nvGraphicFramePr>
        <p:xfrm>
          <a:off x="3773488" y="3105150"/>
          <a:ext cx="20224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" r:id="rId3" imgW="1257300" imgH="419100" progId="Equation.3">
                  <p:embed/>
                </p:oleObj>
              </mc:Choice>
              <mc:Fallback>
                <p:oleObj name="" r:id="rId3" imgW="1257300" imgH="419100" progId="Equation.3">
                  <p:embed/>
                  <p:pic>
                    <p:nvPicPr>
                      <p:cNvPr id="0" name="Picture 31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3488" y="3105150"/>
                        <a:ext cx="2022475" cy="673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9" name="Rectangles 153608"/>
          <p:cNvSpPr/>
          <p:nvPr/>
        </p:nvSpPr>
        <p:spPr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53608" name="Object 153607"/>
          <p:cNvGraphicFramePr/>
          <p:nvPr/>
        </p:nvGraphicFramePr>
        <p:xfrm>
          <a:off x="4103688" y="4976813"/>
          <a:ext cx="44767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" r:id="rId5" imgW="2959100" imgH="279400" progId="Equation.3">
                  <p:embed/>
                </p:oleObj>
              </mc:Choice>
              <mc:Fallback>
                <p:oleObj name="" r:id="rId5" imgW="2959100" imgH="279400" progId="Equation.3">
                  <p:embed/>
                  <p:pic>
                    <p:nvPicPr>
                      <p:cNvPr id="0" name="Picture 31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03688" y="4976813"/>
                        <a:ext cx="4476750" cy="417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4626" name="Title 15462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err="1"/>
              <a:t>Анал</a:t>
            </a:r>
            <a:r>
              <a:rPr lang="uk-UA" altLang="x-none"/>
              <a:t>із результатів</a:t>
            </a:r>
          </a:p>
        </p:txBody>
      </p:sp>
      <p:sp>
        <p:nvSpPr>
          <p:cNvPr id="154627" name="Text Placeholder 154626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313612" cy="755650"/>
          </a:xfrm>
          <a:ln/>
        </p:spPr>
        <p:txBody>
          <a:bodyPr/>
          <a:p>
            <a:r>
              <a:rPr lang="uk-UA" altLang="x-none" sz="2000"/>
              <a:t>Графіки, що відповідають виразу (3.3), побудовані для ряду значень величини </a:t>
            </a:r>
            <a:r>
              <a:rPr lang="en-US" altLang="x-none" sz="2000" i="1"/>
              <a:t>z</a:t>
            </a:r>
            <a:r>
              <a:rPr lang="en-US" altLang="x-none" sz="2000" i="1" baseline="-25000"/>
              <a:t>0</a:t>
            </a:r>
            <a:r>
              <a:rPr lang="uk-UA" altLang="x-none" sz="2000"/>
              <a:t>, приведені на рис. 3.1.</a:t>
            </a:r>
            <a:r>
              <a:rPr sz="2000"/>
              <a:t> </a:t>
            </a:r>
            <a:endParaRPr sz="2000"/>
          </a:p>
        </p:txBody>
      </p:sp>
      <p:sp>
        <p:nvSpPr>
          <p:cNvPr id="154629" name="Rectangles 154628"/>
          <p:cNvSpPr/>
          <p:nvPr/>
        </p:nvSpPr>
        <p:spPr>
          <a:xfrm>
            <a:off x="0" y="19288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54628" name="Object 154627"/>
          <p:cNvGraphicFramePr/>
          <p:nvPr/>
        </p:nvGraphicFramePr>
        <p:xfrm>
          <a:off x="2879725" y="2581275"/>
          <a:ext cx="4392613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" r:id="rId1" imgW="4000500" imgH="3000375" progId="CorelDraw.Graphic.7">
                  <p:embed/>
                </p:oleObj>
              </mc:Choice>
              <mc:Fallback>
                <p:oleObj name="" r:id="rId1" imgW="4000500" imgH="3000375" progId="CorelDraw.Graphic.7">
                  <p:embed/>
                  <p:pic>
                    <p:nvPicPr>
                      <p:cNvPr id="0" name="Picture 312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79725" y="2581275"/>
                        <a:ext cx="4392613" cy="3295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0" name="Text Box 154629"/>
          <p:cNvSpPr txBox="1"/>
          <p:nvPr/>
        </p:nvSpPr>
        <p:spPr>
          <a:xfrm>
            <a:off x="4392613" y="5803900"/>
            <a:ext cx="15843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uk-UA" altLang="x-none" sz="2000">
                <a:latin typeface="Verdana" panose="020B0604030504040204" pitchFamily="34" charset="0"/>
              </a:rPr>
              <a:t>Рис. 3.1</a:t>
            </a:r>
            <a:endParaRPr sz="20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Title 8089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sz="3200" err="1"/>
              <a:t>Характерні</a:t>
            </a:r>
            <a:r>
              <a:rPr lang="uk-UA" altLang="x-none" sz="3200"/>
              <a:t> риси економічної теорії Леонтьєва</a:t>
            </a:r>
            <a:endParaRPr sz="3200"/>
          </a:p>
        </p:txBody>
      </p:sp>
      <p:sp>
        <p:nvSpPr>
          <p:cNvPr id="80899" name="Text Placeholder 80898"/>
          <p:cNvSpPr>
            <a:spLocks noGrp="1"/>
          </p:cNvSpPr>
          <p:nvPr>
            <p:ph type="body" idx="1"/>
          </p:nvPr>
        </p:nvSpPr>
        <p:spPr>
          <a:xfrm>
            <a:off x="1371600" y="1828800"/>
            <a:ext cx="7313613" cy="4724400"/>
          </a:xfrm>
          <a:ln/>
        </p:spPr>
        <p:txBody>
          <a:bodyPr/>
          <a:p>
            <a:r>
              <a:rPr lang="uk-UA" altLang="x-none" sz="2000"/>
              <a:t>Автору вдалося представити важливі економічні співвідношення у вигляді </a:t>
            </a:r>
            <a:r>
              <a:rPr lang="uk-UA" altLang="x-none" sz="2000" b="1"/>
              <a:t>добре оформлених </a:t>
            </a:r>
            <a:r>
              <a:rPr lang="uk-UA" altLang="x-none" sz="2200" b="1"/>
              <a:t>математичних</a:t>
            </a:r>
            <a:r>
              <a:rPr lang="uk-UA" altLang="x-none" sz="2000" b="1"/>
              <a:t> рівнянь</a:t>
            </a:r>
            <a:r>
              <a:rPr lang="uk-UA" altLang="x-none" sz="2000"/>
              <a:t>.</a:t>
            </a:r>
            <a:endParaRPr lang="uk-UA" altLang="x-none" sz="2000"/>
          </a:p>
          <a:p>
            <a:endParaRPr lang="uk-UA" altLang="x-none" sz="2000"/>
          </a:p>
          <a:p>
            <a:r>
              <a:rPr lang="uk-UA" altLang="x-none" sz="2000"/>
              <a:t>Він </a:t>
            </a:r>
            <a:r>
              <a:rPr lang="uk-UA" altLang="x-none" sz="2000" b="1"/>
              <a:t>на практиці показав</a:t>
            </a:r>
            <a:r>
              <a:rPr lang="uk-UA" altLang="x-none" sz="2000"/>
              <a:t>, як складати і вирішувати ці рівняння в конкретних економічних задачах. </a:t>
            </a:r>
            <a:endParaRPr lang="uk-UA" altLang="x-none" sz="2000"/>
          </a:p>
          <a:p>
            <a:endParaRPr sz="2000"/>
          </a:p>
          <a:p>
            <a:r>
              <a:rPr lang="uk-UA" altLang="x-none" sz="2000"/>
              <a:t>В.В. Леонтьєв вважав, що математичні рівняння тільки тоді можуть бути корисні в економіці, коли відповідний </a:t>
            </a:r>
            <a:r>
              <a:rPr lang="uk-UA" altLang="x-none" sz="2000" b="1"/>
              <a:t>користувач – економіст може задати параметри, що входять у ці рівняння і вирішити рівняння</a:t>
            </a:r>
            <a:r>
              <a:rPr lang="uk-UA" altLang="x-none" sz="2000"/>
              <a:t> з метою одержання конкретного економічного результату.</a:t>
            </a:r>
            <a:r>
              <a:rPr sz="2000"/>
              <a:t>  </a:t>
            </a:r>
            <a:endParaRPr sz="200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5650" name="Title 15564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err="1"/>
              <a:t>Анал</a:t>
            </a:r>
            <a:r>
              <a:rPr lang="uk-UA" altLang="x-none"/>
              <a:t>із результатів</a:t>
            </a:r>
          </a:p>
        </p:txBody>
      </p:sp>
      <p:sp>
        <p:nvSpPr>
          <p:cNvPr id="155651" name="Text Placeholder 155650"/>
          <p:cNvSpPr>
            <a:spLocks noGrp="1"/>
          </p:cNvSpPr>
          <p:nvPr>
            <p:ph type="body" idx="1"/>
          </p:nvPr>
        </p:nvSpPr>
        <p:spPr>
          <a:xfrm>
            <a:off x="1370013" y="1654175"/>
            <a:ext cx="7594600" cy="5014913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/>
              <a:t>Проаналізуємо отримані результати. Ми бачимо, що стан рівноваги</a:t>
            </a:r>
            <a:r>
              <a:rPr lang="en-US" altLang="x-none" sz="2000"/>
              <a:t> </a:t>
            </a:r>
            <a:r>
              <a:rPr lang="en-US" altLang="x-none" sz="2000" b="1" i="1"/>
              <a:t>x*</a:t>
            </a:r>
            <a:r>
              <a:rPr lang="uk-UA" altLang="x-none" sz="2000"/>
              <a:t> системи є хитким, оскільки будь-яке початкове відхилення від цього стану згодом зростає. 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Сама по собі ця нестійкість ані гарна ані погана; усе залежить від того, яку задачу ми вирішуємо.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У сучасних </a:t>
            </a:r>
            <a:r>
              <a:rPr lang="uk-UA" altLang="x-none" sz="2000" b="1"/>
              <a:t>країнах</a:t>
            </a:r>
            <a:r>
              <a:rPr lang="uk-UA" altLang="x-none" sz="2000"/>
              <a:t> </a:t>
            </a:r>
            <a:r>
              <a:rPr lang="uk-UA" altLang="x-none" sz="2000" b="1"/>
              <a:t>з розвитою ринковою економікою її нестійкість сприймається як істотний недолік</a:t>
            </a:r>
            <a:r>
              <a:rPr lang="uk-UA" altLang="x-none" sz="2000"/>
              <a:t>, оскільки вона вже неодноразово приводила до важких криз. Тому з нестійкістю борються різними законодавчими й адміністративними мірами.</a:t>
            </a:r>
            <a:r>
              <a:rPr sz="2000"/>
              <a:t> </a:t>
            </a:r>
            <a:endParaRPr sz="2000"/>
          </a:p>
          <a:p>
            <a:pPr>
              <a:spcBef>
                <a:spcPct val="40000"/>
              </a:spcBef>
            </a:pPr>
            <a:r>
              <a:rPr lang="uk-UA" altLang="x-none" sz="2000"/>
              <a:t>У випадку </a:t>
            </a:r>
            <a:r>
              <a:rPr lang="uk-UA" altLang="x-none" sz="2000" b="1"/>
              <a:t>країни зі слаборозвиненою економікою нестійкість може сприйматися як благо</a:t>
            </a:r>
            <a:r>
              <a:rPr lang="uk-UA" altLang="x-none" sz="2000"/>
              <a:t>, оскільки дозволяє сподіватися, при відповідних умовах, на швидкий розвиток. </a:t>
            </a:r>
            <a:endParaRPr sz="20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6674" name="Title 15667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err="1"/>
              <a:t>Аналіз</a:t>
            </a:r>
            <a:r>
              <a:t> </a:t>
            </a:r>
            <a:r>
              <a:rPr err="1"/>
              <a:t>результатів</a:t>
            </a:r>
          </a:p>
        </p:txBody>
      </p:sp>
      <p:sp>
        <p:nvSpPr>
          <p:cNvPr id="156675" name="Text Placeholder 156674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313612" cy="4319587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Однак такий </a:t>
            </a:r>
            <a:r>
              <a:rPr lang="uk-UA" altLang="x-none" sz="2000" b="1"/>
              <a:t>розвиток буде відбуватися тільки тоді</a:t>
            </a:r>
            <a:r>
              <a:rPr lang="uk-UA" altLang="x-none" sz="2000"/>
              <a:t>, коли початкове положення знаходиться </a:t>
            </a:r>
            <a:r>
              <a:rPr lang="uk-UA" altLang="x-none" sz="2000" b="1"/>
              <a:t>вище рівноважного положення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Якщо ж із самого початку опинитися нижче цього положення, то можна швидким способом знищити економіку.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Звернемо увагу на те, що </a:t>
            </a:r>
            <a:r>
              <a:rPr lang="uk-UA" altLang="x-none" sz="2000" b="1"/>
              <a:t>експонентний характер</a:t>
            </a:r>
            <a:r>
              <a:rPr lang="uk-UA" altLang="x-none" sz="2000"/>
              <a:t> росту обсягу виробництва </a:t>
            </a:r>
            <a:r>
              <a:rPr lang="uk-UA" altLang="x-none" sz="2000" b="1" i="1"/>
              <a:t>x</a:t>
            </a:r>
            <a:r>
              <a:rPr lang="uk-UA" altLang="x-none" sz="2000"/>
              <a:t> прямо пов'язаний з умовою </a:t>
            </a:r>
            <a:r>
              <a:rPr lang="uk-UA" altLang="x-none" sz="2000" b="1"/>
              <a:t>сталості вільного залишку</a:t>
            </a:r>
            <a:r>
              <a:rPr lang="uk-UA" altLang="x-none" sz="2000"/>
              <a:t> </a:t>
            </a:r>
            <a:r>
              <a:rPr lang="uk-UA" altLang="x-none" sz="2000" b="1" i="1"/>
              <a:t>y </a:t>
            </a:r>
            <a:r>
              <a:rPr lang="uk-UA" altLang="x-none" sz="2000"/>
              <a:t>і викликаний тим, що, при постійному вільному залишку, весь </a:t>
            </a:r>
            <a:r>
              <a:rPr lang="uk-UA" altLang="x-none" sz="2000" b="1"/>
              <a:t>приріст обсягу виробництва йде тільки на подальше розширення виробництва</a:t>
            </a:r>
            <a:r>
              <a:rPr lang="uk-UA" altLang="x-none" sz="2000"/>
              <a:t>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7698" name="Title 15769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err="1"/>
              <a:t>Аналіз</a:t>
            </a:r>
            <a:r>
              <a:t> </a:t>
            </a:r>
            <a:r>
              <a:rPr err="1"/>
              <a:t>результатів</a:t>
            </a:r>
          </a:p>
        </p:txBody>
      </p:sp>
      <p:sp>
        <p:nvSpPr>
          <p:cNvPr id="157699" name="Text Placeholder 157698"/>
          <p:cNvSpPr>
            <a:spLocks noGrp="1"/>
          </p:cNvSpPr>
          <p:nvPr>
            <p:ph type="body" idx="1"/>
          </p:nvPr>
        </p:nvSpPr>
        <p:spPr>
          <a:xfrm>
            <a:off x="1370013" y="1809750"/>
            <a:ext cx="7313612" cy="4535488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Приведені на рис. 3.1 графіки відносяться до випадку прибуткової економічної системи з виробничим коефіцієнтом </a:t>
            </a:r>
            <a:r>
              <a:rPr lang="en-US" altLang="x-none" sz="2000" b="1" i="1"/>
              <a:t>a&lt;1</a:t>
            </a:r>
            <a:r>
              <a:rPr lang="en-US" altLang="x-none" sz="2000"/>
              <a:t>.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випадку нерентабельної системи, коли виробничий коефіцієнт більше одиниці: </a:t>
            </a:r>
            <a:r>
              <a:rPr lang="en-US" altLang="x-none" sz="2000" b="1" i="1"/>
              <a:t>a&gt;1</a:t>
            </a:r>
            <a:r>
              <a:rPr lang="uk-UA" altLang="x-none" sz="2000"/>
              <a:t>, як ми знаємо, додатному значенню </a:t>
            </a:r>
            <a:r>
              <a:rPr lang="uk-UA" altLang="x-none" sz="2000" b="1" i="1"/>
              <a:t>x</a:t>
            </a:r>
            <a:r>
              <a:rPr lang="uk-UA" altLang="x-none" sz="2000"/>
              <a:t> відповідає від’ємний вільний залишок </a:t>
            </a:r>
            <a:r>
              <a:rPr lang="uk-UA" altLang="x-none" sz="2000" b="1" i="1"/>
              <a:t>y</a:t>
            </a:r>
            <a:r>
              <a:rPr lang="uk-UA" altLang="x-none" sz="2000"/>
              <a:t>. У цьому випадку графіки залежності </a:t>
            </a:r>
            <a:r>
              <a:rPr lang="en-US" altLang="x-none" sz="2000" b="1" i="1"/>
              <a:t>x=</a:t>
            </a:r>
            <a:r>
              <a:rPr lang="en-US" altLang="x-none" sz="2000" b="1" i="1" err="1"/>
              <a:t>x(t</a:t>
            </a:r>
            <a:r>
              <a:rPr lang="en-US" altLang="x-none" sz="2000" b="1" i="1"/>
              <a:t>)</a:t>
            </a:r>
            <a:r>
              <a:rPr lang="uk-UA" altLang="x-none" sz="2000"/>
              <a:t> приймають вид, зображений на рис. </a:t>
            </a:r>
            <a:r>
              <a:rPr lang="en-US" altLang="x-none" sz="2000"/>
              <a:t>3</a:t>
            </a:r>
            <a:r>
              <a:rPr lang="uk-UA" altLang="x-none" sz="2000"/>
              <a:t>.2.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цьому випадку стан рівноваги системи є стійким. При будь-яких відхиленнях від цього стану система прагне повернутися в нього. </a:t>
            </a:r>
            <a:endParaRPr sz="20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8722" name="Title 15872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результатів</a:t>
            </a:r>
          </a:p>
        </p:txBody>
      </p:sp>
      <p:sp>
        <p:nvSpPr>
          <p:cNvPr id="158723" name="Text Placeholder 158722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523162" cy="4114800"/>
          </a:xfrm>
          <a:ln/>
        </p:spPr>
        <p:txBody>
          <a:bodyPr/>
          <a:p>
            <a:r>
              <a:rPr lang="uk-UA" altLang="x-none" sz="2000"/>
              <a:t>Нагадаємо, однак, що ми розглядаємо збиткову систему, що існує за рахунок дотацій. Отже, її стійкість означає, що вона стабільно збиткова і пручається спробам вивести її зі збиткового стану!</a:t>
            </a:r>
            <a:r>
              <a:rPr sz="2000"/>
              <a:t> </a:t>
            </a:r>
            <a:endParaRPr sz="2000"/>
          </a:p>
        </p:txBody>
      </p:sp>
      <p:sp>
        <p:nvSpPr>
          <p:cNvPr id="158725" name="Rectangles 158724"/>
          <p:cNvSpPr/>
          <p:nvPr/>
        </p:nvSpPr>
        <p:spPr>
          <a:xfrm>
            <a:off x="0" y="19288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58724" name="Object 158723"/>
          <p:cNvGraphicFramePr/>
          <p:nvPr/>
        </p:nvGraphicFramePr>
        <p:xfrm>
          <a:off x="2735263" y="2987675"/>
          <a:ext cx="4572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" r:id="rId1" imgW="4000500" imgH="3000375" progId="CorelDraw.Graphic.7">
                  <p:embed/>
                </p:oleObj>
              </mc:Choice>
              <mc:Fallback>
                <p:oleObj name="" r:id="rId1" imgW="4000500" imgH="3000375" progId="CorelDraw.Graphic.7">
                  <p:embed/>
                  <p:pic>
                    <p:nvPicPr>
                      <p:cNvPr id="0" name="Picture 31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35263" y="2987675"/>
                        <a:ext cx="4572000" cy="342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6" name="Text Box 158725"/>
          <p:cNvSpPr txBox="1"/>
          <p:nvPr/>
        </p:nvSpPr>
        <p:spPr>
          <a:xfrm>
            <a:off x="4319588" y="6200775"/>
            <a:ext cx="15843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uk-UA" altLang="x-none" sz="2000">
                <a:latin typeface="Verdana" panose="020B0604030504040204" pitchFamily="34" charset="0"/>
              </a:rPr>
              <a:t>Рис. 3.2</a:t>
            </a:r>
            <a:endParaRPr sz="20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9746" name="Title 15974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Динамічні рівняння Леонтьєва для </a:t>
            </a:r>
            <a:r>
              <a:rPr lang="uk-UA" altLang="x-none" sz="3200" err="1"/>
              <a:t>двохсекторної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159747" name="Text Placeholder 159746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313612" cy="4645025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Перейдемо до рівнянь для </a:t>
            </a:r>
            <a:r>
              <a:rPr lang="uk-UA" altLang="x-none" sz="2000" err="1"/>
              <a:t>двохсекторної</a:t>
            </a:r>
            <a:r>
              <a:rPr lang="uk-UA" altLang="x-none" sz="2000"/>
              <a:t> економічної системи</a:t>
            </a:r>
            <a:r>
              <a:rPr sz="2000"/>
              <a:t>.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Врахуємо при цьому, що вільні залишки, які входили у праву частину статичних рівнянь, частково можна направити на розширення виробництва.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Крім того засоби, отримані в одному із секторів, можуть бути спрямовані для інвестицій в обидва сектори.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У зв'язку з цим величину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заміняємо на</a:t>
            </a:r>
            <a:r>
              <a:rPr lang="en-US" altLang="x-none" sz="2000"/>
              <a:t>: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Тут </a:t>
            </a:r>
            <a:r>
              <a:rPr lang="en-US" altLang="x-none" sz="2000" b="1" i="1"/>
              <a:t>y</a:t>
            </a:r>
            <a:r>
              <a:rPr lang="en-US" altLang="x-none" sz="2000" b="1" i="1">
                <a:latin typeface="Arial" panose="020B0604020202020204" pitchFamily="34" charset="0"/>
              </a:rPr>
              <a:t>ʹ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– інвестиції в перший сектор, а </a:t>
            </a:r>
            <a:r>
              <a:rPr lang="en-US" altLang="x-none" sz="2000" b="1" i="1"/>
              <a:t>y</a:t>
            </a:r>
            <a:r>
              <a:rPr lang="en-US" altLang="x-none" sz="2000" b="1" i="1">
                <a:latin typeface="Arial" panose="020B0604020202020204" pitchFamily="34" charset="0"/>
              </a:rPr>
              <a:t>ʺ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– інвестиції в другий сектор економічної системи. Величина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в правій частині задає новий (менший, ніж раніше) обсяг вільних залишків.</a:t>
            </a:r>
            <a:r>
              <a:rPr sz="2000"/>
              <a:t> </a:t>
            </a:r>
            <a:endParaRPr sz="2000"/>
          </a:p>
        </p:txBody>
      </p:sp>
      <p:sp>
        <p:nvSpPr>
          <p:cNvPr id="159749" name="Rectangles 159748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59748" name="Object 159747"/>
          <p:cNvGraphicFramePr/>
          <p:nvPr/>
        </p:nvGraphicFramePr>
        <p:xfrm>
          <a:off x="4032250" y="4616450"/>
          <a:ext cx="19145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" r:id="rId1" imgW="1269365" imgH="241300" progId="Equation.3">
                  <p:embed/>
                </p:oleObj>
              </mc:Choice>
              <mc:Fallback>
                <p:oleObj name="" r:id="rId1" imgW="1269365" imgH="241300" progId="Equation.3">
                  <p:embed/>
                  <p:pic>
                    <p:nvPicPr>
                      <p:cNvPr id="0" name="Picture 31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32250" y="4616450"/>
                        <a:ext cx="1914525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1" name="Rectangles 15975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0770" name="Title 16076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Динамічні рівняння Леонтьєва для </a:t>
            </a:r>
            <a:r>
              <a:rPr lang="uk-UA" altLang="x-none" sz="3200" err="1"/>
              <a:t>двохсекторної</a:t>
            </a:r>
            <a:r>
              <a:rPr lang="uk-UA" altLang="x-none" sz="3200"/>
              <a:t> економіки</a:t>
            </a:r>
            <a:endParaRPr sz="3200"/>
          </a:p>
        </p:txBody>
      </p:sp>
      <p:sp>
        <p:nvSpPr>
          <p:cNvPr id="160771" name="Text Placeholder 160770"/>
          <p:cNvSpPr>
            <a:spLocks noGrp="1"/>
          </p:cNvSpPr>
          <p:nvPr>
            <p:ph type="body" idx="1"/>
          </p:nvPr>
        </p:nvSpPr>
        <p:spPr>
          <a:xfrm>
            <a:off x="1398588" y="1665288"/>
            <a:ext cx="7313612" cy="4967287"/>
          </a:xfrm>
          <a:ln/>
        </p:spPr>
        <p:txBody>
          <a:bodyPr/>
          <a:p>
            <a:r>
              <a:rPr lang="uk-UA" altLang="x-none" sz="2000"/>
              <a:t>Припустимо, що швидкість росту валового продукту в першому секторі </a:t>
            </a:r>
            <a:r>
              <a:rPr lang="en-US" altLang="x-none" sz="2000" b="1" i="1"/>
              <a:t>dx</a:t>
            </a:r>
            <a:r>
              <a:rPr lang="en-US" altLang="x-none" sz="2000" b="1" i="1" baseline="-25000"/>
              <a:t>1</a:t>
            </a:r>
            <a:r>
              <a:rPr lang="en-US" altLang="x-none" sz="2000" b="1" i="1"/>
              <a:t>/dt</a:t>
            </a:r>
            <a:r>
              <a:rPr lang="uk-UA" altLang="x-none" sz="2000"/>
              <a:t> пропорційна обсягу інвестицій в цей сектор</a:t>
            </a:r>
            <a:r>
              <a:rPr lang="en-US" altLang="x-none" sz="2000"/>
              <a:t> </a:t>
            </a:r>
            <a:r>
              <a:rPr lang="en-US" altLang="x-none" sz="1800" b="1" i="1"/>
              <a:t>y</a:t>
            </a:r>
            <a:r>
              <a:rPr lang="en-US" altLang="x-none" sz="1800" b="1" i="1">
                <a:latin typeface="Arial" panose="020B0604020202020204" pitchFamily="34" charset="0"/>
              </a:rPr>
              <a:t>ʹ</a:t>
            </a:r>
            <a:r>
              <a:rPr lang="en-US" altLang="x-none" sz="1800" b="1" i="1" baseline="-25000"/>
              <a:t>1</a:t>
            </a:r>
            <a:r>
              <a:rPr lang="uk-UA" altLang="x-none" sz="2000"/>
              <a:t>:</a:t>
            </a:r>
            <a:br>
              <a:rPr lang="en-US" altLang="x-none" sz="2000"/>
            </a:br>
            <a:br>
              <a:rPr lang="en-US" altLang="x-none" sz="2000"/>
            </a:br>
            <a:endParaRPr lang="en-US" altLang="x-none" sz="2000"/>
          </a:p>
          <a:p>
            <a:r>
              <a:rPr lang="uk-UA" altLang="x-none" sz="2000"/>
              <a:t>а швидкість росту валового продукту в другому секторі </a:t>
            </a:r>
            <a:r>
              <a:rPr lang="en-US" altLang="x-none" sz="2000" b="1" i="1"/>
              <a:t>dx</a:t>
            </a:r>
            <a:r>
              <a:rPr lang="en-US" altLang="x-none" sz="2000" b="1" i="1" baseline="-25000"/>
              <a:t>2</a:t>
            </a:r>
            <a:r>
              <a:rPr lang="en-US" altLang="x-none" sz="2000" b="1" i="1"/>
              <a:t>/dt</a:t>
            </a:r>
            <a:r>
              <a:rPr lang="uk-UA" altLang="x-none" sz="2000"/>
              <a:t> пропорційна </a:t>
            </a:r>
            <a:r>
              <a:rPr lang="en-US" altLang="x-none" sz="1800" b="1" i="1"/>
              <a:t>y</a:t>
            </a:r>
            <a:r>
              <a:rPr lang="en-US" altLang="x-none" sz="1800" b="1" i="1">
                <a:latin typeface="Arial" panose="020B0604020202020204" pitchFamily="34" charset="0"/>
              </a:rPr>
              <a:t>ʺ</a:t>
            </a:r>
            <a:r>
              <a:rPr lang="en-US" altLang="x-none" sz="1800" b="1" i="1" baseline="-25000"/>
              <a:t>1</a:t>
            </a:r>
            <a:r>
              <a:rPr lang="uk-UA" altLang="x-none" sz="2000"/>
              <a:t>:</a:t>
            </a:r>
            <a:r>
              <a:rPr sz="2000"/>
              <a:t> </a:t>
            </a:r>
            <a:endParaRPr lang="en-US" altLang="x-none" sz="2000"/>
          </a:p>
          <a:p>
            <a:endParaRPr lang="en-US" altLang="x-none" sz="2000"/>
          </a:p>
          <a:p>
            <a:endParaRPr lang="en-US" altLang="x-none" sz="2000"/>
          </a:p>
          <a:p>
            <a:r>
              <a:rPr lang="uk-UA" altLang="x-none" sz="2100"/>
              <a:t>Аналогічно, величину </a:t>
            </a:r>
            <a:r>
              <a:rPr lang="en-US" altLang="x-none" sz="2100" b="1" i="1"/>
              <a:t>y</a:t>
            </a:r>
            <a:r>
              <a:rPr lang="en-US" altLang="x-none" sz="2100" b="1" i="1" baseline="-25000"/>
              <a:t>2</a:t>
            </a:r>
            <a:r>
              <a:rPr lang="uk-UA" altLang="x-none" sz="2100"/>
              <a:t> заміняємо на:</a:t>
            </a:r>
            <a:r>
              <a:rPr sz="2100"/>
              <a:t> </a:t>
            </a:r>
            <a:br>
              <a:rPr lang="uk-UA" altLang="x-none" sz="2100"/>
            </a:br>
            <a:br>
              <a:rPr lang="uk-UA" altLang="x-none" sz="2100"/>
            </a:br>
            <a:br>
              <a:rPr lang="uk-UA" altLang="x-none" sz="2100"/>
            </a:br>
            <a:r>
              <a:rPr lang="uk-UA" altLang="x-none" sz="2100"/>
              <a:t>де</a:t>
            </a:r>
            <a:endParaRPr lang="uk-UA" altLang="x-none" sz="2000"/>
          </a:p>
          <a:p>
            <a:endParaRPr sz="2000"/>
          </a:p>
        </p:txBody>
      </p:sp>
      <p:sp>
        <p:nvSpPr>
          <p:cNvPr id="160773" name="Rectangles 160772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0772" name="Object 160771"/>
          <p:cNvGraphicFramePr/>
          <p:nvPr/>
        </p:nvGraphicFramePr>
        <p:xfrm>
          <a:off x="4057650" y="2528888"/>
          <a:ext cx="1354138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" r:id="rId1" imgW="901065" imgH="419100" progId="Equation.3">
                  <p:embed/>
                </p:oleObj>
              </mc:Choice>
              <mc:Fallback>
                <p:oleObj name="" r:id="rId1" imgW="901065" imgH="419100" progId="Equation.3">
                  <p:embed/>
                  <p:pic>
                    <p:nvPicPr>
                      <p:cNvPr id="0" name="Picture 31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57650" y="2528888"/>
                        <a:ext cx="1354138" cy="630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5" name="Rectangles 160774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0774" name="Object 160773"/>
          <p:cNvGraphicFramePr/>
          <p:nvPr/>
        </p:nvGraphicFramePr>
        <p:xfrm>
          <a:off x="4022725" y="3933825"/>
          <a:ext cx="13779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" r:id="rId3" imgW="914400" imgH="419100" progId="Equation.3">
                  <p:embed/>
                </p:oleObj>
              </mc:Choice>
              <mc:Fallback>
                <p:oleObj name="" r:id="rId3" imgW="914400" imgH="419100" progId="Equation.3">
                  <p:embed/>
                  <p:pic>
                    <p:nvPicPr>
                      <p:cNvPr id="0" name="Picture 31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2725" y="3933825"/>
                        <a:ext cx="1377950" cy="630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7" name="Rectangles 1607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0776" name="Object 160775"/>
          <p:cNvGraphicFramePr/>
          <p:nvPr/>
        </p:nvGraphicFramePr>
        <p:xfrm>
          <a:off x="3733800" y="5157788"/>
          <a:ext cx="20685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" r:id="rId5" imgW="1370965" imgH="241300" progId="Equation.3">
                  <p:embed/>
                </p:oleObj>
              </mc:Choice>
              <mc:Fallback>
                <p:oleObj name="" r:id="rId5" imgW="1370965" imgH="241300" progId="Equation.3">
                  <p:embed/>
                  <p:pic>
                    <p:nvPicPr>
                      <p:cNvPr id="0" name="Picture 320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3800" y="5157788"/>
                        <a:ext cx="2068513" cy="360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9" name="Rectangles 1607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0778" name="Object 160777"/>
          <p:cNvGraphicFramePr/>
          <p:nvPr/>
        </p:nvGraphicFramePr>
        <p:xfrm>
          <a:off x="3197225" y="5876925"/>
          <a:ext cx="14112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" r:id="rId7" imgW="939800" imgH="419100" progId="Equation.3">
                  <p:embed/>
                </p:oleObj>
              </mc:Choice>
              <mc:Fallback>
                <p:oleObj name="" r:id="rId7" imgW="939800" imgH="419100" progId="Equation.3">
                  <p:embed/>
                  <p:pic>
                    <p:nvPicPr>
                      <p:cNvPr id="0" name="Picture 319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97225" y="5876925"/>
                        <a:ext cx="1411288" cy="630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1" name="Rectangles 1607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0780" name="Object 160779"/>
          <p:cNvGraphicFramePr/>
          <p:nvPr/>
        </p:nvGraphicFramePr>
        <p:xfrm>
          <a:off x="4859338" y="5876925"/>
          <a:ext cx="14351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" r:id="rId9" imgW="951865" imgH="419100" progId="Equation.3">
                  <p:embed/>
                </p:oleObj>
              </mc:Choice>
              <mc:Fallback>
                <p:oleObj name="" r:id="rId9" imgW="951865" imgH="419100" progId="Equation.3">
                  <p:embed/>
                  <p:pic>
                    <p:nvPicPr>
                      <p:cNvPr id="0" name="Picture 319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59338" y="5876925"/>
                        <a:ext cx="1435100" cy="630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1794" name="Title 16179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Коефіцієнти фондомісткості</a:t>
            </a:r>
          </a:p>
        </p:txBody>
      </p:sp>
      <p:sp>
        <p:nvSpPr>
          <p:cNvPr id="161795" name="Text Placeholder 161794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313612" cy="4114800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/>
              <a:t>Коефіцієнти пропорційності </a:t>
            </a:r>
            <a:r>
              <a:rPr lang="el-GR" altLang="x-none" sz="2000" b="1" i="1" dirty="0"/>
              <a:t>ν</a:t>
            </a:r>
            <a:r>
              <a:rPr lang="uk-UA" altLang="x-none" sz="2000" b="1" i="1" baseline="-25000"/>
              <a:t>11</a:t>
            </a:r>
            <a:r>
              <a:rPr lang="uk-UA" altLang="x-none" sz="2000"/>
              <a:t>, </a:t>
            </a:r>
            <a:r>
              <a:rPr lang="el-GR" altLang="x-none" sz="2000" b="1" i="1" dirty="0"/>
              <a:t>ν</a:t>
            </a:r>
            <a:r>
              <a:rPr lang="uk-UA" altLang="x-none" sz="2000" b="1" i="1" baseline="-25000"/>
              <a:t>12</a:t>
            </a:r>
            <a:r>
              <a:rPr lang="uk-UA" altLang="x-none" sz="2000"/>
              <a:t>, </a:t>
            </a:r>
            <a:r>
              <a:rPr lang="el-GR" altLang="x-none" sz="2000" b="1" i="1" dirty="0"/>
              <a:t>ν</a:t>
            </a:r>
            <a:r>
              <a:rPr lang="uk-UA" altLang="x-none" sz="2000" b="1" i="1" baseline="-25000"/>
              <a:t>21</a:t>
            </a:r>
            <a:r>
              <a:rPr lang="uk-UA" altLang="x-none" sz="2000"/>
              <a:t>, </a:t>
            </a:r>
            <a:r>
              <a:rPr lang="el-GR" altLang="x-none" sz="2000" b="1" i="1" dirty="0"/>
              <a:t>ν</a:t>
            </a:r>
            <a:r>
              <a:rPr lang="uk-UA" altLang="x-none" sz="2000" b="1" i="1" baseline="-25000"/>
              <a:t>22</a:t>
            </a:r>
            <a:r>
              <a:rPr lang="uk-UA" altLang="x-none" sz="2000"/>
              <a:t>, як і в одновимірному випадку, називаються коефіцієнтами фондомісткості.</a:t>
            </a:r>
            <a:r>
              <a:rPr sz="2000"/>
              <a:t> </a:t>
            </a:r>
            <a:endParaRPr sz="2000"/>
          </a:p>
          <a:p>
            <a:pPr>
              <a:spcBef>
                <a:spcPct val="40000"/>
              </a:spcBef>
            </a:pPr>
            <a:r>
              <a:rPr lang="uk-UA" altLang="x-none" sz="2000"/>
              <a:t>До них відноситься все те, що було сказано про коефіцієнт фондомісткості у випадку </a:t>
            </a:r>
            <a:r>
              <a:rPr lang="uk-UA" altLang="x-none" sz="2000" err="1"/>
              <a:t>односекторної</a:t>
            </a:r>
            <a:r>
              <a:rPr lang="uk-UA" altLang="x-none" sz="2000"/>
              <a:t> економічної системи.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Підставляючи в статичні рівняння замість </a:t>
            </a:r>
            <a:r>
              <a:rPr lang="en-US" altLang="x-none" sz="2000" i="1"/>
              <a:t>y</a:t>
            </a:r>
            <a:r>
              <a:rPr lang="en-US" altLang="x-none" sz="2000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i="1"/>
              <a:t>y</a:t>
            </a:r>
            <a:r>
              <a:rPr lang="en-US" altLang="x-none" sz="2000" i="1" baseline="-25000"/>
              <a:t>2</a:t>
            </a:r>
            <a:r>
              <a:rPr lang="en-US" altLang="x-none" sz="2000"/>
              <a:t> </a:t>
            </a:r>
            <a:r>
              <a:rPr lang="uk-UA" altLang="x-none" sz="2000"/>
              <a:t>їх нові вирази, отримуємо динамічні рівняння Леонтьєва для </a:t>
            </a:r>
            <a:r>
              <a:rPr lang="uk-UA" altLang="x-none" sz="2000" err="1"/>
              <a:t>двохсекторної</a:t>
            </a:r>
            <a:r>
              <a:rPr lang="uk-UA" altLang="x-none" sz="2000"/>
              <a:t> економіки: </a:t>
            </a:r>
            <a:endParaRPr sz="2000"/>
          </a:p>
        </p:txBody>
      </p:sp>
      <p:sp>
        <p:nvSpPr>
          <p:cNvPr id="161797" name="Rectangles 161796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1796" name="Object 161795"/>
          <p:cNvGraphicFramePr/>
          <p:nvPr/>
        </p:nvGraphicFramePr>
        <p:xfrm>
          <a:off x="2771775" y="4797425"/>
          <a:ext cx="57292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" r:id="rId1" imgW="3810000" imgH="419100" progId="Equation.3">
                  <p:embed/>
                </p:oleObj>
              </mc:Choice>
              <mc:Fallback>
                <p:oleObj name="" r:id="rId1" imgW="3810000" imgH="419100" progId="Equation.3">
                  <p:embed/>
                  <p:pic>
                    <p:nvPicPr>
                      <p:cNvPr id="0" name="Picture 31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71775" y="4797425"/>
                        <a:ext cx="5729288" cy="630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9" name="Rectangles 161798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1798" name="Object 161797"/>
          <p:cNvGraphicFramePr/>
          <p:nvPr/>
        </p:nvGraphicFramePr>
        <p:xfrm>
          <a:off x="2771775" y="5445125"/>
          <a:ext cx="47132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" name="" r:id="rId3" imgW="3136900" imgH="419100" progId="Equation.3">
                  <p:embed/>
                </p:oleObj>
              </mc:Choice>
              <mc:Fallback>
                <p:oleObj name="" r:id="rId3" imgW="3136900" imgH="419100" progId="Equation.3">
                  <p:embed/>
                  <p:pic>
                    <p:nvPicPr>
                      <p:cNvPr id="0" name="Picture 31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1775" y="5445125"/>
                        <a:ext cx="4713288" cy="630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2818" name="Title 16281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Вирішувані задачі</a:t>
            </a:r>
            <a:r>
              <a:rPr sz="3200"/>
              <a:t> </a:t>
            </a:r>
            <a:endParaRPr sz="3200"/>
          </a:p>
        </p:txBody>
      </p:sp>
      <p:sp>
        <p:nvSpPr>
          <p:cNvPr id="162819" name="Text Placeholder 162818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313612" cy="4824413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Для </a:t>
            </a:r>
            <a:r>
              <a:rPr lang="uk-UA" altLang="x-none" sz="2000" err="1"/>
              <a:t>двохсекторного</a:t>
            </a:r>
            <a:r>
              <a:rPr lang="uk-UA" altLang="x-none" sz="2000"/>
              <a:t> динамічного випадку вирішуються ті ж дві головні задачі, що й у попередніх випадках.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 b="1"/>
              <a:t>Перша.</a:t>
            </a:r>
            <a:r>
              <a:rPr lang="uk-UA" altLang="x-none" sz="2000"/>
              <a:t> При заданих залежностях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1</a:t>
            </a:r>
            <a:r>
              <a:rPr lang="en-US" altLang="x-none" sz="2000" i="1"/>
              <a:t>=x</a:t>
            </a:r>
            <a:r>
              <a:rPr lang="en-US" altLang="x-none" sz="2000" i="1" baseline="-25000"/>
              <a:t>1</a:t>
            </a:r>
            <a:r>
              <a:rPr lang="en-US" altLang="x-none" sz="2000" i="1"/>
              <a:t>(t)</a:t>
            </a:r>
            <a:r>
              <a:rPr lang="en-US" altLang="x-none" sz="2000"/>
              <a:t>,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2</a:t>
            </a:r>
            <a:r>
              <a:rPr lang="en-US" altLang="x-none" sz="2000" i="1"/>
              <a:t>=x</a:t>
            </a:r>
            <a:r>
              <a:rPr lang="en-US" altLang="x-none" sz="2000" i="1" baseline="-25000"/>
              <a:t>2</a:t>
            </a:r>
            <a:r>
              <a:rPr lang="en-US" altLang="x-none" sz="2000" i="1"/>
              <a:t>(t) </a:t>
            </a:r>
            <a:r>
              <a:rPr lang="uk-UA" altLang="x-none" sz="2000"/>
              <a:t>знайти вільні залишки, задані як функції часу</a:t>
            </a:r>
            <a:r>
              <a:rPr lang="en-US" altLang="x-none" sz="2000"/>
              <a:t>, </a:t>
            </a:r>
            <a:r>
              <a:rPr lang="uk-UA" altLang="x-none" sz="2000"/>
              <a:t>за допомогою виразів, отриманих безпосередньо з динамічних рівнянь: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endParaRPr lang="uk-UA" altLang="x-none" sz="2400"/>
          </a:p>
          <a:p>
            <a:pPr>
              <a:spcBef>
                <a:spcPct val="50000"/>
              </a:spcBef>
            </a:pPr>
            <a:r>
              <a:rPr lang="uk-UA" altLang="x-none" sz="2000" b="1"/>
              <a:t>Друга.</a:t>
            </a:r>
            <a:r>
              <a:rPr lang="uk-UA" altLang="x-none" sz="2000"/>
              <a:t> Знаходження, за допомогою рішення диференціальних рівнянь (3.4), залежностей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1</a:t>
            </a:r>
            <a:r>
              <a:rPr lang="en-US" altLang="x-none" sz="2000" i="1"/>
              <a:t>=x</a:t>
            </a:r>
            <a:r>
              <a:rPr lang="en-US" altLang="x-none" sz="2000" i="1" baseline="-25000"/>
              <a:t>1</a:t>
            </a:r>
            <a:r>
              <a:rPr lang="en-US" altLang="x-none" sz="2000" i="1"/>
              <a:t>(t)</a:t>
            </a:r>
            <a:r>
              <a:rPr lang="en-US" altLang="x-none" sz="2000"/>
              <a:t>,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2</a:t>
            </a:r>
            <a:r>
              <a:rPr lang="en-US" altLang="x-none" sz="2000" i="1"/>
              <a:t>=x</a:t>
            </a:r>
            <a:r>
              <a:rPr lang="en-US" altLang="x-none" sz="2000" i="1" baseline="-25000"/>
              <a:t>2</a:t>
            </a:r>
            <a:r>
              <a:rPr lang="en-US" altLang="x-none" sz="2000" i="1"/>
              <a:t>(t)</a:t>
            </a:r>
            <a:r>
              <a:rPr sz="2000" i="1"/>
              <a:t>.</a:t>
            </a:r>
            <a:r>
              <a:rPr lang="en-US" altLang="x-none" sz="2000" i="1"/>
              <a:t> </a:t>
            </a:r>
            <a:r>
              <a:rPr lang="uk-UA" altLang="x-none" sz="2000"/>
              <a:t>Розглянемо це рішення. Як і в </a:t>
            </a:r>
            <a:r>
              <a:rPr lang="uk-UA" altLang="x-none" sz="2000" err="1"/>
              <a:t>односекторному</a:t>
            </a:r>
            <a:r>
              <a:rPr lang="uk-UA" altLang="x-none" sz="2000"/>
              <a:t> випадку, обмежимося спочатку випадком постійних параметрів системи.</a:t>
            </a:r>
            <a:r>
              <a:rPr sz="2000"/>
              <a:t> </a:t>
            </a:r>
            <a:endParaRPr sz="2000"/>
          </a:p>
        </p:txBody>
      </p:sp>
      <p:sp>
        <p:nvSpPr>
          <p:cNvPr id="162821" name="Rectangles 162820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2820" name="Object 162819"/>
          <p:cNvGraphicFramePr/>
          <p:nvPr/>
        </p:nvGraphicFramePr>
        <p:xfrm>
          <a:off x="2627313" y="3608388"/>
          <a:ext cx="51498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" r:id="rId1" imgW="3429000" imgH="419100" progId="Equation.3">
                  <p:embed/>
                </p:oleObj>
              </mc:Choice>
              <mc:Fallback>
                <p:oleObj name="" r:id="rId1" imgW="3429000" imgH="419100" progId="Equation.3">
                  <p:embed/>
                  <p:pic>
                    <p:nvPicPr>
                      <p:cNvPr id="0" name="Picture 317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27313" y="3608388"/>
                        <a:ext cx="5149850" cy="630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3" name="Rectangles 162822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2822" name="Object 162821"/>
          <p:cNvGraphicFramePr/>
          <p:nvPr/>
        </p:nvGraphicFramePr>
        <p:xfrm>
          <a:off x="2611438" y="4113213"/>
          <a:ext cx="54165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" name="" r:id="rId3" imgW="3606800" imgH="419100" progId="Equation.3">
                  <p:embed/>
                </p:oleObj>
              </mc:Choice>
              <mc:Fallback>
                <p:oleObj name="" r:id="rId3" imgW="3606800" imgH="419100" progId="Equation.3">
                  <p:embed/>
                  <p:pic>
                    <p:nvPicPr>
                      <p:cNvPr id="0" name="Picture 31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1438" y="4113213"/>
                        <a:ext cx="5416550" cy="630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42" name="Title 16384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Рішення динамічних рівнянь для </a:t>
            </a:r>
            <a:r>
              <a:rPr lang="uk-UA" altLang="x-none" sz="3200" err="1"/>
              <a:t>двохсекторної</a:t>
            </a:r>
            <a:r>
              <a:rPr lang="uk-UA" altLang="x-none" sz="3200"/>
              <a:t> економічної системи</a:t>
            </a:r>
            <a:endParaRPr sz="3200"/>
          </a:p>
        </p:txBody>
      </p:sp>
      <p:sp>
        <p:nvSpPr>
          <p:cNvPr id="163843" name="Text Placeholder 163842"/>
          <p:cNvSpPr>
            <a:spLocks noGrp="1"/>
          </p:cNvSpPr>
          <p:nvPr>
            <p:ph type="body" idx="1"/>
          </p:nvPr>
        </p:nvSpPr>
        <p:spPr>
          <a:xfrm>
            <a:off x="1370013" y="1727200"/>
            <a:ext cx="7450137" cy="4114800"/>
          </a:xfrm>
          <a:ln/>
        </p:spPr>
        <p:txBody>
          <a:bodyPr/>
          <a:p>
            <a:pPr>
              <a:spcBef>
                <a:spcPct val="70000"/>
              </a:spcBef>
            </a:pPr>
            <a:r>
              <a:rPr lang="uk-UA" altLang="x-none" sz="2000"/>
              <a:t>Аналогічно </a:t>
            </a:r>
            <a:r>
              <a:rPr lang="uk-UA" altLang="x-none" sz="2000" err="1"/>
              <a:t>односекторному</a:t>
            </a:r>
            <a:r>
              <a:rPr lang="uk-UA" altLang="x-none" sz="2000"/>
              <a:t> випадку рішення будемо шукати за умови сталості виробничих коефіцієнтів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11</a:t>
            </a:r>
            <a:r>
              <a:rPr lang="en-US" altLang="x-none" sz="2000"/>
              <a:t>,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12</a:t>
            </a:r>
            <a:r>
              <a:rPr lang="en-US" altLang="x-none" sz="2000"/>
              <a:t>,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21</a:t>
            </a:r>
            <a:r>
              <a:rPr lang="en-US" altLang="x-none" sz="2000"/>
              <a:t>,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22</a:t>
            </a:r>
            <a:r>
              <a:rPr lang="en-US" altLang="x-none" sz="2000"/>
              <a:t>, </a:t>
            </a:r>
            <a:r>
              <a:rPr lang="uk-UA" altLang="x-none" sz="2000"/>
              <a:t>сталості коефіцієнтів фондомісткості </a:t>
            </a:r>
            <a:r>
              <a:rPr lang="el-GR" altLang="x-none" sz="2000" b="1" i="1" dirty="0"/>
              <a:t>ν</a:t>
            </a:r>
            <a:r>
              <a:rPr lang="uk-UA" altLang="x-none" sz="2000" b="1" i="1" baseline="-25000"/>
              <a:t>11</a:t>
            </a:r>
            <a:r>
              <a:rPr lang="uk-UA" altLang="x-none" sz="2000"/>
              <a:t>, </a:t>
            </a:r>
            <a:r>
              <a:rPr lang="el-GR" altLang="x-none" sz="2000" b="1" i="1" dirty="0"/>
              <a:t>ν</a:t>
            </a:r>
            <a:r>
              <a:rPr lang="uk-UA" altLang="x-none" sz="2000" b="1" i="1" baseline="-25000"/>
              <a:t>12</a:t>
            </a:r>
            <a:r>
              <a:rPr lang="uk-UA" altLang="x-none" sz="2000"/>
              <a:t>, </a:t>
            </a:r>
            <a:r>
              <a:rPr lang="el-GR" altLang="x-none" sz="2000" b="1" i="1" dirty="0"/>
              <a:t>ν</a:t>
            </a:r>
            <a:r>
              <a:rPr lang="uk-UA" altLang="x-none" sz="2000" b="1" i="1" baseline="-25000"/>
              <a:t>21</a:t>
            </a:r>
            <a:r>
              <a:rPr lang="uk-UA" altLang="x-none" sz="2000"/>
              <a:t>, </a:t>
            </a:r>
            <a:r>
              <a:rPr lang="el-GR" altLang="x-none" sz="2000" b="1" i="1" dirty="0"/>
              <a:t>ν</a:t>
            </a:r>
            <a:r>
              <a:rPr lang="uk-UA" altLang="x-none" sz="2000" b="1" i="1" baseline="-25000"/>
              <a:t>22</a:t>
            </a:r>
            <a:r>
              <a:rPr lang="uk-UA" altLang="x-none" sz="2000" b="1" i="1"/>
              <a:t> </a:t>
            </a:r>
            <a:r>
              <a:rPr lang="uk-UA" altLang="x-none" sz="2000"/>
              <a:t>та сталості вільних залишків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y</a:t>
            </a:r>
            <a:r>
              <a:rPr lang="en-US" altLang="x-none" sz="2000" b="1" i="1" baseline="-25000"/>
              <a:t>2</a:t>
            </a:r>
            <a:r>
              <a:rPr lang="en-US" altLang="x-none" sz="2000"/>
              <a:t>.</a:t>
            </a:r>
            <a:r>
              <a:rPr lang="uk-UA" altLang="x-none" sz="2000"/>
              <a:t> </a:t>
            </a:r>
            <a:r>
              <a:rPr lang="uk-UA" altLang="x-none" sz="2000" b="1" i="1"/>
              <a:t> </a:t>
            </a:r>
            <a:endParaRPr lang="en-US" altLang="x-none" sz="2000" b="1" i="1"/>
          </a:p>
          <a:p>
            <a:pPr>
              <a:spcBef>
                <a:spcPct val="70000"/>
              </a:spcBef>
            </a:pPr>
            <a:r>
              <a:rPr lang="uk-UA" altLang="x-none" sz="2000"/>
              <a:t>З урахуванням зроблених припущень відшукуємо спочатку стаціонарне рішення, що відповідає постійним значенням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en-US" altLang="x-none" sz="2000" b="1" i="1"/>
              <a:t>*</a:t>
            </a:r>
            <a:r>
              <a:rPr lang="uk-UA" altLang="x-none" sz="2000"/>
              <a:t> і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en-US" altLang="x-none" sz="2000" b="1" i="1"/>
              <a:t>*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70000"/>
              </a:spcBef>
            </a:pPr>
            <a:r>
              <a:rPr lang="uk-UA" altLang="x-none" sz="2000"/>
              <a:t>Похідні від констант дорівнюють нулю і динамічні рівняння перетворюються в статичні</a:t>
            </a:r>
            <a:r>
              <a:rPr lang="en-US" altLang="x-none" sz="2000"/>
              <a:t>, </a:t>
            </a:r>
            <a:r>
              <a:rPr lang="uk-UA" altLang="x-none" sz="2000"/>
              <a:t>рішення яких було отримане раніше:</a:t>
            </a:r>
            <a:r>
              <a:rPr sz="2000"/>
              <a:t> </a:t>
            </a:r>
            <a:endParaRPr sz="2000"/>
          </a:p>
        </p:txBody>
      </p:sp>
      <p:sp>
        <p:nvSpPr>
          <p:cNvPr id="163845" name="Rectangles 163844"/>
          <p:cNvSpPr/>
          <p:nvPr/>
        </p:nvSpPr>
        <p:spPr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3844" name="Object 163843"/>
          <p:cNvGraphicFramePr/>
          <p:nvPr/>
        </p:nvGraphicFramePr>
        <p:xfrm>
          <a:off x="1979613" y="5353050"/>
          <a:ext cx="64817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" r:id="rId1" imgW="4318000" imgH="469900" progId="Equation.3">
                  <p:embed/>
                </p:oleObj>
              </mc:Choice>
              <mc:Fallback>
                <p:oleObj name="" r:id="rId1" imgW="4318000" imgH="469900" progId="Equation.3">
                  <p:embed/>
                  <p:pic>
                    <p:nvPicPr>
                      <p:cNvPr id="0" name="Picture 31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979613" y="5353050"/>
                        <a:ext cx="6481762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4866" name="Title 164865"/>
          <p:cNvSpPr>
            <a:spLocks noGrp="1"/>
          </p:cNvSpPr>
          <p:nvPr>
            <p:ph type="title"/>
          </p:nvPr>
        </p:nvSpPr>
        <p:spPr>
          <a:xfrm>
            <a:off x="1368425" y="296863"/>
            <a:ext cx="7313613" cy="1143000"/>
          </a:xfrm>
          <a:ln/>
        </p:spPr>
        <p:txBody>
          <a:bodyPr anchor="b" anchorCtr="0"/>
          <a:p>
            <a:r>
              <a:rPr lang="uk-UA" altLang="x-none" sz="3200"/>
              <a:t>Рішення динамічних рівнянь для </a:t>
            </a:r>
            <a:r>
              <a:rPr lang="uk-UA" altLang="x-none" sz="3200" err="1"/>
              <a:t>двохсекторної</a:t>
            </a:r>
            <a:r>
              <a:rPr lang="uk-UA" altLang="x-none" sz="3200"/>
              <a:t> економічної системи</a:t>
            </a:r>
            <a:endParaRPr sz="3200"/>
          </a:p>
        </p:txBody>
      </p:sp>
      <p:sp>
        <p:nvSpPr>
          <p:cNvPr id="164867" name="Text Placeholder 164866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313612" cy="4114800"/>
          </a:xfrm>
          <a:ln/>
        </p:spPr>
        <p:txBody>
          <a:bodyPr/>
          <a:p>
            <a:r>
              <a:rPr lang="uk-UA" altLang="x-none" sz="2000"/>
              <a:t>Це рішення задає особливу точку на фазовій площині </a:t>
            </a:r>
            <a:r>
              <a:rPr lang="en-US" altLang="x-none" sz="2000" i="1"/>
              <a:t>x1</a:t>
            </a:r>
            <a:r>
              <a:rPr lang="en-US" altLang="x-none" sz="2000"/>
              <a:t>, </a:t>
            </a:r>
            <a:r>
              <a:rPr lang="en-US" altLang="x-none" sz="2000" i="1"/>
              <a:t>x2</a:t>
            </a:r>
            <a:r>
              <a:rPr lang="uk-UA" altLang="x-none" sz="2000"/>
              <a:t>. Перенесемо початок координат у цю точку (рис. 3.3), виконавши заміну:</a:t>
            </a:r>
            <a:r>
              <a:rPr sz="2000"/>
              <a:t> </a:t>
            </a:r>
            <a:endParaRPr sz="2000"/>
          </a:p>
        </p:txBody>
      </p:sp>
      <p:sp>
        <p:nvSpPr>
          <p:cNvPr id="164869" name="Rectangles 164868"/>
          <p:cNvSpPr/>
          <p:nvPr/>
        </p:nvSpPr>
        <p:spPr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4868" name="Object 164867"/>
          <p:cNvGraphicFramePr/>
          <p:nvPr/>
        </p:nvGraphicFramePr>
        <p:xfrm>
          <a:off x="3348038" y="2579688"/>
          <a:ext cx="27257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" r:id="rId1" imgW="1803400" imgH="279400" progId="Equation.3">
                  <p:embed/>
                </p:oleObj>
              </mc:Choice>
              <mc:Fallback>
                <p:oleObj name="" r:id="rId1" imgW="1803400" imgH="279400" progId="Equation.3">
                  <p:embed/>
                  <p:pic>
                    <p:nvPicPr>
                      <p:cNvPr id="0" name="Picture 31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48038" y="2579688"/>
                        <a:ext cx="2725737" cy="4175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1" name="Rectangles 164870"/>
          <p:cNvSpPr/>
          <p:nvPr/>
        </p:nvSpPr>
        <p:spPr>
          <a:xfrm>
            <a:off x="0" y="20764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4870" name="Object 164869"/>
          <p:cNvGraphicFramePr/>
          <p:nvPr/>
        </p:nvGraphicFramePr>
        <p:xfrm>
          <a:off x="3348038" y="3317875"/>
          <a:ext cx="2571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" r:id="rId3" imgW="2571750" imgH="2705100" progId="CorelDraw.Graphic.7">
                  <p:embed/>
                </p:oleObj>
              </mc:Choice>
              <mc:Fallback>
                <p:oleObj name="" r:id="rId3" imgW="2571750" imgH="2705100" progId="CorelDraw.Graphic.7">
                  <p:embed/>
                  <p:pic>
                    <p:nvPicPr>
                      <p:cNvPr id="0" name="Picture 3185"/>
                      <p:cNvPicPr/>
                      <p:nvPr/>
                    </p:nvPicPr>
                    <p:blipFill>
                      <a:blip r:embed="rId4"/>
                      <a:srcRect b="6654"/>
                      <a:stretch>
                        <a:fillRect/>
                      </a:stretch>
                    </p:blipFill>
                    <p:spPr>
                      <a:xfrm>
                        <a:off x="3348038" y="3317875"/>
                        <a:ext cx="2571750" cy="2524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72" name="Text Box 164871"/>
          <p:cNvSpPr txBox="1"/>
          <p:nvPr/>
        </p:nvSpPr>
        <p:spPr>
          <a:xfrm>
            <a:off x="3995738" y="5834063"/>
            <a:ext cx="1439862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1800">
                <a:latin typeface="Verdana" panose="020B0604030504040204" pitchFamily="34" charset="0"/>
              </a:rPr>
              <a:t>Рис. 3.3</a:t>
            </a:r>
            <a:endParaRPr sz="18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8" name="Title 82947"/>
          <p:cNvSpPr>
            <a:spLocks noGrp="1"/>
          </p:cNvSpPr>
          <p:nvPr>
            <p:ph type="ctrTitle"/>
          </p:nvPr>
        </p:nvSpPr>
        <p:spPr>
          <a:xfrm>
            <a:off x="1443038" y="333375"/>
            <a:ext cx="7485062" cy="2097088"/>
          </a:xfrm>
          <a:ln/>
        </p:spPr>
        <p:txBody>
          <a:bodyPr anchor="b" anchorCtr="0"/>
          <a:p>
            <a:pPr defTabSz="914400">
              <a:buSzTx/>
              <a:buFontTx/>
              <a:buNone/>
            </a:pPr>
            <a:r>
              <a:rPr lang="uk-UA" altLang="x-none" b="1" kern="1200" baseline="0">
                <a:latin typeface="Arial" panose="020B0604020202020204" pitchFamily="34" charset="0"/>
                <a:ea typeface="Arial" panose="020B0604020202020204" pitchFamily="34" charset="0"/>
              </a:rPr>
              <a:t>Статичні моделі Леонтьєва для </a:t>
            </a:r>
            <a:r>
              <a:rPr lang="uk-UA" altLang="x-none" b="1" kern="1200" baseline="0" err="1">
                <a:latin typeface="Arial" panose="020B0604020202020204" pitchFamily="34" charset="0"/>
                <a:ea typeface="Arial" panose="020B0604020202020204" pitchFamily="34" charset="0"/>
              </a:rPr>
              <a:t>односекторної</a:t>
            </a:r>
            <a:r>
              <a:rPr lang="uk-UA" altLang="x-none" b="1" kern="1200" baseline="0">
                <a:latin typeface="Arial" panose="020B0604020202020204" pitchFamily="34" charset="0"/>
                <a:ea typeface="Arial" panose="020B0604020202020204" pitchFamily="34" charset="0"/>
              </a:rPr>
              <a:t> економіки</a:t>
            </a:r>
            <a:endParaRPr b="1"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2949" name="Subtitle 82948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70000"/>
            </a:pPr>
            <a:endParaRPr kern="1200" baseline="0"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5890" name="Title 16588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Рішення динамічних рівнянь для </a:t>
            </a:r>
            <a:r>
              <a:rPr lang="uk-UA" altLang="x-none" sz="3200" err="1"/>
              <a:t>двохсекторної</a:t>
            </a:r>
            <a:r>
              <a:rPr lang="uk-UA" altLang="x-none" sz="3200"/>
              <a:t> економічної системи</a:t>
            </a:r>
            <a:endParaRPr sz="3200"/>
          </a:p>
        </p:txBody>
      </p:sp>
      <p:sp>
        <p:nvSpPr>
          <p:cNvPr id="165891" name="Text Placeholder 165890"/>
          <p:cNvSpPr>
            <a:spLocks noGrp="1"/>
          </p:cNvSpPr>
          <p:nvPr>
            <p:ph type="body" idx="1"/>
          </p:nvPr>
        </p:nvSpPr>
        <p:spPr>
          <a:xfrm>
            <a:off x="1368425" y="1665288"/>
            <a:ext cx="7313613" cy="4679950"/>
          </a:xfrm>
          <a:ln/>
        </p:spPr>
        <p:txBody>
          <a:bodyPr/>
          <a:p>
            <a:pPr>
              <a:spcBef>
                <a:spcPct val="25000"/>
              </a:spcBef>
            </a:pPr>
            <a:r>
              <a:rPr lang="uk-UA" altLang="x-none" sz="2000"/>
              <a:t>У підсумку ми приходимо до однорідних рівнянь відносно </a:t>
            </a:r>
            <a:r>
              <a:rPr lang="en-US" altLang="x-none" sz="2000" i="1"/>
              <a:t>z</a:t>
            </a:r>
            <a:r>
              <a:rPr lang="en-US" altLang="x-none" sz="2000" i="1" baseline="-25000"/>
              <a:t>1</a:t>
            </a:r>
            <a:r>
              <a:rPr lang="en-US" altLang="x-none" sz="2000" i="1"/>
              <a:t>(t)</a:t>
            </a:r>
            <a:r>
              <a:rPr lang="en-US" altLang="x-none" sz="2000"/>
              <a:t>, </a:t>
            </a:r>
            <a:r>
              <a:rPr lang="en-US" altLang="x-none" sz="2000" i="1"/>
              <a:t>z</a:t>
            </a:r>
            <a:r>
              <a:rPr lang="en-US" altLang="x-none" sz="2000" i="1" baseline="-25000"/>
              <a:t>2</a:t>
            </a:r>
            <a:r>
              <a:rPr lang="en-US" altLang="x-none" sz="2000" i="1"/>
              <a:t>(t)</a:t>
            </a:r>
            <a:r>
              <a:rPr lang="uk-UA" altLang="x-none" sz="2000"/>
              <a:t>: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25000"/>
              </a:spcBef>
            </a:pPr>
            <a:endParaRPr lang="en-US" altLang="x-none" sz="2000"/>
          </a:p>
          <a:p>
            <a:pPr>
              <a:spcBef>
                <a:spcPct val="25000"/>
              </a:spcBef>
            </a:pPr>
            <a:endParaRPr lang="en-US" altLang="x-none" sz="2000"/>
          </a:p>
          <a:p>
            <a:pPr>
              <a:spcBef>
                <a:spcPct val="25000"/>
              </a:spcBef>
            </a:pPr>
            <a:endParaRPr lang="en-US" altLang="x-none" sz="2000"/>
          </a:p>
          <a:p>
            <a:pPr>
              <a:spcBef>
                <a:spcPct val="25000"/>
              </a:spcBef>
            </a:pPr>
            <a:endParaRPr lang="en-US" altLang="x-none" sz="2000"/>
          </a:p>
          <a:p>
            <a:pPr>
              <a:spcBef>
                <a:spcPct val="25000"/>
              </a:spcBef>
            </a:pPr>
            <a:r>
              <a:rPr lang="uk-UA" altLang="x-none" sz="2000"/>
              <a:t>Опускаючи рішення отриманої однорідної системи диференціальних рівнянь, наведемо лише її розв'язок:</a:t>
            </a:r>
            <a:endParaRPr sz="2000"/>
          </a:p>
        </p:txBody>
      </p:sp>
      <p:sp>
        <p:nvSpPr>
          <p:cNvPr id="165893" name="Rectangles 165892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5892" name="Object 165891"/>
          <p:cNvGraphicFramePr/>
          <p:nvPr/>
        </p:nvGraphicFramePr>
        <p:xfrm>
          <a:off x="2849563" y="2366963"/>
          <a:ext cx="39179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" r:id="rId1" imgW="2603500" imgH="419100" progId="Equation.3">
                  <p:embed/>
                </p:oleObj>
              </mc:Choice>
              <mc:Fallback>
                <p:oleObj name="" r:id="rId1" imgW="2603500" imgH="419100" progId="Equation.3">
                  <p:embed/>
                  <p:pic>
                    <p:nvPicPr>
                      <p:cNvPr id="0" name="Picture 31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49563" y="2366963"/>
                        <a:ext cx="3917950" cy="630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5" name="Rectangles 165894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5894" name="Object 165893"/>
          <p:cNvGraphicFramePr/>
          <p:nvPr/>
        </p:nvGraphicFramePr>
        <p:xfrm>
          <a:off x="2828925" y="2997200"/>
          <a:ext cx="4371975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" r:id="rId3" imgW="2908300" imgH="419100" progId="Equation.3">
                  <p:embed/>
                </p:oleObj>
              </mc:Choice>
              <mc:Fallback>
                <p:oleObj name="" r:id="rId3" imgW="2908300" imgH="419100" progId="Equation.3">
                  <p:embed/>
                  <p:pic>
                    <p:nvPicPr>
                      <p:cNvPr id="0" name="Picture 31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8925" y="2997200"/>
                        <a:ext cx="4371975" cy="630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7" name="Rectangles 165896"/>
          <p:cNvSpPr/>
          <p:nvPr/>
        </p:nvSpPr>
        <p:spPr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5896" name="Object 165895"/>
          <p:cNvGraphicFramePr/>
          <p:nvPr/>
        </p:nvGraphicFramePr>
        <p:xfrm>
          <a:off x="2808288" y="4721225"/>
          <a:ext cx="24082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" r:id="rId5" imgW="1510665" imgH="292100" progId="Equation.3">
                  <p:embed/>
                </p:oleObj>
              </mc:Choice>
              <mc:Fallback>
                <p:oleObj name="" r:id="rId5" imgW="1510665" imgH="292100" progId="Equation.3">
                  <p:embed/>
                  <p:pic>
                    <p:nvPicPr>
                      <p:cNvPr id="0" name="Picture 31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8288" y="4721225"/>
                        <a:ext cx="2408237" cy="471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9" name="Rectangles 165898"/>
          <p:cNvSpPr/>
          <p:nvPr/>
        </p:nvSpPr>
        <p:spPr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5898" name="Object 165897"/>
          <p:cNvGraphicFramePr/>
          <p:nvPr/>
        </p:nvGraphicFramePr>
        <p:xfrm>
          <a:off x="2843213" y="5262563"/>
          <a:ext cx="50482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" r:id="rId7" imgW="3161030" imgH="292100" progId="Equation.3">
                  <p:embed/>
                </p:oleObj>
              </mc:Choice>
              <mc:Fallback>
                <p:oleObj name="" r:id="rId7" imgW="3161030" imgH="292100" progId="Equation.3">
                  <p:embed/>
                  <p:pic>
                    <p:nvPicPr>
                      <p:cNvPr id="0" name="Picture 31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43213" y="5262563"/>
                        <a:ext cx="5048250" cy="471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6914" name="Title 16691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Рішення динамічних рівнянь для </a:t>
            </a:r>
            <a:r>
              <a:rPr lang="uk-UA" altLang="x-none" sz="3200" err="1"/>
              <a:t>двохсекторної</a:t>
            </a:r>
            <a:r>
              <a:rPr lang="uk-UA" altLang="x-none" sz="3200"/>
              <a:t> економічної системи</a:t>
            </a:r>
            <a:endParaRPr sz="3200"/>
          </a:p>
        </p:txBody>
      </p:sp>
      <p:sp>
        <p:nvSpPr>
          <p:cNvPr id="166915" name="Text Placeholder 166914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415212" cy="4114800"/>
          </a:xfrm>
          <a:ln/>
        </p:spPr>
        <p:txBody>
          <a:bodyPr/>
          <a:p>
            <a:pPr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1800"/>
              <a:t>Загальне рішення вихідної неоднорідної системи рівнянь (3.4) буде:</a:t>
            </a:r>
            <a:r>
              <a:rPr sz="1800"/>
              <a:t> </a:t>
            </a:r>
            <a:endParaRPr sz="1800"/>
          </a:p>
          <a:p>
            <a:pPr>
              <a:buClr>
                <a:schemeClr val="tx2"/>
              </a:buClr>
              <a:buSzPct val="70000"/>
              <a:buFont typeface="Wingdings" panose="05000000000000000000" pitchFamily="2" charset="2"/>
            </a:pPr>
            <a:endParaRPr lang="uk-UA" altLang="x-none" sz="1800"/>
          </a:p>
          <a:p>
            <a:pPr>
              <a:buClr>
                <a:schemeClr val="tx2"/>
              </a:buClr>
              <a:buSzPct val="70000"/>
              <a:buFont typeface="Wingdings" panose="05000000000000000000" pitchFamily="2" charset="2"/>
            </a:pPr>
            <a:endParaRPr lang="uk-UA" altLang="x-none" sz="1800"/>
          </a:p>
          <a:p>
            <a:pPr>
              <a:buClr>
                <a:schemeClr val="tx2"/>
              </a:buClr>
              <a:buSzPct val="70000"/>
              <a:buFont typeface="Wingdings" panose="05000000000000000000" pitchFamily="2" charset="2"/>
            </a:pPr>
            <a:endParaRPr lang="uk-UA" altLang="x-none" sz="1800"/>
          </a:p>
          <a:p>
            <a:pPr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1800"/>
              <a:t>де</a:t>
            </a:r>
            <a:endParaRPr sz="1800"/>
          </a:p>
        </p:txBody>
      </p:sp>
      <p:sp>
        <p:nvSpPr>
          <p:cNvPr id="166917" name="Rectangles 166916"/>
          <p:cNvSpPr/>
          <p:nvPr/>
        </p:nvSpPr>
        <p:spPr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6916" name="Object 166915"/>
          <p:cNvGraphicFramePr/>
          <p:nvPr/>
        </p:nvGraphicFramePr>
        <p:xfrm>
          <a:off x="3525838" y="2312988"/>
          <a:ext cx="2738437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" name="" r:id="rId1" imgW="1840865" imgH="292100" progId="Equation.3">
                  <p:embed/>
                </p:oleObj>
              </mc:Choice>
              <mc:Fallback>
                <p:oleObj name="" r:id="rId1" imgW="1840865" imgH="292100" progId="Equation.3">
                  <p:embed/>
                  <p:pic>
                    <p:nvPicPr>
                      <p:cNvPr id="0" name="Picture 31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525838" y="2312988"/>
                        <a:ext cx="2738437" cy="439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9" name="Rectangles 166918"/>
          <p:cNvSpPr/>
          <p:nvPr/>
        </p:nvSpPr>
        <p:spPr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6918" name="Object 166917"/>
          <p:cNvGraphicFramePr/>
          <p:nvPr/>
        </p:nvGraphicFramePr>
        <p:xfrm>
          <a:off x="3527425" y="2781300"/>
          <a:ext cx="32781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" r:id="rId3" imgW="2183765" imgH="292100" progId="Equation.3">
                  <p:embed/>
                </p:oleObj>
              </mc:Choice>
              <mc:Fallback>
                <p:oleObj name="" r:id="rId3" imgW="2183765" imgH="292100" progId="Equation.3">
                  <p:embed/>
                  <p:pic>
                    <p:nvPicPr>
                      <p:cNvPr id="0" name="Picture 31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27425" y="2781300"/>
                        <a:ext cx="3278188" cy="4429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1" name="Rectangles 16692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6920" name="Object 166919"/>
          <p:cNvGraphicFramePr/>
          <p:nvPr/>
        </p:nvGraphicFramePr>
        <p:xfrm>
          <a:off x="3311525" y="3695700"/>
          <a:ext cx="3368675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" name="" r:id="rId5" imgW="2246630" imgH="495300" progId="Equation.3">
                  <p:embed/>
                </p:oleObj>
              </mc:Choice>
              <mc:Fallback>
                <p:oleObj name="" r:id="rId5" imgW="2246630" imgH="495300" progId="Equation.3">
                  <p:embed/>
                  <p:pic>
                    <p:nvPicPr>
                      <p:cNvPr id="0" name="Picture 318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11525" y="3695700"/>
                        <a:ext cx="3368675" cy="741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3" name="Rectangles 166922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6922" name="Object 166921"/>
          <p:cNvGraphicFramePr/>
          <p:nvPr/>
        </p:nvGraphicFramePr>
        <p:xfrm>
          <a:off x="3311525" y="5121275"/>
          <a:ext cx="49371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" r:id="rId7" imgW="3262630" imgH="241300" progId="Equation.3">
                  <p:embed/>
                </p:oleObj>
              </mc:Choice>
              <mc:Fallback>
                <p:oleObj name="" r:id="rId7" imgW="3262630" imgH="241300" progId="Equation.3">
                  <p:embed/>
                  <p:pic>
                    <p:nvPicPr>
                      <p:cNvPr id="0" name="Picture 319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1525" y="5121275"/>
                        <a:ext cx="4937125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5" name="Rectangles 166924"/>
          <p:cNvSpPr/>
          <p:nvPr/>
        </p:nvSpPr>
        <p:spPr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6924" name="Object 166923"/>
          <p:cNvGraphicFramePr/>
          <p:nvPr/>
        </p:nvGraphicFramePr>
        <p:xfrm>
          <a:off x="3348038" y="5661025"/>
          <a:ext cx="31496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" name="" r:id="rId9" imgW="2082165" imgH="241300" progId="Equation.3">
                  <p:embed/>
                </p:oleObj>
              </mc:Choice>
              <mc:Fallback>
                <p:oleObj name="" r:id="rId9" imgW="2082165" imgH="241300" progId="Equation.3">
                  <p:embed/>
                  <p:pic>
                    <p:nvPicPr>
                      <p:cNvPr id="0" name="Picture 319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8038" y="5661025"/>
                        <a:ext cx="3149600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26" name="Object 166925"/>
          <p:cNvGraphicFramePr/>
          <p:nvPr/>
        </p:nvGraphicFramePr>
        <p:xfrm>
          <a:off x="3311525" y="4581525"/>
          <a:ext cx="21510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3" name="" r:id="rId11" imgW="1421765" imgH="241300" progId="Equation.3">
                  <p:embed/>
                </p:oleObj>
              </mc:Choice>
              <mc:Fallback>
                <p:oleObj name="" r:id="rId11" imgW="1421765" imgH="241300" progId="Equation.3">
                  <p:embed/>
                  <p:pic>
                    <p:nvPicPr>
                      <p:cNvPr id="0" name="Picture 319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11525" y="4581525"/>
                        <a:ext cx="2151063" cy="360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8" name="Rectangles 166927"/>
          <p:cNvSpPr/>
          <p:nvPr/>
        </p:nvSpPr>
        <p:spPr>
          <a:xfrm>
            <a:off x="0" y="33210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7938" name="Title 16793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3200"/>
              <a:t>Рішення динамічних рівнянь для </a:t>
            </a:r>
            <a:r>
              <a:rPr lang="uk-UA" altLang="x-none" sz="3200" err="1"/>
              <a:t>двохсекторної</a:t>
            </a:r>
            <a:r>
              <a:rPr lang="uk-UA" altLang="x-none" sz="3200"/>
              <a:t> економічної системи</a:t>
            </a:r>
            <a:endParaRPr sz="3200"/>
          </a:p>
        </p:txBody>
      </p:sp>
      <p:sp>
        <p:nvSpPr>
          <p:cNvPr id="167939" name="Text Placeholder 167938"/>
          <p:cNvSpPr>
            <a:spLocks noGrp="1"/>
          </p:cNvSpPr>
          <p:nvPr>
            <p:ph type="body" idx="1"/>
          </p:nvPr>
        </p:nvSpPr>
        <p:spPr>
          <a:xfrm>
            <a:off x="1370013" y="1762125"/>
            <a:ext cx="7313612" cy="4114800"/>
          </a:xfrm>
          <a:ln/>
        </p:spPr>
        <p:txBody>
          <a:bodyPr/>
          <a:p>
            <a:r>
              <a:rPr lang="uk-UA" altLang="x-none" sz="2000"/>
              <a:t>Амплітуди </a:t>
            </a:r>
            <a:r>
              <a:rPr lang="uk-UA" altLang="x-none" sz="2000" i="1"/>
              <a:t>А</a:t>
            </a:r>
            <a:r>
              <a:rPr lang="uk-UA" altLang="x-none" sz="2000" i="1" baseline="-25000"/>
              <a:t>11</a:t>
            </a:r>
            <a:r>
              <a:rPr lang="uk-UA" altLang="x-none" sz="2000"/>
              <a:t>, </a:t>
            </a:r>
            <a:r>
              <a:rPr lang="uk-UA" altLang="x-none" sz="2000" i="1"/>
              <a:t>А</a:t>
            </a:r>
            <a:r>
              <a:rPr lang="uk-UA" altLang="x-none" sz="2000" i="1" baseline="-25000"/>
              <a:t>12</a:t>
            </a:r>
            <a:r>
              <a:rPr lang="uk-UA" altLang="x-none" sz="2000"/>
              <a:t> можна знайти, використовуючи початкові умови, а саме, значення обсягів виробництва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1</a:t>
            </a:r>
            <a:r>
              <a:rPr lang="en-US" altLang="x-none" sz="2000" i="1"/>
              <a:t>=x</a:t>
            </a:r>
            <a:r>
              <a:rPr lang="en-US" altLang="x-none" sz="2000" i="1" baseline="-25000"/>
              <a:t>10</a:t>
            </a:r>
            <a:r>
              <a:rPr lang="en-US" altLang="x-none" sz="2000"/>
              <a:t>,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2</a:t>
            </a:r>
            <a:r>
              <a:rPr lang="en-US" altLang="x-none" sz="2000" i="1"/>
              <a:t>=x</a:t>
            </a:r>
            <a:r>
              <a:rPr lang="en-US" altLang="x-none" sz="2000" i="1" baseline="-25000"/>
              <a:t>20</a:t>
            </a:r>
            <a:r>
              <a:rPr lang="en-US" altLang="x-none" sz="2000"/>
              <a:t> </a:t>
            </a:r>
            <a:r>
              <a:rPr lang="uk-UA" altLang="x-none" sz="2000"/>
              <a:t>в момент часу </a:t>
            </a:r>
            <a:r>
              <a:rPr lang="en-US" altLang="x-none" sz="2000" i="1"/>
              <a:t>t=t</a:t>
            </a:r>
            <a:r>
              <a:rPr lang="en-US" altLang="x-none" sz="2000" i="1" baseline="-25000"/>
              <a:t>0</a:t>
            </a:r>
            <a:r>
              <a:rPr lang="uk-UA" altLang="x-none" sz="2000"/>
              <a:t>:</a:t>
            </a:r>
            <a:r>
              <a:rPr lang="en-US" altLang="x-none" sz="2000"/>
              <a:t> </a:t>
            </a:r>
            <a:endParaRPr lang="uk-UA" altLang="x-none" sz="2000"/>
          </a:p>
          <a:p>
            <a:endParaRPr lang="uk-UA" altLang="x-none" sz="2000"/>
          </a:p>
          <a:p>
            <a:endParaRPr lang="uk-UA" altLang="x-none" sz="2000"/>
          </a:p>
          <a:p>
            <a:endParaRPr lang="uk-UA" altLang="x-none" sz="2000"/>
          </a:p>
          <a:p>
            <a:r>
              <a:rPr lang="uk-UA" altLang="x-none" sz="2000"/>
              <a:t>де </a:t>
            </a:r>
            <a:endParaRPr sz="2000"/>
          </a:p>
        </p:txBody>
      </p:sp>
      <p:sp>
        <p:nvSpPr>
          <p:cNvPr id="167941" name="Rectangles 167940"/>
          <p:cNvSpPr/>
          <p:nvPr/>
        </p:nvSpPr>
        <p:spPr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7940" name="Object 167939"/>
          <p:cNvGraphicFramePr/>
          <p:nvPr/>
        </p:nvGraphicFramePr>
        <p:xfrm>
          <a:off x="2087563" y="2844800"/>
          <a:ext cx="62325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" r:id="rId1" imgW="4152900" imgH="508000" progId="Equation.3">
                  <p:embed/>
                </p:oleObj>
              </mc:Choice>
              <mc:Fallback>
                <p:oleObj name="" r:id="rId1" imgW="4152900" imgH="508000" progId="Equation.3">
                  <p:embed/>
                  <p:pic>
                    <p:nvPicPr>
                      <p:cNvPr id="0" name="Picture 31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087563" y="2844800"/>
                        <a:ext cx="6232525" cy="763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3" name="Rectangles 167942"/>
          <p:cNvSpPr/>
          <p:nvPr/>
        </p:nvSpPr>
        <p:spPr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7942" name="Object 167941"/>
          <p:cNvGraphicFramePr/>
          <p:nvPr/>
        </p:nvGraphicFramePr>
        <p:xfrm>
          <a:off x="2808288" y="4237038"/>
          <a:ext cx="48561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" name="" r:id="rId3" imgW="3238500" imgH="469900" progId="Equation.3">
                  <p:embed/>
                </p:oleObj>
              </mc:Choice>
              <mc:Fallback>
                <p:oleObj name="" r:id="rId3" imgW="3238500" imgH="469900" progId="Equation.3">
                  <p:embed/>
                  <p:pic>
                    <p:nvPicPr>
                      <p:cNvPr id="0" name="Picture 31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8288" y="4237038"/>
                        <a:ext cx="4856162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5" name="Rectangles 167944"/>
          <p:cNvSpPr/>
          <p:nvPr/>
        </p:nvSpPr>
        <p:spPr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67944" name="Object 167943"/>
          <p:cNvGraphicFramePr/>
          <p:nvPr/>
        </p:nvGraphicFramePr>
        <p:xfrm>
          <a:off x="2808288" y="5064125"/>
          <a:ext cx="49196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" r:id="rId5" imgW="3276600" imgH="469900" progId="Equation.3">
                  <p:embed/>
                </p:oleObj>
              </mc:Choice>
              <mc:Fallback>
                <p:oleObj name="" r:id="rId5" imgW="3276600" imgH="469900" progId="Equation.3">
                  <p:embed/>
                  <p:pic>
                    <p:nvPicPr>
                      <p:cNvPr id="0" name="Picture 31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8288" y="5064125"/>
                        <a:ext cx="4919662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8962" name="Title 16896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отриманого розв'язку</a:t>
            </a:r>
          </a:p>
        </p:txBody>
      </p:sp>
      <p:sp>
        <p:nvSpPr>
          <p:cNvPr id="168963" name="Text Placeholder 168962"/>
          <p:cNvSpPr>
            <a:spLocks noGrp="1"/>
          </p:cNvSpPr>
          <p:nvPr>
            <p:ph type="body" idx="1"/>
          </p:nvPr>
        </p:nvSpPr>
        <p:spPr>
          <a:xfrm>
            <a:off x="1370013" y="1665288"/>
            <a:ext cx="7558087" cy="41148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Розглянемо деякі графічні ілюстрації отриманих результатів з використанням фазової площини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2</a:t>
            </a:r>
            <a:r>
              <a:rPr lang="uk-UA" altLang="x-none" sz="2000"/>
              <a:t>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При </a:t>
            </a:r>
            <a:r>
              <a:rPr lang="en-US" altLang="x-none" sz="2000" b="1" i="1"/>
              <a:t>e</a:t>
            </a:r>
            <a:r>
              <a:rPr lang="en-US" altLang="x-none" sz="2000" b="1" i="1" baseline="-25000"/>
              <a:t>2</a:t>
            </a:r>
            <a:r>
              <a:rPr lang="en-US" altLang="x-none" sz="2000" b="1" i="1"/>
              <a:t>&gt;0</a:t>
            </a:r>
            <a:r>
              <a:rPr lang="uk-UA" altLang="x-none" sz="2000" i="1"/>
              <a:t> </a:t>
            </a:r>
            <a:r>
              <a:rPr lang="uk-UA" altLang="x-none" sz="2000"/>
              <a:t>система є, як правило, </a:t>
            </a:r>
            <a:r>
              <a:rPr lang="uk-UA" altLang="x-none" sz="2000" b="1"/>
              <a:t>рентабельною</a:t>
            </a:r>
            <a:r>
              <a:rPr lang="uk-UA" altLang="x-none" sz="2000"/>
              <a:t>. Нехай при цьому буде </a:t>
            </a:r>
            <a:r>
              <a:rPr lang="en-US" altLang="x-none" sz="2000" i="1"/>
              <a:t>e</a:t>
            </a:r>
            <a:r>
              <a:rPr lang="en-US" altLang="x-none" sz="2000" i="1" baseline="-25000"/>
              <a:t>0</a:t>
            </a:r>
            <a:r>
              <a:rPr lang="en-US" altLang="x-none" sz="2000" i="1"/>
              <a:t>&gt;0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Тоді фазова площина в околі </a:t>
            </a:r>
            <a:br>
              <a:rPr lang="uk-UA" altLang="x-none" sz="2000"/>
            </a:br>
            <a:r>
              <a:rPr lang="uk-UA" altLang="x-none" sz="2000"/>
              <a:t>статичного положення системи </a:t>
            </a:r>
            <a:br>
              <a:rPr lang="uk-UA" altLang="x-none" sz="2000"/>
            </a:br>
            <a:r>
              <a:rPr lang="uk-UA" altLang="x-none" sz="2000"/>
              <a:t>буде мати вигляд, зображений </a:t>
            </a:r>
            <a:br>
              <a:rPr lang="uk-UA" altLang="x-none" sz="2000"/>
            </a:br>
            <a:r>
              <a:rPr lang="uk-UA" altLang="x-none" sz="2000"/>
              <a:t>на рис. 3.4. Статичне </a:t>
            </a:r>
            <a:br>
              <a:rPr lang="uk-UA" altLang="x-none" sz="2000"/>
            </a:br>
            <a:r>
              <a:rPr lang="uk-UA" altLang="x-none" sz="2000"/>
              <a:t>положення є особливою </a:t>
            </a:r>
            <a:br>
              <a:rPr lang="uk-UA" altLang="x-none" sz="2000"/>
            </a:br>
            <a:r>
              <a:rPr lang="uk-UA" altLang="x-none" sz="2000"/>
              <a:t>точкою типу хиткого вузла.</a:t>
            </a:r>
            <a:r>
              <a:rPr sz="2000"/>
              <a:t> </a:t>
            </a:r>
            <a:endParaRPr sz="2000"/>
          </a:p>
        </p:txBody>
      </p:sp>
      <p:sp>
        <p:nvSpPr>
          <p:cNvPr id="168965" name="Rectangles 168964"/>
          <p:cNvSpPr/>
          <p:nvPr/>
        </p:nvSpPr>
        <p:spPr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68967" name="Group 168966"/>
          <p:cNvGrpSpPr/>
          <p:nvPr/>
        </p:nvGrpSpPr>
        <p:grpSpPr>
          <a:xfrm>
            <a:off x="5541963" y="3033713"/>
            <a:ext cx="3048000" cy="3390900"/>
            <a:chOff x="3491" y="1911"/>
            <a:chExt cx="1920" cy="2136"/>
          </a:xfrm>
        </p:grpSpPr>
        <p:graphicFrame>
          <p:nvGraphicFramePr>
            <p:cNvPr id="168964" name="Object 168963"/>
            <p:cNvGraphicFramePr/>
            <p:nvPr/>
          </p:nvGraphicFramePr>
          <p:xfrm>
            <a:off x="3491" y="1911"/>
            <a:ext cx="1920" cy="2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1" imgW="3048000" imgH="3200400" progId="CorelDraw.Graphic.7">
                    <p:embed/>
                  </p:oleObj>
                </mc:Choice>
                <mc:Fallback>
                  <p:oleObj name="" r:id="rId1" imgW="3048000" imgH="3200400" progId="CorelDraw.Graphic.7">
                    <p:embed/>
                    <p:pic>
                      <p:nvPicPr>
                        <p:cNvPr id="0" name="Picture 3083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491" y="1911"/>
                          <a:ext cx="1920" cy="20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8966" name="Text Box 168965"/>
            <p:cNvSpPr txBox="1"/>
            <p:nvPr/>
          </p:nvSpPr>
          <p:spPr>
            <a:xfrm>
              <a:off x="4105" y="3816"/>
              <a:ext cx="83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3.4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9987" name="Text Placeholder 169986"/>
          <p:cNvSpPr>
            <a:spLocks noGrp="1"/>
          </p:cNvSpPr>
          <p:nvPr>
            <p:ph type="body" idx="1"/>
          </p:nvPr>
        </p:nvSpPr>
        <p:spPr>
          <a:xfrm>
            <a:off x="1370013" y="1654175"/>
            <a:ext cx="7313612" cy="4799013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При </a:t>
            </a:r>
            <a:r>
              <a:rPr lang="en-US" altLang="x-none" sz="2000" i="1"/>
              <a:t>e</a:t>
            </a:r>
            <a:r>
              <a:rPr lang="en-US" altLang="x-none" sz="2000" i="1" baseline="-25000"/>
              <a:t>0</a:t>
            </a:r>
            <a:r>
              <a:rPr lang="en-US" altLang="x-none" sz="2000" i="1"/>
              <a:t>&lt;0</a:t>
            </a:r>
            <a:r>
              <a:rPr lang="uk-UA" altLang="x-none" sz="2000"/>
              <a:t> фазова площина має вигляд, зображений на рис. 3.5. Тепер статичне положення системи є особливою точкою типу сідло.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r>
              <a:rPr lang="uk-UA" altLang="x-none" sz="2000"/>
              <a:t>Розглянемо ці результати </a:t>
            </a:r>
            <a:br>
              <a:rPr lang="uk-UA" altLang="x-none" sz="2000"/>
            </a:br>
            <a:r>
              <a:rPr lang="uk-UA" altLang="x-none" sz="2000"/>
              <a:t>докладніше.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 обох випадках </a:t>
            </a:r>
            <a:br>
              <a:rPr lang="uk-UA" altLang="x-none" sz="2000"/>
            </a:br>
            <a:r>
              <a:rPr lang="uk-UA" altLang="x-none" sz="2000"/>
              <a:t>статичні положення </a:t>
            </a:r>
            <a:r>
              <a:rPr lang="uk-UA" altLang="x-none" sz="2000" b="1"/>
              <a:t>хиткі</a:t>
            </a:r>
            <a:r>
              <a:rPr lang="uk-UA" altLang="x-none" sz="2000"/>
              <a:t>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Будь-які початкові відхилення </a:t>
            </a:r>
            <a:br>
              <a:rPr lang="uk-UA" altLang="x-none" sz="2000"/>
            </a:br>
            <a:r>
              <a:rPr lang="uk-UA" altLang="x-none" sz="2000"/>
              <a:t>від них надалі необмежено </a:t>
            </a:r>
            <a:br>
              <a:rPr lang="uk-UA" altLang="x-none" sz="2000"/>
            </a:br>
            <a:r>
              <a:rPr lang="uk-UA" altLang="x-none" sz="2000"/>
              <a:t>зростають.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Проте, ці нестійкості істотно </a:t>
            </a:r>
            <a:br>
              <a:rPr lang="uk-UA" altLang="x-none" sz="2000"/>
            </a:br>
            <a:r>
              <a:rPr lang="uk-UA" altLang="x-none" sz="2000" b="1"/>
              <a:t>відрізняються друг від друга</a:t>
            </a:r>
            <a:r>
              <a:rPr lang="uk-UA" altLang="x-none" sz="2000"/>
              <a:t>. </a:t>
            </a:r>
            <a:endParaRPr sz="2000"/>
          </a:p>
        </p:txBody>
      </p:sp>
      <p:sp>
        <p:nvSpPr>
          <p:cNvPr id="169988" name="Title 16998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r>
              <a:rPr lang="uk-UA" altLang="x-none"/>
              <a:t>Аналіз отриманого розв'язку</a:t>
            </a:r>
          </a:p>
        </p:txBody>
      </p:sp>
      <p:sp>
        <p:nvSpPr>
          <p:cNvPr id="169990" name="Rectangles 169989"/>
          <p:cNvSpPr/>
          <p:nvPr/>
        </p:nvSpPr>
        <p:spPr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69994" name="Rectangles 169993"/>
          <p:cNvSpPr/>
          <p:nvPr/>
        </p:nvSpPr>
        <p:spPr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69995" name="Group 169994"/>
          <p:cNvGrpSpPr/>
          <p:nvPr/>
        </p:nvGrpSpPr>
        <p:grpSpPr>
          <a:xfrm>
            <a:off x="5759450" y="2890838"/>
            <a:ext cx="3048000" cy="3348037"/>
            <a:chOff x="3628" y="1821"/>
            <a:chExt cx="1920" cy="2109"/>
          </a:xfrm>
        </p:grpSpPr>
        <p:graphicFrame>
          <p:nvGraphicFramePr>
            <p:cNvPr id="169993" name="Object 169992"/>
            <p:cNvGraphicFramePr/>
            <p:nvPr/>
          </p:nvGraphicFramePr>
          <p:xfrm>
            <a:off x="3628" y="1821"/>
            <a:ext cx="1920" cy="2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1" imgW="3048000" imgH="3200400" progId="CorelDraw.Graphic.7">
                    <p:embed/>
                  </p:oleObj>
                </mc:Choice>
                <mc:Fallback>
                  <p:oleObj name="" r:id="rId1" imgW="3048000" imgH="3200400" progId="CorelDraw.Graphic.7">
                    <p:embed/>
                    <p:pic>
                      <p:nvPicPr>
                        <p:cNvPr id="0" name="Picture 3082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628" y="1821"/>
                          <a:ext cx="1920" cy="20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9991" name="Text Box 169990"/>
            <p:cNvSpPr txBox="1"/>
            <p:nvPr/>
          </p:nvSpPr>
          <p:spPr>
            <a:xfrm>
              <a:off x="4105" y="3680"/>
              <a:ext cx="1134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2000">
                  <a:latin typeface="Verdana" panose="020B0604030504040204" pitchFamily="34" charset="0"/>
                </a:rPr>
                <a:t>Рис. 3.5</a:t>
              </a:r>
              <a:endParaRPr sz="20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1010" name="Title 17100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отриманого розв'язку</a:t>
            </a:r>
          </a:p>
        </p:txBody>
      </p:sp>
      <p:sp>
        <p:nvSpPr>
          <p:cNvPr id="171011" name="Text Placeholder 171010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558087" cy="4860925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 b="1"/>
              <a:t>У першому випадку</a:t>
            </a:r>
            <a:r>
              <a:rPr lang="uk-UA" altLang="x-none" sz="2000"/>
              <a:t> (рис. 3.4) відхід від положення рівноваги системи майже завжди супроводжується зменшенням, аж до від ємних значень, обох чи однієї з величин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2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Одночасний ріст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2</a:t>
            </a:r>
            <a:r>
              <a:rPr lang="uk-UA" altLang="x-none" sz="2000"/>
              <a:t> можливий у єдиному випадку; найменше відхилення від відповідної лінії неминуче приводить надалі до зменшення однієї з цих величин.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Таким чином, у цьому випадку забезпечити </a:t>
            </a:r>
            <a:r>
              <a:rPr lang="uk-UA" altLang="x-none" sz="2000" b="1"/>
              <a:t>розвиток системи практично неможливо</a:t>
            </a:r>
            <a:r>
              <a:rPr lang="uk-UA" altLang="x-none" sz="2000"/>
              <a:t>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 b="1"/>
              <a:t>В другому випадку</a:t>
            </a:r>
            <a:r>
              <a:rPr lang="uk-UA" altLang="x-none" sz="2000"/>
              <a:t> (рис. </a:t>
            </a:r>
            <a:r>
              <a:rPr lang="en-US" altLang="x-none" sz="2000"/>
              <a:t>3</a:t>
            </a:r>
            <a:r>
              <a:rPr lang="uk-UA" altLang="x-none" sz="2000"/>
              <a:t>.</a:t>
            </a:r>
            <a:r>
              <a:rPr lang="en-US" altLang="x-none" sz="2000"/>
              <a:t>5</a:t>
            </a:r>
            <a:r>
              <a:rPr lang="uk-UA" altLang="x-none" sz="2000"/>
              <a:t>) зменшення  відбувається тільки при старті з деякого околу початку координат. В усіх інших випадках ми бачимо </a:t>
            </a:r>
            <a:r>
              <a:rPr lang="uk-UA" altLang="x-none" sz="2000" b="1"/>
              <a:t>одночасний ріст обсягів виробництва в обох секторах</a:t>
            </a:r>
            <a:r>
              <a:rPr lang="uk-UA" altLang="x-none" sz="2000"/>
              <a:t>. Таким чином, ми бачимо, що явно краще ситуація з </a:t>
            </a:r>
            <a:r>
              <a:rPr lang="en-US" altLang="x-none" sz="1800" i="1"/>
              <a:t>e</a:t>
            </a:r>
            <a:r>
              <a:rPr lang="en-US" altLang="x-none" sz="1800" i="1" baseline="-25000"/>
              <a:t>0</a:t>
            </a:r>
            <a:r>
              <a:rPr lang="en-US" altLang="x-none" sz="1800" i="1"/>
              <a:t>&lt;0.</a:t>
            </a:r>
            <a:r>
              <a:rPr lang="uk-UA" altLang="x-none"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2034" name="Title 17203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отриманого розв'язку</a:t>
            </a:r>
          </a:p>
        </p:txBody>
      </p:sp>
      <p:sp>
        <p:nvSpPr>
          <p:cNvPr id="172035" name="Text Placeholder 172034"/>
          <p:cNvSpPr>
            <a:spLocks noGrp="1"/>
          </p:cNvSpPr>
          <p:nvPr>
            <p:ph type="body" idx="1"/>
          </p:nvPr>
        </p:nvSpPr>
        <p:spPr>
          <a:xfrm>
            <a:off x="1370013" y="1773238"/>
            <a:ext cx="7313612" cy="467995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Чим же відрізняються розглянуті випадки?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При </a:t>
            </a:r>
            <a:r>
              <a:rPr lang="en-US" altLang="x-none" sz="2000" i="1"/>
              <a:t>e</a:t>
            </a:r>
            <a:r>
              <a:rPr lang="en-US" altLang="x-none" sz="2000" i="1" baseline="-25000"/>
              <a:t>0</a:t>
            </a:r>
            <a:r>
              <a:rPr lang="en-US" altLang="x-none" sz="2000" i="1"/>
              <a:t>&gt;0</a:t>
            </a:r>
            <a:r>
              <a:rPr lang="uk-UA" altLang="x-none" sz="2000"/>
              <a:t> переважає добуток коефіцієнтів фондомісткості </a:t>
            </a:r>
            <a:r>
              <a:rPr lang="el-GR" altLang="x-none" sz="2000" b="1" i="1" dirty="0"/>
              <a:t>ν</a:t>
            </a:r>
            <a:r>
              <a:rPr lang="en-US" altLang="x-none" sz="2000" b="1" i="1" baseline="-25000"/>
              <a:t>11</a:t>
            </a:r>
            <a:r>
              <a:rPr lang="el-GR" altLang="x-none" sz="2000" b="1" i="1" dirty="0"/>
              <a:t>ν</a:t>
            </a:r>
            <a:r>
              <a:rPr lang="en-US" altLang="x-none" sz="2000" b="1" i="1" baseline="-25000"/>
              <a:t>22</a:t>
            </a:r>
            <a:r>
              <a:rPr lang="uk-UA" altLang="x-none" sz="2000"/>
              <a:t> над добутком коефіцієнтів фондомісткості </a:t>
            </a:r>
            <a:r>
              <a:rPr lang="el-GR" altLang="x-none" sz="2000" b="1" i="1" dirty="0"/>
              <a:t>ν</a:t>
            </a:r>
            <a:r>
              <a:rPr lang="en-US" altLang="x-none" sz="2000" b="1" i="1" baseline="-25000"/>
              <a:t>12</a:t>
            </a:r>
            <a:r>
              <a:rPr lang="el-GR" altLang="x-none" sz="2000" b="1" i="1" dirty="0"/>
              <a:t>ν</a:t>
            </a:r>
            <a:r>
              <a:rPr lang="en-US" altLang="x-none" sz="2000" b="1" i="1" baseline="-25000"/>
              <a:t>21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Це значить, що </a:t>
            </a:r>
            <a:r>
              <a:rPr lang="uk-UA" altLang="x-none" sz="2000" b="1"/>
              <a:t>строки окупності власних інвестицій</a:t>
            </a:r>
            <a:r>
              <a:rPr lang="uk-UA" altLang="x-none" sz="2000"/>
              <a:t> у сектори економічної системи </a:t>
            </a:r>
            <a:r>
              <a:rPr lang="uk-UA" altLang="x-none" sz="2000" b="1"/>
              <a:t>більші</a:t>
            </a:r>
            <a:r>
              <a:rPr lang="uk-UA" altLang="x-none" sz="2000"/>
              <a:t>, ніж строки окупності перехресних інвестицій секторів друг у друга.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Кожний із секторів </a:t>
            </a:r>
            <a:r>
              <a:rPr lang="uk-UA" altLang="x-none" sz="2000" b="1"/>
              <a:t>воліє витрачати, у першу чергу, «чужі» засоби</a:t>
            </a:r>
            <a:r>
              <a:rPr lang="uk-UA" altLang="x-none" sz="2000"/>
              <a:t>, а не свої.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Як бачимо, </a:t>
            </a:r>
            <a:r>
              <a:rPr lang="uk-UA" altLang="x-none" sz="2000" b="1"/>
              <a:t>це приводить до неминучого руйнування одного чи обох секторів</a:t>
            </a:r>
            <a:r>
              <a:rPr lang="uk-UA" altLang="x-none" sz="2000"/>
              <a:t>.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endParaRPr sz="20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3058" name="Title 17305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отриманого розв'язку</a:t>
            </a:r>
          </a:p>
        </p:txBody>
      </p:sp>
      <p:sp>
        <p:nvSpPr>
          <p:cNvPr id="173059" name="Text Placeholder 173058"/>
          <p:cNvSpPr>
            <a:spLocks noGrp="1"/>
          </p:cNvSpPr>
          <p:nvPr>
            <p:ph type="body" idx="1"/>
          </p:nvPr>
        </p:nvSpPr>
        <p:spPr>
          <a:xfrm>
            <a:off x="1370013" y="2062163"/>
            <a:ext cx="7313612" cy="3095625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При </a:t>
            </a:r>
            <a:r>
              <a:rPr lang="en-US" altLang="x-none" sz="2000" i="1"/>
              <a:t>e</a:t>
            </a:r>
            <a:r>
              <a:rPr lang="en-US" altLang="x-none" sz="2000" i="1" baseline="-25000"/>
              <a:t>0</a:t>
            </a:r>
            <a:r>
              <a:rPr lang="en-US" altLang="x-none" sz="2000" i="1"/>
              <a:t>&lt;0</a:t>
            </a:r>
            <a:r>
              <a:rPr lang="uk-UA" altLang="x-none" sz="2000"/>
              <a:t> маємо зворотну картину.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Переважає добуток коефіцієнтів фондомісткості </a:t>
            </a:r>
            <a:r>
              <a:rPr lang="el-GR" altLang="x-none" sz="2000" b="1" i="1" dirty="0"/>
              <a:t>ν</a:t>
            </a:r>
            <a:r>
              <a:rPr lang="en-US" altLang="x-none" sz="2000" b="1" i="1" baseline="-25000"/>
              <a:t>12</a:t>
            </a:r>
            <a:r>
              <a:rPr lang="el-GR" altLang="x-none" sz="2000" b="1" i="1" dirty="0"/>
              <a:t>ν</a:t>
            </a:r>
            <a:r>
              <a:rPr lang="en-US" altLang="x-none" sz="2000" b="1" i="1" baseline="-25000"/>
              <a:t>21</a:t>
            </a:r>
            <a:r>
              <a:rPr lang="uk-UA" altLang="x-none" sz="2000"/>
              <a:t> над коефіцієнтами фондомісткості </a:t>
            </a:r>
            <a:r>
              <a:rPr lang="el-GR" altLang="x-none" sz="2000" b="1" i="1" dirty="0"/>
              <a:t>ν</a:t>
            </a:r>
            <a:r>
              <a:rPr lang="en-US" altLang="x-none" sz="2000" b="1" i="1" baseline="-25000"/>
              <a:t>11</a:t>
            </a:r>
            <a:r>
              <a:rPr lang="el-GR" altLang="x-none" sz="2000" b="1" i="1" dirty="0"/>
              <a:t>ν</a:t>
            </a:r>
            <a:r>
              <a:rPr lang="en-US" altLang="x-none" sz="2000" b="1" i="1" baseline="-25000"/>
              <a:t>22</a:t>
            </a:r>
            <a:r>
              <a:rPr lang="uk-UA" altLang="x-none" sz="2000"/>
              <a:t> 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Отже, </a:t>
            </a:r>
            <a:r>
              <a:rPr lang="uk-UA" altLang="x-none" sz="2000" b="1"/>
              <a:t>кожний із секторів швидше окупає власні інвестиції</a:t>
            </a:r>
            <a:r>
              <a:rPr lang="uk-UA" altLang="x-none" sz="2000"/>
              <a:t>, ніж інвестиції із сусіднього сектора.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Саме це забезпечує </a:t>
            </a:r>
            <a:r>
              <a:rPr lang="uk-UA" altLang="x-none" sz="2000" b="1"/>
              <a:t>зростання виробництва в обох секторах</a:t>
            </a:r>
            <a:r>
              <a:rPr lang="uk-UA" altLang="x-none" sz="2000"/>
              <a:t> (при вдало підібраних початкових умовах).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82" name="Title 17408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отриманого розв'язку</a:t>
            </a:r>
          </a:p>
        </p:txBody>
      </p:sp>
      <p:sp>
        <p:nvSpPr>
          <p:cNvPr id="174083" name="Text Placeholder 174082"/>
          <p:cNvSpPr>
            <a:spLocks noGrp="1"/>
          </p:cNvSpPr>
          <p:nvPr>
            <p:ph type="body" idx="1"/>
          </p:nvPr>
        </p:nvSpPr>
        <p:spPr>
          <a:xfrm>
            <a:off x="1370013" y="1628775"/>
            <a:ext cx="7313612" cy="489585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При </a:t>
            </a:r>
            <a:r>
              <a:rPr lang="en-US" altLang="x-none" sz="2000" b="1" i="1"/>
              <a:t>e</a:t>
            </a:r>
            <a:r>
              <a:rPr lang="en-US" altLang="x-none" sz="2000" b="1" i="1" baseline="-25000"/>
              <a:t>2</a:t>
            </a:r>
            <a:r>
              <a:rPr lang="en-US" altLang="x-none" sz="2000" b="1" i="1"/>
              <a:t>&lt;0</a:t>
            </a:r>
            <a:r>
              <a:rPr lang="uk-UA" altLang="x-none" sz="2000"/>
              <a:t> система, як правило, </a:t>
            </a:r>
            <a:r>
              <a:rPr lang="uk-UA" altLang="x-none" sz="2000" b="1"/>
              <a:t>нерентабельна</a:t>
            </a:r>
            <a:r>
              <a:rPr lang="uk-UA" altLang="x-none" sz="2000"/>
              <a:t>, тобто додатні значення обсягів виробництва  можливі тільки при від’ємних вільних залишках , тобто </a:t>
            </a:r>
            <a:r>
              <a:rPr lang="uk-UA" altLang="x-none" sz="2000" b="1"/>
              <a:t>при одержанні дотацій</a:t>
            </a:r>
            <a:r>
              <a:rPr lang="uk-UA" altLang="x-none" sz="2000"/>
              <a:t> обома секторами.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При цьому знову розглянемо </a:t>
            </a:r>
            <a:br>
              <a:rPr lang="uk-UA" altLang="x-none" sz="2000"/>
            </a:br>
            <a:r>
              <a:rPr lang="uk-UA" altLang="x-none" sz="2000"/>
              <a:t>обидва значення знаків </a:t>
            </a:r>
            <a:br>
              <a:rPr lang="uk-UA" altLang="x-none" sz="2000"/>
            </a:br>
            <a:r>
              <a:rPr lang="uk-UA" altLang="x-none" sz="2000"/>
              <a:t>величини </a:t>
            </a:r>
            <a:r>
              <a:rPr lang="en-US" altLang="x-none" sz="2000" b="1" i="1"/>
              <a:t>e</a:t>
            </a:r>
            <a:r>
              <a:rPr lang="en-US" altLang="x-none" sz="2000" b="1" i="1" baseline="-25000"/>
              <a:t>0</a:t>
            </a:r>
            <a:r>
              <a:rPr lang="uk-UA" altLang="x-none" sz="2000"/>
              <a:t>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При </a:t>
            </a:r>
            <a:r>
              <a:rPr lang="en-US" altLang="x-none" sz="2000" b="1" i="1"/>
              <a:t>e</a:t>
            </a:r>
            <a:r>
              <a:rPr lang="en-US" altLang="x-none" sz="2000" b="1" i="1" baseline="-25000"/>
              <a:t>0</a:t>
            </a:r>
            <a:r>
              <a:rPr lang="en-US" altLang="x-none" sz="2000" b="1" i="1"/>
              <a:t>&gt;0</a:t>
            </a:r>
            <a:r>
              <a:rPr lang="uk-UA" altLang="x-none" sz="2000"/>
              <a:t> одержуємо картину</a:t>
            </a:r>
            <a:r>
              <a:rPr lang="en-US" altLang="x-none" sz="2000"/>
              <a:t> </a:t>
            </a:r>
            <a:br>
              <a:rPr lang="uk-UA" altLang="x-none" sz="2000"/>
            </a:br>
            <a:r>
              <a:rPr lang="uk-UA" altLang="x-none" sz="2000"/>
              <a:t>з особливою точкою типу сідло </a:t>
            </a:r>
            <a:br>
              <a:rPr lang="uk-UA" altLang="x-none" sz="2000"/>
            </a:br>
            <a:r>
              <a:rPr lang="uk-UA" altLang="x-none" sz="2000"/>
              <a:t>(рис. 3.6). </a:t>
            </a:r>
            <a:r>
              <a:rPr lang="uk-UA" altLang="x-none" sz="2000" b="1"/>
              <a:t>Перевага «чужих» </a:t>
            </a:r>
            <a:br>
              <a:rPr lang="uk-UA" altLang="x-none" sz="2000" b="1"/>
            </a:br>
            <a:r>
              <a:rPr lang="uk-UA" altLang="x-none" sz="2000" b="1"/>
              <a:t>інвестицій у порівнянні зі </a:t>
            </a:r>
            <a:br>
              <a:rPr lang="uk-UA" altLang="x-none" sz="2000" b="1"/>
            </a:br>
            <a:r>
              <a:rPr lang="uk-UA" altLang="x-none" sz="2000" b="1"/>
              <a:t>«своїми»</a:t>
            </a:r>
            <a:r>
              <a:rPr lang="uk-UA" altLang="x-none" sz="2000"/>
              <a:t> приводить до </a:t>
            </a:r>
            <a:br>
              <a:rPr lang="uk-UA" altLang="x-none" sz="2000"/>
            </a:br>
            <a:r>
              <a:rPr lang="uk-UA" altLang="x-none" sz="2000" b="1"/>
              <a:t>гарантованого руйнування</a:t>
            </a:r>
            <a:r>
              <a:rPr lang="uk-UA" altLang="x-none" sz="2000"/>
              <a:t> </a:t>
            </a:r>
            <a:br>
              <a:rPr lang="uk-UA" altLang="x-none" sz="2000"/>
            </a:br>
            <a:r>
              <a:rPr lang="uk-UA" altLang="x-none" sz="2000"/>
              <a:t>одного із секторів.</a:t>
            </a:r>
            <a:r>
              <a:rPr sz="2000"/>
              <a:t> </a:t>
            </a:r>
            <a:endParaRPr sz="2000"/>
          </a:p>
        </p:txBody>
      </p:sp>
      <p:sp>
        <p:nvSpPr>
          <p:cNvPr id="174085" name="Rectangles 17408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74087" name="Group 174086"/>
          <p:cNvGrpSpPr/>
          <p:nvPr/>
        </p:nvGrpSpPr>
        <p:grpSpPr>
          <a:xfrm>
            <a:off x="5759450" y="3070225"/>
            <a:ext cx="3048000" cy="3384550"/>
            <a:chOff x="3628" y="1934"/>
            <a:chExt cx="1920" cy="2132"/>
          </a:xfrm>
        </p:grpSpPr>
        <p:graphicFrame>
          <p:nvGraphicFramePr>
            <p:cNvPr id="174084" name="Object 174083"/>
            <p:cNvGraphicFramePr/>
            <p:nvPr/>
          </p:nvGraphicFramePr>
          <p:xfrm>
            <a:off x="3628" y="1934"/>
            <a:ext cx="1920" cy="2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1" imgW="3048000" imgH="3200400" progId="CorelDraw.Graphic.7">
                    <p:embed/>
                  </p:oleObj>
                </mc:Choice>
                <mc:Fallback>
                  <p:oleObj name="" r:id="rId1" imgW="3048000" imgH="3200400" progId="CorelDraw.Graphic.7">
                    <p:embed/>
                    <p:pic>
                      <p:nvPicPr>
                        <p:cNvPr id="0" name="Picture 308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628" y="1934"/>
                          <a:ext cx="1920" cy="20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086" name="Text Box 174085"/>
            <p:cNvSpPr txBox="1"/>
            <p:nvPr/>
          </p:nvSpPr>
          <p:spPr>
            <a:xfrm>
              <a:off x="4286" y="3816"/>
              <a:ext cx="862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2000">
                  <a:latin typeface="Verdana" panose="020B0604030504040204" pitchFamily="34" charset="0"/>
                </a:rPr>
                <a:t>Рис. 3.6</a:t>
              </a:r>
              <a:endParaRPr sz="20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5106" name="Title 17510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отриманого розв'язку</a:t>
            </a:r>
          </a:p>
        </p:txBody>
      </p:sp>
      <p:sp>
        <p:nvSpPr>
          <p:cNvPr id="175107" name="Text Placeholder 175106"/>
          <p:cNvSpPr>
            <a:spLocks noGrp="1"/>
          </p:cNvSpPr>
          <p:nvPr>
            <p:ph type="body" idx="1"/>
          </p:nvPr>
        </p:nvSpPr>
        <p:spPr>
          <a:xfrm>
            <a:off x="1368425" y="1665288"/>
            <a:ext cx="7523163" cy="4895850"/>
          </a:xfrm>
          <a:ln/>
        </p:spPr>
        <p:txBody>
          <a:bodyPr/>
          <a:p>
            <a:r>
              <a:rPr lang="uk-UA" altLang="x-none" sz="2000"/>
              <a:t>Результат, що відповідає </a:t>
            </a:r>
            <a:r>
              <a:rPr lang="en-US" altLang="x-none" sz="2000" b="1" i="1"/>
              <a:t>e</a:t>
            </a:r>
            <a:r>
              <a:rPr lang="en-US" altLang="x-none" sz="2000" b="1" i="1" baseline="-25000"/>
              <a:t>0</a:t>
            </a:r>
            <a:r>
              <a:rPr lang="en-US" altLang="x-none" sz="2000" b="1" i="1"/>
              <a:t>&lt;0</a:t>
            </a:r>
            <a:r>
              <a:rPr lang="uk-UA" altLang="x-none" sz="2000"/>
              <a:t>, зображений на рис. </a:t>
            </a:r>
            <a:r>
              <a:rPr lang="en-US" altLang="x-none" sz="2000"/>
              <a:t>3</a:t>
            </a:r>
            <a:r>
              <a:rPr lang="uk-UA" altLang="x-none" sz="2000"/>
              <a:t>.</a:t>
            </a:r>
            <a:r>
              <a:rPr lang="en-US" altLang="x-none" sz="2000"/>
              <a:t>7</a:t>
            </a:r>
            <a:r>
              <a:rPr lang="uk-UA" altLang="x-none" sz="2000"/>
              <a:t>. </a:t>
            </a:r>
            <a:endParaRPr lang="en-US" altLang="x-none" sz="2000"/>
          </a:p>
          <a:p>
            <a:r>
              <a:rPr lang="uk-UA" altLang="x-none" sz="2000"/>
              <a:t>Тут одержуємо стійкий вузол, що відповідає двом від’ємним кореням. </a:t>
            </a:r>
            <a:endParaRPr lang="en-US" altLang="x-none" sz="2000"/>
          </a:p>
          <a:p>
            <a:r>
              <a:rPr lang="uk-UA" altLang="x-none" sz="2000"/>
              <a:t>Ця стійкість досить цікава. </a:t>
            </a:r>
            <a:br>
              <a:rPr lang="en-US" altLang="x-none" sz="2000"/>
            </a:br>
            <a:r>
              <a:rPr lang="uk-UA" altLang="x-none" sz="2000"/>
              <a:t>Як ми пам'ятаємо, система </a:t>
            </a:r>
            <a:br>
              <a:rPr lang="en-US" altLang="x-none" sz="2000"/>
            </a:br>
            <a:r>
              <a:rPr lang="uk-UA" altLang="x-none" sz="2000"/>
              <a:t>суттєво збиткова; </a:t>
            </a:r>
            <a:r>
              <a:rPr lang="uk-UA" altLang="x-none" sz="2000" b="1"/>
              <a:t>обидва </a:t>
            </a:r>
            <a:br>
              <a:rPr lang="en-US" altLang="x-none" sz="2000" b="1"/>
            </a:br>
            <a:r>
              <a:rPr lang="uk-UA" altLang="x-none" sz="2000" b="1"/>
              <a:t>сектори мають потребу в </a:t>
            </a:r>
            <a:br>
              <a:rPr lang="en-US" altLang="x-none" sz="2000" b="1"/>
            </a:br>
            <a:r>
              <a:rPr lang="uk-UA" altLang="x-none" sz="2000" b="1"/>
              <a:t>дотаціях</a:t>
            </a:r>
            <a:r>
              <a:rPr lang="uk-UA" altLang="x-none" sz="2000"/>
              <a:t>. </a:t>
            </a:r>
            <a:endParaRPr lang="en-US" altLang="x-none" sz="2000"/>
          </a:p>
          <a:p>
            <a:r>
              <a:rPr lang="uk-UA" altLang="x-none" sz="2000"/>
              <a:t>Стійкість, у цьому випадку, </a:t>
            </a:r>
            <a:br>
              <a:rPr lang="en-US" altLang="x-none" sz="2000"/>
            </a:br>
            <a:r>
              <a:rPr lang="uk-UA" altLang="x-none" sz="2000"/>
              <a:t>означає, що система </a:t>
            </a:r>
            <a:br>
              <a:rPr lang="en-US" altLang="x-none" sz="2000"/>
            </a:br>
            <a:r>
              <a:rPr lang="uk-UA" altLang="x-none" sz="2000"/>
              <a:t>пручається всяким спробам </a:t>
            </a:r>
            <a:br>
              <a:rPr lang="en-US" altLang="x-none" sz="2000"/>
            </a:br>
            <a:r>
              <a:rPr lang="uk-UA" altLang="x-none" sz="2000"/>
              <a:t>розвитку. Однак, усе-таки, </a:t>
            </a:r>
            <a:br>
              <a:rPr lang="en-US" altLang="x-none" sz="2000"/>
            </a:br>
            <a:r>
              <a:rPr lang="uk-UA" altLang="x-none" sz="2000"/>
              <a:t>вона, принаймні, </a:t>
            </a:r>
            <a:r>
              <a:rPr lang="uk-UA" altLang="x-none" sz="2000" b="1"/>
              <a:t>здатна </a:t>
            </a:r>
            <a:br>
              <a:rPr lang="en-US" altLang="x-none" sz="2000" b="1"/>
            </a:br>
            <a:r>
              <a:rPr lang="uk-UA" altLang="x-none" sz="2000" b="1"/>
              <a:t>функціонувати без погіршення </a:t>
            </a:r>
            <a:br>
              <a:rPr lang="en-US" altLang="x-none" sz="2000" b="1"/>
            </a:br>
            <a:r>
              <a:rPr lang="uk-UA" altLang="x-none" sz="2000" b="1"/>
              <a:t>показників</a:t>
            </a:r>
            <a:r>
              <a:rPr lang="uk-UA" altLang="x-none" sz="2000"/>
              <a:t>.</a:t>
            </a:r>
            <a:r>
              <a:rPr sz="2000"/>
              <a:t> </a:t>
            </a:r>
            <a:endParaRPr sz="2000"/>
          </a:p>
        </p:txBody>
      </p:sp>
      <p:sp>
        <p:nvSpPr>
          <p:cNvPr id="175109" name="Rectangles 17510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75111" name="Group 175110"/>
          <p:cNvGrpSpPr/>
          <p:nvPr/>
        </p:nvGrpSpPr>
        <p:grpSpPr>
          <a:xfrm>
            <a:off x="5616575" y="2889250"/>
            <a:ext cx="3048000" cy="3354388"/>
            <a:chOff x="3538" y="1820"/>
            <a:chExt cx="1920" cy="2113"/>
          </a:xfrm>
        </p:grpSpPr>
        <p:graphicFrame>
          <p:nvGraphicFramePr>
            <p:cNvPr id="175108" name="Object 175107"/>
            <p:cNvGraphicFramePr/>
            <p:nvPr/>
          </p:nvGraphicFramePr>
          <p:xfrm>
            <a:off x="3538" y="1820"/>
            <a:ext cx="1920" cy="2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1" imgW="3048000" imgH="3200400" progId="CorelDraw.Graphic.7">
                    <p:embed/>
                  </p:oleObj>
                </mc:Choice>
                <mc:Fallback>
                  <p:oleObj name="" r:id="rId1" imgW="3048000" imgH="3200400" progId="CorelDraw.Graphic.7">
                    <p:embed/>
                    <p:pic>
                      <p:nvPicPr>
                        <p:cNvPr id="0" name="Picture 308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538" y="1820"/>
                          <a:ext cx="1920" cy="201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5110" name="Text Box 175109"/>
            <p:cNvSpPr txBox="1"/>
            <p:nvPr/>
          </p:nvSpPr>
          <p:spPr>
            <a:xfrm>
              <a:off x="4127" y="3702"/>
              <a:ext cx="86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3.7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Title 7987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313613" cy="1143000"/>
          </a:xfrm>
          <a:ln/>
        </p:spPr>
        <p:txBody>
          <a:bodyPr anchor="b" anchorCtr="0"/>
          <a:p>
            <a:r>
              <a:rPr lang="uk-UA" altLang="x-none"/>
              <a:t>Поняття сектору</a:t>
            </a:r>
          </a:p>
        </p:txBody>
      </p:sp>
      <p:sp>
        <p:nvSpPr>
          <p:cNvPr id="79875" name="Text Placeholder 79874"/>
          <p:cNvSpPr>
            <a:spLocks noGrp="1"/>
          </p:cNvSpPr>
          <p:nvPr>
            <p:ph type="body" idx="1"/>
          </p:nvPr>
        </p:nvSpPr>
        <p:spPr>
          <a:xfrm>
            <a:off x="1370013" y="1600200"/>
            <a:ext cx="7545387" cy="5029200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/>
              <a:t>Розглянемо спочатку </a:t>
            </a:r>
            <a:r>
              <a:rPr lang="uk-UA" altLang="x-none" sz="2000" b="1" err="1"/>
              <a:t>односекторну</a:t>
            </a:r>
            <a:r>
              <a:rPr lang="uk-UA" altLang="x-none" sz="2000" b="1"/>
              <a:t> економіки</a:t>
            </a:r>
            <a:r>
              <a:rPr lang="uk-UA" altLang="x-none" sz="2000"/>
              <a:t> в силу її найбільшої простоти.</a:t>
            </a:r>
            <a:endParaRPr sz="2000"/>
          </a:p>
          <a:p>
            <a:pPr>
              <a:spcBef>
                <a:spcPct val="40000"/>
              </a:spcBef>
            </a:pPr>
            <a:r>
              <a:rPr lang="uk-UA" altLang="x-none" sz="2000" b="1"/>
              <a:t>Поняття сектору носить як об'єктивний, так і суб'єктивний характер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З об'єктивної точки зору </a:t>
            </a:r>
            <a:r>
              <a:rPr lang="uk-UA" altLang="x-none" sz="2000" b="1"/>
              <a:t>сектори</a:t>
            </a:r>
            <a:r>
              <a:rPr lang="uk-UA" altLang="x-none" sz="2000"/>
              <a:t> – </a:t>
            </a:r>
            <a:r>
              <a:rPr lang="uk-UA" altLang="x-none" sz="2000" b="1"/>
              <a:t>це якісь істотні і відносно самостійні частини</a:t>
            </a:r>
            <a:r>
              <a:rPr lang="uk-UA" altLang="x-none" sz="2000"/>
              <a:t> даної економічної системи (промисловість, сільське господарство, туризм і т.д.).</a:t>
            </a:r>
            <a:endParaRPr lang="uk-UA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Але </a:t>
            </a:r>
            <a:r>
              <a:rPr lang="uk-UA" altLang="x-none" sz="2000" b="1"/>
              <a:t>можлива і більш дрібна розбивка</a:t>
            </a:r>
            <a:r>
              <a:rPr lang="uk-UA" altLang="x-none" sz="2000"/>
              <a:t> економічної системи на сектори (наприклад, промисловість можна розділити на важку і легку, сільське господарство на тваринництво і рослинництво і т.д.).</a:t>
            </a:r>
            <a:r>
              <a:rPr sz="2000"/>
              <a:t> </a:t>
            </a:r>
            <a:endParaRPr sz="2000"/>
          </a:p>
          <a:p>
            <a:pPr>
              <a:spcBef>
                <a:spcPct val="40000"/>
              </a:spcBef>
            </a:pPr>
            <a:r>
              <a:rPr lang="uk-UA" altLang="x-none" sz="2000"/>
              <a:t>Тому розбивка цілісної економічної системи на ту чи іншу кількість секторів багато в чому носить суб'єктивний характер і залежить від розв'язуваної задачі.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1250" name="Title 18124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результатів</a:t>
            </a:r>
          </a:p>
        </p:txBody>
      </p:sp>
      <p:sp>
        <p:nvSpPr>
          <p:cNvPr id="181251" name="Text Placeholder 181250"/>
          <p:cNvSpPr>
            <a:spLocks noGrp="1"/>
          </p:cNvSpPr>
          <p:nvPr>
            <p:ph type="body" idx="1"/>
          </p:nvPr>
        </p:nvSpPr>
        <p:spPr>
          <a:xfrm>
            <a:off x="1370013" y="2259013"/>
            <a:ext cx="7313612" cy="3294062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Ми бачимо, що у всіх розглянутих випадках </a:t>
            </a:r>
            <a:r>
              <a:rPr lang="uk-UA" altLang="x-none" sz="2000" b="1"/>
              <a:t>кращі результати дає опора</a:t>
            </a:r>
            <a:r>
              <a:rPr lang="uk-UA" altLang="x-none" sz="2000"/>
              <a:t>, у першу чергу, </a:t>
            </a:r>
            <a:r>
              <a:rPr lang="uk-UA" altLang="x-none" sz="2000" b="1"/>
              <a:t>на інвестування з власних</a:t>
            </a:r>
            <a:r>
              <a:rPr lang="uk-UA" altLang="x-none" sz="2000"/>
              <a:t>, а не запозичених </a:t>
            </a:r>
            <a:r>
              <a:rPr lang="uk-UA" altLang="x-none" sz="2000" b="1"/>
              <a:t>джерел</a:t>
            </a:r>
            <a:r>
              <a:rPr lang="uk-UA" altLang="x-none" sz="2000"/>
              <a:t>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Ми розглянули далеко не усі варіанти, що можуть описувати лінійні рівняння Леонтьєва для </a:t>
            </a:r>
            <a:r>
              <a:rPr lang="uk-UA" altLang="x-none" sz="2000" err="1"/>
              <a:t>двохсекторної</a:t>
            </a:r>
            <a:r>
              <a:rPr lang="uk-UA" altLang="x-none" sz="2000"/>
              <a:t> економічної системи, однак і вже отримані результати показують, що ці рівняння здатні виявляти важливі економічні ефекти.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7156" name="Title 177155"/>
          <p:cNvSpPr>
            <a:spLocks noGrp="1"/>
          </p:cNvSpPr>
          <p:nvPr>
            <p:ph type="ctrTitle"/>
          </p:nvPr>
        </p:nvSpPr>
        <p:spPr>
          <a:xfrm>
            <a:off x="1443038" y="260350"/>
            <a:ext cx="7239000" cy="2170113"/>
          </a:xfrm>
          <a:ln/>
        </p:spPr>
        <p:txBody>
          <a:bodyPr anchor="b" anchorCtr="0"/>
          <a:p>
            <a:pPr defTabSz="914400">
              <a:buSzTx/>
              <a:buFontTx/>
              <a:buNone/>
            </a:pPr>
            <a:r>
              <a:rPr lang="uk-UA" altLang="x-none" b="1" kern="1200" baseline="0">
                <a:latin typeface="Arial" panose="020B0604020202020204" pitchFamily="34" charset="0"/>
                <a:ea typeface="Arial" panose="020B0604020202020204" pitchFamily="34" charset="0"/>
              </a:rPr>
              <a:t>Нелінійні узагальнення динамічних рівнянь Леонтьєва</a:t>
            </a:r>
            <a:r>
              <a:rPr b="1" kern="1200" baseline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b="1" kern="1200" baseline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77157" name="Subtitle 177156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70000"/>
            </a:pPr>
            <a:endParaRPr kern="1200" baseline="0"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8178" name="Title 17817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Односекторна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178179" name="Text Placeholder 178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Екстраполюємо міркування, які були застосовані при виводі статичних нелінійних рівнянь на динамічний випадок.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Так, будемо вважати виробничі витрати </a:t>
            </a:r>
            <a:r>
              <a:rPr lang="en-US" altLang="x-none" sz="2000" b="1" i="1"/>
              <a:t>w</a:t>
            </a:r>
            <a:r>
              <a:rPr lang="uk-UA" altLang="x-none" sz="2000"/>
              <a:t> та вільні залишки</a:t>
            </a:r>
            <a:r>
              <a:rPr lang="en-US" altLang="x-none" sz="2000"/>
              <a:t> </a:t>
            </a:r>
            <a:r>
              <a:rPr lang="en-US" altLang="x-none" sz="2000" b="1" i="1"/>
              <a:t>y</a:t>
            </a:r>
            <a:r>
              <a:rPr lang="uk-UA" altLang="x-none" sz="2000"/>
              <a:t> не сталими величинами (як в лінійному випадку), а таким, що мають функціональну залежність від обсягів виробництва: </a:t>
            </a:r>
            <a:r>
              <a:rPr lang="en-US" altLang="x-none" sz="2000" b="1" i="1"/>
              <a:t>w=</a:t>
            </a:r>
            <a:r>
              <a:rPr lang="en-US" altLang="x-none" sz="2000" b="1" i="1" err="1"/>
              <a:t>w(x</a:t>
            </a:r>
            <a:r>
              <a:rPr lang="en-US" altLang="x-none" sz="2000" b="1" i="1"/>
              <a:t>)</a:t>
            </a:r>
            <a:r>
              <a:rPr lang="en-US" altLang="x-none" sz="2000"/>
              <a:t>, </a:t>
            </a:r>
            <a:r>
              <a:rPr lang="en-US" altLang="x-none" sz="2000" b="1" i="1"/>
              <a:t>y=</a:t>
            </a:r>
            <a:r>
              <a:rPr lang="en-US" altLang="x-none" sz="2000" b="1" i="1" err="1"/>
              <a:t>y(x</a:t>
            </a:r>
            <a:r>
              <a:rPr lang="en-US" altLang="x-none" sz="2000" b="1" i="1"/>
              <a:t>)</a:t>
            </a:r>
            <a:r>
              <a:rPr lang="en-US" altLang="x-none" sz="2000"/>
              <a:t>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 результаті приходимо до нелінійного динамічного рівняння Леонтьєва для </a:t>
            </a:r>
            <a:r>
              <a:rPr lang="uk-UA" altLang="x-none" sz="2000" err="1"/>
              <a:t>односекторної</a:t>
            </a:r>
            <a:r>
              <a:rPr lang="uk-UA" altLang="x-none" sz="2000"/>
              <a:t> економіки:</a:t>
            </a:r>
            <a:endParaRPr sz="2000"/>
          </a:p>
        </p:txBody>
      </p:sp>
      <p:sp>
        <p:nvSpPr>
          <p:cNvPr id="178181" name="Rectangles 178180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78180" name="Object 178179"/>
          <p:cNvGraphicFramePr/>
          <p:nvPr/>
        </p:nvGraphicFramePr>
        <p:xfrm>
          <a:off x="3635375" y="5089525"/>
          <a:ext cx="48117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2819400" imgH="419100" progId="Equation.3">
                  <p:embed/>
                </p:oleObj>
              </mc:Choice>
              <mc:Fallback>
                <p:oleObj name="" r:id="rId1" imgW="2819400" imgH="419100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35375" y="5089525"/>
                        <a:ext cx="4811713" cy="715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9202" name="Title 179201"/>
          <p:cNvSpPr>
            <a:spLocks noGrp="1"/>
          </p:cNvSpPr>
          <p:nvPr>
            <p:ph type="title"/>
          </p:nvPr>
        </p:nvSpPr>
        <p:spPr>
          <a:xfrm>
            <a:off x="1370013" y="152400"/>
            <a:ext cx="7558087" cy="1292225"/>
          </a:xfrm>
          <a:ln/>
        </p:spPr>
        <p:txBody>
          <a:bodyPr anchor="b" anchorCtr="0"/>
          <a:p>
            <a:pPr>
              <a:lnSpc>
                <a:spcPct val="85000"/>
              </a:lnSpc>
            </a:pPr>
            <a:r>
              <a:rPr lang="uk-UA" altLang="x-none" err="1"/>
              <a:t>Односекторна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179203" name="Text Placeholder 179202"/>
          <p:cNvSpPr>
            <a:spLocks noGrp="1"/>
          </p:cNvSpPr>
          <p:nvPr>
            <p:ph type="body" idx="1"/>
          </p:nvPr>
        </p:nvSpPr>
        <p:spPr>
          <a:xfrm>
            <a:off x="1370013" y="1736725"/>
            <a:ext cx="7313612" cy="4572000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Розв’яжемо рівняння відносно похідної: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Розв'язати отримане рівняння можна будь-яким чисельним методом, наприклад, методом </a:t>
            </a:r>
            <a:r>
              <a:rPr lang="uk-UA" altLang="x-none" sz="2000" err="1"/>
              <a:t>Рунге-Кутта</a:t>
            </a:r>
            <a:r>
              <a:rPr lang="uk-UA" altLang="x-none" sz="2000"/>
              <a:t>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Рівняння (4. 2) можна узагальнити, роблячи природні в динамічному випадку припущення про залежність виробничих витрат </a:t>
            </a:r>
            <a:r>
              <a:rPr lang="uk-UA" altLang="x-none" sz="2000" b="1" i="1"/>
              <a:t>w</a:t>
            </a:r>
            <a:r>
              <a:rPr lang="uk-UA" altLang="x-none" sz="2000"/>
              <a:t> і вільного залишку </a:t>
            </a:r>
            <a:r>
              <a:rPr lang="uk-UA" altLang="x-none" sz="2000" b="1" i="1"/>
              <a:t>y</a:t>
            </a:r>
            <a:r>
              <a:rPr lang="uk-UA" altLang="x-none" sz="2000"/>
              <a:t> не тільки від обсягу виробництва </a:t>
            </a:r>
            <a:r>
              <a:rPr lang="uk-UA" altLang="x-none" sz="2000" b="1" i="1"/>
              <a:t>x</a:t>
            </a:r>
            <a:r>
              <a:rPr lang="uk-UA" altLang="x-none" sz="2000"/>
              <a:t>, але і від часу </a:t>
            </a:r>
            <a:r>
              <a:rPr lang="uk-UA" altLang="x-none" sz="2000" b="1" i="1"/>
              <a:t>t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Також може бути заданою функцією часу і коефіцієнт фондомісткості </a:t>
            </a:r>
            <a:r>
              <a:rPr lang="el-GR" altLang="x-none" sz="2000" b="1" i="1" dirty="0"/>
              <a:t>ν</a:t>
            </a:r>
            <a:r>
              <a:rPr lang="uk-UA" altLang="x-none" sz="2000"/>
              <a:t>.</a:t>
            </a:r>
            <a:endParaRPr sz="2000"/>
          </a:p>
        </p:txBody>
      </p:sp>
      <p:sp>
        <p:nvSpPr>
          <p:cNvPr id="179205" name="Rectangles 179204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79204" name="Object 179203"/>
          <p:cNvGraphicFramePr/>
          <p:nvPr/>
        </p:nvGraphicFramePr>
        <p:xfrm>
          <a:off x="3600450" y="2211388"/>
          <a:ext cx="500856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2946400" imgH="419100" progId="Equation.3">
                  <p:embed/>
                </p:oleObj>
              </mc:Choice>
              <mc:Fallback>
                <p:oleObj name="" r:id="rId1" imgW="2946400" imgH="419100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00450" y="2211388"/>
                        <a:ext cx="5008563" cy="712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0237" name="Title 180236"/>
          <p:cNvSpPr>
            <a:spLocks noGrp="1"/>
          </p:cNvSpPr>
          <p:nvPr>
            <p:ph type="title"/>
          </p:nvPr>
        </p:nvSpPr>
        <p:spPr>
          <a:xfrm>
            <a:off x="1370013" y="152400"/>
            <a:ext cx="7313612" cy="1292225"/>
          </a:xfrm>
          <a:ln/>
        </p:spPr>
        <p:txBody>
          <a:bodyPr anchor="b" anchorCtr="0"/>
          <a:p>
            <a:pPr>
              <a:lnSpc>
                <a:spcPct val="85000"/>
              </a:lnSpc>
            </a:pPr>
            <a:r>
              <a:rPr lang="uk-UA" altLang="x-none" sz="4000" err="1"/>
              <a:t>Односекторна</a:t>
            </a:r>
            <a:r>
              <a:rPr lang="uk-UA" altLang="x-none" sz="4000"/>
              <a:t> економічна система</a:t>
            </a:r>
            <a:endParaRPr sz="4000"/>
          </a:p>
        </p:txBody>
      </p:sp>
      <p:sp>
        <p:nvSpPr>
          <p:cNvPr id="180227" name="Text Placeholder 180226"/>
          <p:cNvSpPr>
            <a:spLocks noGrp="1"/>
          </p:cNvSpPr>
          <p:nvPr>
            <p:ph type="body" sz="half" idx="1"/>
          </p:nvPr>
        </p:nvSpPr>
        <p:spPr>
          <a:xfrm>
            <a:off x="1370013" y="1700213"/>
            <a:ext cx="7378700" cy="4114800"/>
          </a:xfrm>
          <a:ln/>
        </p:spPr>
        <p:txBody>
          <a:bodyPr/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2000"/>
              <a:t>У підсумку замість (4.2) одержуємо:</a:t>
            </a:r>
            <a:endParaRPr lang="uk-UA" altLang="x-none" sz="2000"/>
          </a:p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endParaRPr lang="uk-UA" altLang="x-none" sz="2000"/>
          </a:p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endParaRPr lang="uk-UA" altLang="x-none" sz="2000"/>
          </a:p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2000"/>
              <a:t>Це рівняння також нескладно розв’язується чисельним методом.</a:t>
            </a:r>
            <a:r>
              <a:rPr sz="2000"/>
              <a:t> </a:t>
            </a:r>
            <a:endParaRPr sz="2000"/>
          </a:p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2000"/>
              <a:t>Однак наочність рішення як для рівняння (4.2), так і для рівняння (4.3) різко підвищується, якщо використовувати чисельний метод інтегрування разом з методом фазової площини.</a:t>
            </a:r>
            <a:endParaRPr lang="uk-UA" altLang="x-none" sz="2000"/>
          </a:p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2000"/>
              <a:t>Продемонструємо таке сполучення на частковому прикладі квадратичних залежностей для </a:t>
            </a:r>
            <a:r>
              <a:rPr lang="uk-UA" altLang="x-none" sz="2000" b="1" i="1"/>
              <a:t>w</a:t>
            </a:r>
            <a:r>
              <a:rPr lang="uk-UA" altLang="x-none" sz="2000"/>
              <a:t> і </a:t>
            </a:r>
            <a:r>
              <a:rPr lang="uk-UA" altLang="x-none" sz="2000" b="1" i="1"/>
              <a:t>y:</a:t>
            </a:r>
            <a:endParaRPr sz="2000"/>
          </a:p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endParaRPr sz="2000"/>
          </a:p>
        </p:txBody>
      </p:sp>
      <p:sp>
        <p:nvSpPr>
          <p:cNvPr id="180229" name="Rectangles 180228"/>
          <p:cNvSpPr/>
          <p:nvPr/>
        </p:nvSpPr>
        <p:spPr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80228" name="Object 180227"/>
          <p:cNvGraphicFramePr/>
          <p:nvPr/>
        </p:nvGraphicFramePr>
        <p:xfrm>
          <a:off x="3416300" y="2133600"/>
          <a:ext cx="529590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3149600" imgH="457200" progId="Equation.3">
                  <p:embed/>
                </p:oleObj>
              </mc:Choice>
              <mc:Fallback>
                <p:oleObj name="" r:id="rId1" imgW="3149600" imgH="457200" progId="Equation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16300" y="2133600"/>
                        <a:ext cx="5295900" cy="773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6" name="Content Placeholder 180235"/>
          <p:cNvGraphicFramePr/>
          <p:nvPr>
            <p:ph sz="half" idx="2"/>
          </p:nvPr>
        </p:nvGraphicFramePr>
        <p:xfrm>
          <a:off x="2705100" y="5913438"/>
          <a:ext cx="48196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2832100" imgH="279400" progId="Equation.3">
                  <p:embed/>
                </p:oleObj>
              </mc:Choice>
              <mc:Fallback>
                <p:oleObj name="" r:id="rId3" imgW="2832100" imgH="279400" progId="Equation.3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5100" y="5913438"/>
                        <a:ext cx="4819650" cy="4746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6370" name="Title 186369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err="1"/>
              <a:t>Односекторна</a:t>
            </a:r>
            <a:r>
              <a:rPr lang="uk-UA" altLang="x-none"/>
              <a:t> економічна система</a:t>
            </a:r>
          </a:p>
        </p:txBody>
      </p:sp>
      <p:sp>
        <p:nvSpPr>
          <p:cNvPr id="186371" name="Text Placeholder 186370"/>
          <p:cNvSpPr>
            <a:spLocks noGrp="1"/>
          </p:cNvSpPr>
          <p:nvPr>
            <p:ph type="body" idx="1"/>
          </p:nvPr>
        </p:nvSpPr>
        <p:spPr>
          <a:xfrm>
            <a:off x="1368425" y="1665288"/>
            <a:ext cx="7596188" cy="4895850"/>
          </a:xfrm>
          <a:ln/>
        </p:spPr>
        <p:txBody>
          <a:bodyPr/>
          <a:p>
            <a:pPr>
              <a:spcBef>
                <a:spcPct val="40000"/>
              </a:spcBef>
            </a:pPr>
            <a:r>
              <a:rPr lang="uk-UA" altLang="x-none" sz="2000"/>
              <a:t>У цьому випадку рівняння (4.2) прийме вигляд:</a:t>
            </a:r>
            <a:br>
              <a:rPr lang="uk-UA" altLang="x-none" sz="2000"/>
            </a:br>
            <a:endParaRPr lang="uk-UA" altLang="x-none" sz="2000"/>
          </a:p>
          <a:p>
            <a:pPr>
              <a:spcBef>
                <a:spcPct val="40000"/>
              </a:spcBef>
              <a:buNone/>
            </a:pPr>
            <a:r>
              <a:rPr sz="2000"/>
              <a:t> </a:t>
            </a:r>
            <a:endParaRPr sz="2000"/>
          </a:p>
          <a:p>
            <a:pPr>
              <a:spcBef>
                <a:spcPct val="40000"/>
              </a:spcBef>
            </a:pPr>
            <a:r>
              <a:rPr lang="uk-UA" altLang="x-none" sz="2000"/>
              <a:t>Отримане рівняння можна розглядати як алгебраїчне рівняння, що зв'язує швидкість зміни обсягу виробництва </a:t>
            </a:r>
            <a:r>
              <a:rPr lang="en-US" altLang="x-none" sz="2000" b="1" i="1"/>
              <a:t>x</a:t>
            </a:r>
            <a:r>
              <a:rPr lang="en-US" altLang="x-none" sz="2000" b="1" i="1">
                <a:latin typeface="Arial" panose="020B0604020202020204" pitchFamily="34" charset="0"/>
              </a:rPr>
              <a:t>ʹ=</a:t>
            </a:r>
            <a:r>
              <a:rPr lang="en-US" altLang="x-none" sz="2000" b="1" i="1" err="1">
                <a:latin typeface="Arial" panose="020B0604020202020204" pitchFamily="34" charset="0"/>
              </a:rPr>
              <a:t>dx/dt</a:t>
            </a:r>
            <a:r>
              <a:rPr lang="uk-UA" altLang="x-none" sz="2000"/>
              <a:t> з величиною цього обсягу </a:t>
            </a:r>
            <a:r>
              <a:rPr lang="uk-UA" altLang="x-none" sz="2000" b="1" i="1"/>
              <a:t>x</a:t>
            </a:r>
            <a:r>
              <a:rPr lang="uk-UA" altLang="x-none" sz="2000"/>
              <a:t>.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Відповідна крива на фазовій площині </a:t>
            </a:r>
            <a:r>
              <a:rPr lang="en-US" altLang="x-none" sz="2000" b="1" i="1"/>
              <a:t>x</a:t>
            </a:r>
            <a:r>
              <a:rPr lang="en-US" altLang="x-none" sz="2000"/>
              <a:t>, </a:t>
            </a:r>
            <a:r>
              <a:rPr lang="en-US" altLang="x-none" sz="2000" b="1" i="1"/>
              <a:t>x</a:t>
            </a:r>
            <a:r>
              <a:rPr lang="en-US" altLang="x-none" sz="2000" b="1" i="1">
                <a:latin typeface="Arial" panose="020B0604020202020204" pitchFamily="34" charset="0"/>
              </a:rPr>
              <a:t>ʹ</a:t>
            </a:r>
            <a:r>
              <a:rPr lang="uk-UA" altLang="x-none" sz="2000"/>
              <a:t> має, у даному випадку, вид параболи. 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На рис. 4.1 фазова площина </a:t>
            </a:r>
            <a:r>
              <a:rPr lang="en-US" altLang="x-none" sz="2000" b="1" i="1"/>
              <a:t>x</a:t>
            </a:r>
            <a:r>
              <a:rPr lang="en-US" altLang="x-none" sz="2000"/>
              <a:t>, </a:t>
            </a:r>
            <a:r>
              <a:rPr lang="en-US" altLang="x-none" sz="2000" b="1" i="1"/>
              <a:t>x</a:t>
            </a:r>
            <a:r>
              <a:rPr lang="en-US" altLang="x-none" sz="2000" b="1" i="1">
                <a:latin typeface="Arial" panose="020B0604020202020204" pitchFamily="34" charset="0"/>
              </a:rPr>
              <a:t>ʹ</a:t>
            </a:r>
            <a:r>
              <a:rPr lang="uk-UA" altLang="x-none" sz="2000"/>
              <a:t> зображена разом із площиною </a:t>
            </a:r>
            <a:r>
              <a:rPr lang="en-US" altLang="x-none" sz="2000" b="1" i="1"/>
              <a:t>x</a:t>
            </a:r>
            <a:r>
              <a:rPr lang="en-US" altLang="x-none" sz="2000"/>
              <a:t>, </a:t>
            </a:r>
            <a:r>
              <a:rPr lang="en-US" altLang="x-none" sz="2000" b="1" i="1"/>
              <a:t>t</a:t>
            </a:r>
            <a:r>
              <a:rPr lang="uk-UA" altLang="x-none" sz="2000"/>
              <a:t>.</a:t>
            </a:r>
            <a:r>
              <a:rPr lang="en-US" altLang="x-none" sz="2000"/>
              <a:t> </a:t>
            </a:r>
            <a:endParaRPr lang="en-US" altLang="x-none" sz="2000"/>
          </a:p>
          <a:p>
            <a:pPr>
              <a:spcBef>
                <a:spcPct val="40000"/>
              </a:spcBef>
            </a:pPr>
            <a:r>
              <a:rPr lang="uk-UA" altLang="x-none" sz="2000"/>
              <a:t>При цьому, для зручності спільного розгляду, в обох випадках вісь </a:t>
            </a:r>
            <a:r>
              <a:rPr lang="uk-UA" altLang="x-none" sz="2000" b="1" i="1"/>
              <a:t>x</a:t>
            </a:r>
            <a:r>
              <a:rPr lang="uk-UA" altLang="x-none" sz="2000"/>
              <a:t> спрямована нагору. У силу цього вісь </a:t>
            </a:r>
            <a:r>
              <a:rPr lang="en-US" altLang="x-none" sz="2000" b="1" i="1"/>
              <a:t>x</a:t>
            </a:r>
            <a:r>
              <a:rPr lang="en-US" altLang="x-none" sz="2000" b="1" i="1">
                <a:latin typeface="Arial" panose="020B0604020202020204" pitchFamily="34" charset="0"/>
              </a:rPr>
              <a:t>ʹ</a:t>
            </a:r>
            <a:r>
              <a:rPr lang="uk-UA" altLang="x-none" sz="2000"/>
              <a:t> на фазовій площині спрямована горизонтально вліво, а парабола має горизонтальну вісь.</a:t>
            </a:r>
            <a:r>
              <a:rPr sz="2000"/>
              <a:t> </a:t>
            </a:r>
            <a:endParaRPr sz="2000"/>
          </a:p>
        </p:txBody>
      </p:sp>
      <p:sp>
        <p:nvSpPr>
          <p:cNvPr id="186373" name="Rectangles 186372"/>
          <p:cNvSpPr/>
          <p:nvPr/>
        </p:nvSpPr>
        <p:spPr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186372" name="Object 186371"/>
          <p:cNvGraphicFramePr/>
          <p:nvPr/>
        </p:nvGraphicFramePr>
        <p:xfrm>
          <a:off x="2303463" y="2097088"/>
          <a:ext cx="6432550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4025900" imgH="419100" progId="Equation.3">
                  <p:embed/>
                </p:oleObj>
              </mc:Choice>
              <mc:Fallback>
                <p:oleObj name="" r:id="rId1" imgW="4025900" imgH="419100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03463" y="2097088"/>
                        <a:ext cx="6432550" cy="668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7394" name="Title 18739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/>
              <a:t>Аналіз результатів</a:t>
            </a:r>
          </a:p>
        </p:txBody>
      </p:sp>
      <p:sp>
        <p:nvSpPr>
          <p:cNvPr id="187395" name="Text Placeholder 187394"/>
          <p:cNvSpPr>
            <a:spLocks noGrp="1"/>
          </p:cNvSpPr>
          <p:nvPr>
            <p:ph type="body" idx="1"/>
          </p:nvPr>
        </p:nvSpPr>
        <p:spPr>
          <a:xfrm>
            <a:off x="1368425" y="4473575"/>
            <a:ext cx="7313613" cy="2124075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Розглянемо докладніше властивості цієї параболи. Вона може перетинати вісь </a:t>
            </a:r>
            <a:r>
              <a:rPr lang="uk-UA" altLang="x-none" sz="2000" b="1" i="1"/>
              <a:t>x</a:t>
            </a:r>
            <a:r>
              <a:rPr lang="uk-UA" altLang="x-none" sz="2000"/>
              <a:t> у двох точках, бути дотичною до цієї осі в одній точці чи не перетинати осі.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Для знаходження точок перетинання вирішимо спочатку статичне рівняння, що відповідає постійному обсягу виробництва </a:t>
            </a:r>
            <a:r>
              <a:rPr lang="en-US" altLang="x-none" sz="2000" i="1"/>
              <a:t>x=const</a:t>
            </a:r>
            <a:r>
              <a:rPr lang="uk-UA" altLang="x-none" sz="2000"/>
              <a:t>. </a:t>
            </a:r>
            <a:endParaRPr lang="en-US" altLang="x-none" sz="2000"/>
          </a:p>
        </p:txBody>
      </p:sp>
      <p:sp>
        <p:nvSpPr>
          <p:cNvPr id="187397" name="Rectangles 187396"/>
          <p:cNvSpPr/>
          <p:nvPr/>
        </p:nvSpPr>
        <p:spPr>
          <a:xfrm>
            <a:off x="0" y="23860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en-US"/>
          </a:p>
        </p:txBody>
      </p:sp>
      <p:grpSp>
        <p:nvGrpSpPr>
          <p:cNvPr id="187399" name="Group 187398"/>
          <p:cNvGrpSpPr/>
          <p:nvPr/>
        </p:nvGrpSpPr>
        <p:grpSpPr>
          <a:xfrm>
            <a:off x="2627313" y="1700213"/>
            <a:ext cx="4598987" cy="2635250"/>
            <a:chOff x="1655" y="1094"/>
            <a:chExt cx="2897" cy="1660"/>
          </a:xfrm>
        </p:grpSpPr>
        <p:graphicFrame>
          <p:nvGraphicFramePr>
            <p:cNvPr id="187396" name="Object 187395"/>
            <p:cNvGraphicFramePr/>
            <p:nvPr/>
          </p:nvGraphicFramePr>
          <p:xfrm>
            <a:off x="1655" y="1094"/>
            <a:ext cx="2897" cy="15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" r:id="rId1" imgW="3829050" imgH="2085975" progId="CorelDraw.Graphic.7">
                    <p:embed/>
                  </p:oleObj>
                </mc:Choice>
                <mc:Fallback>
                  <p:oleObj name="" r:id="rId1" imgW="3829050" imgH="2085975" progId="CorelDraw.Graphic.7">
                    <p:embed/>
                    <p:pic>
                      <p:nvPicPr>
                        <p:cNvPr id="0" name="Picture 3091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655" y="1094"/>
                          <a:ext cx="2897" cy="157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7398" name="Text Box 187397"/>
            <p:cNvSpPr txBox="1"/>
            <p:nvPr/>
          </p:nvSpPr>
          <p:spPr>
            <a:xfrm>
              <a:off x="2358" y="2523"/>
              <a:ext cx="115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uk-UA" altLang="x-none" sz="1800">
                  <a:latin typeface="Verdana" panose="020B0604030504040204" pitchFamily="34" charset="0"/>
                </a:rPr>
                <a:t>Рис. 4.1</a:t>
              </a:r>
              <a:endParaRPr sz="1800"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8418" name="Title 188417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4000"/>
              <a:t>Аналіз результатів</a:t>
            </a:r>
            <a:endParaRPr sz="4000"/>
          </a:p>
        </p:txBody>
      </p:sp>
      <p:sp>
        <p:nvSpPr>
          <p:cNvPr id="188419" name="Text Placeholder 188418"/>
          <p:cNvSpPr>
            <a:spLocks noGrp="1"/>
          </p:cNvSpPr>
          <p:nvPr>
            <p:ph type="body" sz="half" idx="1"/>
          </p:nvPr>
        </p:nvSpPr>
        <p:spPr>
          <a:xfrm>
            <a:off x="1370013" y="1654175"/>
            <a:ext cx="7594600" cy="5014913"/>
          </a:xfrm>
          <a:ln/>
        </p:spPr>
        <p:txBody>
          <a:bodyPr/>
          <a:p>
            <a:pPr>
              <a:spcBef>
                <a:spcPct val="45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2000"/>
              <a:t>У цьому випадку буде: </a:t>
            </a:r>
            <a:r>
              <a:rPr lang="en-US" altLang="x-none" sz="2000" b="1" i="1"/>
              <a:t>x</a:t>
            </a:r>
            <a:r>
              <a:rPr lang="en-US" altLang="x-none" sz="2000" b="1" i="1">
                <a:latin typeface="Arial" panose="020B0604020202020204" pitchFamily="34" charset="0"/>
              </a:rPr>
              <a:t>ʹ=</a:t>
            </a:r>
            <a:r>
              <a:rPr lang="en-US" altLang="x-none" sz="2000" b="1" i="1" err="1">
                <a:latin typeface="Arial" panose="020B0604020202020204" pitchFamily="34" charset="0"/>
              </a:rPr>
              <a:t>dx/dt</a:t>
            </a:r>
            <a:r>
              <a:rPr lang="uk-UA" altLang="x-none" sz="2000" b="1" i="1">
                <a:latin typeface="Arial" panose="020B0604020202020204" pitchFamily="34" charset="0"/>
              </a:rPr>
              <a:t>=0</a:t>
            </a:r>
            <a:r>
              <a:rPr lang="uk-UA" altLang="x-none" sz="2000"/>
              <a:t> і ми знову приходимо до квадратичного рівняння</a:t>
            </a:r>
            <a:br>
              <a:rPr lang="uk-UA" altLang="x-none" sz="2000"/>
            </a:br>
            <a:br>
              <a:rPr lang="uk-UA" altLang="x-none" sz="2000"/>
            </a:br>
            <a:endParaRPr lang="uk-UA" altLang="x-none" sz="2000"/>
          </a:p>
          <a:p>
            <a:pPr>
              <a:spcBef>
                <a:spcPct val="45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2000"/>
              <a:t>При досить малих значеннях величин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0</a:t>
            </a:r>
            <a:r>
              <a:rPr lang="en-US" altLang="x-none" sz="2000"/>
              <a:t>, </a:t>
            </a:r>
            <a:r>
              <a:rPr lang="en-US" altLang="x-none" sz="2000" b="1" i="1"/>
              <a:t>b</a:t>
            </a:r>
            <a:r>
              <a:rPr lang="en-US" altLang="x-none" sz="2000" b="1" i="1" baseline="-25000"/>
              <a:t>0</a:t>
            </a:r>
            <a:r>
              <a:rPr lang="en-US" altLang="x-none" sz="2000"/>
              <a:t>,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b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 </a:t>
            </a:r>
            <a:r>
              <a:rPr lang="en-US" altLang="x-none" sz="2000" b="1" i="1"/>
              <a:t>a</a:t>
            </a:r>
            <a:r>
              <a:rPr lang="en-US" altLang="x-none" sz="2000" b="1" i="1" baseline="-25000"/>
              <a:t>2</a:t>
            </a:r>
            <a:r>
              <a:rPr lang="en-US" altLang="x-none" sz="2000"/>
              <a:t>, </a:t>
            </a:r>
            <a:r>
              <a:rPr lang="en-US" altLang="x-none" sz="2000" b="1" i="1"/>
              <a:t>b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маємо два дійсних корені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en-US" altLang="x-none" sz="2000"/>
              <a:t>,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. Отже, парабола перетинає вісь x у двох точках (рис. 4.1).</a:t>
            </a:r>
            <a:endParaRPr lang="en-US" altLang="x-none" sz="2000"/>
          </a:p>
          <a:p>
            <a:pPr>
              <a:spcBef>
                <a:spcPct val="45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2000"/>
              <a:t>Звернемо увагу на те, що при </a:t>
            </a:r>
            <a:r>
              <a:rPr lang="en-US" altLang="x-none" sz="2000" b="1" i="1"/>
              <a:t>x&lt;x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 значення швидкості від’ємне: </a:t>
            </a:r>
            <a:r>
              <a:rPr lang="en-US" altLang="x-none" sz="2000" b="1" i="1"/>
              <a:t>x</a:t>
            </a:r>
            <a:r>
              <a:rPr lang="en-US" altLang="x-none" sz="2000" b="1" i="1">
                <a:latin typeface="Arial" panose="020B0604020202020204" pitchFamily="34" charset="0"/>
              </a:rPr>
              <a:t>ʹ&lt;0</a:t>
            </a:r>
            <a:r>
              <a:rPr lang="uk-UA" altLang="x-none" sz="2000"/>
              <a:t>. Отже, величина </a:t>
            </a:r>
            <a:r>
              <a:rPr lang="uk-UA" altLang="x-none" sz="2000" b="1" i="1"/>
              <a:t>x</a:t>
            </a:r>
            <a:r>
              <a:rPr lang="uk-UA" altLang="x-none" sz="2000"/>
              <a:t> убуває. </a:t>
            </a:r>
            <a:endParaRPr lang="en-US" altLang="x-none" sz="2000"/>
          </a:p>
          <a:p>
            <a:pPr>
              <a:spcBef>
                <a:spcPct val="45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2000"/>
              <a:t>У проміжку </a:t>
            </a:r>
            <a:r>
              <a:rPr lang="en-US" altLang="x-none" sz="2000" i="1"/>
              <a:t>x</a:t>
            </a:r>
            <a:r>
              <a:rPr lang="en-US" altLang="x-none" sz="2000" i="1" baseline="-25000"/>
              <a:t>1</a:t>
            </a:r>
            <a:r>
              <a:rPr lang="en-US" altLang="x-none" sz="2000" i="1"/>
              <a:t>&lt;x&lt;x</a:t>
            </a:r>
            <a:r>
              <a:rPr lang="en-US" altLang="x-none" sz="2000" i="1" baseline="-25000"/>
              <a:t>2</a:t>
            </a:r>
            <a:r>
              <a:rPr lang="uk-UA" altLang="x-none" sz="2000"/>
              <a:t> швидкість додатна; величина </a:t>
            </a:r>
            <a:r>
              <a:rPr lang="uk-UA" altLang="x-none" sz="2000" b="1" i="1"/>
              <a:t>x</a:t>
            </a:r>
            <a:r>
              <a:rPr lang="uk-UA" altLang="x-none" sz="2000"/>
              <a:t> зростає. </a:t>
            </a:r>
            <a:endParaRPr lang="en-US" altLang="x-none" sz="2000"/>
          </a:p>
          <a:p>
            <a:pPr>
              <a:spcBef>
                <a:spcPct val="45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uk-UA" altLang="x-none" sz="2000"/>
              <a:t>При </a:t>
            </a:r>
            <a:r>
              <a:rPr lang="en-US" altLang="x-none" sz="2000" b="1" i="1"/>
              <a:t>x&gt;x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 швидкість знову від’ємна; величина </a:t>
            </a:r>
            <a:r>
              <a:rPr lang="uk-UA" altLang="x-none" sz="2000" b="1" i="1"/>
              <a:t>x</a:t>
            </a:r>
            <a:r>
              <a:rPr lang="uk-UA" altLang="x-none" sz="2000"/>
              <a:t> убуває. Відповідні зони на рис. 4.1 відзначені стрілочками, спрямованими вниз чи нагору. </a:t>
            </a:r>
            <a:endParaRPr sz="2000"/>
          </a:p>
        </p:txBody>
      </p:sp>
      <p:graphicFrame>
        <p:nvGraphicFramePr>
          <p:cNvPr id="188420" name="Content Placeholder 188419"/>
          <p:cNvGraphicFramePr/>
          <p:nvPr>
            <p:ph sz="half" idx="2"/>
          </p:nvPr>
        </p:nvGraphicFramePr>
        <p:xfrm>
          <a:off x="2951163" y="2457450"/>
          <a:ext cx="44624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2794000" imgH="279400" progId="Equation.3">
                  <p:embed/>
                </p:oleObj>
              </mc:Choice>
              <mc:Fallback>
                <p:oleObj name="" r:id="rId1" imgW="2794000" imgH="279400" progId="Equation.3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51163" y="2457450"/>
                        <a:ext cx="4462462" cy="4460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9442" name="Title 189441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4000"/>
              <a:t>Аналіз результатів</a:t>
            </a:r>
            <a:endParaRPr sz="4000"/>
          </a:p>
        </p:txBody>
      </p:sp>
      <p:sp>
        <p:nvSpPr>
          <p:cNvPr id="189443" name="Text Placeholder 189442"/>
          <p:cNvSpPr>
            <a:spLocks noGrp="1"/>
          </p:cNvSpPr>
          <p:nvPr>
            <p:ph type="body" idx="1"/>
          </p:nvPr>
        </p:nvSpPr>
        <p:spPr>
          <a:xfrm>
            <a:off x="1370013" y="1689100"/>
            <a:ext cx="7313612" cy="4619625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Результати чисельного інтегрування рівняння (4.4), проведеного для ряду початкових значень </a:t>
            </a:r>
            <a:r>
              <a:rPr lang="uk-UA" altLang="x-none" sz="2000" b="1" i="1"/>
              <a:t>x</a:t>
            </a:r>
            <a:r>
              <a:rPr lang="uk-UA" altLang="x-none" sz="2000"/>
              <a:t>, зображені в графічному виді праворуч від фазової площини.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Відповідні криві поводяться саме так, як випливає з тільки що проробленого аналізу фазової площини.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Розгляд графіків, зображених на рис. 4.1, дозволяє зробити висновок про нестійкість положення рівноваги, що відповідає першому кореню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1</a:t>
            </a:r>
            <a:r>
              <a:rPr lang="uk-UA" altLang="x-none" sz="2000"/>
              <a:t>. </a:t>
            </a:r>
            <a:endParaRPr lang="en-US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Малі відхилення від цього положення рівноваги надалі наростають. Друге положення рівноваги, що відповідає кореню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, навпаки, стійке. При малих відхиленнях від цього положення система прагне повернутися назад у нього.</a:t>
            </a:r>
            <a:r>
              <a:rPr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0466" name="Title 190465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lang="uk-UA" altLang="x-none" sz="4000"/>
              <a:t>Аналіз результатів</a:t>
            </a:r>
            <a:endParaRPr sz="4000"/>
          </a:p>
        </p:txBody>
      </p:sp>
      <p:sp>
        <p:nvSpPr>
          <p:cNvPr id="190467" name="Text Placeholder 190466"/>
          <p:cNvSpPr>
            <a:spLocks noGrp="1"/>
          </p:cNvSpPr>
          <p:nvPr>
            <p:ph type="body" idx="1"/>
          </p:nvPr>
        </p:nvSpPr>
        <p:spPr>
          <a:xfrm>
            <a:off x="1370013" y="1990725"/>
            <a:ext cx="7313612" cy="3959225"/>
          </a:xfrm>
          <a:ln/>
        </p:spPr>
        <p:txBody>
          <a:bodyPr/>
          <a:p>
            <a:pPr>
              <a:spcBef>
                <a:spcPct val="50000"/>
              </a:spcBef>
            </a:pPr>
            <a:r>
              <a:rPr lang="uk-UA" altLang="x-none" sz="2000"/>
              <a:t>Таким чином, ми бачимо, що метод фазової площини, у даному випадку, дозволяє побачити якісну картину інтегральних кривих на площині </a:t>
            </a:r>
            <a:r>
              <a:rPr lang="uk-UA" altLang="x-none" sz="2000" b="1" i="1"/>
              <a:t>x</a:t>
            </a:r>
            <a:r>
              <a:rPr lang="uk-UA" altLang="x-none" sz="2000"/>
              <a:t>, </a:t>
            </a:r>
            <a:r>
              <a:rPr lang="uk-UA" altLang="x-none" sz="2000" b="1" i="1"/>
              <a:t>t</a:t>
            </a:r>
            <a:r>
              <a:rPr lang="uk-UA" altLang="x-none" sz="2000"/>
              <a:t>, а також дає цим кривим чітке економічне значення.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Зокрема, добре видно, що в даному випадку існує зона економічного росту; причому цей ріст обмежений значенням </a:t>
            </a:r>
            <a:r>
              <a:rPr lang="en-US" altLang="x-none" sz="2000" b="1" i="1"/>
              <a:t>x</a:t>
            </a:r>
            <a:r>
              <a:rPr lang="en-US" altLang="x-none" sz="2000" b="1" i="1" baseline="-25000"/>
              <a:t>2</a:t>
            </a:r>
            <a:r>
              <a:rPr lang="uk-UA" altLang="x-none" sz="2000"/>
              <a:t>. </a:t>
            </a:r>
            <a:endParaRPr lang="uk-UA" altLang="x-none" sz="2000"/>
          </a:p>
          <a:p>
            <a:pPr>
              <a:spcBef>
                <a:spcPct val="50000"/>
              </a:spcBef>
            </a:pPr>
            <a:r>
              <a:rPr lang="uk-UA" altLang="x-none" sz="2000"/>
              <a:t>Такий результат істотно відрізняється від лінійного випадку, коли ріст обсягу виробництва носив експонентний характер і не мав ніяких обмежень.</a:t>
            </a:r>
            <a:r>
              <a:rPr sz="2000"/>
              <a:t> </a:t>
            </a:r>
            <a:endParaRPr lang="en-US" altLang="x-none" sz="2000"/>
          </a:p>
          <a:p>
            <a:pPr>
              <a:spcBef>
                <a:spcPct val="50000"/>
              </a:spcBef>
            </a:pP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Затмение">
  <a:themeElements>
    <a:clrScheme name="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9B7B7"/>
      </a:accent6>
      <a:hlink>
        <a:srgbClr val="006666"/>
      </a:hlink>
      <a:folHlink>
        <a:srgbClr val="B2B2B2"/>
      </a:folHlink>
    </a:clrScheme>
    <a:fontScheme name="">
      <a:majorFont>
        <a:latin typeface="Arial"/>
        <a:ea typeface="Arial"/>
        <a:cs typeface=""/>
      </a:majorFont>
      <a:minorFont>
        <a:latin typeface="Verdana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9B7B7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9B7B7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5B7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1D3"/>
        </a:accent3>
        <a:accent4>
          <a:srgbClr val="000000"/>
        </a:accent4>
        <a:accent5>
          <a:srgbClr val="D6D4EA"/>
        </a:accent5>
        <a:accent6>
          <a:srgbClr val="56ADC1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8F8F8"/>
        </a:dk1>
        <a:lt1>
          <a:srgbClr val="2A285A"/>
        </a:lt1>
        <a:dk2>
          <a:srgbClr val="FFFFFF"/>
        </a:dk2>
        <a:lt2>
          <a:srgbClr val="5F5F5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6D6D6"/>
        </a:accent4>
        <a:accent5>
          <a:srgbClr val="CACAB9"/>
        </a:accent5>
        <a:accent6>
          <a:srgbClr val="7D7C8C"/>
        </a:accent6>
        <a:hlink>
          <a:srgbClr val="465174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60404"/>
        </a:lt1>
        <a:dk2>
          <a:srgbClr val="FFFFFF"/>
        </a:dk2>
        <a:lt2>
          <a:srgbClr val="434343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CDCDC"/>
        </a:accent4>
        <a:accent5>
          <a:srgbClr val="B9CAAA"/>
        </a:accent5>
        <a:accent6>
          <a:srgbClr val="B75B00"/>
        </a:accent6>
        <a:hlink>
          <a:srgbClr val="CC33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8285FE"/>
        </a:dk2>
        <a:lt2>
          <a:srgbClr val="434343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CDCDC"/>
        </a:accent4>
        <a:accent5>
          <a:srgbClr val="B9CAAA"/>
        </a:accent5>
        <a:accent6>
          <a:srgbClr val="8900E5"/>
        </a:accent6>
        <a:hlink>
          <a:srgbClr val="6600C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0066FF"/>
        </a:dk2>
        <a:lt2>
          <a:srgbClr val="434343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CDCDC"/>
        </a:accent4>
        <a:accent5>
          <a:srgbClr val="ADCAB9"/>
        </a:accent5>
        <a:accent6>
          <a:srgbClr val="E5B700"/>
        </a:accent6>
        <a:hlink>
          <a:srgbClr val="CC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9900"/>
        </a:lt1>
        <a:dk2>
          <a:srgbClr val="FFFFCC"/>
        </a:dk2>
        <a:lt2>
          <a:srgbClr val="333300"/>
        </a:lt2>
        <a:accent1>
          <a:srgbClr val="CCCC00"/>
        </a:accent1>
        <a:accent2>
          <a:srgbClr val="99CC00"/>
        </a:accent2>
        <a:accent3>
          <a:srgbClr val="B9CAAA"/>
        </a:accent3>
        <a:accent4>
          <a:srgbClr val="DCDCDC"/>
        </a:accent4>
        <a:accent5>
          <a:srgbClr val="E2E2AA"/>
        </a:accent5>
        <a:accent6>
          <a:srgbClr val="89B700"/>
        </a:accent6>
        <a:hlink>
          <a:srgbClr val="336600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660000"/>
        </a:lt1>
        <a:dk2>
          <a:srgbClr val="CCCCCC"/>
        </a:dk2>
        <a:lt2>
          <a:srgbClr val="333333"/>
        </a:lt2>
        <a:accent1>
          <a:srgbClr val="FF6600"/>
        </a:accent1>
        <a:accent2>
          <a:srgbClr val="CC3300"/>
        </a:accent2>
        <a:accent3>
          <a:srgbClr val="B9AAAA"/>
        </a:accent3>
        <a:accent4>
          <a:srgbClr val="DCDCAF"/>
        </a:accent4>
        <a:accent5>
          <a:srgbClr val="FFB9AA"/>
        </a:accent5>
        <a:accent6>
          <a:srgbClr val="B72D00"/>
        </a:accent6>
        <a:hlink>
          <a:srgbClr val="9900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0</TotalTime>
  <Words>53479</Words>
  <Application>WPS Presentation</Application>
  <PresentationFormat>Экран</PresentationFormat>
  <Paragraphs>961</Paragraphs>
  <Slides>130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140</vt:i4>
      </vt:variant>
      <vt:variant>
        <vt:lpstr>幻灯片标题</vt:lpstr>
      </vt:variant>
      <vt:variant>
        <vt:i4>130</vt:i4>
      </vt:variant>
    </vt:vector>
  </HeadingPairs>
  <TitlesOfParts>
    <vt:vector size="279" baseType="lpstr">
      <vt:lpstr>Arial</vt:lpstr>
      <vt:lpstr>SimSun</vt:lpstr>
      <vt:lpstr>Wingdings</vt:lpstr>
      <vt:lpstr>Times New Roman</vt:lpstr>
      <vt:lpstr>Verdana</vt:lpstr>
      <vt:lpstr>Microsoft YaHei</vt:lpstr>
      <vt:lpstr>Arial Unicode MS</vt:lpstr>
      <vt:lpstr>Calibri</vt:lpstr>
      <vt:lpstr>Затмение</vt:lpstr>
      <vt:lpstr>Equation.3</vt:lpstr>
      <vt:lpstr>Equation.3</vt:lpstr>
      <vt:lpstr>Equation.3</vt:lpstr>
      <vt:lpstr>Equation.3</vt:lpstr>
      <vt:lpstr>Equation.3</vt:lpstr>
      <vt:lpstr>Equation.3</vt:lpstr>
      <vt:lpstr>CorelDraw.Graphic.7</vt:lpstr>
      <vt:lpstr>Equation.3</vt:lpstr>
      <vt:lpstr>CorelDraw.Graphic.7</vt:lpstr>
      <vt:lpstr>CorelDraw.Graphic.7</vt:lpstr>
      <vt:lpstr>CorelDraw.Graphic.7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CorelDraw.Graphic.7</vt:lpstr>
      <vt:lpstr>Equation.3</vt:lpstr>
      <vt:lpstr>CorelDraw.Graphic.7</vt:lpstr>
      <vt:lpstr>CorelDraw.Graphic.7</vt:lpstr>
      <vt:lpstr>CorelDraw.Graphic.7</vt:lpstr>
      <vt:lpstr>CorelDraw.Graphic.7</vt:lpstr>
      <vt:lpstr>CorelDraw.Graphic.7</vt:lpstr>
      <vt:lpstr>Equation.3</vt:lpstr>
      <vt:lpstr>Equation.3</vt:lpstr>
      <vt:lpstr>Equation.3</vt:lpstr>
      <vt:lpstr>Equation.3</vt:lpstr>
      <vt:lpstr>Equation.3</vt:lpstr>
      <vt:lpstr>Equation.3</vt:lpstr>
      <vt:lpstr>CorelDraw.Graphic.7</vt:lpstr>
      <vt:lpstr>Equation.3</vt:lpstr>
      <vt:lpstr>Equation.3</vt:lpstr>
      <vt:lpstr>Equation.3</vt:lpstr>
      <vt:lpstr>Equation.3</vt:lpstr>
      <vt:lpstr>Equation.3</vt:lpstr>
      <vt:lpstr>CorelDraw.Graphic.7</vt:lpstr>
      <vt:lpstr>CorelDraw.Graphic.7</vt:lpstr>
      <vt:lpstr>CorelDraw.Graphic.7</vt:lpstr>
      <vt:lpstr>CorelDraw.Graphic.7</vt:lpstr>
      <vt:lpstr>Equation.3</vt:lpstr>
      <vt:lpstr>CorelDraw.Graphic.7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CorelDraw.Graphic.7</vt:lpstr>
      <vt:lpstr>CorelDraw.Graphic.7</vt:lpstr>
      <vt:lpstr>CorelDraw.Graphic.7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CorelDraw.Graphic.7</vt:lpstr>
      <vt:lpstr>CorelDraw.Graphic.7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CorelDraw.Graphic.7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CorelDraw.Graphic.7</vt:lpstr>
      <vt:lpstr>CorelDraw.Graphic.7</vt:lpstr>
      <vt:lpstr>CorelDraw.Graphic.7</vt:lpstr>
      <vt:lpstr>CorelDraw.Graphic.7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Лимаренко Юлія Олексіївна</dc:creator>
  <cp:lastModifiedBy>Yuliia Lymarenko</cp:lastModifiedBy>
  <cp:revision>136</cp:revision>
  <dcterms:created xsi:type="dcterms:W3CDTF">2021-08-28T15:15:17Z</dcterms:created>
  <dcterms:modified xsi:type="dcterms:W3CDTF">2022-10-08T10:36:20Z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8383105B63C645898D8F758DFAD73BB8</vt:lpwstr>
  </property>
  <property fmtid="{D5CDD505-2E9C-101B-9397-08002B2CF9AE}" pid="4" name="KSOProductBuildVer">
    <vt:lpwstr>1033-11.2.0.11341</vt:lpwstr>
  </property>
</Properties>
</file>