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06E0DE24-ED85-40C0-A676-7064808621E1}"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361995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6E0DE24-ED85-40C0-A676-7064808621E1}"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248433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6E0DE24-ED85-40C0-A676-7064808621E1}"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99644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6E0DE24-ED85-40C0-A676-7064808621E1}"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81774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E0DE24-ED85-40C0-A676-7064808621E1}"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426092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06E0DE24-ED85-40C0-A676-7064808621E1}"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31355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06E0DE24-ED85-40C0-A676-7064808621E1}" type="datetimeFigureOut">
              <a:rPr lang="uk-UA" smtClean="0"/>
              <a:t>06.11.2020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72758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06E0DE24-ED85-40C0-A676-7064808621E1}" type="datetimeFigureOut">
              <a:rPr lang="uk-UA" smtClean="0"/>
              <a:t>06.11.2020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82765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E0DE24-ED85-40C0-A676-7064808621E1}" type="datetimeFigureOut">
              <a:rPr lang="uk-UA" smtClean="0"/>
              <a:t>06.11.2020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4215542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E0DE24-ED85-40C0-A676-7064808621E1}"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81111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E0DE24-ED85-40C0-A676-7064808621E1}"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F0282ED-2370-4B46-9C43-C21DB2530805}" type="slidenum">
              <a:rPr lang="uk-UA" smtClean="0"/>
              <a:t>‹#›</a:t>
            </a:fld>
            <a:endParaRPr lang="uk-UA"/>
          </a:p>
        </p:txBody>
      </p:sp>
    </p:spTree>
    <p:extLst>
      <p:ext uri="{BB962C8B-B14F-4D97-AF65-F5344CB8AC3E}">
        <p14:creationId xmlns:p14="http://schemas.microsoft.com/office/powerpoint/2010/main" val="106761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0DE24-ED85-40C0-A676-7064808621E1}" type="datetimeFigureOut">
              <a:rPr lang="uk-UA" smtClean="0"/>
              <a:t>06.11.2020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282ED-2370-4B46-9C43-C21DB2530805}" type="slidenum">
              <a:rPr lang="uk-UA" smtClean="0"/>
              <a:t>‹#›</a:t>
            </a:fld>
            <a:endParaRPr lang="uk-UA"/>
          </a:p>
        </p:txBody>
      </p:sp>
    </p:spTree>
    <p:extLst>
      <p:ext uri="{BB962C8B-B14F-4D97-AF65-F5344CB8AC3E}">
        <p14:creationId xmlns:p14="http://schemas.microsoft.com/office/powerpoint/2010/main" val="3428979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3314799"/>
          </a:xfrm>
        </p:spPr>
        <p:txBody>
          <a:bodyPr>
            <a:normAutofit fontScale="90000"/>
          </a:bodyPr>
          <a:lstStyle/>
          <a:p>
            <a:pPr algn="l"/>
            <a:r>
              <a:rPr lang="ru-RU" b="1" dirty="0" smtClean="0"/>
              <a:t>ОРГАНІЗАЦІЯ БІРЖІ ТА ЇЇ УПРАВЛІННЯ</a:t>
            </a:r>
            <a:r>
              <a:rPr lang="ru-RU" dirty="0" smtClean="0"/>
              <a:t/>
            </a:r>
            <a:br>
              <a:rPr lang="ru-RU" dirty="0" smtClean="0"/>
            </a:br>
            <a:r>
              <a:rPr lang="ru-RU" dirty="0" smtClean="0"/>
              <a:t/>
            </a:r>
            <a:br>
              <a:rPr lang="ru-RU" dirty="0" smtClean="0"/>
            </a:br>
            <a:r>
              <a:rPr lang="ru-RU" dirty="0" smtClean="0"/>
              <a:t>1.	Порядок </a:t>
            </a:r>
            <a:r>
              <a:rPr lang="ru-RU" dirty="0" err="1" smtClean="0"/>
              <a:t>створення</a:t>
            </a:r>
            <a:r>
              <a:rPr lang="ru-RU" dirty="0" smtClean="0"/>
              <a:t> </a:t>
            </a:r>
            <a:r>
              <a:rPr lang="ru-RU" dirty="0" err="1" smtClean="0"/>
              <a:t>товарної</a:t>
            </a:r>
            <a:r>
              <a:rPr lang="ru-RU" dirty="0" smtClean="0"/>
              <a:t> </a:t>
            </a:r>
            <a:r>
              <a:rPr lang="ru-RU" dirty="0" err="1" smtClean="0"/>
              <a:t>біржі</a:t>
            </a:r>
            <a:r>
              <a:rPr lang="ru-RU" dirty="0" smtClean="0"/>
              <a:t>.</a:t>
            </a:r>
            <a:br>
              <a:rPr lang="ru-RU" dirty="0" smtClean="0"/>
            </a:br>
            <a:r>
              <a:rPr lang="ru-RU" dirty="0" smtClean="0"/>
              <a:t>2.	</a:t>
            </a:r>
            <a:r>
              <a:rPr lang="ru-RU" dirty="0" err="1" smtClean="0"/>
              <a:t>Органи</a:t>
            </a:r>
            <a:r>
              <a:rPr lang="ru-RU" dirty="0" smtClean="0"/>
              <a:t> </a:t>
            </a:r>
            <a:r>
              <a:rPr lang="ru-RU" dirty="0" err="1" smtClean="0"/>
              <a:t>управління</a:t>
            </a:r>
            <a:r>
              <a:rPr lang="ru-RU" dirty="0" smtClean="0"/>
              <a:t> й </a:t>
            </a:r>
            <a:r>
              <a:rPr lang="ru-RU" dirty="0" err="1" smtClean="0"/>
              <a:t>організаційна</a:t>
            </a:r>
            <a:r>
              <a:rPr lang="ru-RU" dirty="0" smtClean="0"/>
              <a:t> структура </a:t>
            </a:r>
            <a:r>
              <a:rPr lang="ru-RU" dirty="0" err="1" smtClean="0"/>
              <a:t>біржі</a:t>
            </a:r>
            <a:r>
              <a:rPr lang="ru-RU" dirty="0" smtClean="0"/>
              <a:t>.</a:t>
            </a:r>
            <a:br>
              <a:rPr lang="ru-RU" dirty="0" smtClean="0"/>
            </a:br>
            <a:endParaRPr lang="uk-UA" dirty="0"/>
          </a:p>
        </p:txBody>
      </p:sp>
    </p:spTree>
    <p:extLst>
      <p:ext uri="{BB962C8B-B14F-4D97-AF65-F5344CB8AC3E}">
        <p14:creationId xmlns:p14="http://schemas.microsoft.com/office/powerpoint/2010/main" val="743207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Функції загальних зборів</a:t>
            </a:r>
            <a:endParaRPr lang="uk-UA"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22233" y="1628800"/>
            <a:ext cx="6174290" cy="4245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457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8636" y="620689"/>
            <a:ext cx="6449588" cy="4717129"/>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869160"/>
            <a:ext cx="8028882" cy="1011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0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84389" y="764704"/>
            <a:ext cx="6034797" cy="5361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160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smtClean="0"/>
              <a:t>Функції  загальних зборів членів біржі:</a:t>
            </a:r>
            <a:br>
              <a:rPr lang="uk-UA" sz="3600" dirty="0" smtClean="0"/>
            </a:br>
            <a:endParaRPr lang="uk-UA" dirty="0"/>
          </a:p>
        </p:txBody>
      </p:sp>
      <p:sp>
        <p:nvSpPr>
          <p:cNvPr id="3" name="Объект 2"/>
          <p:cNvSpPr>
            <a:spLocks noGrp="1"/>
          </p:cNvSpPr>
          <p:nvPr>
            <p:ph idx="1"/>
          </p:nvPr>
        </p:nvSpPr>
        <p:spPr/>
        <p:txBody>
          <a:bodyPr>
            <a:normAutofit fontScale="47500" lnSpcReduction="20000"/>
          </a:bodyPr>
          <a:lstStyle/>
          <a:p>
            <a:r>
              <a:rPr lang="uk-UA" dirty="0" smtClean="0"/>
              <a:t>загальне керівництво біржею і біржовою торгівлею;</a:t>
            </a:r>
          </a:p>
          <a:p>
            <a:r>
              <a:rPr lang="uk-UA" dirty="0" smtClean="0"/>
              <a:t>затверджує і вносить зміни й доповнення в статут біржі;</a:t>
            </a:r>
          </a:p>
          <a:p>
            <a:r>
              <a:rPr lang="uk-UA" dirty="0" smtClean="0"/>
              <a:t>обирає і відкликає голову Біржового комітету, членів Ревізійної комісії, членів біржового арбітражу;</a:t>
            </a:r>
          </a:p>
          <a:p>
            <a:r>
              <a:rPr lang="uk-UA" dirty="0" smtClean="0"/>
              <a:t>обирає Біржовий комітет;</a:t>
            </a:r>
          </a:p>
          <a:p>
            <a:r>
              <a:rPr lang="uk-UA" dirty="0" smtClean="0"/>
              <a:t>розглядає і затверджує правила біржових торгів, регламенти, положення та інші рішення, обов’язкові для виконання суб’єктами біржових правовідносин;</a:t>
            </a:r>
          </a:p>
          <a:p>
            <a:r>
              <a:rPr lang="uk-UA" dirty="0" smtClean="0"/>
              <a:t>затверджує організаційну структуру біржі, річний звіт голови Біржового комітету про результати фінансово - господарської діяльності біржі;</a:t>
            </a:r>
          </a:p>
          <a:p>
            <a:r>
              <a:rPr lang="uk-UA" dirty="0" smtClean="0"/>
              <a:t>створює, реорганізує і ліквідує філії та представництва, затверджує їх статутні  документи;</a:t>
            </a:r>
          </a:p>
          <a:p>
            <a:r>
              <a:rPr lang="uk-UA" dirty="0" smtClean="0"/>
              <a:t>затверджує рішення голови Біржового комітету і Біржового арбітражу про виключення з членів біржі;</a:t>
            </a:r>
          </a:p>
          <a:p>
            <a:r>
              <a:rPr lang="uk-UA" dirty="0" smtClean="0"/>
              <a:t>встановлює розмір плати за брокерське місце, інші внески й порядок їхньої сплати;</a:t>
            </a:r>
          </a:p>
          <a:p>
            <a:r>
              <a:rPr lang="uk-UA" dirty="0" smtClean="0"/>
              <a:t>приймає рішення про припинення діяльності біржі, призначає ліквідаційну комісію, затверджує ліквідаційний баланс;</a:t>
            </a:r>
          </a:p>
          <a:p>
            <a:r>
              <a:rPr lang="uk-UA" dirty="0" smtClean="0"/>
              <a:t>затверджує кошторис на утримання Біржового комітету і персоналу біржі.</a:t>
            </a:r>
          </a:p>
          <a:p>
            <a:endParaRPr lang="uk-UA" dirty="0"/>
          </a:p>
        </p:txBody>
      </p:sp>
    </p:spTree>
    <p:extLst>
      <p:ext uri="{BB962C8B-B14F-4D97-AF65-F5344CB8AC3E}">
        <p14:creationId xmlns:p14="http://schemas.microsoft.com/office/powerpoint/2010/main" val="2234020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575048"/>
          </a:xfrm>
        </p:spPr>
        <p:txBody>
          <a:bodyPr>
            <a:normAutofit fontScale="90000"/>
          </a:bodyPr>
          <a:lstStyle/>
          <a:p>
            <a:pPr algn="l"/>
            <a:r>
              <a:rPr lang="uk-UA" sz="2200" dirty="0" smtClean="0"/>
              <a:t/>
            </a:r>
            <a:br>
              <a:rPr lang="uk-UA" sz="2200" dirty="0" smtClean="0"/>
            </a:br>
            <a:r>
              <a:rPr lang="uk-UA" sz="2200" dirty="0" smtClean="0"/>
              <a:t>Постійно діючим органом управління в період між загальними зборами членів товарної біржі є Біржова Рада (комітет). Вона є контрольно-розпорядчим органом поточного управління біржею і вирішує наступні питання її діяльності:</a:t>
            </a:r>
            <a:br>
              <a:rPr lang="uk-UA" sz="2200" dirty="0" smtClean="0"/>
            </a:br>
            <a:endParaRPr lang="uk-UA" dirty="0"/>
          </a:p>
        </p:txBody>
      </p:sp>
      <p:sp>
        <p:nvSpPr>
          <p:cNvPr id="3" name="Объект 2"/>
          <p:cNvSpPr>
            <a:spLocks noGrp="1"/>
          </p:cNvSpPr>
          <p:nvPr>
            <p:ph idx="1"/>
          </p:nvPr>
        </p:nvSpPr>
        <p:spPr>
          <a:xfrm>
            <a:off x="457200" y="2132856"/>
            <a:ext cx="8507288" cy="3993307"/>
          </a:xfrm>
        </p:spPr>
        <p:txBody>
          <a:bodyPr>
            <a:normAutofit fontScale="85000" lnSpcReduction="20000"/>
          </a:bodyPr>
          <a:lstStyle/>
          <a:p>
            <a:r>
              <a:rPr lang="uk-UA" dirty="0" smtClean="0"/>
              <a:t>внесення поправок до Правил біржової торгівлі;</a:t>
            </a:r>
          </a:p>
          <a:p>
            <a:r>
              <a:rPr lang="uk-UA" dirty="0" smtClean="0"/>
              <a:t>встановлення розміру внесків, грошових виплат і комісійних зборів;</a:t>
            </a:r>
          </a:p>
          <a:p>
            <a:r>
              <a:rPr lang="uk-UA" dirty="0" smtClean="0"/>
              <a:t>заслуховування і оцінка звітів;</a:t>
            </a:r>
          </a:p>
          <a:p>
            <a:r>
              <a:rPr lang="uk-UA" dirty="0" smtClean="0"/>
              <a:t>підготовка рішень про прийом до членів або виключення зі членів біржі;</a:t>
            </a:r>
          </a:p>
          <a:p>
            <a:r>
              <a:rPr lang="uk-UA" dirty="0" smtClean="0"/>
              <a:t>визначення і встановлення розміру оплати для постійних і разових відвідувачів;</a:t>
            </a:r>
          </a:p>
          <a:p>
            <a:pPr marL="0" indent="0">
              <a:buNone/>
            </a:pPr>
            <a:r>
              <a:rPr lang="uk-UA" b="1" dirty="0" smtClean="0"/>
              <a:t>До складу Біржового комітету входять тільки члени біржі.</a:t>
            </a:r>
          </a:p>
          <a:p>
            <a:endParaRPr lang="uk-UA" dirty="0"/>
          </a:p>
        </p:txBody>
      </p:sp>
    </p:spTree>
    <p:extLst>
      <p:ext uri="{BB962C8B-B14F-4D97-AF65-F5344CB8AC3E}">
        <p14:creationId xmlns:p14="http://schemas.microsoft.com/office/powerpoint/2010/main" val="141980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0000" lnSpcReduction="20000"/>
          </a:bodyPr>
          <a:lstStyle/>
          <a:p>
            <a:pPr marL="0" indent="0">
              <a:buNone/>
            </a:pPr>
            <a:r>
              <a:rPr lang="uk-UA" dirty="0" smtClean="0"/>
              <a:t>Зборами  членів біржі одночасно з Біржовою радою обирається і Ревізійна комісія, що здійснює контроль за фінансово-господарською діяльністю біржі  за такими напрямками:</a:t>
            </a:r>
          </a:p>
          <a:p>
            <a:r>
              <a:rPr lang="uk-UA" dirty="0" smtClean="0"/>
              <a:t>виконання затверджених кошторисів, дотримання нормативів і лімітів;</a:t>
            </a:r>
          </a:p>
          <a:p>
            <a:r>
              <a:rPr lang="uk-UA" dirty="0" smtClean="0"/>
              <a:t>своєчасність платежів у бюджет;</a:t>
            </a:r>
          </a:p>
          <a:p>
            <a:r>
              <a:rPr lang="uk-UA" dirty="0" smtClean="0"/>
              <a:t>правильність нарахування та  своєчасність виплати дивідендів;</a:t>
            </a:r>
          </a:p>
          <a:p>
            <a:r>
              <a:rPr lang="uk-UA" dirty="0" smtClean="0"/>
              <a:t>дотримання біржею і її органами управління законодавчих актів, рішень загальних зборів членів біржі;</a:t>
            </a:r>
          </a:p>
          <a:p>
            <a:r>
              <a:rPr lang="uk-UA" dirty="0" smtClean="0"/>
              <a:t>правильність ведення оперативного, бухгалтерського й статистичного обліку й звітності.</a:t>
            </a:r>
          </a:p>
          <a:p>
            <a:pPr marL="0" indent="0">
              <a:buNone/>
            </a:pPr>
            <a:endParaRPr lang="uk-UA" dirty="0" smtClean="0"/>
          </a:p>
          <a:p>
            <a:pPr marL="0" indent="0">
              <a:buNone/>
            </a:pPr>
            <a:r>
              <a:rPr lang="uk-UA" dirty="0" smtClean="0"/>
              <a:t>Ревізійна комісія веде перевірки за дорученням загальних зборів членів біржі або з власної ініціативи не рідше одного разу на рік. Результати перевірок направляють загальним зборам членів біржі.</a:t>
            </a:r>
          </a:p>
          <a:p>
            <a:r>
              <a:rPr lang="uk-UA" b="1" dirty="0" smtClean="0"/>
              <a:t>До складу Ревізійної комісії не можуть бути обрані члени Біржового комітету або Виконавчої дирекції.</a:t>
            </a:r>
          </a:p>
          <a:p>
            <a:endParaRPr lang="uk-UA" dirty="0"/>
          </a:p>
        </p:txBody>
      </p:sp>
    </p:spTree>
    <p:extLst>
      <p:ext uri="{BB962C8B-B14F-4D97-AF65-F5344CB8AC3E}">
        <p14:creationId xmlns:p14="http://schemas.microsoft.com/office/powerpoint/2010/main" val="1297715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70000" lnSpcReduction="20000"/>
          </a:bodyPr>
          <a:lstStyle/>
          <a:p>
            <a:pPr algn="just"/>
            <a:r>
              <a:rPr lang="uk-UA" dirty="0" smtClean="0"/>
              <a:t>Поточне керівництво діяльністю біржі здійснює Виконавча дирекція. Виконавчого директора, його заступників, структуру та напрямок діяльності визначають Загальні збори членів біржі. Директор і службовці біржі не можуть бути членами біржі і працюють за контрактом.</a:t>
            </a:r>
          </a:p>
          <a:p>
            <a:pPr marL="0" indent="0">
              <a:buNone/>
            </a:pPr>
            <a:endParaRPr lang="uk-UA" b="1" dirty="0" smtClean="0"/>
          </a:p>
          <a:p>
            <a:pPr marL="0" indent="0">
              <a:buNone/>
            </a:pPr>
            <a:r>
              <a:rPr lang="uk-UA" b="1" dirty="0" smtClean="0"/>
              <a:t>Права виконавчого директора:</a:t>
            </a:r>
          </a:p>
          <a:p>
            <a:pPr algn="just"/>
            <a:r>
              <a:rPr lang="uk-UA" dirty="0" smtClean="0"/>
              <a:t>без доручення діяти від імені біржі, представляти її в усіх інстанціях та організаціях;</a:t>
            </a:r>
          </a:p>
          <a:p>
            <a:pPr algn="just"/>
            <a:r>
              <a:rPr lang="uk-UA" dirty="0" smtClean="0"/>
              <a:t>укладати договори, видавати доручення, відкривати в установах банків рахунки;</a:t>
            </a:r>
          </a:p>
          <a:p>
            <a:pPr algn="just"/>
            <a:r>
              <a:rPr lang="uk-UA" dirty="0" smtClean="0"/>
              <a:t>здійснювати підбір та представлення для затвердження Біржовим комітетом заступників виконавчого директора;</a:t>
            </a:r>
          </a:p>
          <a:p>
            <a:pPr algn="just"/>
            <a:r>
              <a:rPr lang="uk-UA" dirty="0" smtClean="0"/>
              <a:t>видавати накази й розпорядження;</a:t>
            </a:r>
          </a:p>
          <a:p>
            <a:pPr algn="just"/>
            <a:r>
              <a:rPr lang="uk-UA" dirty="0" smtClean="0"/>
              <a:t>затверджувати положення про структурні підрозділи біржі, про оплату праці її працівників.</a:t>
            </a:r>
            <a:endParaRPr lang="uk-UA" dirty="0"/>
          </a:p>
        </p:txBody>
      </p:sp>
    </p:spTree>
    <p:extLst>
      <p:ext uri="{BB962C8B-B14F-4D97-AF65-F5344CB8AC3E}">
        <p14:creationId xmlns:p14="http://schemas.microsoft.com/office/powerpoint/2010/main" val="1770888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147248" cy="5793507"/>
          </a:xfrm>
        </p:spPr>
        <p:txBody>
          <a:bodyPr>
            <a:normAutofit fontScale="40000" lnSpcReduction="20000"/>
          </a:bodyPr>
          <a:lstStyle/>
          <a:p>
            <a:pPr marL="0" indent="0" algn="just">
              <a:buNone/>
            </a:pPr>
            <a:r>
              <a:rPr lang="uk-UA" sz="3500" dirty="0" smtClean="0">
                <a:latin typeface="Times New Roman" pitchFamily="18" charset="0"/>
                <a:cs typeface="Times New Roman" pitchFamily="18" charset="0"/>
              </a:rPr>
              <a:t>До стаціонарної структури належать спеціалізовані й виконавчі органи, які здійснюють господарську діяльність, поточну роботу біржі й виконують рішення, які приймають Загальні збори членів біржі.</a:t>
            </a:r>
          </a:p>
          <a:p>
            <a:pPr marL="0" indent="0">
              <a:buNone/>
            </a:pPr>
            <a:endParaRPr lang="uk-UA" sz="3500" dirty="0" smtClean="0">
              <a:latin typeface="Times New Roman" pitchFamily="18" charset="0"/>
              <a:cs typeface="Times New Roman" pitchFamily="18" charset="0"/>
            </a:endParaRPr>
          </a:p>
          <a:p>
            <a:pPr marL="0" indent="0">
              <a:buNone/>
            </a:pPr>
            <a:r>
              <a:rPr lang="uk-UA" sz="3500" b="1" dirty="0" smtClean="0">
                <a:latin typeface="Times New Roman" pitchFamily="18" charset="0"/>
                <a:cs typeface="Times New Roman" pitchFamily="18" charset="0"/>
              </a:rPr>
              <a:t>До виконавчої структури відносять підрозділи</a:t>
            </a:r>
            <a:r>
              <a:rPr lang="uk-UA" sz="3500" dirty="0" smtClean="0">
                <a:latin typeface="Times New Roman" pitchFamily="18" charset="0"/>
                <a:cs typeface="Times New Roman" pitchFamily="18" charset="0"/>
              </a:rPr>
              <a:t>, які здійснюють підготовку і проведення біржових торгів:</a:t>
            </a:r>
          </a:p>
          <a:p>
            <a:pPr algn="just"/>
            <a:r>
              <a:rPr lang="uk-UA" sz="4000" dirty="0" smtClean="0">
                <a:latin typeface="Times New Roman" pitchFamily="18" charset="0"/>
                <a:cs typeface="Times New Roman" pitchFamily="18" charset="0"/>
              </a:rPr>
              <a:t>відділ реєстрації, який забезпечує реєстрування біржових посередників, ведення обліку реквізитів і кадрового складу, здійснює видання </a:t>
            </a:r>
            <a:r>
              <a:rPr lang="uk-UA" sz="4000" dirty="0" err="1" smtClean="0">
                <a:latin typeface="Times New Roman" pitchFamily="18" charset="0"/>
                <a:cs typeface="Times New Roman" pitchFamily="18" charset="0"/>
              </a:rPr>
              <a:t>паролей</a:t>
            </a:r>
            <a:r>
              <a:rPr lang="uk-UA" sz="4000" dirty="0" smtClean="0">
                <a:latin typeface="Times New Roman" pitchFamily="18" charset="0"/>
                <a:cs typeface="Times New Roman" pitchFamily="18" charset="0"/>
              </a:rPr>
              <a:t>, акредитацію брокерів, біржових перепусток;</a:t>
            </a:r>
          </a:p>
          <a:p>
            <a:pPr algn="just"/>
            <a:r>
              <a:rPr lang="uk-UA" sz="4000" dirty="0" smtClean="0">
                <a:latin typeface="Times New Roman" pitchFamily="18" charset="0"/>
                <a:cs typeface="Times New Roman" pitchFamily="18" charset="0"/>
              </a:rPr>
              <a:t>відділ економіки, який здійснює взаєморозрахунки між біржовими посередниками та біржею;</a:t>
            </a:r>
          </a:p>
          <a:p>
            <a:pPr algn="just"/>
            <a:r>
              <a:rPr lang="uk-UA" sz="4000" dirty="0" smtClean="0">
                <a:latin typeface="Times New Roman" pitchFamily="18" charset="0"/>
                <a:cs typeface="Times New Roman" pitchFamily="18" charset="0"/>
              </a:rPr>
              <a:t>відділ збору інформаційного банку, який отримує інформацію від посередників і клієнтів, цілодобово відповідає на запити брокерів;</a:t>
            </a:r>
          </a:p>
          <a:p>
            <a:pPr algn="just"/>
            <a:r>
              <a:rPr lang="uk-UA" sz="4000" dirty="0" smtClean="0">
                <a:latin typeface="Times New Roman" pitchFamily="18" charset="0"/>
                <a:cs typeface="Times New Roman" pitchFamily="18" charset="0"/>
              </a:rPr>
              <a:t>інформаційно-розрахунковий центр, який здійснює технічне обслуговування комп’ютерної техніки, акустику біржового залу і програмне забезпечення бази даних;</a:t>
            </a:r>
          </a:p>
          <a:p>
            <a:pPr algn="just"/>
            <a:r>
              <a:rPr lang="uk-UA" sz="4000" dirty="0" smtClean="0">
                <a:latin typeface="Times New Roman" pitchFamily="18" charset="0"/>
                <a:cs typeface="Times New Roman" pitchFamily="18" charset="0"/>
              </a:rPr>
              <a:t>відділ розповсюдження біржової інформації, який займається поширенням біржової інформації серед брокерів та маклерів про результати торгів, що відбулися, товарні ринки, ринкову кон’юнктуру;</a:t>
            </a:r>
          </a:p>
          <a:p>
            <a:pPr algn="just"/>
            <a:r>
              <a:rPr lang="uk-UA" sz="4000" dirty="0" smtClean="0">
                <a:latin typeface="Times New Roman" pitchFamily="18" charset="0"/>
                <a:cs typeface="Times New Roman" pitchFamily="18" charset="0"/>
              </a:rPr>
              <a:t>відділ маклерів, який здійснює торги, реєструє операції, оформляє результати торгів, розпочинає торги, повідомляє про закінчення торгів;</a:t>
            </a:r>
          </a:p>
          <a:p>
            <a:pPr algn="just"/>
            <a:r>
              <a:rPr lang="uk-UA" sz="4000" dirty="0" smtClean="0">
                <a:latin typeface="Times New Roman" pitchFamily="18" charset="0"/>
                <a:cs typeface="Times New Roman" pitchFamily="18" charset="0"/>
              </a:rPr>
              <a:t>ф’ючерсний відділ, який реєструє біржових посередників для участі у ф’ючерсних торгах;</a:t>
            </a:r>
          </a:p>
          <a:p>
            <a:pPr algn="just"/>
            <a:r>
              <a:rPr lang="uk-UA" sz="4000" dirty="0" smtClean="0">
                <a:latin typeface="Times New Roman" pitchFamily="18" charset="0"/>
                <a:cs typeface="Times New Roman" pitchFamily="18" charset="0"/>
              </a:rPr>
              <a:t>аналітичний відділ, який розробляє методи аналізу біржової діяльності, опрацьовує аналітичну біржову інформацію з метою подання результатів до засобів масової інформації;</a:t>
            </a:r>
          </a:p>
          <a:p>
            <a:pPr algn="just"/>
            <a:r>
              <a:rPr lang="uk-UA" sz="4000" dirty="0" smtClean="0">
                <a:latin typeface="Times New Roman" pitchFamily="18" charset="0"/>
                <a:cs typeface="Times New Roman" pitchFamily="18" charset="0"/>
              </a:rPr>
              <a:t>служба безпеки, яка здійснює дотримання порядку перепусток, дотримання загальної дисципліни, забезпечує збереження майна.</a:t>
            </a:r>
          </a:p>
          <a:p>
            <a:endParaRPr lang="uk-UA" dirty="0"/>
          </a:p>
        </p:txBody>
      </p:sp>
    </p:spTree>
    <p:extLst>
      <p:ext uri="{BB962C8B-B14F-4D97-AF65-F5344CB8AC3E}">
        <p14:creationId xmlns:p14="http://schemas.microsoft.com/office/powerpoint/2010/main" val="2234095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85000" lnSpcReduction="20000"/>
          </a:bodyPr>
          <a:lstStyle/>
          <a:p>
            <a:pPr algn="just"/>
            <a:r>
              <a:rPr lang="uk-UA" dirty="0" smtClean="0"/>
              <a:t>Спеціальні функції виконують спеціалізовані органи.</a:t>
            </a:r>
          </a:p>
          <a:p>
            <a:pPr algn="just"/>
            <a:r>
              <a:rPr lang="uk-UA" dirty="0" smtClean="0"/>
              <a:t>Спеціалізовані органи (відділи) - це окремі біржові комісії та комерційні організації, які здійснюють специфічні функції з обслуговування біржових торгів. До складу спеціалізованих органів входять:</a:t>
            </a:r>
          </a:p>
          <a:p>
            <a:pPr algn="just"/>
            <a:endParaRPr lang="uk-UA" dirty="0" smtClean="0"/>
          </a:p>
          <a:p>
            <a:pPr algn="just"/>
            <a:r>
              <a:rPr lang="uk-UA" b="1" dirty="0" smtClean="0"/>
              <a:t>Котирувальна комісія </a:t>
            </a:r>
            <a:r>
              <a:rPr lang="uk-UA" dirty="0" smtClean="0"/>
              <a:t>- вона організовує облік різних видів цін (попиту, пропозиції, початкових, заключних, договірних), їх динаміку при завершенні біржових операцій. Інформація про ціни оформляється у біржових бюлетенях і розглядається як біржовий довідник. Біржовий бюлетень є каталогом опрацювання даних про ціни на товари, які були представлені на торги, динаміку зміни в ході торгів, а також заключні ціни.</a:t>
            </a:r>
          </a:p>
          <a:p>
            <a:endParaRPr lang="uk-UA" dirty="0"/>
          </a:p>
        </p:txBody>
      </p:sp>
    </p:spTree>
    <p:extLst>
      <p:ext uri="{BB962C8B-B14F-4D97-AF65-F5344CB8AC3E}">
        <p14:creationId xmlns:p14="http://schemas.microsoft.com/office/powerpoint/2010/main" val="1672605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Функції котирувальної комісії:</a:t>
            </a:r>
            <a:br>
              <a:rPr lang="uk-UA" dirty="0" smtClean="0"/>
            </a:br>
            <a:endParaRPr lang="uk-UA" dirty="0"/>
          </a:p>
        </p:txBody>
      </p:sp>
      <p:sp>
        <p:nvSpPr>
          <p:cNvPr id="3" name="Объект 2"/>
          <p:cNvSpPr>
            <a:spLocks noGrp="1"/>
          </p:cNvSpPr>
          <p:nvPr>
            <p:ph idx="1"/>
          </p:nvPr>
        </p:nvSpPr>
        <p:spPr/>
        <p:txBody>
          <a:bodyPr>
            <a:normAutofit fontScale="70000" lnSpcReduction="20000"/>
          </a:bodyPr>
          <a:lstStyle/>
          <a:p>
            <a:r>
              <a:rPr lang="uk-UA" dirty="0" smtClean="0"/>
              <a:t>складання біржових бюлетенів цін на продукцію, підставою для розрахунку яких є угоди певного дня (періоду), заявки про попит і пропозицію та інші відомості;</a:t>
            </a:r>
          </a:p>
          <a:p>
            <a:r>
              <a:rPr lang="uk-UA" dirty="0" smtClean="0"/>
              <a:t>нагляд за своєчасним наданням брокерам, членами і відвідувачами біржі відомостей про укладені угоди за їх участю;</a:t>
            </a:r>
          </a:p>
          <a:p>
            <a:r>
              <a:rPr lang="uk-UA" dirty="0" smtClean="0"/>
              <a:t>надання інформаційно - довідковому відділу інформації про ціни і кон’юнктуру щодо товарів, які не включені в котирування ціни;</a:t>
            </a:r>
          </a:p>
          <a:p>
            <a:r>
              <a:rPr lang="uk-UA" dirty="0" smtClean="0"/>
              <a:t>надання Біржовому комітету пропозицій про зміни або доповнення до порядку котирування, зміни форм бюлетеня, а також про способи його публікації.</a:t>
            </a:r>
          </a:p>
          <a:p>
            <a:pPr marL="0" indent="0">
              <a:buNone/>
            </a:pPr>
            <a:endParaRPr lang="uk-UA" dirty="0" smtClean="0"/>
          </a:p>
          <a:p>
            <a:pPr marL="0" indent="0">
              <a:buNone/>
            </a:pPr>
            <a:r>
              <a:rPr lang="uk-UA" dirty="0" smtClean="0"/>
              <a:t>Котирувальну комісію очолює один із членів Біржового комітету. До її складу, як правило, входить кілька брокерів. </a:t>
            </a:r>
          </a:p>
          <a:p>
            <a:endParaRPr lang="uk-UA" dirty="0"/>
          </a:p>
        </p:txBody>
      </p:sp>
    </p:spTree>
    <p:extLst>
      <p:ext uri="{BB962C8B-B14F-4D97-AF65-F5344CB8AC3E}">
        <p14:creationId xmlns:p14="http://schemas.microsoft.com/office/powerpoint/2010/main" val="333855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7864" y="116632"/>
            <a:ext cx="5709320" cy="1143000"/>
          </a:xfrm>
        </p:spPr>
        <p:txBody>
          <a:bodyPr>
            <a:noAutofit/>
          </a:bodyPr>
          <a:lstStyle/>
          <a:p>
            <a:r>
              <a:rPr lang="uk-UA" sz="3200" dirty="0" smtClean="0"/>
              <a:t>1.	Процес створення біржі</a:t>
            </a:r>
            <a:endParaRPr lang="uk-UA" sz="32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04664"/>
            <a:ext cx="5094300" cy="5569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7943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dirty="0" smtClean="0"/>
              <a:t>Комісія зі стандартів та якості (експертне бюро) здійснює наступні функції:</a:t>
            </a:r>
            <a:br>
              <a:rPr lang="uk-UA" sz="3200" dirty="0" smtClean="0"/>
            </a:br>
            <a:endParaRPr lang="uk-UA" sz="3200" dirty="0"/>
          </a:p>
        </p:txBody>
      </p:sp>
      <p:sp>
        <p:nvSpPr>
          <p:cNvPr id="3" name="Объект 2"/>
          <p:cNvSpPr>
            <a:spLocks noGrp="1"/>
          </p:cNvSpPr>
          <p:nvPr>
            <p:ph idx="1"/>
          </p:nvPr>
        </p:nvSpPr>
        <p:spPr/>
        <p:txBody>
          <a:bodyPr>
            <a:normAutofit fontScale="92500" lnSpcReduction="20000"/>
          </a:bodyPr>
          <a:lstStyle/>
          <a:p>
            <a:r>
              <a:rPr lang="uk-UA" dirty="0" smtClean="0"/>
              <a:t>визначення якісних характеристик товару, його виду, походження, стану на момент експертизи;</a:t>
            </a:r>
          </a:p>
          <a:p>
            <a:r>
              <a:rPr lang="uk-UA" dirty="0" smtClean="0"/>
              <a:t>встановлення приблизної вартості товару;</a:t>
            </a:r>
          </a:p>
          <a:p>
            <a:r>
              <a:rPr lang="uk-UA" dirty="0" smtClean="0"/>
              <a:t>консультація із загальних і спеціальних питань у спірних випадках;</a:t>
            </a:r>
          </a:p>
          <a:p>
            <a:r>
              <a:rPr lang="uk-UA" dirty="0" smtClean="0"/>
              <a:t>розробка біржових стандартів, типових біржових контрактів;</a:t>
            </a:r>
          </a:p>
          <a:p>
            <a:r>
              <a:rPr lang="uk-UA" dirty="0" smtClean="0"/>
              <a:t>реєстрація, тобто прийняття до обігу і котирування товарів на біржі. </a:t>
            </a:r>
          </a:p>
          <a:p>
            <a:endParaRPr lang="uk-UA" dirty="0"/>
          </a:p>
        </p:txBody>
      </p:sp>
    </p:spTree>
    <p:extLst>
      <p:ext uri="{BB962C8B-B14F-4D97-AF65-F5344CB8AC3E}">
        <p14:creationId xmlns:p14="http://schemas.microsoft.com/office/powerpoint/2010/main" val="1269950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62500" lnSpcReduction="20000"/>
          </a:bodyPr>
          <a:lstStyle/>
          <a:p>
            <a:pPr algn="just"/>
            <a:r>
              <a:rPr lang="uk-UA" b="1" dirty="0" smtClean="0"/>
              <a:t>Біржовий арбітраж </a:t>
            </a:r>
            <a:r>
              <a:rPr lang="uk-UA" dirty="0" smtClean="0"/>
              <a:t>( арбітражна комісія) - оперативно розглядає спірні питання, що виникають між членами біржі та іншими учасниками біржових торгів під час укладання та виконання біржових угод. Арбітражна комісія не має повноважень зобов’язати сторони виконувати її рішення і, по суті, є узгоджувальною. Арбітражна комісія надає консультаційні послуги з питань, що входять до її компетенції, аналізує правову практику біржі й розробляє напрямки її вдосконалення.</a:t>
            </a:r>
          </a:p>
          <a:p>
            <a:pPr algn="just"/>
            <a:r>
              <a:rPr lang="uk-UA" b="1" dirty="0" smtClean="0"/>
              <a:t>Комісія з торгової </a:t>
            </a:r>
            <a:r>
              <a:rPr lang="uk-UA" dirty="0" smtClean="0"/>
              <a:t>(ділової) </a:t>
            </a:r>
            <a:r>
              <a:rPr lang="uk-UA" b="1" dirty="0" smtClean="0"/>
              <a:t>етики</a:t>
            </a:r>
            <a:r>
              <a:rPr lang="uk-UA" dirty="0" smtClean="0"/>
              <a:t>. Виконує функції дотримання членами біржі та її учасниками норм і правил дисципліни </a:t>
            </a:r>
            <a:r>
              <a:rPr lang="uk-UA" dirty="0" err="1" smtClean="0"/>
              <a:t>виконан¬ня</a:t>
            </a:r>
            <a:r>
              <a:rPr lang="uk-UA" dirty="0" smtClean="0"/>
              <a:t> та проведення торгів. Крім перерахованих функцій, комісія виконує функцію контролю правил біржових торгів, інформування біржового комітету про порушення і підготовку відповідних документів. Комісія здійснює підготовку пропозицій про заміну повноважень учасників і представників.</a:t>
            </a:r>
          </a:p>
          <a:p>
            <a:pPr algn="just"/>
            <a:r>
              <a:rPr lang="uk-UA" b="1" dirty="0" smtClean="0"/>
              <a:t>Комісія з прийому нових членів біржі </a:t>
            </a:r>
            <a:r>
              <a:rPr lang="uk-UA" dirty="0" smtClean="0"/>
              <a:t>виконує наступні функції: розглядає заяви про прийняття членів біржі, аналізує фінансове і господарське становище фірм, підприємств, які виявили бажання стати членами біржі, здійснює оцінку професійних і ділових якостей нових членів біржі, розробляє прогнози і рекомендації Біржовому комітету (Раді директорів) про прийняття нових членів біржі.</a:t>
            </a:r>
          </a:p>
          <a:p>
            <a:endParaRPr lang="uk-UA" dirty="0"/>
          </a:p>
        </p:txBody>
      </p:sp>
    </p:spTree>
    <p:extLst>
      <p:ext uri="{BB962C8B-B14F-4D97-AF65-F5344CB8AC3E}">
        <p14:creationId xmlns:p14="http://schemas.microsoft.com/office/powerpoint/2010/main" val="1976556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62500" lnSpcReduction="20000"/>
          </a:bodyPr>
          <a:lstStyle/>
          <a:p>
            <a:pPr algn="just"/>
            <a:r>
              <a:rPr lang="uk-UA" sz="3400" dirty="0" smtClean="0"/>
              <a:t>Серед комерційних організацій, які створюються біржею, є розрахункова палата, біржові складські приміщення.</a:t>
            </a:r>
          </a:p>
          <a:p>
            <a:pPr marL="0" indent="0" algn="just">
              <a:buNone/>
            </a:pPr>
            <a:endParaRPr lang="uk-UA" sz="3400" b="1" dirty="0" smtClean="0"/>
          </a:p>
          <a:p>
            <a:pPr marL="0" indent="0" algn="just">
              <a:buNone/>
            </a:pPr>
            <a:r>
              <a:rPr lang="uk-UA" sz="3400" b="1" dirty="0" smtClean="0"/>
              <a:t>Розрахункова палата </a:t>
            </a:r>
            <a:r>
              <a:rPr lang="uk-UA" sz="3400" dirty="0" smtClean="0"/>
              <a:t>– єдиний </a:t>
            </a:r>
            <a:r>
              <a:rPr lang="uk-UA" sz="3400" dirty="0" err="1" smtClean="0"/>
              <a:t>розрахунково</a:t>
            </a:r>
            <a:r>
              <a:rPr lang="uk-UA" sz="3400" dirty="0" smtClean="0"/>
              <a:t> - фінансовий центр, який обслуговує біржову торгівлю, тобто реєструє, оперативно здійснює контроль і розрахунки за біржовими операціями, одержує гарантійні внески за контрактами, готує матеріали з угод для Котирувальної комісії.</a:t>
            </a:r>
          </a:p>
          <a:p>
            <a:pPr marL="0" indent="0" algn="just">
              <a:buNone/>
            </a:pPr>
            <a:endParaRPr lang="uk-UA" sz="3400" u="sng" dirty="0" smtClean="0"/>
          </a:p>
          <a:p>
            <a:pPr marL="0" indent="0" algn="just">
              <a:buNone/>
            </a:pPr>
            <a:r>
              <a:rPr lang="uk-UA" sz="3400" u="sng" dirty="0" smtClean="0"/>
              <a:t>Функції і завдання</a:t>
            </a:r>
            <a:r>
              <a:rPr lang="uk-UA" sz="3400" dirty="0" smtClean="0"/>
              <a:t>:</a:t>
            </a:r>
          </a:p>
          <a:p>
            <a:pPr algn="just"/>
            <a:r>
              <a:rPr lang="uk-UA" sz="3400" dirty="0" smtClean="0"/>
              <a:t>реєстрація всіх угод, укладених у біржовому залі протягом біржового дня;</a:t>
            </a:r>
          </a:p>
          <a:p>
            <a:pPr algn="just"/>
            <a:r>
              <a:rPr lang="uk-UA" sz="3400" dirty="0" smtClean="0"/>
              <a:t>реєстрація попиту та пропозиції на біржі за даними відповідних заявок, зроблених продавцями й покупцями;</a:t>
            </a:r>
          </a:p>
          <a:p>
            <a:pPr algn="just"/>
            <a:r>
              <a:rPr lang="uk-UA" sz="3400" dirty="0" smtClean="0"/>
              <a:t>здійснення розрахунків зі сторонами за біржовими угодами;</a:t>
            </a:r>
          </a:p>
          <a:p>
            <a:pPr algn="just"/>
            <a:r>
              <a:rPr lang="uk-UA" sz="3400" dirty="0" smtClean="0"/>
              <a:t>оформлення всіх документів, пов’язаних з розрахунками й реєстрацією угод.</a:t>
            </a:r>
          </a:p>
          <a:p>
            <a:endParaRPr lang="uk-UA" dirty="0"/>
          </a:p>
        </p:txBody>
      </p:sp>
    </p:spTree>
    <p:extLst>
      <p:ext uri="{BB962C8B-B14F-4D97-AF65-F5344CB8AC3E}">
        <p14:creationId xmlns:p14="http://schemas.microsoft.com/office/powerpoint/2010/main" val="1343522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10000"/>
          </a:bodyPr>
          <a:lstStyle/>
          <a:p>
            <a:pPr algn="just"/>
            <a:r>
              <a:rPr lang="uk-UA" dirty="0" smtClean="0"/>
              <a:t>Розрахункова палата виступає третьою стороною по ф’ючерсних угодах, вона стає покупцем стосовно кожного продавця і навпаки.</a:t>
            </a:r>
          </a:p>
          <a:p>
            <a:pPr marL="0" indent="0" algn="just">
              <a:buNone/>
            </a:pPr>
            <a:endParaRPr lang="uk-UA" dirty="0"/>
          </a:p>
          <a:p>
            <a:pPr marL="0" indent="0" algn="just">
              <a:buNone/>
            </a:pPr>
            <a:r>
              <a:rPr lang="uk-UA" dirty="0" smtClean="0"/>
              <a:t>Розрахункова палата через певні періоди здійснює перерахунок всіх рахунків клієнтів, тим самим визначаючи їхнє фінансове становище: виставляє вимоги до оплати різниці тим, хто поніс збиток, і оплачує прибуток учасникам, які виграли..</a:t>
            </a:r>
          </a:p>
          <a:p>
            <a:pPr algn="just"/>
            <a:endParaRPr lang="uk-UA" dirty="0" smtClean="0"/>
          </a:p>
          <a:p>
            <a:pPr algn="just"/>
            <a:r>
              <a:rPr lang="uk-UA" b="1" dirty="0" smtClean="0"/>
              <a:t>Складські приміщення </a:t>
            </a:r>
            <a:r>
              <a:rPr lang="uk-UA" dirty="0" smtClean="0"/>
              <a:t>використовуються біржею для організації постачання товарів. Склади можуть належати біржам, а можуть </a:t>
            </a:r>
            <a:r>
              <a:rPr lang="uk-UA" smtClean="0"/>
              <a:t>бути орендовані</a:t>
            </a:r>
            <a:r>
              <a:rPr lang="uk-UA" dirty="0" smtClean="0"/>
              <a:t>.</a:t>
            </a:r>
          </a:p>
          <a:p>
            <a:endParaRPr lang="uk-UA" dirty="0"/>
          </a:p>
        </p:txBody>
      </p:sp>
    </p:spTree>
    <p:extLst>
      <p:ext uri="{BB962C8B-B14F-4D97-AF65-F5344CB8AC3E}">
        <p14:creationId xmlns:p14="http://schemas.microsoft.com/office/powerpoint/2010/main" val="148523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b="44724"/>
          <a:stretch/>
        </p:blipFill>
        <p:spPr bwMode="auto">
          <a:xfrm>
            <a:off x="635867" y="1268760"/>
            <a:ext cx="6337035"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439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t="54143"/>
          <a:stretch/>
        </p:blipFill>
        <p:spPr bwMode="auto">
          <a:xfrm>
            <a:off x="467543" y="1412776"/>
            <a:ext cx="4248473"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788024" y="332656"/>
            <a:ext cx="3942184" cy="5262979"/>
          </a:xfrm>
          <a:prstGeom prst="rect">
            <a:avLst/>
          </a:prstGeom>
        </p:spPr>
        <p:txBody>
          <a:bodyPr wrap="square">
            <a:spAutoFit/>
          </a:bodyPr>
          <a:lstStyle/>
          <a:p>
            <a:r>
              <a:rPr lang="uk-UA" sz="1600" dirty="0" smtClean="0">
                <a:latin typeface="Times New Roman" pitchFamily="18" charset="0"/>
                <a:cs typeface="Times New Roman" pitchFamily="18" charset="0"/>
              </a:rPr>
              <a:t>Основні положення статуту біржі (стаття 6 Закону України </a:t>
            </a:r>
            <a:r>
              <a:rPr lang="uk-UA" sz="1600" dirty="0" err="1" smtClean="0">
                <a:latin typeface="Times New Roman" pitchFamily="18" charset="0"/>
                <a:cs typeface="Times New Roman" pitchFamily="18" charset="0"/>
              </a:rPr>
              <a:t>„Про</a:t>
            </a:r>
            <a:r>
              <a:rPr lang="uk-UA" sz="1600" dirty="0" smtClean="0">
                <a:latin typeface="Times New Roman" pitchFamily="18" charset="0"/>
                <a:cs typeface="Times New Roman" pitchFamily="18" charset="0"/>
              </a:rPr>
              <a:t> товарну біржу”):</a:t>
            </a:r>
          </a:p>
          <a:p>
            <a:endParaRPr lang="uk-UA" sz="1600" dirty="0" smtClean="0"/>
          </a:p>
          <a:p>
            <a:r>
              <a:rPr lang="uk-UA" sz="1600" dirty="0" smtClean="0"/>
              <a:t>• найменування та місцезнаходження біржі; </a:t>
            </a:r>
          </a:p>
          <a:p>
            <a:r>
              <a:rPr lang="uk-UA" sz="1600" dirty="0" smtClean="0"/>
              <a:t>• склад засновників; </a:t>
            </a:r>
          </a:p>
          <a:p>
            <a:r>
              <a:rPr lang="uk-UA" sz="1600" dirty="0" smtClean="0"/>
              <a:t>• предмет і цілі діяльності біржі; </a:t>
            </a:r>
          </a:p>
          <a:p>
            <a:r>
              <a:rPr lang="uk-UA" sz="1600" dirty="0" smtClean="0"/>
              <a:t>• види фондів, що утворюються біржею, та їх розміри; </a:t>
            </a:r>
          </a:p>
          <a:p>
            <a:r>
              <a:rPr lang="uk-UA" sz="1600" dirty="0" smtClean="0"/>
              <a:t>• органи управління біржею, порядок їх утворення й компетенція, організаційна структура біржі; </a:t>
            </a:r>
          </a:p>
          <a:p>
            <a:r>
              <a:rPr lang="uk-UA" sz="1600" dirty="0" smtClean="0"/>
              <a:t>• порядок прийняття у члени біржі та припинення членства; </a:t>
            </a:r>
          </a:p>
          <a:p>
            <a:r>
              <a:rPr lang="uk-UA" sz="1600" dirty="0" smtClean="0"/>
              <a:t>• права й обов’язки членів біржі та біржі перед третіми особами, а також членів біржі перед біржею й біржі перед її членами;</a:t>
            </a:r>
          </a:p>
          <a:p>
            <a:r>
              <a:rPr lang="uk-UA" sz="1600" dirty="0" smtClean="0"/>
              <a:t>• порядок і умови застосування санкцій;</a:t>
            </a:r>
          </a:p>
          <a:p>
            <a:r>
              <a:rPr lang="uk-UA" sz="1600" dirty="0" smtClean="0"/>
              <a:t>• майнова відповідальність членів біржі;</a:t>
            </a:r>
            <a:endParaRPr lang="uk-UA" sz="1400" dirty="0" smtClean="0"/>
          </a:p>
          <a:p>
            <a:r>
              <a:rPr lang="uk-UA" sz="1600" dirty="0" smtClean="0"/>
              <a:t>• порядок припинення діяльності біржі. </a:t>
            </a:r>
            <a:endParaRPr lang="uk-UA" sz="1600" dirty="0"/>
          </a:p>
        </p:txBody>
      </p:sp>
    </p:spTree>
    <p:extLst>
      <p:ext uri="{BB962C8B-B14F-4D97-AF65-F5344CB8AC3E}">
        <p14:creationId xmlns:p14="http://schemas.microsoft.com/office/powerpoint/2010/main" val="140947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556792"/>
            <a:ext cx="7500059" cy="245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340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88640"/>
            <a:ext cx="8229600" cy="1401019"/>
          </a:xfrm>
        </p:spPr>
        <p:txBody>
          <a:bodyPr>
            <a:normAutofit fontScale="77500" lnSpcReduction="20000"/>
          </a:bodyPr>
          <a:lstStyle/>
          <a:p>
            <a:r>
              <a:rPr lang="uk-UA" dirty="0" smtClean="0"/>
              <a:t>Організаційна структура біржі будується з урахуванням забезпечення її високої ліквідності, низького рівня витрат, можливості швидкої та поточної інформованості всіх учасників торгівлі й коригування їх дій. </a:t>
            </a:r>
            <a:endParaRPr lang="uk-U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68978"/>
            <a:ext cx="7069557" cy="2739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82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6225" y="1052736"/>
            <a:ext cx="7719731" cy="4598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793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20000"/>
          </a:bodyPr>
          <a:lstStyle/>
          <a:p>
            <a:pPr algn="just"/>
            <a:r>
              <a:rPr lang="uk-UA" dirty="0" smtClean="0"/>
              <a:t>Органи управління біржі складаються з громадської і стаціонарної структури.</a:t>
            </a:r>
          </a:p>
          <a:p>
            <a:pPr algn="just"/>
            <a:r>
              <a:rPr lang="uk-UA" dirty="0" smtClean="0"/>
              <a:t>Громадська структура включає загальні збори членів біржі, які є вищим законодавчим органом управління (скликаються щорічно Біржовою радою), і виборні органи в особі Біржової ради (комітету) на чолі з Правлінням біржі й ревізійною комісією. Стаціонарна структура біржі призначена для ведення господарської біржової діяльності.</a:t>
            </a:r>
          </a:p>
          <a:p>
            <a:pPr algn="just"/>
            <a:r>
              <a:rPr lang="uk-UA" dirty="0" smtClean="0"/>
              <a:t>Компетенція і функції громадської структури відрізняються й можуть бути специфічними на різних біржах.</a:t>
            </a:r>
          </a:p>
          <a:p>
            <a:endParaRPr lang="uk-UA" dirty="0"/>
          </a:p>
        </p:txBody>
      </p:sp>
    </p:spTree>
    <p:extLst>
      <p:ext uri="{BB962C8B-B14F-4D97-AF65-F5344CB8AC3E}">
        <p14:creationId xmlns:p14="http://schemas.microsoft.com/office/powerpoint/2010/main" val="210948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smtClean="0"/>
              <a:t>Вищим органом управління біржі є загальні збори її членів. У період між загальними зборами членів біржі управління нею здійснює біржовий комітет (рада біржі). Контролюючим органом біржі є контрольна (ревізійна) комісія.  Біржовий комітет (рада біржі) й контрольна (ревізійна) комісія обираються загальними зборами членів біржі.</a:t>
            </a:r>
            <a:endParaRPr lang="uk-UA" dirty="0"/>
          </a:p>
        </p:txBody>
      </p:sp>
    </p:spTree>
    <p:extLst>
      <p:ext uri="{BB962C8B-B14F-4D97-AF65-F5344CB8AC3E}">
        <p14:creationId xmlns:p14="http://schemas.microsoft.com/office/powerpoint/2010/main" val="33939345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1559</Words>
  <Application>Microsoft Office PowerPoint</Application>
  <PresentationFormat>Экран (4:3)</PresentationFormat>
  <Paragraphs>102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ОРГАНІЗАЦІЯ БІРЖІ ТА ЇЇ УПРАВЛІННЯ  1. Порядок створення товарної біржі. 2. Органи управління й організаційна структура біржі. </vt:lpstr>
      <vt:lpstr>1. Процес створення біржі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Функції загальних зборів</vt:lpstr>
      <vt:lpstr>Презентация PowerPoint</vt:lpstr>
      <vt:lpstr>Презентация PowerPoint</vt:lpstr>
      <vt:lpstr>Функції  загальних зборів членів біржі: </vt:lpstr>
      <vt:lpstr> Постійно діючим органом управління в період між загальними зборами членів товарної біржі є Біржова Рада (комітет). Вона є контрольно-розпорядчим органом поточного управління біржею і вирішує наступні питання її діяльності: </vt:lpstr>
      <vt:lpstr>Презентация PowerPoint</vt:lpstr>
      <vt:lpstr>Презентация PowerPoint</vt:lpstr>
      <vt:lpstr>Презентация PowerPoint</vt:lpstr>
      <vt:lpstr>Презентация PowerPoint</vt:lpstr>
      <vt:lpstr>Функції котирувальної комісії: </vt:lpstr>
      <vt:lpstr>Комісія зі стандартів та якості (експертне бюро) здійснює наступні функції: </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БІРЖІ ТА ЇЇ УПРАВЛІННЯ  1. Порядок створення товарної біржі. 2. Органи управління й організаційна структура біржі. </dc:title>
  <dc:creator>user</dc:creator>
  <cp:lastModifiedBy>user</cp:lastModifiedBy>
  <cp:revision>13</cp:revision>
  <dcterms:created xsi:type="dcterms:W3CDTF">2020-11-06T06:57:38Z</dcterms:created>
  <dcterms:modified xsi:type="dcterms:W3CDTF">2020-11-06T07:13:22Z</dcterms:modified>
</cp:coreProperties>
</file>