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8" r:id="rId17"/>
    <p:sldId id="319" r:id="rId18"/>
    <p:sldId id="316" r:id="rId19"/>
    <p:sldId id="317" r:id="rId20"/>
    <p:sldId id="298" r:id="rId21"/>
    <p:sldId id="262" r:id="rId22"/>
    <p:sldId id="263" r:id="rId23"/>
    <p:sldId id="264" r:id="rId24"/>
    <p:sldId id="266" r:id="rId25"/>
    <p:sldId id="320" r:id="rId26"/>
    <p:sldId id="265" r:id="rId27"/>
    <p:sldId id="267" r:id="rId28"/>
    <p:sldId id="268" r:id="rId29"/>
    <p:sldId id="270" r:id="rId30"/>
    <p:sldId id="321" r:id="rId31"/>
    <p:sldId id="324" r:id="rId32"/>
    <p:sldId id="326" r:id="rId33"/>
    <p:sldId id="327" r:id="rId34"/>
    <p:sldId id="328" r:id="rId35"/>
    <p:sldId id="329" r:id="rId36"/>
    <p:sldId id="330" r:id="rId37"/>
    <p:sldId id="331" r:id="rId38"/>
    <p:sldId id="322" r:id="rId39"/>
    <p:sldId id="332" r:id="rId40"/>
    <p:sldId id="333" r:id="rId41"/>
    <p:sldId id="272" r:id="rId42"/>
    <p:sldId id="273" r:id="rId43"/>
    <p:sldId id="277" r:id="rId44"/>
    <p:sldId id="285" r:id="rId45"/>
    <p:sldId id="286" r:id="rId46"/>
    <p:sldId id="287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a-referat.com/%D0%9F%D1%80%D0%BE_%D0%BF%D1%80%D0%BE%D0%B1%D0%BB%D0%B5%D0%BC%D0%B8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a-referat.com/%D0%A4%D1%96%D1%80%D0%BC%D0%BE%D0%B2%D0%B8%D0%B9_%D1%81%D1%82%D0%B8%D0%BB%D1%8C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67622/marketing/organizatsiya_roboti_oblasti_reklami_zvyazkiv_gromadskistyu#srcannot_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147002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рганізація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роботи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ПР-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агенції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ПР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відділу в 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організації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Презентація навчальної дисципліни</a:t>
            </a:r>
          </a:p>
        </p:txBody>
      </p:sp>
    </p:spTree>
    <p:extLst>
      <p:ext uri="{BB962C8B-B14F-4D97-AF65-F5344CB8AC3E}">
        <p14:creationId xmlns:p14="http://schemas.microsoft.com/office/powerpoint/2010/main" val="2851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4176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Від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репутації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залежить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і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рівень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доходів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фірми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(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організації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),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адже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ринковій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економіці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значну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частину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її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комерційної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ціни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становлять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нематеріальні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активи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—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кваліфікація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кадрів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спеціальні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компетенції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фінансова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стабільність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права на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товарні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знаки і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торгові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марки,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патенти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авторитет на ринку,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маркетингові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прийомі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суспільний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вплив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тощо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репутацією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тісно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пов'язаний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імідж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(англ.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image —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образ) —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цілеспрямовано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сформований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наділений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певними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ціннісними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характеристиками образ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фізичної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юридичної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особи з метою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забезпечення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його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популярності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визнання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авторитету 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певному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соціальному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середовищі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суспільної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значущості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його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діяльності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Картинки по запросу &quot;малюнки імідж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320480" cy="58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1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РОЛЬ </a:t>
            </a:r>
            <a:r>
              <a:rPr lang="ru-RU" b="1" cap="all" dirty="0"/>
              <a:t>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err="1">
                <a:solidFill>
                  <a:srgbClr val="C00000"/>
                </a:solidFill>
              </a:rPr>
              <a:t>Суттєвими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елементами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іміджу</a:t>
            </a:r>
            <a:r>
              <a:rPr lang="ru-RU" sz="1400" b="1" dirty="0">
                <a:solidFill>
                  <a:srgbClr val="C00000"/>
                </a:solidFill>
              </a:rPr>
              <a:t> будь-</a:t>
            </a:r>
            <a:r>
              <a:rPr lang="ru-RU" sz="1400" b="1" dirty="0" err="1">
                <a:solidFill>
                  <a:srgbClr val="C00000"/>
                </a:solidFill>
              </a:rPr>
              <a:t>якої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фірми</a:t>
            </a:r>
            <a:r>
              <a:rPr lang="ru-RU" sz="1400" b="1" dirty="0">
                <a:solidFill>
                  <a:srgbClr val="C00000"/>
                </a:solidFill>
              </a:rPr>
              <a:t> (</a:t>
            </a:r>
            <a:r>
              <a:rPr lang="ru-RU" sz="1400" b="1" dirty="0" err="1">
                <a:solidFill>
                  <a:srgbClr val="C00000"/>
                </a:solidFill>
              </a:rPr>
              <a:t>організації</a:t>
            </a:r>
            <a:r>
              <a:rPr lang="ru-RU" sz="1400" b="1" dirty="0">
                <a:solidFill>
                  <a:srgbClr val="C00000"/>
                </a:solidFill>
              </a:rPr>
              <a:t>) є: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продукт, </a:t>
            </a:r>
            <a:r>
              <a:rPr lang="ru-RU" sz="1400" dirty="0" err="1">
                <a:solidFill>
                  <a:srgbClr val="C00000"/>
                </a:solidFill>
              </a:rPr>
              <a:t>послуга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якість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ціна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сервіс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технологічний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потенціал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наукові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досягнення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використання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енергозберігаючих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екологічно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чистих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технологій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економічний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потенціал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конкурентоспроможність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можливість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реінвестування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коштів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розвиток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виробництва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ефективність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управління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професіоналізм</a:t>
            </a:r>
            <a:r>
              <a:rPr lang="ru-RU" sz="1400" dirty="0">
                <a:solidFill>
                  <a:srgbClr val="C00000"/>
                </a:solidFill>
              </a:rPr>
              <a:t> менеджменту, </a:t>
            </a:r>
            <a:r>
              <a:rPr lang="ru-RU" sz="1400" dirty="0" err="1">
                <a:solidFill>
                  <a:srgbClr val="C00000"/>
                </a:solidFill>
              </a:rPr>
              <a:t>рівень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корпоративної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культури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владою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клієнтами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популярність</a:t>
            </a:r>
            <a:r>
              <a:rPr lang="ru-RU" sz="1400" dirty="0">
                <a:solidFill>
                  <a:srgbClr val="C00000"/>
                </a:solidFill>
              </a:rPr>
              <a:t> бренду, </a:t>
            </a:r>
            <a:r>
              <a:rPr lang="ru-RU" sz="1400" dirty="0" err="1">
                <a:solidFill>
                  <a:srgbClr val="C00000"/>
                </a:solidFill>
              </a:rPr>
              <a:t>прозорість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відносин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репутація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персоналом (</a:t>
            </a:r>
            <a:r>
              <a:rPr lang="ru-RU" sz="1400" dirty="0" err="1">
                <a:solidFill>
                  <a:srgbClr val="C00000"/>
                </a:solidFill>
              </a:rPr>
              <a:t>рівень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зарплати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соціальні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гарантії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щирість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взаємодії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гуманістична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сутність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створення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робочих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місць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благодійництво</a:t>
            </a:r>
            <a:r>
              <a:rPr lang="ru-RU" sz="1400" dirty="0">
                <a:solidFill>
                  <a:srgbClr val="C00000"/>
                </a:solidFill>
              </a:rPr>
              <a:t> і </a:t>
            </a:r>
            <a:r>
              <a:rPr lang="ru-RU" sz="1400" dirty="0" err="1">
                <a:solidFill>
                  <a:srgbClr val="C00000"/>
                </a:solidFill>
              </a:rPr>
              <a:t>співпраця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громадськістю</a:t>
            </a:r>
            <a:r>
              <a:rPr lang="ru-RU" sz="1400" dirty="0">
                <a:solidFill>
                  <a:srgbClr val="C00000"/>
                </a:solidFill>
              </a:rPr>
              <a:t>).</a:t>
            </a:r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Імідж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будь-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суб'єкта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бути </a:t>
            </a:r>
            <a:r>
              <a:rPr lang="ru-RU" b="1" dirty="0" err="1">
                <a:solidFill>
                  <a:srgbClr val="002060"/>
                </a:solidFill>
              </a:rPr>
              <a:t>основним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стабільним</a:t>
            </a:r>
            <a:r>
              <a:rPr lang="ru-RU" b="1" dirty="0">
                <a:solidFill>
                  <a:srgbClr val="002060"/>
                </a:solidFill>
              </a:rPr>
              <a:t>) і </a:t>
            </a:r>
            <a:r>
              <a:rPr lang="ru-RU" b="1" dirty="0" err="1">
                <a:solidFill>
                  <a:srgbClr val="002060"/>
                </a:solidFill>
              </a:rPr>
              <a:t>поточним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змінюється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відповідно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вимог</a:t>
            </a:r>
            <a:r>
              <a:rPr lang="ru-RU" dirty="0">
                <a:solidFill>
                  <a:srgbClr val="002060"/>
                </a:solidFill>
              </a:rPr>
              <a:t> часу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sz="2100" dirty="0" err="1"/>
              <a:t>Залежно</a:t>
            </a:r>
            <a:r>
              <a:rPr lang="ru-RU" sz="2100" dirty="0"/>
              <a:t> </a:t>
            </a:r>
            <a:r>
              <a:rPr lang="ru-RU" sz="2100" dirty="0" err="1"/>
              <a:t>від</a:t>
            </a:r>
            <a:r>
              <a:rPr lang="ru-RU" sz="2100" dirty="0"/>
              <a:t> </a:t>
            </a:r>
            <a:r>
              <a:rPr lang="ru-RU" sz="2100" dirty="0" err="1"/>
              <a:t>змісту</a:t>
            </a:r>
            <a:r>
              <a:rPr lang="ru-RU" sz="2100" dirty="0"/>
              <a:t> </a:t>
            </a:r>
            <a:r>
              <a:rPr lang="ru-RU" sz="2100" dirty="0" err="1"/>
              <a:t>діяльності</a:t>
            </a:r>
            <a:r>
              <a:rPr lang="ru-RU" sz="2100" dirty="0"/>
              <a:t> </a:t>
            </a:r>
            <a:r>
              <a:rPr lang="ru-RU" sz="2100" dirty="0" err="1"/>
              <a:t>фірми</a:t>
            </a:r>
            <a:r>
              <a:rPr lang="ru-RU" sz="2100" dirty="0"/>
              <a:t> (</a:t>
            </a:r>
            <a:r>
              <a:rPr lang="ru-RU" sz="2100" dirty="0" err="1"/>
              <a:t>організації</a:t>
            </a:r>
            <a:r>
              <a:rPr lang="ru-RU" sz="2100" dirty="0"/>
              <a:t>), </a:t>
            </a:r>
            <a:r>
              <a:rPr lang="ru-RU" sz="2100" dirty="0" err="1"/>
              <a:t>особливостей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внутрішнього</a:t>
            </a:r>
            <a:r>
              <a:rPr lang="ru-RU" sz="2100" dirty="0"/>
              <a:t> і </a:t>
            </a:r>
            <a:r>
              <a:rPr lang="ru-RU" sz="2100" dirty="0" err="1"/>
              <a:t>зовнішнього</a:t>
            </a:r>
            <a:r>
              <a:rPr lang="ru-RU" sz="2100" dirty="0"/>
              <a:t> </a:t>
            </a:r>
            <a:r>
              <a:rPr lang="ru-RU" sz="2100" dirty="0" err="1"/>
              <a:t>середовищ</a:t>
            </a:r>
            <a:r>
              <a:rPr lang="ru-RU" sz="2100" dirty="0"/>
              <a:t> у </a:t>
            </a:r>
            <a:r>
              <a:rPr lang="ru-RU" sz="2100" dirty="0" err="1"/>
              <a:t>створенні</a:t>
            </a:r>
            <a:r>
              <a:rPr lang="ru-RU" sz="2100" dirty="0"/>
              <a:t> </a:t>
            </a:r>
            <a:r>
              <a:rPr lang="ru-RU" sz="2100" dirty="0" err="1"/>
              <a:t>іміджу</a:t>
            </a:r>
            <a:r>
              <a:rPr lang="ru-RU" sz="2100" dirty="0"/>
              <a:t> </a:t>
            </a:r>
            <a:r>
              <a:rPr lang="ru-RU" sz="2100" dirty="0" err="1"/>
              <a:t>можуть</a:t>
            </a:r>
            <a:r>
              <a:rPr lang="ru-RU" sz="2100" dirty="0"/>
              <a:t> бути </a:t>
            </a:r>
            <a:r>
              <a:rPr lang="ru-RU" sz="2100" dirty="0" err="1"/>
              <a:t>використані</a:t>
            </a:r>
            <a:r>
              <a:rPr lang="ru-RU" sz="2100" dirty="0"/>
              <a:t> й </a:t>
            </a:r>
            <a:r>
              <a:rPr lang="ru-RU" sz="2100" dirty="0" err="1"/>
              <a:t>інші</a:t>
            </a:r>
            <a:r>
              <a:rPr lang="ru-RU" sz="2100" dirty="0"/>
              <a:t> </a:t>
            </a:r>
            <a:r>
              <a:rPr lang="ru-RU" sz="2100" dirty="0" err="1"/>
              <a:t>чинники</a:t>
            </a:r>
            <a:r>
              <a:rPr lang="ru-RU" sz="2100" dirty="0"/>
              <a:t> та </a:t>
            </a:r>
            <a:r>
              <a:rPr lang="ru-RU" sz="2100" dirty="0" err="1"/>
              <a:t>складові</a:t>
            </a:r>
            <a:r>
              <a:rPr lang="ru-RU" sz="21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96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8000" b="1" i="1" dirty="0" err="1">
                <a:solidFill>
                  <a:srgbClr val="FF0000"/>
                </a:solidFill>
              </a:rPr>
              <a:t>Однією</a:t>
            </a:r>
            <a:r>
              <a:rPr lang="ru-RU" sz="8000" b="1" i="1" dirty="0">
                <a:solidFill>
                  <a:srgbClr val="FF0000"/>
                </a:solidFill>
              </a:rPr>
              <a:t> з </a:t>
            </a:r>
            <a:r>
              <a:rPr lang="ru-RU" sz="8000" b="1" i="1" dirty="0" err="1">
                <a:solidFill>
                  <a:srgbClr val="FF0000"/>
                </a:solidFill>
              </a:rPr>
              <a:t>функцій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smtClean="0">
                <a:solidFill>
                  <a:srgbClr val="FF0000"/>
                </a:solidFill>
              </a:rPr>
              <a:t>PR</a:t>
            </a:r>
            <a:r>
              <a:rPr lang="ru-RU" sz="8000" b="1" i="1" dirty="0" smtClean="0">
                <a:solidFill>
                  <a:srgbClr val="FF0000"/>
                </a:solidFill>
              </a:rPr>
              <a:t> </a:t>
            </a:r>
            <a:r>
              <a:rPr lang="ru-RU" sz="8000" b="1" i="1" dirty="0">
                <a:solidFill>
                  <a:srgbClr val="FF0000"/>
                </a:solidFill>
              </a:rPr>
              <a:t>є </a:t>
            </a:r>
            <a:r>
              <a:rPr lang="ru-RU" sz="8000" b="1" i="1" dirty="0" err="1">
                <a:solidFill>
                  <a:srgbClr val="FF0000"/>
                </a:solidFill>
              </a:rPr>
              <a:t>запобігання</a:t>
            </a:r>
            <a:r>
              <a:rPr lang="ru-RU" sz="8000" b="1" i="1" dirty="0">
                <a:solidFill>
                  <a:srgbClr val="FF0000"/>
                </a:solidFill>
              </a:rPr>
              <a:t> і </a:t>
            </a:r>
            <a:r>
              <a:rPr lang="ru-RU" sz="8000" b="1" i="1" dirty="0" err="1">
                <a:solidFill>
                  <a:srgbClr val="FF0000"/>
                </a:solidFill>
              </a:rPr>
              <a:t>подолання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ru-RU" sz="8000" b="1" i="1" dirty="0" err="1">
                <a:solidFill>
                  <a:srgbClr val="FF0000"/>
                </a:solidFill>
              </a:rPr>
              <a:t>кризових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ru-RU" sz="8000" b="1" i="1" dirty="0" err="1" smtClean="0">
                <a:solidFill>
                  <a:srgbClr val="FF0000"/>
                </a:solidFill>
              </a:rPr>
              <a:t>ситуацій</a:t>
            </a:r>
            <a:endParaRPr lang="ru-RU" sz="8000" b="1" i="1" dirty="0" smtClean="0">
              <a:solidFill>
                <a:srgbClr val="FF0000"/>
              </a:solidFill>
            </a:endParaRPr>
          </a:p>
          <a:p>
            <a:endParaRPr lang="uk-UA" sz="4000" dirty="0">
              <a:solidFill>
                <a:srgbClr val="FF0000"/>
              </a:solidFill>
            </a:endParaRPr>
          </a:p>
          <a:p>
            <a:endParaRPr lang="uk-UA" sz="4000" dirty="0" smtClean="0">
              <a:solidFill>
                <a:srgbClr val="FF0000"/>
              </a:solidFill>
            </a:endParaRP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500" b="1" dirty="0">
                <a:solidFill>
                  <a:srgbClr val="FF0000"/>
                </a:solidFill>
              </a:rPr>
              <a:t>Вони </a:t>
            </a:r>
            <a:r>
              <a:rPr lang="ru-RU" sz="5500" b="1" dirty="0" err="1">
                <a:solidFill>
                  <a:srgbClr val="FF0000"/>
                </a:solidFill>
              </a:rPr>
              <a:t>можуть</a:t>
            </a:r>
            <a:r>
              <a:rPr lang="ru-RU" sz="5500" b="1" dirty="0">
                <a:solidFill>
                  <a:srgbClr val="FF0000"/>
                </a:solidFill>
              </a:rPr>
              <a:t> бути </a:t>
            </a:r>
            <a:r>
              <a:rPr lang="ru-RU" sz="5500" b="1" dirty="0" err="1" smtClean="0">
                <a:solidFill>
                  <a:srgbClr val="FF0000"/>
                </a:solidFill>
              </a:rPr>
              <a:t>спричинені</a:t>
            </a:r>
            <a:r>
              <a:rPr lang="uk-UA" sz="5500" b="1" dirty="0">
                <a:solidFill>
                  <a:srgbClr val="FF0000"/>
                </a:solidFill>
              </a:rPr>
              <a:t>:</a:t>
            </a:r>
            <a:endParaRPr lang="en-US" sz="55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r>
              <a:rPr lang="ru-RU" sz="4300" dirty="0" err="1"/>
              <a:t>змінами</a:t>
            </a:r>
            <a:r>
              <a:rPr lang="ru-RU" sz="4300" dirty="0"/>
              <a:t> у </a:t>
            </a:r>
            <a:r>
              <a:rPr lang="ru-RU" sz="4300" dirty="0" err="1" smtClean="0"/>
              <a:t>довкіллі</a:t>
            </a:r>
            <a:r>
              <a:rPr lang="ru-RU" sz="4300" dirty="0" smtClean="0"/>
              <a:t> </a:t>
            </a:r>
            <a:r>
              <a:rPr lang="ru-RU" sz="4300" dirty="0"/>
              <a:t>(</a:t>
            </a:r>
            <a:r>
              <a:rPr lang="ru-RU" sz="4300" dirty="0" err="1"/>
              <a:t>повені</a:t>
            </a:r>
            <a:r>
              <a:rPr lang="ru-RU" sz="4300" dirty="0"/>
              <a:t>, </a:t>
            </a:r>
            <a:r>
              <a:rPr lang="ru-RU" sz="4300" dirty="0" err="1"/>
              <a:t>землетруси</a:t>
            </a:r>
            <a:r>
              <a:rPr lang="ru-RU" sz="4300" dirty="0"/>
              <a:t>, </a:t>
            </a:r>
            <a:r>
              <a:rPr lang="ru-RU" sz="4300" dirty="0" err="1"/>
              <a:t>пожежі</a:t>
            </a:r>
            <a:r>
              <a:rPr lang="ru-RU" sz="4300" dirty="0"/>
              <a:t>, </a:t>
            </a:r>
            <a:r>
              <a:rPr lang="ru-RU" sz="4300" dirty="0" err="1"/>
              <a:t>урагани</a:t>
            </a:r>
            <a:r>
              <a:rPr lang="ru-RU" sz="4300" dirty="0"/>
              <a:t>), </a:t>
            </a:r>
            <a:endParaRPr lang="en-US" sz="4300" dirty="0"/>
          </a:p>
          <a:p>
            <a:r>
              <a:rPr lang="ru-RU" sz="4300" dirty="0" err="1" smtClean="0"/>
              <a:t>деструктивними</a:t>
            </a:r>
            <a:r>
              <a:rPr lang="ru-RU" sz="4300" dirty="0" smtClean="0"/>
              <a:t> </a:t>
            </a:r>
            <a:r>
              <a:rPr lang="ru-RU" sz="4300" dirty="0" err="1"/>
              <a:t>техногенними</a:t>
            </a:r>
            <a:r>
              <a:rPr lang="ru-RU" sz="4300" dirty="0"/>
              <a:t> </a:t>
            </a:r>
            <a:r>
              <a:rPr lang="ru-RU" sz="4300" dirty="0" err="1"/>
              <a:t>процесами</a:t>
            </a:r>
            <a:r>
              <a:rPr lang="ru-RU" sz="4300" dirty="0"/>
              <a:t> (</a:t>
            </a:r>
            <a:r>
              <a:rPr lang="ru-RU" sz="4300" dirty="0" err="1"/>
              <a:t>аварії</a:t>
            </a:r>
            <a:r>
              <a:rPr lang="ru-RU" sz="4300" dirty="0"/>
              <a:t>, ката-</a:t>
            </a:r>
            <a:r>
              <a:rPr lang="ru-RU" sz="4300" dirty="0" err="1"/>
              <a:t>строфи</a:t>
            </a:r>
            <a:r>
              <a:rPr lang="ru-RU" sz="4300" dirty="0" smtClean="0"/>
              <a:t>),</a:t>
            </a:r>
            <a:endParaRPr lang="en-US" sz="4300" dirty="0" smtClean="0"/>
          </a:p>
          <a:p>
            <a:r>
              <a:rPr lang="ru-RU" sz="4300" dirty="0" smtClean="0"/>
              <a:t> </a:t>
            </a:r>
            <a:r>
              <a:rPr lang="ru-RU" sz="4300" dirty="0" err="1"/>
              <a:t>екологічним</a:t>
            </a:r>
            <a:r>
              <a:rPr lang="ru-RU" sz="4300" dirty="0"/>
              <a:t> станом природного </a:t>
            </a:r>
            <a:r>
              <a:rPr lang="ru-RU" sz="4300" dirty="0" err="1"/>
              <a:t>середовища</a:t>
            </a:r>
            <a:r>
              <a:rPr lang="ru-RU" sz="4300" dirty="0"/>
              <a:t> (</a:t>
            </a:r>
            <a:r>
              <a:rPr lang="ru-RU" sz="4300" dirty="0" err="1"/>
              <a:t>забруднення</a:t>
            </a:r>
            <a:r>
              <a:rPr lang="ru-RU" sz="4300" dirty="0"/>
              <a:t> </a:t>
            </a:r>
            <a:r>
              <a:rPr lang="ru-RU" sz="4300" dirty="0" err="1"/>
              <a:t>водойм</a:t>
            </a:r>
            <a:r>
              <a:rPr lang="ru-RU" sz="4300" dirty="0"/>
              <a:t>, </a:t>
            </a:r>
            <a:r>
              <a:rPr lang="ru-RU" sz="4300" dirty="0" err="1"/>
              <a:t>повітря</a:t>
            </a:r>
            <a:r>
              <a:rPr lang="ru-RU" sz="4300" dirty="0"/>
              <a:t>, </a:t>
            </a:r>
            <a:r>
              <a:rPr lang="ru-RU" sz="4300" dirty="0" err="1"/>
              <a:t>ґрунту</a:t>
            </a:r>
            <a:r>
              <a:rPr lang="ru-RU" sz="4300" dirty="0"/>
              <a:t>, </a:t>
            </a:r>
            <a:r>
              <a:rPr lang="ru-RU" sz="4300" dirty="0" err="1"/>
              <a:t>надмірні</a:t>
            </a:r>
            <a:r>
              <a:rPr lang="ru-RU" sz="4300" dirty="0"/>
              <a:t> шуми </a:t>
            </a:r>
            <a:r>
              <a:rPr lang="ru-RU" sz="4300" dirty="0" err="1"/>
              <a:t>тощо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різкими</a:t>
            </a:r>
            <a:r>
              <a:rPr lang="ru-RU" sz="4300" dirty="0" smtClean="0"/>
              <a:t> </a:t>
            </a:r>
            <a:r>
              <a:rPr lang="ru-RU" sz="4300" dirty="0" err="1"/>
              <a:t>змінами</a:t>
            </a:r>
            <a:r>
              <a:rPr lang="ru-RU" sz="4300" dirty="0"/>
              <a:t> в </a:t>
            </a:r>
            <a:r>
              <a:rPr lang="ru-RU" sz="4300" dirty="0" err="1"/>
              <a:t>соціально-політичній</a:t>
            </a:r>
            <a:r>
              <a:rPr lang="ru-RU" sz="4300" dirty="0"/>
              <a:t> </a:t>
            </a:r>
            <a:r>
              <a:rPr lang="ru-RU" sz="4300" dirty="0" err="1"/>
              <a:t>сфері</a:t>
            </a:r>
            <a:r>
              <a:rPr lang="ru-RU" sz="4300" dirty="0"/>
              <a:t> (</a:t>
            </a:r>
            <a:r>
              <a:rPr lang="ru-RU" sz="4300" dirty="0" err="1"/>
              <a:t>соціальні</a:t>
            </a:r>
            <a:r>
              <a:rPr lang="ru-RU" sz="4300" dirty="0"/>
              <a:t>, </a:t>
            </a:r>
            <a:r>
              <a:rPr lang="ru-RU" sz="4300" dirty="0" err="1"/>
              <a:t>політичні</a:t>
            </a:r>
            <a:r>
              <a:rPr lang="ru-RU" sz="4300" dirty="0"/>
              <a:t> </a:t>
            </a:r>
            <a:r>
              <a:rPr lang="ru-RU" sz="4300" dirty="0" err="1"/>
              <a:t>конфлікти</a:t>
            </a:r>
            <a:r>
              <a:rPr lang="ru-RU" sz="4300" dirty="0"/>
              <a:t>, </a:t>
            </a:r>
            <a:r>
              <a:rPr lang="ru-RU" sz="4300" dirty="0" err="1"/>
              <a:t>різкі</a:t>
            </a:r>
            <a:r>
              <a:rPr lang="ru-RU" sz="4300" dirty="0"/>
              <a:t> </a:t>
            </a:r>
            <a:r>
              <a:rPr lang="ru-RU" sz="4300" dirty="0" err="1"/>
              <a:t>коливання</a:t>
            </a:r>
            <a:r>
              <a:rPr lang="ru-RU" sz="4300" dirty="0"/>
              <a:t> </a:t>
            </a:r>
            <a:r>
              <a:rPr lang="ru-RU" sz="4300" dirty="0" err="1"/>
              <a:t>курсів</a:t>
            </a:r>
            <a:r>
              <a:rPr lang="ru-RU" sz="4300" dirty="0"/>
              <a:t> на </a:t>
            </a:r>
            <a:r>
              <a:rPr lang="ru-RU" sz="4300" dirty="0" err="1"/>
              <a:t>біржах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реалізацією</a:t>
            </a:r>
            <a:r>
              <a:rPr lang="ru-RU" sz="4300" dirty="0" smtClean="0"/>
              <a:t> </a:t>
            </a:r>
            <a:r>
              <a:rPr lang="ru-RU" sz="4300" dirty="0" err="1"/>
              <a:t>неякісних</a:t>
            </a:r>
            <a:r>
              <a:rPr lang="ru-RU" sz="4300" dirty="0"/>
              <a:t> </a:t>
            </a:r>
            <a:r>
              <a:rPr lang="ru-RU" sz="4300" dirty="0" err="1"/>
              <a:t>товарів</a:t>
            </a:r>
            <a:r>
              <a:rPr lang="ru-RU" sz="4300" dirty="0"/>
              <a:t> (</a:t>
            </a:r>
            <a:r>
              <a:rPr lang="ru-RU" sz="4300" dirty="0" err="1"/>
              <a:t>фальсифікати</a:t>
            </a:r>
            <a:r>
              <a:rPr lang="ru-RU" sz="4300" dirty="0"/>
              <a:t>, </a:t>
            </a:r>
            <a:r>
              <a:rPr lang="ru-RU" sz="4300" dirty="0" err="1"/>
              <a:t>отруєні</a:t>
            </a:r>
            <a:r>
              <a:rPr lang="ru-RU" sz="4300" dirty="0"/>
              <a:t> </a:t>
            </a:r>
            <a:r>
              <a:rPr lang="ru-RU" sz="4300" dirty="0" err="1"/>
              <a:t>продукти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smtClean="0"/>
              <a:t>нечистоплотною </a:t>
            </a:r>
            <a:r>
              <a:rPr lang="ru-RU" sz="4300" dirty="0"/>
              <a:t>конкурентною </a:t>
            </a:r>
            <a:r>
              <a:rPr lang="ru-RU" sz="4300" dirty="0" err="1"/>
              <a:t>боротьбою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невдалими</a:t>
            </a:r>
            <a:r>
              <a:rPr lang="ru-RU" sz="4300" dirty="0" smtClean="0"/>
              <a:t> </a:t>
            </a:r>
            <a:r>
              <a:rPr lang="ru-RU" sz="4300" dirty="0" err="1"/>
              <a:t>управлінсько-господарськими</a:t>
            </a:r>
            <a:r>
              <a:rPr lang="ru-RU" sz="4300" dirty="0"/>
              <a:t> </a:t>
            </a:r>
            <a:r>
              <a:rPr lang="ru-RU" sz="4300" dirty="0" err="1"/>
              <a:t>рішеннями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наслідками</a:t>
            </a:r>
            <a:r>
              <a:rPr lang="ru-RU" sz="4300" dirty="0" smtClean="0"/>
              <a:t> </a:t>
            </a:r>
            <a:r>
              <a:rPr lang="ru-RU" sz="4300" dirty="0" err="1"/>
              <a:t>чого</a:t>
            </a:r>
            <a:r>
              <a:rPr lang="ru-RU" sz="4300" dirty="0"/>
              <a:t> </a:t>
            </a:r>
            <a:r>
              <a:rPr lang="ru-RU" sz="4300" dirty="0" err="1"/>
              <a:t>можуть</a:t>
            </a:r>
            <a:r>
              <a:rPr lang="ru-RU" sz="4300" dirty="0"/>
              <a:t> бути </a:t>
            </a:r>
            <a:r>
              <a:rPr lang="ru-RU" sz="4300" dirty="0" err="1"/>
              <a:t>банкрутства</a:t>
            </a:r>
            <a:r>
              <a:rPr lang="ru-RU" sz="4300" dirty="0"/>
              <a:t>, </a:t>
            </a:r>
            <a:r>
              <a:rPr lang="ru-RU" sz="4300" dirty="0" err="1"/>
              <a:t>ліквідації</a:t>
            </a:r>
            <a:r>
              <a:rPr lang="ru-RU" sz="4300" dirty="0"/>
              <a:t>, продаж і </a:t>
            </a:r>
            <a:r>
              <a:rPr lang="ru-RU" sz="4300" dirty="0" err="1"/>
              <a:t>злиття</a:t>
            </a:r>
            <a:r>
              <a:rPr lang="ru-RU" sz="4300" dirty="0"/>
              <a:t> </a:t>
            </a:r>
            <a:r>
              <a:rPr lang="ru-RU" sz="4300" dirty="0" err="1"/>
              <a:t>фірм</a:t>
            </a:r>
            <a:r>
              <a:rPr lang="ru-RU" sz="4300" dirty="0"/>
              <a:t> (</a:t>
            </a:r>
            <a:r>
              <a:rPr lang="ru-RU" sz="4300" dirty="0" err="1"/>
              <a:t>організацій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несподіване</a:t>
            </a:r>
            <a:r>
              <a:rPr lang="ru-RU" sz="4300" dirty="0" smtClean="0"/>
              <a:t> </a:t>
            </a:r>
            <a:r>
              <a:rPr lang="ru-RU" sz="4300" dirty="0" err="1"/>
              <a:t>падіння</a:t>
            </a:r>
            <a:r>
              <a:rPr lang="ru-RU" sz="4300" dirty="0"/>
              <a:t> </a:t>
            </a:r>
            <a:r>
              <a:rPr lang="ru-RU" sz="4300" dirty="0" err="1"/>
              <a:t>ціни</a:t>
            </a:r>
            <a:r>
              <a:rPr lang="ru-RU" sz="4300" dirty="0"/>
              <a:t> </a:t>
            </a:r>
            <a:r>
              <a:rPr lang="ru-RU" sz="4300" dirty="0" err="1"/>
              <a:t>акцій</a:t>
            </a:r>
            <a:r>
              <a:rPr lang="ru-RU" sz="4300" dirty="0" smtClean="0"/>
              <a:t>,</a:t>
            </a:r>
            <a:endParaRPr lang="en-US" sz="4300" dirty="0" smtClean="0"/>
          </a:p>
          <a:p>
            <a:r>
              <a:rPr lang="ru-RU" sz="4300" dirty="0" smtClean="0"/>
              <a:t> </a:t>
            </a:r>
            <a:r>
              <a:rPr lang="ru-RU" sz="4300" dirty="0" err="1"/>
              <a:t>відставка</a:t>
            </a:r>
            <a:r>
              <a:rPr lang="ru-RU" sz="4300" dirty="0"/>
              <a:t> </a:t>
            </a:r>
            <a:r>
              <a:rPr lang="ru-RU" sz="4300" dirty="0" err="1"/>
              <a:t>відомих</a:t>
            </a:r>
            <a:r>
              <a:rPr lang="ru-RU" sz="4300" dirty="0"/>
              <a:t> </a:t>
            </a:r>
            <a:r>
              <a:rPr lang="ru-RU" sz="4300" dirty="0" err="1"/>
              <a:t>керівників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скорочення</a:t>
            </a:r>
            <a:r>
              <a:rPr lang="ru-RU" sz="4300" dirty="0" smtClean="0"/>
              <a:t> </a:t>
            </a:r>
            <a:r>
              <a:rPr lang="ru-RU" sz="4300" dirty="0"/>
              <a:t>персоналу та </a:t>
            </a:r>
            <a:r>
              <a:rPr lang="ru-RU" sz="4300" dirty="0" err="1"/>
              <a:t>ін</a:t>
            </a:r>
            <a:r>
              <a:rPr lang="ru-RU" sz="4300" dirty="0"/>
              <a:t>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49176" y="6263304"/>
            <a:ext cx="1957738" cy="3351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2" descr="Картинки по запросу &quot;малюнки імідж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2" y="4149080"/>
            <a:ext cx="298899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1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err="1" smtClean="0">
                <a:solidFill>
                  <a:srgbClr val="0070C0"/>
                </a:solidFill>
              </a:rPr>
              <a:t>Типові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цілі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0070C0"/>
                </a:solidFill>
              </a:rPr>
              <a:t>PR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багато</a:t>
            </a:r>
            <a:r>
              <a:rPr lang="ru-RU" sz="3200" b="1" i="1" dirty="0">
                <a:solidFill>
                  <a:srgbClr val="0070C0"/>
                </a:solidFill>
              </a:rPr>
              <a:t> в </a:t>
            </a:r>
            <a:r>
              <a:rPr lang="ru-RU" sz="3200" b="1" i="1" dirty="0" err="1">
                <a:solidFill>
                  <a:srgbClr val="0070C0"/>
                </a:solidFill>
              </a:rPr>
              <a:t>чому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збігаються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із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цілями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бізнесу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uk-UA" sz="3200" b="1" i="1" dirty="0">
                <a:solidFill>
                  <a:srgbClr val="0070C0"/>
                </a:solidFill>
              </a:rPr>
              <a:t>організації:</a:t>
            </a:r>
            <a:r>
              <a:rPr lang="uk-UA" sz="3200" dirty="0"/>
              <a:t/>
            </a:r>
            <a:br>
              <a:rPr lang="uk-UA" sz="3200" dirty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uk-UA" sz="3500" dirty="0" smtClean="0"/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Зміна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іміджу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зв'язку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новими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видами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Поліпшення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якості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людей,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шукають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роботи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Розповідь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маловідомі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факти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життя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й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завоювання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довіри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майбутнього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розвитку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Зробити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компанію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відомою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ринках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збуту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Підготовка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ринку до нового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випуску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акцій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приватизації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націоналізації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Поліпшення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суспільних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відносин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після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публічної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критики,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заснованої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нерозумінні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цілей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7.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користувачів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клієнтів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продукт.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8.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Відновлення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позитивного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після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кризи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продемонструвала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певна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неефективність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9.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Посилення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аспекті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ризику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й покупки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боку.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10.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Установлення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нового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іміджу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корпоративної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ідентичності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11.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Зробити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відомим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участь у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суспільному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житті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перших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осіб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12.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Підтримка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спонсорських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починань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13.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політиків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14.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дослідницьку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8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Умови успішного</a:t>
            </a:r>
            <a:r>
              <a:rPr lang="en-US" b="1" dirty="0" smtClean="0">
                <a:solidFill>
                  <a:srgbClr val="FF0000"/>
                </a:solidFill>
              </a:rPr>
              <a:t> PR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, </a:t>
            </a:r>
            <a:r>
              <a:rPr lang="ru-RU" dirty="0" err="1"/>
              <a:t>політик</a:t>
            </a:r>
            <a:r>
              <a:rPr lang="ru-RU" dirty="0"/>
              <a:t>, </a:t>
            </a:r>
            <a:r>
              <a:rPr lang="ru-RU" dirty="0" err="1"/>
              <a:t>управлінець</a:t>
            </a:r>
            <a:r>
              <a:rPr lang="ru-RU" dirty="0"/>
              <a:t> </a:t>
            </a:r>
            <a:r>
              <a:rPr lang="ru-RU" dirty="0" err="1"/>
              <a:t>діяв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безпосередню</a:t>
            </a:r>
            <a:r>
              <a:rPr lang="ru-RU" dirty="0"/>
              <a:t> участь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невід'ємним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циклу; знати не </a:t>
            </a:r>
            <a:r>
              <a:rPr lang="ru-RU" dirty="0" err="1"/>
              <a:t>тільки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, а </a:t>
            </a:r>
            <a:r>
              <a:rPr lang="ru-RU" dirty="0" err="1"/>
              <a:t>бачити</a:t>
            </a:r>
            <a:r>
              <a:rPr lang="ru-RU" dirty="0"/>
              <a:t> те, </a:t>
            </a:r>
            <a:r>
              <a:rPr lang="ru-RU" dirty="0" err="1"/>
              <a:t>чого</a:t>
            </a:r>
            <a:r>
              <a:rPr lang="ru-RU" dirty="0"/>
              <a:t> вони не </a:t>
            </a:r>
            <a:r>
              <a:rPr lang="ru-RU" dirty="0" err="1"/>
              <a:t>бачать</a:t>
            </a:r>
            <a:r>
              <a:rPr lang="ru-RU" dirty="0"/>
              <a:t>; </a:t>
            </a:r>
            <a:endParaRPr lang="en-US" dirty="0" smtClean="0"/>
          </a:p>
          <a:p>
            <a:r>
              <a:rPr lang="ru-RU" dirty="0" smtClean="0"/>
              <a:t>бути </a:t>
            </a:r>
            <a:r>
              <a:rPr lang="ru-RU" dirty="0"/>
              <a:t>в </a:t>
            </a:r>
            <a:r>
              <a:rPr lang="ru-RU" dirty="0" err="1"/>
              <a:t>авангарді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передбачати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; </a:t>
            </a:r>
            <a:r>
              <a:rPr lang="ru-RU" dirty="0" err="1"/>
              <a:t>поєднувати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і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(</a:t>
            </a:r>
            <a:r>
              <a:rPr lang="ru-RU" dirty="0" err="1"/>
              <a:t>організації</a:t>
            </a:r>
            <a:r>
              <a:rPr lang="ru-RU" dirty="0"/>
              <a:t>) з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en-US" dirty="0" smtClean="0"/>
              <a:t>PR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36837"/>
            <a:ext cx="4038600" cy="36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0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PR </a:t>
            </a:r>
            <a:r>
              <a:rPr lang="uk-UA" b="1" dirty="0" smtClean="0"/>
              <a:t>для малого та середнього бізнесу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 smtClean="0">
                <a:solidFill>
                  <a:srgbClr val="7030A0"/>
                </a:solidFill>
              </a:rPr>
              <a:t>PR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часто </a:t>
            </a:r>
            <a:r>
              <a:rPr lang="ru-RU" dirty="0" err="1">
                <a:solidFill>
                  <a:srgbClr val="7030A0"/>
                </a:solidFill>
              </a:rPr>
              <a:t>вважають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інструментом</a:t>
            </a:r>
            <a:r>
              <a:rPr lang="ru-RU" dirty="0">
                <a:solidFill>
                  <a:srgbClr val="7030A0"/>
                </a:solidFill>
              </a:rPr>
              <a:t> великих </a:t>
            </a:r>
            <a:r>
              <a:rPr lang="ru-RU" dirty="0" err="1">
                <a:solidFill>
                  <a:srgbClr val="7030A0"/>
                </a:solidFill>
              </a:rPr>
              <a:t>корпорацій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Власники</a:t>
            </a:r>
            <a:r>
              <a:rPr lang="ru-RU" dirty="0">
                <a:solidFill>
                  <a:srgbClr val="7030A0"/>
                </a:solidFill>
              </a:rPr>
              <a:t> малого та </a:t>
            </a:r>
            <a:r>
              <a:rPr lang="ru-RU" dirty="0" err="1">
                <a:solidFill>
                  <a:srgbClr val="7030A0"/>
                </a:solidFill>
              </a:rPr>
              <a:t>середнього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бізнесу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навіть</a:t>
            </a:r>
            <a:r>
              <a:rPr lang="ru-RU" dirty="0">
                <a:solidFill>
                  <a:srgbClr val="7030A0"/>
                </a:solidFill>
              </a:rPr>
              <a:t> не </a:t>
            </a:r>
            <a:r>
              <a:rPr lang="ru-RU" dirty="0" err="1">
                <a:solidFill>
                  <a:srgbClr val="7030A0"/>
                </a:solidFill>
              </a:rPr>
              <a:t>розглядають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можливість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побудувати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зв'язки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. І дарма. </a:t>
            </a:r>
            <a:r>
              <a:rPr lang="en-US" dirty="0">
                <a:solidFill>
                  <a:srgbClr val="7030A0"/>
                </a:solidFill>
              </a:rPr>
              <a:t>PR </a:t>
            </a:r>
            <a:r>
              <a:rPr lang="ru-RU" dirty="0" err="1">
                <a:solidFill>
                  <a:srgbClr val="7030A0"/>
                </a:solidFill>
              </a:rPr>
              <a:t>дозволяє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встановити</a:t>
            </a:r>
            <a:r>
              <a:rPr lang="ru-RU" dirty="0">
                <a:solidFill>
                  <a:srgbClr val="7030A0"/>
                </a:solidFill>
              </a:rPr>
              <a:t> контакт з </a:t>
            </a:r>
            <a:r>
              <a:rPr lang="ru-RU" dirty="0" err="1">
                <a:solidFill>
                  <a:srgbClr val="7030A0"/>
                </a:solidFill>
              </a:rPr>
              <a:t>аудиторією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показати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їй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свій</a:t>
            </a:r>
            <a:r>
              <a:rPr lang="ru-RU" dirty="0">
                <a:solidFill>
                  <a:srgbClr val="7030A0"/>
                </a:solidFill>
              </a:rPr>
              <a:t> характер. </a:t>
            </a:r>
            <a:r>
              <a:rPr lang="ru-RU" dirty="0" err="1">
                <a:solidFill>
                  <a:srgbClr val="7030A0"/>
                </a:solidFill>
              </a:rPr>
              <a:t>Це</a:t>
            </a:r>
            <a:r>
              <a:rPr lang="ru-RU" dirty="0">
                <a:solidFill>
                  <a:srgbClr val="7030A0"/>
                </a:solidFill>
              </a:rPr>
              <a:t> шанс </a:t>
            </a:r>
            <a:r>
              <a:rPr lang="ru-RU" dirty="0" err="1">
                <a:solidFill>
                  <a:srgbClr val="7030A0"/>
                </a:solidFill>
              </a:rPr>
              <a:t>сформувати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спільноту</a:t>
            </a:r>
            <a:r>
              <a:rPr lang="ru-RU" dirty="0">
                <a:solidFill>
                  <a:srgbClr val="7030A0"/>
                </a:solidFill>
              </a:rPr>
              <a:t> людей,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розділяють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цінності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підприємців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збудувати</a:t>
            </a:r>
            <a:r>
              <a:rPr lang="ru-RU" dirty="0">
                <a:solidFill>
                  <a:srgbClr val="7030A0"/>
                </a:solidFill>
              </a:rPr>
              <a:t> бренд. </a:t>
            </a:r>
            <a:r>
              <a:rPr lang="en-US" dirty="0" smtClean="0">
                <a:solidFill>
                  <a:srgbClr val="7030A0"/>
                </a:solidFill>
              </a:rPr>
              <a:t>PR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не просто </a:t>
            </a:r>
            <a:r>
              <a:rPr lang="ru-RU" dirty="0" err="1" smtClean="0">
                <a:solidFill>
                  <a:srgbClr val="7030A0"/>
                </a:solidFill>
              </a:rPr>
              <a:t>шукає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нових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клієнтів</a:t>
            </a:r>
            <a:r>
              <a:rPr lang="ru-RU" dirty="0">
                <a:solidFill>
                  <a:srgbClr val="7030A0"/>
                </a:solidFill>
              </a:rPr>
              <a:t>, а </a:t>
            </a:r>
            <a:r>
              <a:rPr lang="ru-RU" dirty="0" err="1" smtClean="0">
                <a:solidFill>
                  <a:srgbClr val="7030A0"/>
                </a:solidFill>
              </a:rPr>
              <a:t>збирає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лояльну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аудиторію</a:t>
            </a:r>
            <a:r>
              <a:rPr lang="ru-RU" dirty="0">
                <a:solidFill>
                  <a:srgbClr val="7030A0"/>
                </a:solidFill>
              </a:rPr>
              <a:t>, яка буде </a:t>
            </a:r>
            <a:r>
              <a:rPr lang="ru-RU" dirty="0" err="1">
                <a:solidFill>
                  <a:srgbClr val="7030A0"/>
                </a:solidFill>
              </a:rPr>
              <a:t>розуміти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чому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купує</a:t>
            </a:r>
            <a:r>
              <a:rPr lang="ru-RU" dirty="0">
                <a:solidFill>
                  <a:srgbClr val="7030A0"/>
                </a:solidFill>
              </a:rPr>
              <a:t> товар </a:t>
            </a:r>
            <a:r>
              <a:rPr lang="ru-RU" dirty="0" err="1">
                <a:solidFill>
                  <a:srgbClr val="7030A0"/>
                </a:solidFill>
              </a:rPr>
              <a:t>саме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uk-UA" dirty="0" smtClean="0">
                <a:solidFill>
                  <a:srgbClr val="7030A0"/>
                </a:solidFill>
              </a:rPr>
              <a:t>цих підприємців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>
                <a:solidFill>
                  <a:srgbClr val="7030A0"/>
                </a:solidFill>
              </a:rPr>
              <a:t>Таких </a:t>
            </a:r>
            <a:r>
              <a:rPr lang="ru-RU" dirty="0" err="1">
                <a:solidFill>
                  <a:srgbClr val="7030A0"/>
                </a:solidFill>
              </a:rPr>
              <a:t>клієнтів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простіше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утримувати</a:t>
            </a:r>
            <a:r>
              <a:rPr lang="ru-RU" dirty="0">
                <a:solidFill>
                  <a:srgbClr val="7030A0"/>
                </a:solidFill>
              </a:rPr>
              <a:t>, у них </a:t>
            </a:r>
            <a:r>
              <a:rPr lang="ru-RU" dirty="0" err="1">
                <a:solidFill>
                  <a:srgbClr val="7030A0"/>
                </a:solidFill>
              </a:rPr>
              <a:t>нерідко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вищий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середній</a:t>
            </a:r>
            <a:r>
              <a:rPr lang="ru-RU" dirty="0">
                <a:solidFill>
                  <a:srgbClr val="7030A0"/>
                </a:solidFill>
              </a:rPr>
              <a:t> чек, а до того ж, вони </a:t>
            </a:r>
            <a:r>
              <a:rPr lang="ru-RU" dirty="0" err="1">
                <a:solidFill>
                  <a:srgbClr val="7030A0"/>
                </a:solidFill>
              </a:rPr>
              <a:t>самі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амбасадорами</a:t>
            </a:r>
            <a:r>
              <a:rPr lang="ru-RU" dirty="0">
                <a:solidFill>
                  <a:srgbClr val="7030A0"/>
                </a:solidFill>
              </a:rPr>
              <a:t> бренду.</a:t>
            </a:r>
          </a:p>
          <a:p>
            <a:endParaRPr lang="ru-RU" dirty="0"/>
          </a:p>
        </p:txBody>
      </p:sp>
      <p:pic>
        <p:nvPicPr>
          <p:cNvPr id="10242" name="Picture 2" descr="Картинки по запросу &quot;малюнки по паблік рилейшнз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3054"/>
            <a:ext cx="4038600" cy="27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8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Хороший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потребу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є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часу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Малому </a:t>
            </a:r>
            <a:r>
              <a:rPr lang="ru-RU" dirty="0" err="1">
                <a:solidFill>
                  <a:srgbClr val="0070C0"/>
                </a:solidFill>
              </a:rPr>
              <a:t>бізнесу</a:t>
            </a:r>
            <a:r>
              <a:rPr lang="ru-RU" dirty="0">
                <a:solidFill>
                  <a:srgbClr val="0070C0"/>
                </a:solidFill>
              </a:rPr>
              <a:t> не </a:t>
            </a:r>
            <a:r>
              <a:rPr lang="ru-RU" dirty="0" err="1">
                <a:solidFill>
                  <a:srgbClr val="0070C0"/>
                </a:solidFill>
              </a:rPr>
              <a:t>терпиться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бачити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миттєві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результати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проведених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кампаній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Однак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варто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розглядати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цей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інструмент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частину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довгострокової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маркетингової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стратегії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Деякі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малі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підприємства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вважають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результати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повинні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з’явитися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негайно</a:t>
            </a:r>
            <a:r>
              <a:rPr lang="ru-RU" dirty="0">
                <a:solidFill>
                  <a:srgbClr val="0070C0"/>
                </a:solidFill>
              </a:rPr>
              <a:t>. Але хороший </a:t>
            </a:r>
            <a:r>
              <a:rPr lang="ru-RU" dirty="0" err="1">
                <a:solidFill>
                  <a:srgbClr val="0070C0"/>
                </a:solidFill>
              </a:rPr>
              <a:t>піар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вимагає</a:t>
            </a:r>
            <a:r>
              <a:rPr lang="ru-RU" dirty="0">
                <a:solidFill>
                  <a:srgbClr val="0070C0"/>
                </a:solidFill>
              </a:rPr>
              <a:t> часу. </a:t>
            </a:r>
            <a:r>
              <a:rPr lang="ru-RU" dirty="0" err="1">
                <a:solidFill>
                  <a:srgbClr val="0070C0"/>
                </a:solidFill>
              </a:rPr>
              <a:t>Необхідно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почекати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мінімум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трьох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місяців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півроку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щоб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побачити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ефективність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цього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інструменту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97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Хороший </a:t>
            </a:r>
            <a:r>
              <a:rPr lang="en-US" b="1" dirty="0">
                <a:solidFill>
                  <a:srgbClr val="0070C0"/>
                </a:solidFill>
              </a:rPr>
              <a:t>PR </a:t>
            </a:r>
            <a:r>
              <a:rPr lang="uk-UA" b="1" dirty="0" smtClean="0">
                <a:solidFill>
                  <a:srgbClr val="0070C0"/>
                </a:solidFill>
              </a:rPr>
              <a:t>потребує </a:t>
            </a:r>
            <a:r>
              <a:rPr lang="ru-RU" b="1" dirty="0" smtClean="0">
                <a:solidFill>
                  <a:srgbClr val="0070C0"/>
                </a:solidFill>
              </a:rPr>
              <a:t>часу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250704" cy="47085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err="1">
                <a:solidFill>
                  <a:srgbClr val="0070C0"/>
                </a:solidFill>
              </a:rPr>
              <a:t>Результати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від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проведеної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en-US" sz="2900" dirty="0" smtClean="0">
                <a:solidFill>
                  <a:srgbClr val="0070C0"/>
                </a:solidFill>
              </a:rPr>
              <a:t>PR</a:t>
            </a:r>
            <a:r>
              <a:rPr lang="uk-UA" sz="2900" dirty="0" smtClean="0">
                <a:solidFill>
                  <a:srgbClr val="0070C0"/>
                </a:solidFill>
              </a:rPr>
              <a:t>-</a:t>
            </a:r>
            <a:r>
              <a:rPr lang="ru-RU" sz="2900" dirty="0" err="1" smtClean="0">
                <a:solidFill>
                  <a:srgbClr val="0070C0"/>
                </a:solidFill>
              </a:rPr>
              <a:t>кампанії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не </a:t>
            </a:r>
            <a:r>
              <a:rPr lang="ru-RU" sz="2900" dirty="0" err="1">
                <a:solidFill>
                  <a:srgbClr val="0070C0"/>
                </a:solidFill>
              </a:rPr>
              <a:t>завжди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вимірюються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рівнем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, і </a:t>
            </a:r>
            <a:r>
              <a:rPr lang="ru-RU" sz="2900" dirty="0" err="1">
                <a:solidFill>
                  <a:srgbClr val="0070C0"/>
                </a:solidFill>
              </a:rPr>
              <a:t>потрібно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виділяти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кілька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видів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en-US" sz="2900" dirty="0">
                <a:solidFill>
                  <a:srgbClr val="0070C0"/>
                </a:solidFill>
              </a:rPr>
              <a:t>PR: </a:t>
            </a:r>
            <a:r>
              <a:rPr lang="ru-RU" sz="2900" dirty="0" err="1">
                <a:solidFill>
                  <a:srgbClr val="0070C0"/>
                </a:solidFill>
              </a:rPr>
              <a:t>якщо</a:t>
            </a:r>
            <a:r>
              <a:rPr lang="ru-RU" sz="2900" dirty="0">
                <a:solidFill>
                  <a:srgbClr val="0070C0"/>
                </a:solidFill>
              </a:rPr>
              <a:t> ваша </a:t>
            </a:r>
            <a:r>
              <a:rPr lang="ru-RU" sz="2900" dirty="0" err="1">
                <a:solidFill>
                  <a:srgbClr val="0070C0"/>
                </a:solidFill>
              </a:rPr>
              <a:t>компанія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з’явилася</a:t>
            </a:r>
            <a:r>
              <a:rPr lang="ru-RU" sz="2900" dirty="0">
                <a:solidFill>
                  <a:srgbClr val="0070C0"/>
                </a:solidFill>
              </a:rPr>
              <a:t> на </a:t>
            </a:r>
            <a:r>
              <a:rPr lang="ru-RU" sz="2900" dirty="0" err="1">
                <a:solidFill>
                  <a:srgbClr val="0070C0"/>
                </a:solidFill>
              </a:rPr>
              <a:t>сторінках</a:t>
            </a:r>
            <a:r>
              <a:rPr lang="ru-RU" sz="2900" dirty="0">
                <a:solidFill>
                  <a:srgbClr val="0070C0"/>
                </a:solidFill>
              </a:rPr>
              <a:t> великого </a:t>
            </a:r>
            <a:r>
              <a:rPr lang="ru-RU" sz="2900" dirty="0" err="1">
                <a:solidFill>
                  <a:srgbClr val="0070C0"/>
                </a:solidFill>
              </a:rPr>
              <a:t>видання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зовсім</a:t>
            </a:r>
            <a:r>
              <a:rPr lang="ru-RU" sz="2900" dirty="0">
                <a:solidFill>
                  <a:srgbClr val="0070C0"/>
                </a:solidFill>
              </a:rPr>
              <a:t> не </a:t>
            </a:r>
            <a:r>
              <a:rPr lang="ru-RU" sz="2900" dirty="0" err="1">
                <a:solidFill>
                  <a:srgbClr val="0070C0"/>
                </a:solidFill>
              </a:rPr>
              <a:t>означає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що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відразу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помітите</a:t>
            </a:r>
            <a:r>
              <a:rPr lang="ru-RU" sz="2900" dirty="0">
                <a:solidFill>
                  <a:srgbClr val="0070C0"/>
                </a:solidFill>
              </a:rPr>
              <a:t> великий </a:t>
            </a:r>
            <a:r>
              <a:rPr lang="ru-RU" sz="2900" dirty="0" err="1">
                <a:solidFill>
                  <a:srgbClr val="0070C0"/>
                </a:solidFill>
              </a:rPr>
              <a:t>стрибок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вгору</a:t>
            </a:r>
            <a:r>
              <a:rPr lang="ru-RU" sz="2900" dirty="0">
                <a:solidFill>
                  <a:srgbClr val="0070C0"/>
                </a:solidFill>
              </a:rPr>
              <a:t> в продажах. </a:t>
            </a:r>
            <a:r>
              <a:rPr lang="ru-RU" sz="2900" dirty="0" err="1">
                <a:solidFill>
                  <a:srgbClr val="0070C0"/>
                </a:solidFill>
              </a:rPr>
              <a:t>Існує</a:t>
            </a:r>
            <a:r>
              <a:rPr lang="ru-RU" sz="2900" dirty="0">
                <a:solidFill>
                  <a:srgbClr val="0070C0"/>
                </a:solidFill>
              </a:rPr>
              <a:t> два </a:t>
            </a:r>
            <a:r>
              <a:rPr lang="ru-RU" sz="2900" dirty="0" err="1">
                <a:solidFill>
                  <a:srgbClr val="0070C0"/>
                </a:solidFill>
              </a:rPr>
              <a:t>типи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зв’язків</a:t>
            </a:r>
            <a:r>
              <a:rPr lang="ru-RU" sz="2900" dirty="0">
                <a:solidFill>
                  <a:srgbClr val="0070C0"/>
                </a:solidFill>
              </a:rPr>
              <a:t> з </a:t>
            </a:r>
            <a:r>
              <a:rPr lang="ru-RU" sz="2900" dirty="0" err="1">
                <a:solidFill>
                  <a:srgbClr val="0070C0"/>
                </a:solidFill>
              </a:rPr>
              <a:t>громадськістю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endParaRPr lang="ru-RU" sz="29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rgbClr val="0070C0"/>
                </a:solidFill>
              </a:rPr>
              <a:t>Перший </a:t>
            </a:r>
            <a:r>
              <a:rPr lang="ru-RU" sz="2900" dirty="0" err="1">
                <a:solidFill>
                  <a:srgbClr val="0070C0"/>
                </a:solidFill>
              </a:rPr>
              <a:t>спрямований</a:t>
            </a:r>
            <a:r>
              <a:rPr lang="ru-RU" sz="2900" dirty="0">
                <a:solidFill>
                  <a:srgbClr val="0070C0"/>
                </a:solidFill>
              </a:rPr>
              <a:t> на </a:t>
            </a:r>
            <a:r>
              <a:rPr lang="ru-RU" sz="2900" dirty="0" err="1">
                <a:solidFill>
                  <a:srgbClr val="0070C0"/>
                </a:solidFill>
              </a:rPr>
              <a:t>збільшення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другий</a:t>
            </a:r>
            <a:r>
              <a:rPr lang="ru-RU" sz="2900" dirty="0">
                <a:solidFill>
                  <a:srgbClr val="0070C0"/>
                </a:solidFill>
              </a:rPr>
              <a:t> – на </a:t>
            </a:r>
            <a:r>
              <a:rPr lang="ru-RU" sz="2900" dirty="0" err="1">
                <a:solidFill>
                  <a:srgbClr val="0070C0"/>
                </a:solidFill>
              </a:rPr>
              <a:t>створення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довіри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r>
              <a:rPr lang="ru-RU" sz="2900" dirty="0" err="1">
                <a:solidFill>
                  <a:srgbClr val="0070C0"/>
                </a:solidFill>
              </a:rPr>
              <a:t>Саме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другий</a:t>
            </a:r>
            <a:r>
              <a:rPr lang="ru-RU" sz="2900" dirty="0">
                <a:solidFill>
                  <a:srgbClr val="0070C0"/>
                </a:solidFill>
              </a:rPr>
              <a:t> тип </a:t>
            </a:r>
            <a:r>
              <a:rPr lang="ru-RU" sz="2900" dirty="0" err="1" smtClean="0">
                <a:solidFill>
                  <a:srgbClr val="0070C0"/>
                </a:solidFill>
              </a:rPr>
              <a:t>дозволяє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компанії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виглядати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більш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стабільно</a:t>
            </a:r>
            <a:r>
              <a:rPr lang="ru-RU" sz="2900" dirty="0">
                <a:solidFill>
                  <a:srgbClr val="0070C0"/>
                </a:solidFill>
              </a:rPr>
              <a:t> в очах </a:t>
            </a:r>
            <a:r>
              <a:rPr lang="ru-RU" sz="2900" dirty="0" err="1">
                <a:solidFill>
                  <a:srgbClr val="0070C0"/>
                </a:solidFill>
              </a:rPr>
              <a:t>клієнтів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r>
              <a:rPr lang="ru-RU" sz="2900" dirty="0" err="1">
                <a:solidFill>
                  <a:srgbClr val="0070C0"/>
                </a:solidFill>
              </a:rPr>
              <a:t>Створення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довіри</a:t>
            </a:r>
            <a:r>
              <a:rPr lang="ru-RU" sz="2900" dirty="0">
                <a:solidFill>
                  <a:srgbClr val="0070C0"/>
                </a:solidFill>
              </a:rPr>
              <a:t> до </a:t>
            </a:r>
            <a:r>
              <a:rPr lang="ru-RU" sz="2900" dirty="0" err="1">
                <a:solidFill>
                  <a:srgbClr val="0070C0"/>
                </a:solidFill>
              </a:rPr>
              <a:t>вашого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бізнесу</a:t>
            </a:r>
            <a:r>
              <a:rPr lang="ru-RU" sz="2900" dirty="0">
                <a:solidFill>
                  <a:srgbClr val="0070C0"/>
                </a:solidFill>
              </a:rPr>
              <a:t> –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довгострокова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інвестиція</a:t>
            </a:r>
            <a:r>
              <a:rPr lang="ru-RU" sz="2900" dirty="0">
                <a:solidFill>
                  <a:srgbClr val="0070C0"/>
                </a:solidFill>
              </a:rPr>
              <a:t> в </a:t>
            </a:r>
            <a:r>
              <a:rPr lang="ru-RU" sz="2900" dirty="0" err="1">
                <a:solidFill>
                  <a:srgbClr val="0070C0"/>
                </a:solidFill>
              </a:rPr>
              <a:t>майбутнє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компанії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що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підвищує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привабливість</a:t>
            </a:r>
            <a:r>
              <a:rPr lang="ru-RU" sz="2900" dirty="0">
                <a:solidFill>
                  <a:srgbClr val="0070C0"/>
                </a:solidFill>
              </a:rPr>
              <a:t> і </a:t>
            </a:r>
            <a:r>
              <a:rPr lang="ru-RU" sz="2900" dirty="0" err="1">
                <a:solidFill>
                  <a:srgbClr val="0070C0"/>
                </a:solidFill>
              </a:rPr>
              <a:t>впізнаваність</a:t>
            </a:r>
            <a:r>
              <a:rPr lang="ru-RU" sz="2900" dirty="0">
                <a:solidFill>
                  <a:srgbClr val="0070C0"/>
                </a:solidFill>
              </a:rPr>
              <a:t> бренду. </a:t>
            </a:r>
            <a:r>
              <a:rPr lang="ru-RU" sz="2900" dirty="0" err="1">
                <a:solidFill>
                  <a:srgbClr val="0070C0"/>
                </a:solidFill>
              </a:rPr>
              <a:t>Звичайно</a:t>
            </a:r>
            <a:r>
              <a:rPr lang="ru-RU" sz="2900" dirty="0">
                <a:solidFill>
                  <a:srgbClr val="0070C0"/>
                </a:solidFill>
              </a:rPr>
              <a:t> ж, з часом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окупиться </a:t>
            </a:r>
            <a:r>
              <a:rPr lang="ru-RU" sz="2900" dirty="0" err="1">
                <a:solidFill>
                  <a:srgbClr val="0070C0"/>
                </a:solidFill>
              </a:rPr>
              <a:t>збільшенням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 і </a:t>
            </a:r>
            <a:r>
              <a:rPr lang="ru-RU" sz="2900" dirty="0" err="1">
                <a:solidFill>
                  <a:srgbClr val="0070C0"/>
                </a:solidFill>
              </a:rPr>
              <a:t>тривалістю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життя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організації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або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компанії</a:t>
            </a:r>
            <a:r>
              <a:rPr lang="ru-RU" sz="2900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 descr="Картинки по запросу &quot;малюнки з комунікації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9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PR </a:t>
            </a:r>
            <a:r>
              <a:rPr lang="ru-RU" b="1" dirty="0">
                <a:solidFill>
                  <a:srgbClr val="0070C0"/>
                </a:solidFill>
              </a:rPr>
              <a:t>у </a:t>
            </a:r>
            <a:r>
              <a:rPr lang="ru-RU" b="1" dirty="0" err="1" smtClean="0">
                <a:solidFill>
                  <a:srgbClr val="0070C0"/>
                </a:solidFill>
              </a:rPr>
              <a:t>бізнесі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має</a:t>
            </a:r>
            <a:r>
              <a:rPr lang="ru-RU" b="1" dirty="0" smtClean="0">
                <a:solidFill>
                  <a:srgbClr val="0070C0"/>
                </a:solidFill>
              </a:rPr>
              <a:t> на </a:t>
            </a:r>
            <a:r>
              <a:rPr lang="ru-RU" b="1" dirty="0" err="1" smtClean="0">
                <a:solidFill>
                  <a:srgbClr val="0070C0"/>
                </a:solidFill>
              </a:rPr>
              <a:t>меті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концепції</a:t>
            </a:r>
            <a:r>
              <a:rPr lang="ru-RU" dirty="0"/>
              <a:t> та план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en-US" dirty="0" smtClean="0"/>
              <a:t>PR-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;</a:t>
            </a:r>
          </a:p>
          <a:p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uk-UA" dirty="0" smtClean="0"/>
              <a:t>комунікаційних </a:t>
            </a:r>
            <a:r>
              <a:rPr lang="ru-RU" dirty="0" err="1" smtClean="0"/>
              <a:t>ресурсів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/>
              <a:t>реалізації</a:t>
            </a:r>
            <a:r>
              <a:rPr lang="ru-RU" dirty="0"/>
              <a:t>;</a:t>
            </a:r>
          </a:p>
          <a:p>
            <a:r>
              <a:rPr lang="ru-RU" dirty="0" smtClean="0"/>
              <a:t>контроль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та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громадськості</a:t>
            </a:r>
            <a:r>
              <a:rPr lang="ru-RU" dirty="0"/>
              <a:t> </a:t>
            </a:r>
            <a:r>
              <a:rPr lang="ru-RU" u="sng" dirty="0">
                <a:hlinkClick r:id="rId2" tooltip="Про проблеми"/>
              </a:rPr>
              <a:t>про </a:t>
            </a:r>
            <a:r>
              <a:rPr lang="ru-RU" u="sng" dirty="0" err="1">
                <a:hlinkClick r:id="rId2" tooltip="Про проблеми"/>
              </a:rPr>
              <a:t>проблеми</a:t>
            </a:r>
            <a:r>
              <a:rPr lang="ru-RU" dirty="0"/>
              <a:t> </a:t>
            </a:r>
            <a:r>
              <a:rPr lang="ru-RU" u="sng" dirty="0">
                <a:solidFill>
                  <a:srgbClr val="0070C0"/>
                </a:solidFill>
              </a:rPr>
              <a:t>та </a:t>
            </a:r>
            <a:r>
              <a:rPr lang="ru-RU" u="sng" dirty="0" err="1">
                <a:solidFill>
                  <a:srgbClr val="0070C0"/>
                </a:solidFill>
              </a:rPr>
              <a:t>успіхи</a:t>
            </a:r>
            <a:r>
              <a:rPr lang="ru-RU" u="sng" dirty="0">
                <a:solidFill>
                  <a:srgbClr val="0070C0"/>
                </a:solidFill>
              </a:rPr>
              <a:t>;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і подальше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en-US" dirty="0" smtClean="0"/>
              <a:t>PR</a:t>
            </a:r>
            <a:r>
              <a:rPr lang="uk-UA" dirty="0" smtClean="0"/>
              <a:t>-дій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PR для малого та середнього бізнесу: як і навіщо піарити невелику компанію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38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6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Загальна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схематично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виглядає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так: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err="1" smtClean="0">
                <a:solidFill>
                  <a:srgbClr val="FF0000"/>
                </a:solidFill>
              </a:rPr>
              <a:t>Внутрішні</a:t>
            </a:r>
            <a:r>
              <a:rPr lang="ru-RU" sz="4500" b="1" dirty="0" smtClean="0">
                <a:solidFill>
                  <a:srgbClr val="FF0000"/>
                </a:solidFill>
              </a:rPr>
              <a:t> </a:t>
            </a:r>
            <a:r>
              <a:rPr lang="ru-RU" sz="4500" b="1" dirty="0" err="1">
                <a:solidFill>
                  <a:srgbClr val="FF0000"/>
                </a:solidFill>
              </a:rPr>
              <a:t>відносини</a:t>
            </a:r>
            <a:r>
              <a:rPr lang="ru-RU" sz="45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400" dirty="0" err="1"/>
              <a:t>Створення</a:t>
            </a:r>
            <a:r>
              <a:rPr lang="ru-RU" sz="3400" dirty="0"/>
              <a:t> </a:t>
            </a:r>
            <a:r>
              <a:rPr lang="ru-RU" sz="3400" dirty="0" err="1" smtClean="0"/>
              <a:t>іміджу</a:t>
            </a:r>
            <a:r>
              <a:rPr lang="ru-RU" sz="3400" dirty="0" smtClean="0"/>
              <a:t> (</a:t>
            </a:r>
            <a:r>
              <a:rPr lang="ru-RU" sz="3400" dirty="0" err="1" smtClean="0"/>
              <a:t>імідж</a:t>
            </a:r>
            <a:r>
              <a:rPr lang="ru-RU" sz="3400" dirty="0" smtClean="0"/>
              <a:t> </a:t>
            </a:r>
            <a:r>
              <a:rPr lang="ru-RU" sz="3400" dirty="0" err="1" smtClean="0"/>
              <a:t>лідера</a:t>
            </a:r>
            <a:r>
              <a:rPr lang="ru-RU" sz="3400" dirty="0"/>
              <a:t>;</a:t>
            </a:r>
          </a:p>
          <a:p>
            <a:pPr marL="0" indent="0">
              <a:buNone/>
            </a:pPr>
            <a:r>
              <a:rPr lang="ru-RU" sz="3400" dirty="0" err="1"/>
              <a:t>і</a:t>
            </a:r>
            <a:r>
              <a:rPr lang="ru-RU" sz="3400" dirty="0" err="1" smtClean="0"/>
              <a:t>мідж</a:t>
            </a:r>
            <a:r>
              <a:rPr lang="ru-RU" sz="3400" dirty="0" smtClean="0"/>
              <a:t> </a:t>
            </a:r>
            <a:r>
              <a:rPr lang="ru-RU" sz="3400" dirty="0" err="1"/>
              <a:t>організації</a:t>
            </a:r>
            <a:r>
              <a:rPr lang="ru-RU" sz="3400" dirty="0"/>
              <a:t> та / </a:t>
            </a:r>
            <a:r>
              <a:rPr lang="ru-RU" sz="3400" dirty="0" err="1"/>
              <a:t>або</a:t>
            </a:r>
            <a:r>
              <a:rPr lang="ru-RU" sz="3400" dirty="0"/>
              <a:t> "</a:t>
            </a:r>
            <a:r>
              <a:rPr lang="ru-RU" sz="3400" dirty="0" err="1"/>
              <a:t>команди</a:t>
            </a:r>
            <a:r>
              <a:rPr lang="ru-RU" sz="3400" dirty="0"/>
              <a:t>", </a:t>
            </a:r>
            <a:r>
              <a:rPr lang="ru-RU" sz="3400" dirty="0" err="1"/>
              <a:t>включаючи</a:t>
            </a:r>
            <a:r>
              <a:rPr lang="ru-RU" sz="3400" dirty="0"/>
              <a:t> 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фірмовий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 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стиль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корпоративної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культури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Команда: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творчість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робота, </a:t>
            </a:r>
            <a:r>
              <a:rPr lang="ru-RU" sz="3400" dirty="0" err="1"/>
              <a:t>побут</a:t>
            </a:r>
            <a:r>
              <a:rPr lang="ru-RU" sz="3400" dirty="0"/>
              <a:t> - система </a:t>
            </a:r>
            <a:r>
              <a:rPr lang="ru-RU" sz="3400" dirty="0" err="1"/>
              <a:t>взаємодії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Кадрові</a:t>
            </a:r>
            <a:r>
              <a:rPr lang="ru-RU" sz="3400" dirty="0"/>
              <a:t> </a:t>
            </a:r>
            <a:r>
              <a:rPr lang="ru-RU" sz="3400" dirty="0" err="1"/>
              <a:t>питання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Вдосконалення</a:t>
            </a:r>
            <a:r>
              <a:rPr lang="ru-RU" sz="3400" dirty="0"/>
              <a:t> </a:t>
            </a:r>
            <a:r>
              <a:rPr lang="ru-RU" sz="3400" dirty="0" err="1"/>
              <a:t>управління</a:t>
            </a:r>
            <a:r>
              <a:rPr lang="ru-RU" sz="3400" dirty="0"/>
              <a:t> та </a:t>
            </a:r>
            <a:r>
              <a:rPr lang="ru-RU" sz="3400" dirty="0" err="1"/>
              <a:t>технологій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Запобігання</a:t>
            </a:r>
            <a:r>
              <a:rPr lang="ru-RU" sz="3400" dirty="0"/>
              <a:t> </a:t>
            </a:r>
            <a:r>
              <a:rPr lang="ru-RU" sz="3400" dirty="0" err="1"/>
              <a:t>конфліктам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Історія</a:t>
            </a:r>
            <a:r>
              <a:rPr lang="ru-RU" sz="3400" dirty="0"/>
              <a:t> та </a:t>
            </a:r>
            <a:r>
              <a:rPr lang="ru-RU" sz="3400" dirty="0" err="1"/>
              <a:t>традиції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err="1">
                <a:solidFill>
                  <a:srgbClr val="FF0000"/>
                </a:solidFill>
              </a:rPr>
              <a:t>Зовнішні</a:t>
            </a:r>
            <a:r>
              <a:rPr lang="ru-RU" sz="4500" b="1" dirty="0">
                <a:solidFill>
                  <a:srgbClr val="FF0000"/>
                </a:solidFill>
              </a:rPr>
              <a:t> </a:t>
            </a:r>
            <a:r>
              <a:rPr lang="ru-RU" sz="4500" b="1" dirty="0" err="1">
                <a:solidFill>
                  <a:srgbClr val="FF0000"/>
                </a:solidFill>
              </a:rPr>
              <a:t>комунікації</a:t>
            </a:r>
            <a:r>
              <a:rPr lang="ru-RU" sz="45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200" dirty="0" err="1"/>
              <a:t>Підтримання</a:t>
            </a:r>
            <a:r>
              <a:rPr lang="ru-RU" sz="3200" dirty="0"/>
              <a:t> </a:t>
            </a:r>
            <a:r>
              <a:rPr lang="ru-RU" sz="3200" dirty="0" err="1"/>
              <a:t>постійних</a:t>
            </a:r>
            <a:r>
              <a:rPr lang="ru-RU" sz="3200" dirty="0"/>
              <a:t> </a:t>
            </a:r>
            <a:r>
              <a:rPr lang="ru-RU" sz="3200" dirty="0" err="1"/>
              <a:t>контактів</a:t>
            </a:r>
            <a:r>
              <a:rPr lang="ru-RU" sz="3200" dirty="0"/>
              <a:t> з партнерами, в </a:t>
            </a:r>
            <a:r>
              <a:rPr lang="ru-RU" sz="3200" dirty="0" err="1"/>
              <a:t>т.ч</a:t>
            </a:r>
            <a:r>
              <a:rPr lang="ru-RU" sz="3200" dirty="0"/>
              <a:t>. </a:t>
            </a:r>
            <a:r>
              <a:rPr lang="ru-RU" sz="3200" dirty="0" err="1"/>
              <a:t>потенційними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Зв'язок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засобами</a:t>
            </a:r>
            <a:r>
              <a:rPr lang="ru-RU" sz="3200" dirty="0"/>
              <a:t> </a:t>
            </a:r>
            <a:r>
              <a:rPr lang="ru-RU" sz="3200" dirty="0" err="1"/>
              <a:t>масової</a:t>
            </a:r>
            <a:r>
              <a:rPr lang="ru-RU" sz="3200" dirty="0"/>
              <a:t> </a:t>
            </a:r>
            <a:r>
              <a:rPr lang="ru-RU" sz="3200" dirty="0" err="1"/>
              <a:t>інформації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Зв'язки</a:t>
            </a:r>
            <a:r>
              <a:rPr lang="ru-RU" sz="3200" dirty="0"/>
              <a:t> з </a:t>
            </a:r>
            <a:r>
              <a:rPr lang="ru-RU" sz="3200" dirty="0" err="1"/>
              <a:t>громадянським</a:t>
            </a:r>
            <a:r>
              <a:rPr lang="ru-RU" sz="3200" dirty="0"/>
              <a:t> </a:t>
            </a:r>
            <a:r>
              <a:rPr lang="ru-RU" sz="3200" dirty="0" err="1"/>
              <a:t>суспільством</a:t>
            </a:r>
            <a:r>
              <a:rPr lang="ru-RU" sz="3200" dirty="0"/>
              <a:t> та </a:t>
            </a:r>
            <a:r>
              <a:rPr lang="ru-RU" sz="3200" dirty="0" err="1"/>
              <a:t>інститутами</a:t>
            </a:r>
            <a:r>
              <a:rPr lang="ru-RU" sz="3200" dirty="0"/>
              <a:t> </a:t>
            </a:r>
            <a:r>
              <a:rPr lang="ru-RU" sz="3200" dirty="0" err="1"/>
              <a:t>влади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Міжнародні</a:t>
            </a:r>
            <a:r>
              <a:rPr lang="ru-RU" sz="3200" dirty="0"/>
              <a:t> </a:t>
            </a:r>
            <a:r>
              <a:rPr lang="ru-RU" sz="3200" dirty="0" err="1"/>
              <a:t>зв'язки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/>
              <a:t>Реклама.</a:t>
            </a:r>
          </a:p>
          <a:p>
            <a:pPr marL="0" indent="0">
              <a:buNone/>
            </a:pPr>
            <a:r>
              <a:rPr lang="ru-RU" sz="3200" dirty="0" err="1"/>
              <a:t>Підготовка</a:t>
            </a:r>
            <a:r>
              <a:rPr lang="ru-RU" sz="3200" dirty="0"/>
              <a:t> до </a:t>
            </a:r>
            <a:r>
              <a:rPr lang="ru-RU" sz="3200" dirty="0" err="1"/>
              <a:t>кризових</a:t>
            </a:r>
            <a:r>
              <a:rPr lang="ru-RU" sz="3200" dirty="0"/>
              <a:t> </a:t>
            </a:r>
            <a:r>
              <a:rPr lang="ru-RU" sz="3200" dirty="0" err="1"/>
              <a:t>ситуацій</a:t>
            </a:r>
            <a:r>
              <a:rPr lang="ru-RU" sz="3200" dirty="0"/>
              <a:t> і </a:t>
            </a:r>
            <a:r>
              <a:rPr lang="ru-RU" sz="3200" dirty="0" err="1"/>
              <a:t>ліквідація</a:t>
            </a:r>
            <a:r>
              <a:rPr lang="ru-RU" sz="3200" dirty="0"/>
              <a:t> криз.</a:t>
            </a:r>
          </a:p>
          <a:p>
            <a:pPr marL="0" indent="0">
              <a:buNone/>
            </a:pPr>
            <a:r>
              <a:rPr lang="ru-RU" sz="3200" dirty="0" err="1"/>
              <a:t>Моніторинг</a:t>
            </a:r>
            <a:r>
              <a:rPr lang="ru-RU" sz="3200" dirty="0"/>
              <a:t> </a:t>
            </a:r>
            <a:r>
              <a:rPr lang="ru-RU" sz="3200" dirty="0" err="1"/>
              <a:t>ситуації</a:t>
            </a:r>
            <a:r>
              <a:rPr lang="ru-RU" sz="3200" dirty="0"/>
              <a:t> та </a:t>
            </a:r>
            <a:r>
              <a:rPr lang="ru-RU" sz="3200" dirty="0" err="1"/>
              <a:t>аналіз</a:t>
            </a:r>
            <a:r>
              <a:rPr lang="ru-RU" sz="3200" dirty="0"/>
              <a:t> </a:t>
            </a:r>
            <a:r>
              <a:rPr lang="ru-RU" sz="3200" dirty="0" err="1"/>
              <a:t>ефективності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3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Дисципліна включає 2 розділи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i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uk-UA" sz="4800" b="1" dirty="0">
                <a:solidFill>
                  <a:srgbClr val="00B050"/>
                </a:solidFill>
              </a:rPr>
              <a:t>PR </a:t>
            </a:r>
            <a:r>
              <a:rPr lang="uk-UA" sz="4800" b="1" dirty="0" smtClean="0">
                <a:solidFill>
                  <a:srgbClr val="00B050"/>
                </a:solidFill>
              </a:rPr>
              <a:t>-агенція: </a:t>
            </a:r>
            <a:r>
              <a:rPr lang="uk-UA" sz="4800" b="1" dirty="0">
                <a:solidFill>
                  <a:srgbClr val="00B050"/>
                </a:solidFill>
              </a:rPr>
              <a:t>теоретичні </a:t>
            </a:r>
            <a:r>
              <a:rPr lang="uk-UA" sz="4800" b="1" dirty="0" smtClean="0">
                <a:solidFill>
                  <a:srgbClr val="00B050"/>
                </a:solidFill>
              </a:rPr>
              <a:t> та практичні засади </a:t>
            </a:r>
            <a:r>
              <a:rPr lang="uk-UA" sz="4800" b="1" dirty="0">
                <a:solidFill>
                  <a:srgbClr val="00B050"/>
                </a:solidFill>
              </a:rPr>
              <a:t>діяльності</a:t>
            </a:r>
            <a:endParaRPr lang="ru-RU" sz="48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7030A0"/>
                </a:solidFill>
              </a:rPr>
              <a:t>PR </a:t>
            </a:r>
            <a:r>
              <a:rPr lang="uk-UA" sz="4800" b="1" dirty="0">
                <a:solidFill>
                  <a:srgbClr val="7030A0"/>
                </a:solidFill>
              </a:rPr>
              <a:t>-відділ: теоретичні </a:t>
            </a:r>
            <a:r>
              <a:rPr lang="uk-UA" sz="4800" b="1" dirty="0" smtClean="0">
                <a:solidFill>
                  <a:srgbClr val="7030A0"/>
                </a:solidFill>
              </a:rPr>
              <a:t>та практичні засади </a:t>
            </a:r>
            <a:r>
              <a:rPr lang="uk-UA" sz="4800" b="1" dirty="0">
                <a:solidFill>
                  <a:srgbClr val="7030A0"/>
                </a:solidFill>
              </a:rPr>
              <a:t>діяльності</a:t>
            </a:r>
            <a:endParaRPr lang="ru-RU" sz="4800" dirty="0">
              <a:solidFill>
                <a:srgbClr val="7030A0"/>
              </a:solidFill>
            </a:endParaRPr>
          </a:p>
          <a:p>
            <a:r>
              <a:rPr lang="uk-UA" b="1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314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</a:t>
            </a:r>
            <a:r>
              <a:rPr lang="uk-UA" b="1" dirty="0" smtClean="0">
                <a:solidFill>
                  <a:srgbClr val="00B050"/>
                </a:solidFill>
              </a:rPr>
              <a:t>-відділ організації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 </a:t>
            </a:r>
            <a:r>
              <a:rPr lang="ru-RU" sz="2400" dirty="0" err="1"/>
              <a:t>сьогоднішній</a:t>
            </a:r>
            <a:r>
              <a:rPr lang="ru-RU" sz="2400" dirty="0"/>
              <a:t> день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кожна</a:t>
            </a:r>
            <a:r>
              <a:rPr lang="ru-RU" sz="2400" dirty="0"/>
              <a:t> велика </a:t>
            </a:r>
            <a:r>
              <a:rPr lang="ru-RU" sz="2400" dirty="0" err="1"/>
              <a:t>корпорація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компанія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самостійний</a:t>
            </a:r>
            <a:r>
              <a:rPr lang="ru-RU" sz="2400" dirty="0"/>
              <a:t> </a:t>
            </a:r>
            <a:r>
              <a:rPr lang="en-US" sz="2400" dirty="0"/>
              <a:t>PR-</a:t>
            </a:r>
            <a:r>
              <a:rPr lang="ru-RU" sz="2400" dirty="0" err="1"/>
              <a:t>відділ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, як </a:t>
            </a:r>
            <a:r>
              <a:rPr lang="ru-RU" sz="2400" dirty="0" err="1"/>
              <a:t>мінімум</a:t>
            </a:r>
            <a:r>
              <a:rPr lang="ru-RU" sz="2400" dirty="0"/>
              <a:t>, </a:t>
            </a:r>
            <a:r>
              <a:rPr lang="en-US" sz="2400" dirty="0"/>
              <a:t>PR-</a:t>
            </a:r>
            <a:r>
              <a:rPr lang="ru-RU" sz="2400" dirty="0" err="1"/>
              <a:t>фахівця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професійні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по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ефективних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з </a:t>
            </a:r>
            <a:r>
              <a:rPr lang="ru-RU" sz="2400" dirty="0" err="1"/>
              <a:t>громадськістю</a:t>
            </a:r>
            <a:r>
              <a:rPr lang="ru-RU" sz="2400" dirty="0"/>
              <a:t>. На думку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експертів</a:t>
            </a:r>
            <a:r>
              <a:rPr lang="ru-RU" sz="2400" dirty="0"/>
              <a:t> в </a:t>
            </a:r>
            <a:r>
              <a:rPr lang="ru-RU" sz="2400" dirty="0" err="1"/>
              <a:t>області</a:t>
            </a:r>
            <a:r>
              <a:rPr lang="ru-RU" sz="2400" dirty="0"/>
              <a:t> Р</a:t>
            </a:r>
            <a:r>
              <a:rPr lang="en-US" sz="2400" dirty="0"/>
              <a:t>R-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відділ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з </a:t>
            </a:r>
            <a:r>
              <a:rPr lang="ru-RU" sz="2400" dirty="0" err="1"/>
              <a:t>громадськістю</a:t>
            </a:r>
            <a:r>
              <a:rPr lang="ru-RU" sz="2400" dirty="0"/>
              <a:t> повинен </a:t>
            </a:r>
            <a:r>
              <a:rPr lang="ru-RU" sz="2400" dirty="0" err="1"/>
              <a:t>вирішувати</a:t>
            </a:r>
            <a:r>
              <a:rPr lang="ru-RU" sz="2400" dirty="0"/>
              <a:t> </a:t>
            </a:r>
            <a:r>
              <a:rPr lang="ru-RU" sz="2400" dirty="0" err="1"/>
              <a:t>поставлені</a:t>
            </a:r>
            <a:r>
              <a:rPr lang="ru-RU" sz="2400" dirty="0"/>
              <a:t> перед ним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dirty="0" err="1"/>
              <a:t>фірми</a:t>
            </a:r>
            <a:r>
              <a:rPr lang="ru-RU" sz="2400" dirty="0"/>
              <a:t> </a:t>
            </a:r>
            <a:r>
              <a:rPr lang="ru-RU" sz="2400" b="1" i="1" dirty="0" err="1"/>
              <a:t>завдання</a:t>
            </a:r>
            <a:endParaRPr lang="ru-RU" sz="2400" dirty="0"/>
          </a:p>
        </p:txBody>
      </p:sp>
      <p:pic>
        <p:nvPicPr>
          <p:cNvPr id="13316" name="Picture 4" descr="Картинки по запросу &quot;малюнки з комунік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84376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</a:t>
            </a:r>
            <a:r>
              <a:rPr lang="uk-UA" b="1" dirty="0" smtClean="0">
                <a:solidFill>
                  <a:srgbClr val="00B050"/>
                </a:solidFill>
              </a:rPr>
              <a:t>менеджмент </a:t>
            </a:r>
            <a:r>
              <a:rPr lang="uk-UA" b="1" dirty="0" err="1" smtClean="0">
                <a:solidFill>
                  <a:srgbClr val="00B050"/>
                </a:solidFill>
              </a:rPr>
              <a:t>організції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функція менеджменту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яка вивчає і оцінює ставлення громадськості, ідентифікує політику й дії індивіда чи організації з інтересами громадськості і реалізує програму дій для здобуття суспільного сприйняття і розуміння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(</a:t>
            </a:r>
            <a:r>
              <a:rPr lang="uk-UA" b="1" i="1" dirty="0"/>
              <a:t>Дж. </a:t>
            </a:r>
            <a:r>
              <a:rPr lang="uk-UA" b="1" i="1" dirty="0" err="1"/>
              <a:t>Грюніг</a:t>
            </a:r>
            <a:r>
              <a:rPr lang="uk-UA" b="1" i="1" dirty="0"/>
              <a:t> </a:t>
            </a:r>
            <a:r>
              <a:rPr lang="uk-UA" dirty="0"/>
              <a:t>(J. </a:t>
            </a:r>
            <a:r>
              <a:rPr lang="uk-UA" dirty="0" err="1"/>
              <a:t>Grunig</a:t>
            </a:r>
            <a:r>
              <a:rPr lang="uk-UA" dirty="0"/>
              <a:t>) і </a:t>
            </a:r>
            <a:r>
              <a:rPr lang="uk-UA" b="1" i="1" dirty="0"/>
              <a:t>Т. Хант </a:t>
            </a:r>
            <a:r>
              <a:rPr lang="uk-UA" dirty="0"/>
              <a:t>(Т. </a:t>
            </a:r>
            <a:r>
              <a:rPr lang="uk-UA" dirty="0" err="1"/>
              <a:t>Hunt</a:t>
            </a:r>
            <a:r>
              <a:rPr lang="uk-UA" dirty="0" smtClean="0"/>
              <a:t>))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4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Завдання </a:t>
            </a:r>
            <a:r>
              <a:rPr lang="en-US" b="1" dirty="0" smtClean="0">
                <a:solidFill>
                  <a:srgbClr val="C00000"/>
                </a:solidFill>
              </a:rPr>
              <a:t>PR</a:t>
            </a:r>
            <a:r>
              <a:rPr lang="uk-UA" b="1" dirty="0" smtClean="0">
                <a:solidFill>
                  <a:srgbClr val="C00000"/>
                </a:solidFill>
              </a:rPr>
              <a:t>-відділу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1805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Збір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надання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інформації</a:t>
            </a:r>
            <a:r>
              <a:rPr lang="ru-RU" sz="3400" dirty="0">
                <a:solidFill>
                  <a:srgbClr val="C00000"/>
                </a:solidFill>
              </a:rPr>
              <a:t> про думку </a:t>
            </a:r>
            <a:r>
              <a:rPr lang="ru-RU" sz="3400" dirty="0" err="1">
                <a:solidFill>
                  <a:srgbClr val="C00000"/>
                </a:solidFill>
              </a:rPr>
              <a:t>громадськості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щодо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конкретних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напрямків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Аналіз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всіх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відомостей</a:t>
            </a:r>
            <a:r>
              <a:rPr lang="ru-RU" sz="3400" dirty="0">
                <a:solidFill>
                  <a:srgbClr val="C00000"/>
                </a:solidFill>
              </a:rPr>
              <a:t> про </a:t>
            </a:r>
            <a:r>
              <a:rPr lang="ru-RU" sz="3400" dirty="0" err="1">
                <a:solidFill>
                  <a:srgbClr val="C00000"/>
                </a:solidFill>
              </a:rPr>
              <a:t>реакцію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населення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організовані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en-US" sz="3400" dirty="0">
                <a:solidFill>
                  <a:srgbClr val="C00000"/>
                </a:solidFill>
              </a:rPr>
              <a:t>PR-</a:t>
            </a:r>
            <a:r>
              <a:rPr lang="ru-RU" sz="3400" dirty="0" err="1">
                <a:solidFill>
                  <a:srgbClr val="C00000"/>
                </a:solidFill>
              </a:rPr>
              <a:t>акції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вжиті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комунікативні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Безперервне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проведення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роботи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спрямованої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підтримку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суспільної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довіри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Вдосконалення</a:t>
            </a:r>
            <a:r>
              <a:rPr lang="ru-RU" sz="3400" dirty="0">
                <a:solidFill>
                  <a:srgbClr val="C00000"/>
                </a:solidFill>
              </a:rPr>
              <a:t> умов </a:t>
            </a:r>
            <a:r>
              <a:rPr lang="ru-RU" sz="3400" dirty="0" err="1">
                <a:solidFill>
                  <a:srgbClr val="C00000"/>
                </a:solidFill>
              </a:rPr>
              <a:t>взаємодії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між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підприємством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громадськістю</a:t>
            </a:r>
            <a:r>
              <a:rPr lang="ru-RU" sz="3400" dirty="0">
                <a:solidFill>
                  <a:srgbClr val="C00000"/>
                </a:solidFill>
              </a:rPr>
              <a:t> </a:t>
            </a:r>
            <a:r>
              <a:rPr lang="ru-RU" sz="3400" baseline="30000" dirty="0">
                <a:solidFill>
                  <a:srgbClr val="C00000"/>
                </a:solidFill>
                <a:hlinkClick r:id="rId2"/>
              </a:rPr>
              <a:t>[2]</a:t>
            </a:r>
            <a:r>
              <a:rPr lang="ru-RU" sz="3400" dirty="0">
                <a:solidFill>
                  <a:srgbClr val="C00000"/>
                </a:solidFill>
              </a:rPr>
              <a:t> .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До </a:t>
            </a:r>
            <a:r>
              <a:rPr lang="ru-RU" sz="3400" dirty="0" err="1">
                <a:solidFill>
                  <a:srgbClr val="C00000"/>
                </a:solidFill>
              </a:rPr>
              <a:t>ключових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напрямах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відділу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зв'язків</a:t>
            </a:r>
            <a:r>
              <a:rPr lang="ru-RU" sz="3400" dirty="0">
                <a:solidFill>
                  <a:srgbClr val="C00000"/>
                </a:solidFill>
              </a:rPr>
              <a:t> з </a:t>
            </a:r>
            <a:r>
              <a:rPr lang="ru-RU" sz="3400" dirty="0" err="1">
                <a:solidFill>
                  <a:srgbClr val="C00000"/>
                </a:solidFill>
              </a:rPr>
              <a:t>громадськістю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можна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віднести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наступні</a:t>
            </a:r>
            <a:r>
              <a:rPr lang="ru-RU" sz="3400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Надання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інформації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потенційним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покупцям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споживачам</a:t>
            </a:r>
            <a:r>
              <a:rPr lang="ru-RU" sz="3400" dirty="0">
                <a:solidFill>
                  <a:srgbClr val="C00000"/>
                </a:solidFill>
              </a:rPr>
              <a:t> про </a:t>
            </a:r>
            <a:r>
              <a:rPr lang="ru-RU" sz="3400" dirty="0" err="1">
                <a:solidFill>
                  <a:srgbClr val="C00000"/>
                </a:solidFill>
              </a:rPr>
              <a:t>діяльність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підприємства</a:t>
            </a:r>
            <a:r>
              <a:rPr lang="ru-RU" sz="3400" dirty="0">
                <a:solidFill>
                  <a:srgbClr val="C00000"/>
                </a:solidFill>
              </a:rPr>
              <a:t> (напрямки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традиції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завдання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цілі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соціальна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відповідальність</a:t>
            </a:r>
            <a:r>
              <a:rPr lang="ru-RU" sz="3400" dirty="0">
                <a:solidFill>
                  <a:srgbClr val="C00000"/>
                </a:solidFill>
              </a:rPr>
              <a:t> та </a:t>
            </a:r>
            <a:r>
              <a:rPr lang="ru-RU" sz="3400" dirty="0" err="1">
                <a:solidFill>
                  <a:srgbClr val="C00000"/>
                </a:solidFill>
              </a:rPr>
              <a:t>ін</a:t>
            </a:r>
            <a:r>
              <a:rPr lang="ru-RU" sz="3400" dirty="0">
                <a:solidFill>
                  <a:srgbClr val="C00000"/>
                </a:solidFill>
              </a:rPr>
              <a:t>.);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Створення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коригування</a:t>
            </a:r>
            <a:r>
              <a:rPr lang="ru-RU" sz="3400" dirty="0">
                <a:solidFill>
                  <a:srgbClr val="C00000"/>
                </a:solidFill>
              </a:rPr>
              <a:t> та </a:t>
            </a:r>
            <a:r>
              <a:rPr lang="ru-RU" sz="3400" dirty="0" err="1">
                <a:solidFill>
                  <a:srgbClr val="C00000"/>
                </a:solidFill>
              </a:rPr>
              <a:t>модифікація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громадської</a:t>
            </a:r>
            <a:r>
              <a:rPr lang="ru-RU" sz="3400" dirty="0">
                <a:solidFill>
                  <a:srgbClr val="C00000"/>
                </a:solidFill>
              </a:rPr>
              <a:t> думки з метою </a:t>
            </a:r>
            <a:r>
              <a:rPr lang="ru-RU" sz="3400" dirty="0" err="1">
                <a:solidFill>
                  <a:srgbClr val="C00000"/>
                </a:solidFill>
              </a:rPr>
              <a:t>посилити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конкурентоспроможність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підприємства</a:t>
            </a:r>
            <a:r>
              <a:rPr lang="ru-RU" sz="3400" dirty="0">
                <a:solidFill>
                  <a:srgbClr val="C00000"/>
                </a:solidFill>
              </a:rPr>
              <a:t>, в тому </a:t>
            </a:r>
            <a:r>
              <a:rPr lang="ru-RU" sz="3400" dirty="0" err="1">
                <a:solidFill>
                  <a:srgbClr val="C00000"/>
                </a:solidFill>
              </a:rPr>
              <a:t>числі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із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застосуванням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засобів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переконання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Формування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розвиток</a:t>
            </a:r>
            <a:r>
              <a:rPr lang="ru-RU" sz="3400" dirty="0">
                <a:solidFill>
                  <a:srgbClr val="C00000"/>
                </a:solidFill>
              </a:rPr>
              <a:t> у </a:t>
            </a:r>
            <a:r>
              <a:rPr lang="ru-RU" sz="3400" dirty="0" err="1">
                <a:solidFill>
                  <a:srgbClr val="C00000"/>
                </a:solidFill>
              </a:rPr>
              <a:t>потенційних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покупців</a:t>
            </a:r>
            <a:r>
              <a:rPr lang="ru-RU" sz="3400" dirty="0">
                <a:solidFill>
                  <a:srgbClr val="C00000"/>
                </a:solidFill>
              </a:rPr>
              <a:t> нового </a:t>
            </a:r>
            <a:r>
              <a:rPr lang="ru-RU" sz="3400" dirty="0" err="1">
                <a:solidFill>
                  <a:srgbClr val="C00000"/>
                </a:solidFill>
              </a:rPr>
              <a:t>загального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інтересу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комерційної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організації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виховання</a:t>
            </a:r>
            <a:r>
              <a:rPr lang="ru-RU" sz="3400" dirty="0">
                <a:solidFill>
                  <a:srgbClr val="C00000"/>
                </a:solidFill>
              </a:rPr>
              <a:t> у них </a:t>
            </a:r>
            <a:r>
              <a:rPr lang="ru-RU" sz="3400" dirty="0" err="1">
                <a:solidFill>
                  <a:srgbClr val="C00000"/>
                </a:solidFill>
              </a:rPr>
              <a:t>почуття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причетності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Проведення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заходів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спрямованих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формування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підтримку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стійкої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комунікації</a:t>
            </a:r>
            <a:r>
              <a:rPr lang="ru-RU" sz="3400" dirty="0">
                <a:solidFill>
                  <a:srgbClr val="C00000"/>
                </a:solidFill>
              </a:rPr>
              <a:t> з </a:t>
            </a:r>
            <a:r>
              <a:rPr lang="ru-RU" sz="3400" dirty="0" err="1">
                <a:solidFill>
                  <a:srgbClr val="C00000"/>
                </a:solidFill>
              </a:rPr>
              <a:t>майбутніми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споживачами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товарів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послуг</a:t>
            </a:r>
            <a:r>
              <a:rPr lang="ru-RU" sz="3400" dirty="0">
                <a:solidFill>
                  <a:srgbClr val="C00000"/>
                </a:solidFill>
              </a:rPr>
              <a:t>, а </a:t>
            </a:r>
            <a:r>
              <a:rPr lang="ru-RU" sz="3400" dirty="0" err="1">
                <a:solidFill>
                  <a:srgbClr val="C00000"/>
                </a:solidFill>
              </a:rPr>
              <a:t>також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встановлення</a:t>
            </a:r>
            <a:r>
              <a:rPr lang="ru-RU" sz="3400" dirty="0">
                <a:solidFill>
                  <a:srgbClr val="C00000"/>
                </a:solidFill>
              </a:rPr>
              <a:t> з ними </a:t>
            </a:r>
            <a:r>
              <a:rPr lang="ru-RU" sz="3400" dirty="0" err="1">
                <a:solidFill>
                  <a:srgbClr val="C00000"/>
                </a:solidFill>
              </a:rPr>
              <a:t>доброзичливих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відносин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Нагадування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постійним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навіювання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потенційним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покупцям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наступної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кліентоформірующей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стратегічної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ідеї</a:t>
            </a:r>
            <a:r>
              <a:rPr lang="ru-RU" sz="3400" dirty="0">
                <a:solidFill>
                  <a:srgbClr val="C00000"/>
                </a:solidFill>
              </a:rPr>
              <a:t>: "</a:t>
            </a:r>
            <a:r>
              <a:rPr lang="ru-RU" sz="3400" dirty="0" err="1">
                <a:solidFill>
                  <a:srgbClr val="C00000"/>
                </a:solidFill>
              </a:rPr>
              <a:t>ваші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спільні</a:t>
            </a:r>
            <a:r>
              <a:rPr lang="ru-RU" sz="3400" dirty="0">
                <a:solidFill>
                  <a:srgbClr val="C00000"/>
                </a:solidFill>
              </a:rPr>
              <a:t> з ними </a:t>
            </a:r>
            <a:r>
              <a:rPr lang="ru-RU" sz="3400" dirty="0" err="1">
                <a:solidFill>
                  <a:srgbClr val="C00000"/>
                </a:solidFill>
              </a:rPr>
              <a:t>інтереси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мають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більший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пріоритет</a:t>
            </a:r>
            <a:r>
              <a:rPr lang="ru-RU" sz="3400" dirty="0">
                <a:solidFill>
                  <a:srgbClr val="C00000"/>
                </a:solidFill>
              </a:rPr>
              <a:t> над </a:t>
            </a:r>
            <a:r>
              <a:rPr lang="ru-RU" sz="3400" dirty="0" err="1">
                <a:solidFill>
                  <a:srgbClr val="C00000"/>
                </a:solidFill>
              </a:rPr>
              <a:t>їх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іншими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інтересами</a:t>
            </a:r>
            <a:r>
              <a:rPr lang="ru-RU" sz="3400" dirty="0">
                <a:solidFill>
                  <a:srgbClr val="C00000"/>
                </a:solidFill>
              </a:rPr>
              <a:t>" </a:t>
            </a:r>
          </a:p>
          <a:p>
            <a:pPr marL="0" indent="0" algn="just">
              <a:buNone/>
            </a:pP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uk-UA" sz="4600" dirty="0">
              <a:solidFill>
                <a:srgbClr val="FF0000"/>
              </a:solidFill>
            </a:endParaRPr>
          </a:p>
          <a:p>
            <a:pPr algn="just"/>
            <a:r>
              <a:rPr lang="uk-UA" sz="1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 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розглядається як </a:t>
            </a:r>
            <a:r>
              <a:rPr lang="uk-UA" sz="11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різновид соціально-психологічного менеджменту, заснованого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точній і вичерпній інформації, що стала результатом аналізу тенденцій розвитку країни (або регіону чи галузі діяльності) в політичній, економічній, соціальній і психологічній сферах.</a:t>
            </a:r>
          </a:p>
          <a:p>
            <a:pPr marL="0" indent="0" algn="just">
              <a:buNone/>
            </a:pPr>
            <a:endParaRPr lang="uk-UA" sz="1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Діяльність в сфері 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 має </a:t>
            </a:r>
            <a:r>
              <a:rPr lang="uk-UA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бути заснована </a:t>
            </a:r>
            <a:r>
              <a:rPr lang="uk-UA" sz="11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дотриманні громадських інтересів та етичних норм. </a:t>
            </a:r>
            <a:endParaRPr lang="uk-UA" sz="11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44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uk-UA" sz="8600" dirty="0" smtClean="0"/>
              <a:t>(В</a:t>
            </a:r>
            <a:r>
              <a:rPr lang="uk-UA" sz="8600" dirty="0"/>
              <a:t>. Мойсеєв </a:t>
            </a:r>
            <a:r>
              <a:rPr lang="uk-UA" sz="8600" dirty="0" smtClean="0"/>
              <a:t>)</a:t>
            </a:r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8463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546848" cy="491429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В PR-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рутинної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про яку часто </a:t>
            </a:r>
            <a:r>
              <a:rPr lang="ru-RU" dirty="0" err="1"/>
              <a:t>забувають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тому в </a:t>
            </a:r>
            <a:r>
              <a:rPr lang="ru-RU" dirty="0" err="1"/>
              <a:t>структурі</a:t>
            </a:r>
            <a:r>
              <a:rPr lang="ru-RU" dirty="0"/>
              <a:t> PR-</a:t>
            </a:r>
            <a:r>
              <a:rPr lang="ru-RU" dirty="0" err="1"/>
              <a:t>відділів</a:t>
            </a:r>
            <a:r>
              <a:rPr lang="ru-RU" dirty="0"/>
              <a:t> часто </a:t>
            </a:r>
            <a:r>
              <a:rPr lang="ru-RU" dirty="0" err="1"/>
              <a:t>передбачається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"</a:t>
            </a:r>
            <a:r>
              <a:rPr lang="ru-RU" dirty="0" err="1"/>
              <a:t>секретарських</a:t>
            </a:r>
            <a:r>
              <a:rPr lang="ru-RU" dirty="0"/>
              <a:t>" </a:t>
            </a:r>
            <a:r>
              <a:rPr lang="ru-RU" dirty="0" smtClean="0"/>
              <a:t>посад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2800" dirty="0"/>
          </a:p>
        </p:txBody>
      </p:sp>
      <p:pic>
        <p:nvPicPr>
          <p:cNvPr id="14338" name="Picture 2" descr="Картинки по запросу &quot;малюнки з комунік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600400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Р</a:t>
            </a:r>
            <a:r>
              <a:rPr lang="uk-UA" dirty="0" smtClean="0"/>
              <a:t>обота </a:t>
            </a:r>
            <a:r>
              <a:rPr lang="en-US" dirty="0" smtClean="0"/>
              <a:t>PR-</a:t>
            </a:r>
            <a:r>
              <a:rPr lang="uk-UA" dirty="0" smtClean="0"/>
              <a:t>відділу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Складання</a:t>
            </a:r>
            <a:r>
              <a:rPr lang="ru-RU" dirty="0">
                <a:solidFill>
                  <a:srgbClr val="7030A0"/>
                </a:solidFill>
              </a:rPr>
              <a:t> списку </a:t>
            </a:r>
            <a:r>
              <a:rPr lang="ru-RU" dirty="0" err="1">
                <a:solidFill>
                  <a:srgbClr val="7030A0"/>
                </a:solidFill>
              </a:rPr>
              <a:t>контактів</a:t>
            </a:r>
            <a:r>
              <a:rPr lang="ru-RU" dirty="0">
                <a:solidFill>
                  <a:srgbClr val="7030A0"/>
                </a:solidFill>
              </a:rPr>
              <a:t> ЗМІ і </a:t>
            </a:r>
            <a:r>
              <a:rPr lang="ru-RU" dirty="0" err="1">
                <a:solidFill>
                  <a:srgbClr val="7030A0"/>
                </a:solidFill>
              </a:rPr>
              <a:t>підтримку</a:t>
            </a:r>
            <a:r>
              <a:rPr lang="ru-RU" dirty="0">
                <a:solidFill>
                  <a:srgbClr val="7030A0"/>
                </a:solidFill>
              </a:rPr>
              <a:t> банку </a:t>
            </a:r>
            <a:r>
              <a:rPr lang="ru-RU" dirty="0" err="1">
                <a:solidFill>
                  <a:srgbClr val="7030A0"/>
                </a:solidFill>
              </a:rPr>
              <a:t>даних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преси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робочому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стані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поширення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 smtClean="0">
                <a:solidFill>
                  <a:srgbClr val="7030A0"/>
                </a:solidFill>
              </a:rPr>
              <a:t>матеріалів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Здійснення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моніторингу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про </a:t>
            </a:r>
            <a:r>
              <a:rPr lang="ru-RU" dirty="0" err="1">
                <a:solidFill>
                  <a:srgbClr val="7030A0"/>
                </a:solidFill>
              </a:rPr>
              <a:t>компанії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засобах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масової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медіа-просторі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Контроль </a:t>
            </a:r>
            <a:r>
              <a:rPr lang="ru-RU" dirty="0" err="1">
                <a:solidFill>
                  <a:srgbClr val="7030A0"/>
                </a:solidFill>
              </a:rPr>
              <a:t>оцінки</a:t>
            </a:r>
            <a:r>
              <a:rPr lang="ru-RU" dirty="0">
                <a:solidFill>
                  <a:srgbClr val="7030A0"/>
                </a:solidFill>
              </a:rPr>
              <a:t> рейтингу </a:t>
            </a:r>
            <a:r>
              <a:rPr lang="ru-RU" dirty="0" err="1" smtClean="0">
                <a:solidFill>
                  <a:srgbClr val="7030A0"/>
                </a:solidFill>
              </a:rPr>
              <a:t>компанії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Створення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і </a:t>
            </a:r>
            <a:r>
              <a:rPr lang="ru-RU" dirty="0" err="1">
                <a:solidFill>
                  <a:srgbClr val="7030A0"/>
                </a:solidFill>
              </a:rPr>
              <a:t>супровід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файлів</a:t>
            </a:r>
            <a:r>
              <a:rPr lang="ru-RU" dirty="0">
                <a:solidFill>
                  <a:srgbClr val="7030A0"/>
                </a:solidFill>
              </a:rPr>
              <a:t> в мережах </a:t>
            </a:r>
            <a:r>
              <a:rPr lang="ru-RU" dirty="0" err="1" smtClean="0">
                <a:solidFill>
                  <a:srgbClr val="7030A0"/>
                </a:solidFill>
              </a:rPr>
              <a:t>Інтернет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Повний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підбір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необхідної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довідкової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бібліотеки</a:t>
            </a:r>
            <a:r>
              <a:rPr lang="ru-RU" dirty="0">
                <a:solidFill>
                  <a:srgbClr val="7030A0"/>
                </a:solidFill>
              </a:rPr>
              <a:t> по </a:t>
            </a:r>
            <a:r>
              <a:rPr lang="ru-RU" dirty="0" err="1">
                <a:solidFill>
                  <a:srgbClr val="7030A0"/>
                </a:solidFill>
              </a:rPr>
              <a:t>групах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інтересів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важливим</a:t>
            </a:r>
            <a:r>
              <a:rPr lang="ru-RU" dirty="0">
                <a:solidFill>
                  <a:srgbClr val="7030A0"/>
                </a:solidFill>
              </a:rPr>
              <a:t> контактам,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каналах і </a:t>
            </a:r>
            <a:r>
              <a:rPr lang="ru-RU" dirty="0" err="1">
                <a:solidFill>
                  <a:srgbClr val="7030A0"/>
                </a:solidFill>
              </a:rPr>
              <a:t>ін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dirty="0" err="1" smtClean="0">
                <a:solidFill>
                  <a:srgbClr val="7030A0"/>
                </a:solidFill>
              </a:rPr>
              <a:t>Відповідальність</a:t>
            </a:r>
            <a:r>
              <a:rPr lang="ru-RU" dirty="0" smtClean="0">
                <a:solidFill>
                  <a:srgbClr val="7030A0"/>
                </a:solidFill>
              </a:rPr>
              <a:t> за  </a:t>
            </a:r>
            <a:r>
              <a:rPr lang="ru-RU" dirty="0">
                <a:solidFill>
                  <a:srgbClr val="7030A0"/>
                </a:solidFill>
              </a:rPr>
              <a:t>участь в </a:t>
            </a:r>
            <a:r>
              <a:rPr lang="ru-RU" dirty="0" err="1">
                <a:solidFill>
                  <a:srgbClr val="7030A0"/>
                </a:solidFill>
              </a:rPr>
              <a:t>організації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>
                <a:solidFill>
                  <a:srgbClr val="7030A0"/>
                </a:solidFill>
              </a:rPr>
              <a:t>подій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err="1">
                <a:solidFill>
                  <a:srgbClr val="7030A0"/>
                </a:solidFill>
              </a:rPr>
              <a:t>складання</a:t>
            </a:r>
            <a:r>
              <a:rPr lang="ru-RU" dirty="0">
                <a:solidFill>
                  <a:srgbClr val="7030A0"/>
                </a:solidFill>
              </a:rPr>
              <a:t> списку </a:t>
            </a:r>
            <a:r>
              <a:rPr lang="ru-RU" dirty="0" err="1">
                <a:solidFill>
                  <a:srgbClr val="7030A0"/>
                </a:solidFill>
              </a:rPr>
              <a:t>запрошених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формування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каналів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комунікації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організацію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необхідних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трансферів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smtClean="0">
                <a:solidFill>
                  <a:srgbClr val="7030A0"/>
                </a:solidFill>
              </a:rPr>
              <a:t>т.п.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Участь </a:t>
            </a:r>
            <a:r>
              <a:rPr lang="ru-RU" dirty="0">
                <a:solidFill>
                  <a:srgbClr val="7030A0"/>
                </a:solidFill>
              </a:rPr>
              <a:t>в </a:t>
            </a:r>
            <a:r>
              <a:rPr lang="ru-RU" dirty="0" err="1">
                <a:solidFill>
                  <a:srgbClr val="7030A0"/>
                </a:solidFill>
              </a:rPr>
              <a:t>підготовці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публікації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тиражування</a:t>
            </a:r>
            <a:r>
              <a:rPr lang="ru-RU" dirty="0">
                <a:solidFill>
                  <a:srgbClr val="7030A0"/>
                </a:solidFill>
              </a:rPr>
              <a:t> будь-</a:t>
            </a:r>
            <a:r>
              <a:rPr lang="ru-RU" dirty="0" err="1">
                <a:solidFill>
                  <a:srgbClr val="7030A0"/>
                </a:solidFill>
              </a:rPr>
              <a:t>яких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матеріалів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візиток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 smtClean="0">
                <a:solidFill>
                  <a:srgbClr val="7030A0"/>
                </a:solidFill>
              </a:rPr>
              <a:t>звітів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Встановлення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внутрішніх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каналів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комунікації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визначення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цілей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>
                <a:solidFill>
                  <a:srgbClr val="7030A0"/>
                </a:solidFill>
              </a:rPr>
              <a:t>акцій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підготовки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всіх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заходів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 smtClean="0">
                <a:solidFill>
                  <a:srgbClr val="7030A0"/>
                </a:solidFill>
              </a:rPr>
              <a:t>прес-релізів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Контроль </a:t>
            </a:r>
            <a:r>
              <a:rPr lang="ru-RU" dirty="0" err="1">
                <a:solidFill>
                  <a:srgbClr val="7030A0"/>
                </a:solidFill>
              </a:rPr>
              <a:t>відповідності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бюджетних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видатків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запланованим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витратам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75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endParaRPr lang="uk-UA" b="1" dirty="0" smtClean="0">
              <a:solidFill>
                <a:srgbClr val="FF0000"/>
              </a:solidFill>
            </a:endParaRPr>
          </a:p>
          <a:p>
            <a:pPr algn="just"/>
            <a:r>
              <a:rPr lang="uk-UA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рилейшнз</a:t>
            </a:r>
            <a:r>
              <a:rPr lang="uk-UA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управлінська функція, </a:t>
            </a:r>
            <a:r>
              <a:rPr lang="uk-UA" sz="3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покликана оцінювати ставлення публіки, ідентифікувати політику і дії приватної особи або організації стосовно до громадських інтересів і виконану програму діяльності, спрямовану на досягнення розуміння і сприйняття її </a:t>
            </a:r>
            <a:r>
              <a:rPr lang="uk-UA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масами.</a:t>
            </a:r>
          </a:p>
          <a:p>
            <a:pPr marL="0" indent="0" algn="r">
              <a:buNone/>
            </a:pPr>
            <a:r>
              <a:rPr lang="uk-UA" dirty="0"/>
              <a:t>В. </a:t>
            </a:r>
            <a:r>
              <a:rPr lang="uk-UA" dirty="0" err="1"/>
              <a:t>Королько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Визначення цілей відділу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>
                <a:latin typeface="Times New Roman" pitchFamily="18" charset="0"/>
                <a:cs typeface="Times New Roman" pitchFamily="18" charset="0"/>
              </a:rPr>
              <a:t>рилейшнз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менеджменту комунікацій 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– найбільш поширена тенденція до розуміння їх сутності, особливо серед практиків PR.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Організаційна структура PR-відділу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Кількість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працівників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відділу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зв'язків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громадськістю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розподіл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посадових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обов'язків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структурну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побудова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взаємодій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між</a:t>
            </a:r>
            <a:r>
              <a:rPr lang="ru-RU" b="1" dirty="0">
                <a:solidFill>
                  <a:srgbClr val="002060"/>
                </a:solidFill>
              </a:rPr>
              <a:t> ними в </a:t>
            </a:r>
            <a:r>
              <a:rPr lang="ru-RU" b="1" dirty="0" err="1">
                <a:solidFill>
                  <a:srgbClr val="002060"/>
                </a:solidFill>
              </a:rPr>
              <a:t>різних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організаціях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неоднакова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і часто </a:t>
            </a:r>
            <a:r>
              <a:rPr lang="ru-RU" dirty="0" err="1">
                <a:solidFill>
                  <a:srgbClr val="002060"/>
                </a:solidFill>
              </a:rPr>
              <a:t>залежить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місця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структурно-</a:t>
            </a:r>
            <a:r>
              <a:rPr lang="ru-RU" dirty="0" err="1" smtClean="0">
                <a:solidFill>
                  <a:srgbClr val="002060"/>
                </a:solidFill>
              </a:rPr>
              <a:t>ієрархічній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схемі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управління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організацією</a:t>
            </a:r>
            <a:r>
              <a:rPr lang="ru-RU" dirty="0">
                <a:solidFill>
                  <a:srgbClr val="002060"/>
                </a:solidFill>
              </a:rPr>
              <a:t> та "</a:t>
            </a:r>
            <a:r>
              <a:rPr lang="ru-RU" dirty="0" err="1">
                <a:solidFill>
                  <a:srgbClr val="002060"/>
                </a:solidFill>
              </a:rPr>
              <a:t>статусності</a:t>
            </a:r>
            <a:r>
              <a:rPr lang="ru-RU" dirty="0">
                <a:solidFill>
                  <a:srgbClr val="002060"/>
                </a:solidFill>
              </a:rPr>
              <a:t>" </a:t>
            </a:r>
            <a:r>
              <a:rPr lang="ru-RU" dirty="0" err="1">
                <a:solidFill>
                  <a:srgbClr val="002060"/>
                </a:solidFill>
              </a:rPr>
              <a:t>виконуваних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завдань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верхня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нижня</a:t>
            </a:r>
            <a:r>
              <a:rPr lang="ru-RU" dirty="0" smtClean="0">
                <a:solidFill>
                  <a:srgbClr val="002060"/>
                </a:solidFill>
              </a:rPr>
              <a:t> ланка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). 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Організаційна структура PR-відділу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прийнятним</a:t>
            </a:r>
            <a:r>
              <a:rPr lang="ru-RU" dirty="0"/>
              <a:t> </a:t>
            </a:r>
            <a:r>
              <a:rPr lang="ru-RU" dirty="0" err="1"/>
              <a:t>варіантом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відділу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виробничо-комерційної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є </a:t>
            </a:r>
            <a:r>
              <a:rPr lang="ru-RU" b="1" dirty="0" err="1"/>
              <a:t>включення</a:t>
            </a:r>
            <a:r>
              <a:rPr lang="ru-RU" b="1" dirty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 </a:t>
            </a:r>
            <a:r>
              <a:rPr lang="ru-RU" b="1" dirty="0" err="1"/>
              <a:t>керівника</a:t>
            </a:r>
            <a:r>
              <a:rPr lang="ru-RU" b="1" dirty="0"/>
              <a:t> до складу </a:t>
            </a:r>
            <a:r>
              <a:rPr lang="ru-RU" b="1" dirty="0" err="1"/>
              <a:t>вищої</a:t>
            </a:r>
            <a:r>
              <a:rPr lang="ru-RU" b="1" dirty="0"/>
              <a:t> ланки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пряме</a:t>
            </a:r>
            <a:r>
              <a:rPr lang="ru-RU" b="1" dirty="0"/>
              <a:t> </a:t>
            </a:r>
            <a:r>
              <a:rPr lang="ru-RU" b="1" dirty="0" err="1"/>
              <a:t>підпорядкування</a:t>
            </a:r>
            <a:r>
              <a:rPr lang="ru-RU" b="1" dirty="0"/>
              <a:t> </a:t>
            </a:r>
            <a:r>
              <a:rPr lang="ru-RU" b="1" dirty="0" err="1"/>
              <a:t>вищій</a:t>
            </a:r>
            <a:r>
              <a:rPr lang="ru-RU" b="1" dirty="0"/>
              <a:t> </a:t>
            </a:r>
            <a:r>
              <a:rPr lang="ru-RU" b="1" dirty="0" err="1"/>
              <a:t>посадовій</a:t>
            </a:r>
            <a:r>
              <a:rPr lang="ru-RU" b="1" dirty="0"/>
              <a:t> </a:t>
            </a:r>
            <a:r>
              <a:rPr lang="ru-RU" b="1" dirty="0" err="1"/>
              <a:t>особі</a:t>
            </a:r>
            <a:r>
              <a:rPr lang="ru-RU" b="1" dirty="0"/>
              <a:t> в </a:t>
            </a:r>
            <a:r>
              <a:rPr lang="ru-RU" b="1" dirty="0" err="1"/>
              <a:t>фірмі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Пітер </a:t>
            </a:r>
            <a:r>
              <a:rPr lang="ru-RU" dirty="0" err="1">
                <a:solidFill>
                  <a:srgbClr val="FF0000"/>
                </a:solidFill>
              </a:rPr>
              <a:t>Грін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uk-UA" i="1" dirty="0" smtClean="0"/>
              <a:t>ч</a:t>
            </a:r>
            <a:r>
              <a:rPr lang="ru-RU" i="1" dirty="0" smtClean="0"/>
              <a:t>лен </a:t>
            </a:r>
            <a:r>
              <a:rPr lang="ru-RU" i="1" dirty="0" err="1" smtClean="0"/>
              <a:t>Британського</a:t>
            </a:r>
            <a:r>
              <a:rPr lang="ru-RU" i="1" dirty="0" smtClean="0"/>
              <a:t> </a:t>
            </a:r>
            <a:r>
              <a:rPr lang="ru-RU" i="1" dirty="0" err="1"/>
              <a:t>Інституту</a:t>
            </a:r>
            <a:r>
              <a:rPr lang="ru-RU" i="1" dirty="0"/>
              <a:t> </a:t>
            </a:r>
            <a:r>
              <a:rPr lang="ru-RU" i="1" dirty="0" err="1"/>
              <a:t>паблік</a:t>
            </a:r>
            <a:r>
              <a:rPr lang="ru-RU" i="1" dirty="0"/>
              <a:t> </a:t>
            </a:r>
            <a:r>
              <a:rPr lang="ru-RU" i="1" dirty="0" err="1" smtClean="0"/>
              <a:t>рилейшнз</a:t>
            </a:r>
            <a:r>
              <a:rPr lang="ru-RU" dirty="0" smtClean="0"/>
              <a:t>) </a:t>
            </a:r>
            <a:r>
              <a:rPr lang="ru-RU" dirty="0" err="1"/>
              <a:t>формулює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"</a:t>
            </a:r>
            <a:r>
              <a:rPr lang="ru-RU" dirty="0" err="1">
                <a:solidFill>
                  <a:srgbClr val="FF0000"/>
                </a:solidFill>
              </a:rPr>
              <a:t>Незалежно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розміру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компанії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розміру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створюваного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відділу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Public Relations </a:t>
            </a:r>
            <a:r>
              <a:rPr lang="ru-RU" dirty="0" err="1">
                <a:solidFill>
                  <a:srgbClr val="FF0000"/>
                </a:solidFill>
              </a:rPr>
              <a:t>слід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прямий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зв'язок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підрозділу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 </a:t>
            </a:r>
            <a:r>
              <a:rPr lang="ru-RU" dirty="0">
                <a:solidFill>
                  <a:srgbClr val="FF0000"/>
                </a:solidFill>
              </a:rPr>
              <a:t>до </a:t>
            </a:r>
            <a:r>
              <a:rPr lang="ru-RU" dirty="0" err="1">
                <a:solidFill>
                  <a:srgbClr val="FF0000"/>
                </a:solidFill>
              </a:rPr>
              <a:t>керівництва</a:t>
            </a:r>
            <a:r>
              <a:rPr lang="ru-RU" dirty="0">
                <a:solidFill>
                  <a:srgbClr val="FF0000"/>
                </a:solidFill>
              </a:rPr>
              <a:t>. А для </a:t>
            </a:r>
            <a:r>
              <a:rPr lang="ru-RU" dirty="0" err="1">
                <a:solidFill>
                  <a:srgbClr val="FF0000"/>
                </a:solidFill>
              </a:rPr>
              <a:t>ефективності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потрібно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щоб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керівник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PR-</a:t>
            </a:r>
            <a:r>
              <a:rPr lang="ru-RU" dirty="0" err="1">
                <a:solidFill>
                  <a:srgbClr val="FF0000"/>
                </a:solidFill>
              </a:rPr>
              <a:t>структури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err="1">
                <a:solidFill>
                  <a:srgbClr val="FF0000"/>
                </a:solidFill>
              </a:rPr>
              <a:t>числі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найвищого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керівництва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навіть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якщо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PR-</a:t>
            </a:r>
            <a:r>
              <a:rPr lang="ru-RU" dirty="0" err="1">
                <a:solidFill>
                  <a:srgbClr val="FF0000"/>
                </a:solidFill>
              </a:rPr>
              <a:t>діяльність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становитиме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лише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частину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обов'язків</a:t>
            </a:r>
            <a:r>
              <a:rPr lang="ru-RU" dirty="0">
                <a:solidFill>
                  <a:srgbClr val="FF0000"/>
                </a:solidFill>
              </a:rPr>
              <a:t> "</a:t>
            </a:r>
            <a:endParaRPr lang="uk-UA" sz="4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7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400" i="1" dirty="0">
                <a:solidFill>
                  <a:srgbClr val="FFFF00"/>
                </a:solidFill>
              </a:rPr>
              <a:t>Основні </a:t>
            </a:r>
            <a:r>
              <a:rPr lang="uk-UA" sz="2400" i="1" dirty="0" smtClean="0">
                <a:solidFill>
                  <a:srgbClr val="FFFF00"/>
                </a:solidFill>
              </a:rPr>
              <a:t>поняття</a:t>
            </a:r>
            <a:br>
              <a:rPr lang="uk-UA" sz="2400" i="1" dirty="0" smtClean="0">
                <a:solidFill>
                  <a:srgbClr val="FFFF00"/>
                </a:solidFill>
              </a:rPr>
            </a:br>
            <a:r>
              <a:rPr lang="uk-UA" sz="2400" i="1" dirty="0" smtClean="0">
                <a:solidFill>
                  <a:srgbClr val="FFFF00"/>
                </a:solidFill>
              </a:rPr>
              <a:t>дисципліни : </a:t>
            </a:r>
            <a:endParaRPr lang="ru-RU" sz="2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4500" b="1" i="1" u="sng" dirty="0">
                <a:solidFill>
                  <a:srgbClr val="7030A0"/>
                </a:solidFill>
              </a:rPr>
              <a:t>Питання для </a:t>
            </a:r>
            <a:r>
              <a:rPr lang="uk-UA" sz="4500" b="1" i="1" u="sng" dirty="0" smtClean="0">
                <a:solidFill>
                  <a:srgbClr val="7030A0"/>
                </a:solidFill>
              </a:rPr>
              <a:t>обговорення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PR -діяльність сучасної організації, її специфіка. 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Основні професійні терміни і поняття. PR-відділ як структура, що забезпечує діяльність організації по зв’язках з громадськістю. 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Сприяння забезпеченню згоди внутрішньої і зовнішньої громадськості з політикою і реальною практикою функціонування підприємства як мета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uk-UA" dirty="0">
                <a:solidFill>
                  <a:srgbClr val="C00000"/>
                </a:solidFill>
              </a:rPr>
              <a:t>діяльності PR -відділу.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Особливості забезпечення діяльності по зв’язках з громадськістю в  сучасній організації.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Цілі і завдання PR -відділу. 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Методологічна основа діяльності</a:t>
            </a:r>
            <a:r>
              <a:rPr lang="ru-RU" dirty="0">
                <a:solidFill>
                  <a:srgbClr val="C00000"/>
                </a:solidFill>
              </a:rPr>
              <a:t>  </a:t>
            </a:r>
            <a:r>
              <a:rPr lang="uk-UA" dirty="0">
                <a:solidFill>
                  <a:srgbClr val="C00000"/>
                </a:solidFill>
              </a:rPr>
              <a:t>PR -відділу.</a:t>
            </a:r>
            <a:r>
              <a:rPr lang="ru-RU" dirty="0">
                <a:solidFill>
                  <a:srgbClr val="C00000"/>
                </a:solidFill>
              </a:rPr>
              <a:t> 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2800" i="1" dirty="0">
                <a:solidFill>
                  <a:srgbClr val="0070C0"/>
                </a:solidFill>
              </a:rPr>
              <a:t>PR (зв'язки з громадськістю), PR-діяльність, PR-відділ, цілі PR-відділу, комунікація, PR-завдання.</a:t>
            </a:r>
            <a:endParaRPr lang="ru-RU" sz="2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254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Структура з </a:t>
            </a:r>
            <a:r>
              <a:rPr lang="ru-RU" b="1" dirty="0" err="1">
                <a:solidFill>
                  <a:srgbClr val="FF0000"/>
                </a:solidFill>
              </a:rPr>
              <a:t>високим</a:t>
            </a:r>
            <a:r>
              <a:rPr lang="ru-RU" b="1" dirty="0">
                <a:solidFill>
                  <a:srgbClr val="FF0000"/>
                </a:solidFill>
              </a:rPr>
              <a:t> статусом </a:t>
            </a:r>
            <a:r>
              <a:rPr lang="ru-RU" b="1" dirty="0" err="1">
                <a:solidFill>
                  <a:srgbClr val="FF0000"/>
                </a:solidFill>
              </a:rPr>
              <a:t>відділу</a:t>
            </a:r>
            <a:r>
              <a:rPr lang="ru-RU" b="1" dirty="0">
                <a:solidFill>
                  <a:srgbClr val="FF0000"/>
                </a:solidFill>
              </a:rPr>
              <a:t> PR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Структура з високим статусом відділу P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200800" cy="3816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835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28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Напрями роботи </a:t>
            </a:r>
            <a:r>
              <a:rPr lang="en-US" b="1" dirty="0" smtClean="0">
                <a:solidFill>
                  <a:srgbClr val="FF0000"/>
                </a:solidFill>
              </a:rPr>
              <a:t>PR-</a:t>
            </a:r>
            <a:r>
              <a:rPr lang="uk-UA" b="1" dirty="0" smtClean="0">
                <a:solidFill>
                  <a:srgbClr val="FF0000"/>
                </a:solidFill>
              </a:rPr>
              <a:t>відділу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7638"/>
            <a:ext cx="6912768" cy="48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33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Напрями роботи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1506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28800"/>
            <a:ext cx="8075241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69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2530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4087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01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 smtClean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3554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68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59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Алгоритм роботи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4578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3204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14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5602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008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54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Структура з </a:t>
            </a:r>
            <a:r>
              <a:rPr lang="ru-RU" b="1" dirty="0" err="1">
                <a:solidFill>
                  <a:srgbClr val="FF0000"/>
                </a:solidFill>
              </a:rPr>
              <a:t>високим</a:t>
            </a:r>
            <a:r>
              <a:rPr lang="ru-RU" b="1" dirty="0">
                <a:solidFill>
                  <a:srgbClr val="FF0000"/>
                </a:solidFill>
              </a:rPr>
              <a:t> статусом </a:t>
            </a:r>
            <a:r>
              <a:rPr lang="ru-RU" b="1" dirty="0" err="1">
                <a:solidFill>
                  <a:srgbClr val="FF0000"/>
                </a:solidFill>
              </a:rPr>
              <a:t>відділу</a:t>
            </a:r>
            <a:r>
              <a:rPr lang="ru-RU" b="1" dirty="0">
                <a:solidFill>
                  <a:srgbClr val="FF0000"/>
                </a:solidFill>
              </a:rPr>
              <a:t> PR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Показано </a:t>
            </a:r>
            <a:r>
              <a:rPr lang="ru-RU" sz="1600" dirty="0" err="1" smtClean="0"/>
              <a:t>відділ</a:t>
            </a:r>
            <a:r>
              <a:rPr lang="ru-RU" sz="1600" dirty="0" smtClean="0"/>
              <a:t> </a:t>
            </a:r>
            <a:r>
              <a:rPr lang="en-US" sz="1600" dirty="0"/>
              <a:t>PR </a:t>
            </a:r>
            <a:r>
              <a:rPr lang="ru-RU" sz="1600" dirty="0"/>
              <a:t>з </a:t>
            </a:r>
            <a:r>
              <a:rPr lang="ru-RU" sz="1600" dirty="0" err="1"/>
              <a:t>високим</a:t>
            </a:r>
            <a:r>
              <a:rPr lang="ru-RU" sz="1600" dirty="0"/>
              <a:t> статусом в </a:t>
            </a:r>
            <a:r>
              <a:rPr lang="ru-RU" sz="1600" dirty="0" err="1"/>
              <a:t>ієрархічній</a:t>
            </a:r>
            <a:r>
              <a:rPr lang="ru-RU" sz="1600" dirty="0"/>
              <a:t> </a:t>
            </a:r>
            <a:r>
              <a:rPr lang="ru-RU" sz="1600" dirty="0" err="1"/>
              <a:t>структурі</a:t>
            </a:r>
            <a:r>
              <a:rPr lang="ru-RU" sz="1600" dirty="0"/>
              <a:t> </a:t>
            </a:r>
            <a:r>
              <a:rPr lang="ru-RU" sz="1600" dirty="0" err="1"/>
              <a:t>виробничо-комерційної</a:t>
            </a:r>
            <a:r>
              <a:rPr lang="ru-RU" sz="1600" dirty="0"/>
              <a:t> </a:t>
            </a:r>
            <a:r>
              <a:rPr lang="ru-RU" sz="1600" dirty="0" err="1"/>
              <a:t>організації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автономний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супутніх</a:t>
            </a:r>
            <a:r>
              <a:rPr lang="ru-RU" sz="1600" dirty="0"/>
              <a:t> </a:t>
            </a:r>
            <a:r>
              <a:rPr lang="ru-RU" sz="1600" dirty="0" err="1"/>
              <a:t>структурних</a:t>
            </a:r>
            <a:r>
              <a:rPr lang="ru-RU" sz="1600" dirty="0"/>
              <a:t> </a:t>
            </a:r>
            <a:r>
              <a:rPr lang="ru-RU" sz="1600" dirty="0" err="1"/>
              <a:t>підрозділів</a:t>
            </a:r>
            <a:r>
              <a:rPr lang="ru-RU" sz="1600" dirty="0"/>
              <a:t>, </a:t>
            </a:r>
            <a:r>
              <a:rPr lang="ru-RU" sz="1600" dirty="0" err="1"/>
              <a:t>відокремлений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відділу</a:t>
            </a:r>
            <a:r>
              <a:rPr lang="ru-RU" sz="1600" dirty="0"/>
              <a:t> маркетингу і департаменту </a:t>
            </a:r>
            <a:r>
              <a:rPr lang="ru-RU" sz="1600" dirty="0" err="1"/>
              <a:t>зовнішніх</a:t>
            </a:r>
            <a:r>
              <a:rPr lang="ru-RU" sz="1600" dirty="0"/>
              <a:t> </a:t>
            </a:r>
            <a:r>
              <a:rPr lang="ru-RU" sz="1600" dirty="0" err="1"/>
              <a:t>зв'язків</a:t>
            </a:r>
            <a:r>
              <a:rPr lang="ru-RU" sz="1600" dirty="0"/>
              <a:t> і не </a:t>
            </a:r>
            <a:r>
              <a:rPr lang="ru-RU" sz="1600" dirty="0" err="1"/>
              <a:t>схильний</a:t>
            </a:r>
            <a:r>
              <a:rPr lang="ru-RU" sz="1600" dirty="0"/>
              <a:t> до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впливу</a:t>
            </a:r>
            <a:r>
              <a:rPr lang="ru-RU" sz="1600" dirty="0"/>
              <a:t> на </a:t>
            </a:r>
            <a:r>
              <a:rPr lang="ru-RU" sz="1600" dirty="0" err="1"/>
              <a:t>власну</a:t>
            </a:r>
            <a:r>
              <a:rPr lang="ru-RU" sz="1600" dirty="0"/>
              <a:t> роботу і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стратегічні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виконувати</a:t>
            </a:r>
            <a:r>
              <a:rPr lang="ru-RU" sz="1600" dirty="0"/>
              <a:t> </a:t>
            </a:r>
            <a:r>
              <a:rPr lang="ru-RU" sz="1600" dirty="0" err="1"/>
              <a:t>прямі</a:t>
            </a:r>
            <a:r>
              <a:rPr lang="ru-RU" sz="1600" dirty="0"/>
              <a:t> </a:t>
            </a:r>
            <a:r>
              <a:rPr lang="ru-RU" sz="1600" dirty="0" err="1"/>
              <a:t>вказівки</a:t>
            </a:r>
            <a:r>
              <a:rPr lang="ru-RU" sz="1600" dirty="0"/>
              <a:t> </a:t>
            </a:r>
            <a:r>
              <a:rPr lang="ru-RU" sz="1600" dirty="0" err="1"/>
              <a:t>вищого</a:t>
            </a:r>
            <a:r>
              <a:rPr lang="ru-RU" sz="1600" dirty="0"/>
              <a:t> </a:t>
            </a:r>
            <a:r>
              <a:rPr lang="ru-RU" sz="1600" dirty="0" err="1"/>
              <a:t>керівництва</a:t>
            </a:r>
            <a:r>
              <a:rPr lang="ru-RU" sz="1600" dirty="0"/>
              <a:t>, </a:t>
            </a:r>
            <a:r>
              <a:rPr lang="ru-RU" sz="1600" dirty="0" err="1"/>
              <a:t>піднімає</a:t>
            </a:r>
            <a:r>
              <a:rPr lang="ru-RU" sz="1600" dirty="0"/>
              <a:t> </a:t>
            </a:r>
            <a:r>
              <a:rPr lang="ru-RU" sz="1600" dirty="0" err="1"/>
              <a:t>статусний</a:t>
            </a:r>
            <a:r>
              <a:rPr lang="ru-RU" sz="1600" dirty="0"/>
              <a:t> </a:t>
            </a:r>
            <a:r>
              <a:rPr lang="ru-RU" sz="1600" dirty="0" err="1"/>
              <a:t>рівень</a:t>
            </a:r>
            <a:r>
              <a:rPr lang="ru-RU" sz="1600" dirty="0"/>
              <a:t> </a:t>
            </a:r>
            <a:r>
              <a:rPr lang="ru-RU" sz="1600" dirty="0" err="1"/>
              <a:t>пропонованих</a:t>
            </a:r>
            <a:r>
              <a:rPr lang="ru-RU" sz="1600" dirty="0"/>
              <a:t> </a:t>
            </a:r>
            <a:r>
              <a:rPr lang="ru-RU" sz="1600" dirty="0" err="1"/>
              <a:t>рішень</a:t>
            </a:r>
            <a:r>
              <a:rPr lang="ru-RU" sz="1600" dirty="0"/>
              <a:t>,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широкі</a:t>
            </a:r>
            <a:r>
              <a:rPr lang="ru-RU" sz="1600" dirty="0"/>
              <a:t> права в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реалізації</a:t>
            </a:r>
            <a:r>
              <a:rPr lang="ru-RU" sz="1600" dirty="0"/>
              <a:t>, але, в той же час, </a:t>
            </a:r>
            <a:r>
              <a:rPr lang="ru-RU" sz="1600" dirty="0" err="1"/>
              <a:t>накладає</a:t>
            </a:r>
            <a:r>
              <a:rPr lang="ru-RU" sz="1600" dirty="0"/>
              <a:t> </a:t>
            </a:r>
            <a:r>
              <a:rPr lang="ru-RU" sz="1600" dirty="0" err="1"/>
              <a:t>більшу</a:t>
            </a:r>
            <a:r>
              <a:rPr lang="ru-RU" sz="1600" dirty="0"/>
              <a:t> </a:t>
            </a:r>
            <a:r>
              <a:rPr lang="ru-RU" sz="1600" dirty="0" err="1"/>
              <a:t>відповідальність</a:t>
            </a:r>
            <a:r>
              <a:rPr lang="ru-RU" sz="1600" dirty="0"/>
              <a:t> на </a:t>
            </a:r>
            <a:r>
              <a:rPr lang="ru-RU" sz="1600" dirty="0" err="1"/>
              <a:t>співробітників</a:t>
            </a:r>
            <a:r>
              <a:rPr lang="ru-RU" sz="1600" dirty="0"/>
              <a:t> і </a:t>
            </a:r>
            <a:r>
              <a:rPr lang="ru-RU" sz="1600" dirty="0" err="1"/>
              <a:t>керівника</a:t>
            </a:r>
            <a:r>
              <a:rPr lang="ru-RU" sz="1600" dirty="0"/>
              <a:t> </a:t>
            </a:r>
            <a:r>
              <a:rPr lang="ru-RU" sz="1600" dirty="0" err="1"/>
              <a:t>даного</a:t>
            </a:r>
            <a:r>
              <a:rPr lang="ru-RU" sz="1600" dirty="0"/>
              <a:t> </a:t>
            </a:r>
            <a:r>
              <a:rPr lang="ru-RU" sz="1600" dirty="0" err="1"/>
              <a:t>підрозділу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Така</a:t>
            </a:r>
            <a:r>
              <a:rPr lang="ru-RU" sz="1600" dirty="0" smtClean="0"/>
              <a:t> </a:t>
            </a:r>
            <a:r>
              <a:rPr lang="ru-RU" sz="1600" dirty="0"/>
              <a:t>структура </a:t>
            </a:r>
            <a:r>
              <a:rPr lang="ru-RU" sz="1600" dirty="0" err="1"/>
              <a:t>типова</a:t>
            </a:r>
            <a:r>
              <a:rPr lang="ru-RU" sz="1600" dirty="0"/>
              <a:t> для великих </a:t>
            </a:r>
            <a:r>
              <a:rPr lang="ru-RU" sz="1600" dirty="0" err="1"/>
              <a:t>холдингів</a:t>
            </a:r>
            <a:r>
              <a:rPr lang="ru-RU" sz="1600" dirty="0"/>
              <a:t>, </a:t>
            </a:r>
            <a:r>
              <a:rPr lang="ru-RU" sz="1600" dirty="0" err="1"/>
              <a:t>вітчизняних</a:t>
            </a:r>
            <a:r>
              <a:rPr lang="ru-RU" sz="1600" dirty="0"/>
              <a:t> і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корпорацій</a:t>
            </a:r>
            <a:r>
              <a:rPr lang="ru-RU" sz="1600" dirty="0"/>
              <a:t> з </a:t>
            </a:r>
            <a:r>
              <a:rPr lang="ru-RU" sz="1600" dirty="0" err="1"/>
              <a:t>кількістю</a:t>
            </a:r>
            <a:r>
              <a:rPr lang="ru-RU" sz="1600" dirty="0"/>
              <a:t> </a:t>
            </a:r>
            <a:r>
              <a:rPr lang="ru-RU" sz="1600" dirty="0" err="1"/>
              <a:t>працівників</a:t>
            </a:r>
            <a:r>
              <a:rPr lang="ru-RU" sz="1600" dirty="0"/>
              <a:t> </a:t>
            </a:r>
            <a:r>
              <a:rPr lang="ru-RU" sz="1600" dirty="0" err="1"/>
              <a:t>понад</a:t>
            </a:r>
            <a:r>
              <a:rPr lang="ru-RU" sz="1600" dirty="0"/>
              <a:t> 1000 </a:t>
            </a:r>
            <a:r>
              <a:rPr lang="ru-RU" sz="1600" dirty="0" err="1"/>
              <a:t>осіб</a:t>
            </a:r>
            <a:r>
              <a:rPr lang="ru-RU" sz="1600" dirty="0"/>
              <a:t>.</a:t>
            </a:r>
          </a:p>
        </p:txBody>
      </p:sp>
      <p:pic>
        <p:nvPicPr>
          <p:cNvPr id="17410" name="Picture 2" descr="Структура з високим статусом відділу P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1086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3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6626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8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3888432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77777"/>
                </a:solidFill>
                <a:latin typeface="Tahoma" panose="020B0604030504040204" pitchFamily="34" charset="0"/>
              </a:rPr>
              <a:t>	</a:t>
            </a:r>
            <a:r>
              <a:rPr lang="ru-RU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Паблік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рілейшнз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є наукою і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мистецтвом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досягнення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гармонії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за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допомогою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взаєморозуміння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заснованого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на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правді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й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інформованості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.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Ефективне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використання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сприяє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поліпшенню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відносин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між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суб'єктами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соціального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середовища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цілеспрямованому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створенню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«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громадського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обличчя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»,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розширенню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сфери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впливу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поліпшенню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контактів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між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людьми,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фірмами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(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організаціями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),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виявленню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джерел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можливих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конфліктів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AutoShape 2" descr="Картинки по запросу &quot;малюнки з комунікації&quot;"/>
          <p:cNvSpPr>
            <a:spLocks noChangeAspect="1" noChangeArrowheads="1"/>
          </p:cNvSpPr>
          <p:nvPr/>
        </p:nvSpPr>
        <p:spPr bwMode="auto">
          <a:xfrm>
            <a:off x="155574" y="-144463"/>
            <a:ext cx="8160841" cy="81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малюнки по паблік рилейшнз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7750"/>
            <a:ext cx="3960440" cy="42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01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7652" name="Picture 4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4888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57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Галузеві сфери </a:t>
            </a:r>
            <a:r>
              <a:rPr lang="en-US" b="1" dirty="0" smtClean="0">
                <a:solidFill>
                  <a:srgbClr val="FF0000"/>
                </a:solidFill>
              </a:rPr>
              <a:t>PR</a:t>
            </a:r>
            <a:r>
              <a:rPr lang="uk-UA" b="1" dirty="0" smtClean="0">
                <a:solidFill>
                  <a:srgbClr val="FF0000"/>
                </a:solidFill>
              </a:rPr>
              <a:t>,в яких здійснюється діяльність </a:t>
            </a:r>
            <a:r>
              <a:rPr lang="en-US" b="1" dirty="0" smtClean="0">
                <a:solidFill>
                  <a:srgbClr val="FF0000"/>
                </a:solidFill>
              </a:rPr>
              <a:t>PR</a:t>
            </a:r>
            <a:r>
              <a:rPr lang="uk-UA" b="1" dirty="0" smtClean="0">
                <a:solidFill>
                  <a:srgbClr val="FF0000"/>
                </a:solidFill>
              </a:rPr>
              <a:t>-відділу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800" b="1" dirty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crisis</a:t>
            </a:r>
            <a:r>
              <a:rPr lang="uk-UA" sz="2800" b="1" dirty="0">
                <a:solidFill>
                  <a:srgbClr val="00B050"/>
                </a:solidFill>
              </a:rPr>
              <a:t> management”– </a:t>
            </a:r>
            <a:r>
              <a:rPr lang="uk-UA" sz="2800" dirty="0"/>
              <a:t>управління кризовими ситуаціями</a:t>
            </a:r>
            <a:r>
              <a:rPr lang="uk-UA" sz="2800" dirty="0" smtClean="0"/>
              <a:t>;</a:t>
            </a:r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corporate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affairs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управління процесом створення та підтримки корпоративного іміджу; </a:t>
            </a:r>
            <a:endParaRPr lang="uk-UA" sz="2800" dirty="0" smtClean="0"/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image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making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створення образу особистості; </a:t>
            </a:r>
            <a:endParaRPr lang="uk-UA" sz="2800" dirty="0" smtClean="0"/>
          </a:p>
          <a:p>
            <a:pPr algn="just"/>
            <a:r>
              <a:rPr lang="uk-UA" sz="2800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media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relations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 встановлення відносин зі ЗМІ; </a:t>
            </a:r>
            <a:endParaRPr lang="uk-UA" sz="2800" dirty="0" smtClean="0"/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public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affairs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зв’язки з громадськими організаціями, органами державної влади, державними установами</a:t>
            </a:r>
            <a:r>
              <a:rPr lang="uk-UA" sz="28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45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Галузеві сфери </a:t>
            </a:r>
            <a:r>
              <a:rPr lang="en-US" b="1" dirty="0">
                <a:solidFill>
                  <a:srgbClr val="FF0000"/>
                </a:solidFill>
              </a:rPr>
              <a:t>PR</a:t>
            </a:r>
            <a:r>
              <a:rPr lang="uk-UA" b="1" dirty="0">
                <a:solidFill>
                  <a:srgbClr val="FF0000"/>
                </a:solidFill>
              </a:rPr>
              <a:t>,в яких здійснюється діяльність </a:t>
            </a:r>
            <a:r>
              <a:rPr lang="en-US" b="1" dirty="0">
                <a:solidFill>
                  <a:srgbClr val="FF0000"/>
                </a:solidFill>
              </a:rPr>
              <a:t>PR</a:t>
            </a:r>
            <a:r>
              <a:rPr lang="uk-UA" b="1" dirty="0">
                <a:solidFill>
                  <a:srgbClr val="FF0000"/>
                </a:solidFill>
              </a:rPr>
              <a:t>-відділу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uk-UA" b="1" dirty="0">
                <a:solidFill>
                  <a:srgbClr val="00B050"/>
                </a:solidFill>
              </a:rPr>
              <a:t> “</a:t>
            </a:r>
            <a:r>
              <a:rPr lang="uk-UA" b="1" dirty="0" err="1">
                <a:solidFill>
                  <a:srgbClr val="00B050"/>
                </a:solidFill>
              </a:rPr>
              <a:t>investor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relations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встановлення взаємин з інвесторами; “</a:t>
            </a:r>
            <a:r>
              <a:rPr lang="uk-UA" dirty="0" err="1"/>
              <a:t>public</a:t>
            </a:r>
            <a:r>
              <a:rPr lang="uk-UA" dirty="0"/>
              <a:t> involvement”– громадська експертиза; 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employee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communications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побудова відносин керівництва компанії з її персоналом; 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special</a:t>
            </a:r>
            <a:r>
              <a:rPr lang="uk-UA" b="1" dirty="0">
                <a:solidFill>
                  <a:srgbClr val="00B050"/>
                </a:solidFill>
              </a:rPr>
              <a:t> events”– </a:t>
            </a:r>
            <a:r>
              <a:rPr lang="uk-UA" dirty="0" err="1"/>
              <a:t>подієва</a:t>
            </a:r>
            <a:r>
              <a:rPr lang="uk-UA" dirty="0"/>
              <a:t> комунікація, організація презентаційних заходів;</a:t>
            </a:r>
          </a:p>
          <a:p>
            <a:pPr algn="just"/>
            <a:r>
              <a:rPr lang="uk-UA" dirty="0"/>
              <a:t> </a:t>
            </a:r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message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management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управління процесом створення адекватних для сприйняття цільовою аудиторією повідомлень тощо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Теорія </a:t>
            </a:r>
            <a:r>
              <a:rPr lang="en-US" sz="6000" b="1" dirty="0" smtClean="0">
                <a:solidFill>
                  <a:srgbClr val="FF0000"/>
                </a:solidFill>
              </a:rPr>
              <a:t>PR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uk-UA" sz="6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46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Стратегія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smtClean="0">
                <a:solidFill>
                  <a:srgbClr val="002060"/>
                </a:solidFill>
              </a:rPr>
              <a:t>тактика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є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стратегічний</a:t>
            </a:r>
            <a:r>
              <a:rPr lang="ru-RU" sz="2800" dirty="0"/>
              <a:t> план (</a:t>
            </a:r>
            <a:r>
              <a:rPr lang="ru-RU" sz="2800" dirty="0" err="1"/>
              <a:t>особистий</a:t>
            </a:r>
            <a:r>
              <a:rPr lang="ru-RU" sz="2800" dirty="0"/>
              <a:t> «</a:t>
            </a:r>
            <a:r>
              <a:rPr lang="ru-RU" sz="2800" dirty="0" err="1"/>
              <a:t>щоденник</a:t>
            </a:r>
            <a:r>
              <a:rPr lang="ru-RU" sz="2800" dirty="0"/>
              <a:t>»), за </a:t>
            </a:r>
            <a:r>
              <a:rPr lang="ru-RU" sz="2800" dirty="0" err="1"/>
              <a:t>яким</a:t>
            </a:r>
            <a:r>
              <a:rPr lang="ru-RU" sz="2800" dirty="0"/>
              <a:t> вони </a:t>
            </a:r>
            <a:r>
              <a:rPr lang="ru-RU" sz="2800" dirty="0" err="1"/>
              <a:t>працюють</a:t>
            </a:r>
            <a:r>
              <a:rPr lang="ru-RU" sz="2800" dirty="0"/>
              <a:t>, </a:t>
            </a:r>
            <a:r>
              <a:rPr lang="ru-RU" sz="2800" dirty="0" err="1"/>
              <a:t>отримують</a:t>
            </a:r>
            <a:r>
              <a:rPr lang="ru-RU" sz="2800" dirty="0"/>
              <a:t> </a:t>
            </a:r>
            <a:r>
              <a:rPr lang="ru-RU" sz="2800" dirty="0" err="1"/>
              <a:t>прибуток</a:t>
            </a:r>
            <a:r>
              <a:rPr lang="ru-RU" sz="2800" dirty="0"/>
              <a:t>, </a:t>
            </a:r>
            <a:r>
              <a:rPr lang="ru-RU" sz="2800" dirty="0" err="1"/>
              <a:t>соціальне</a:t>
            </a:r>
            <a:r>
              <a:rPr lang="ru-RU" sz="2800" dirty="0"/>
              <a:t> </a:t>
            </a:r>
            <a:r>
              <a:rPr lang="ru-RU" sz="2800" dirty="0" err="1"/>
              <a:t>схвалення</a:t>
            </a:r>
            <a:r>
              <a:rPr lang="ru-RU" sz="2800" dirty="0"/>
              <a:t>, </a:t>
            </a:r>
            <a:r>
              <a:rPr lang="ru-RU" sz="2800" dirty="0" err="1"/>
              <a:t>впроваджують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 і т.д. У вас повинен бути </a:t>
            </a:r>
            <a:r>
              <a:rPr lang="en-US" sz="2800" dirty="0"/>
              <a:t>PR-</a:t>
            </a:r>
            <a:r>
              <a:rPr lang="ru-RU" sz="2800" dirty="0"/>
              <a:t>план,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йде</a:t>
            </a:r>
            <a:r>
              <a:rPr lang="ru-RU" sz="2800" dirty="0"/>
              <a:t> </a:t>
            </a:r>
            <a:r>
              <a:rPr lang="ru-RU" sz="2800" dirty="0" err="1"/>
              <a:t>врозріз</a:t>
            </a:r>
            <a:r>
              <a:rPr lang="ru-RU" sz="2800" dirty="0"/>
              <a:t> з основною </a:t>
            </a:r>
            <a:r>
              <a:rPr lang="ru-RU" sz="2800" dirty="0" err="1"/>
              <a:t>стратегією</a:t>
            </a:r>
            <a:r>
              <a:rPr lang="ru-RU" sz="2800" dirty="0"/>
              <a:t>, </a:t>
            </a:r>
            <a:r>
              <a:rPr lang="ru-RU" sz="2800" dirty="0" err="1"/>
              <a:t>однак</a:t>
            </a:r>
            <a:r>
              <a:rPr lang="ru-RU" sz="2800" dirty="0"/>
              <a:t> </a:t>
            </a:r>
            <a:r>
              <a:rPr lang="ru-RU" sz="2800" dirty="0" err="1"/>
              <a:t>дотримуйтеся</a:t>
            </a:r>
            <a:r>
              <a:rPr lang="ru-RU" sz="2800" dirty="0"/>
              <a:t> </a:t>
            </a:r>
            <a:r>
              <a:rPr lang="en-US" sz="2800" dirty="0"/>
              <a:t>agile-</a:t>
            </a:r>
            <a:r>
              <a:rPr lang="ru-RU" sz="2800" dirty="0" err="1"/>
              <a:t>підходу</a:t>
            </a:r>
            <a:r>
              <a:rPr lang="ru-RU" sz="2800" dirty="0"/>
              <a:t> (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гнучкості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56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РОБОЧІ МОМЕНТИ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85888"/>
            <a:ext cx="79819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ЧЕК-ЛИСТ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uk-UA" sz="9600" dirty="0"/>
              <a:t> </a:t>
            </a:r>
            <a:r>
              <a:rPr lang="uk-UA" sz="9600" b="1" dirty="0">
                <a:solidFill>
                  <a:srgbClr val="00B050"/>
                </a:solidFill>
              </a:rPr>
              <a:t>Чек-лист</a:t>
            </a:r>
            <a:r>
              <a:rPr lang="uk-UA" sz="9600" dirty="0"/>
              <a:t> - це список, який містить ряд необхідних перевірок під час тестування </a:t>
            </a:r>
            <a:r>
              <a:rPr lang="uk-UA" sz="9600" dirty="0" smtClean="0"/>
              <a:t>програми дій. </a:t>
            </a:r>
            <a:r>
              <a:rPr lang="uk-UA" sz="9600" dirty="0"/>
              <a:t>Відзначаючи пункти списку, </a:t>
            </a:r>
            <a:r>
              <a:rPr lang="uk-UA" sz="9600" dirty="0" smtClean="0"/>
              <a:t>можна </a:t>
            </a:r>
            <a:r>
              <a:rPr lang="uk-UA" sz="9600" dirty="0"/>
              <a:t>дізнатися про поточний стан виконаної роботи і про якість </a:t>
            </a:r>
            <a:r>
              <a:rPr lang="en-US" sz="9600" dirty="0" smtClean="0"/>
              <a:t>PR-</a:t>
            </a:r>
            <a:r>
              <a:rPr lang="uk-UA" sz="9600" dirty="0" smtClean="0"/>
              <a:t>продукту</a:t>
            </a:r>
            <a:r>
              <a:rPr lang="uk-UA" sz="9600" dirty="0"/>
              <a:t>. Працюючи над проектом по чек-листу, виключена ймовірність повторної перевірки за тими ж кейсам, а також підвищується якість тестування, так як ймовірність залишити без уваги якийсь функціонал суттєво знижується. Тому дуже важливо </a:t>
            </a:r>
            <a:r>
              <a:rPr lang="uk-UA" sz="9600" dirty="0" smtClean="0"/>
              <a:t>знати</a:t>
            </a:r>
            <a:r>
              <a:rPr lang="uk-UA" sz="9600" dirty="0"/>
              <a:t>,</a:t>
            </a:r>
            <a:r>
              <a:rPr lang="uk-UA" sz="9600" dirty="0" smtClean="0"/>
              <a:t> </a:t>
            </a:r>
            <a:r>
              <a:rPr lang="uk-UA" sz="9600" dirty="0"/>
              <a:t>з яких елементів складається </a:t>
            </a:r>
            <a:r>
              <a:rPr lang="uk-UA" sz="9600" dirty="0" smtClean="0"/>
              <a:t>чек-лист, </a:t>
            </a:r>
            <a:r>
              <a:rPr lang="uk-UA" sz="9600" dirty="0"/>
              <a:t>і вміти їм ефективно користуватися</a:t>
            </a:r>
            <a:r>
              <a:rPr lang="uk-UA" sz="9600" dirty="0" smtClean="0"/>
              <a:t>.</a:t>
            </a:r>
          </a:p>
          <a:p>
            <a:pPr marL="0" lvl="0" indent="0" algn="just">
              <a:buNone/>
            </a:pPr>
            <a:endParaRPr lang="uk-UA" sz="9600" dirty="0"/>
          </a:p>
          <a:p>
            <a:pPr marL="0" lvl="0" indent="0" algn="just">
              <a:buNone/>
            </a:pPr>
            <a:r>
              <a:rPr lang="uk-UA" sz="9600" dirty="0" smtClean="0"/>
              <a:t> (Як </a:t>
            </a:r>
            <a:r>
              <a:rPr lang="uk-UA" sz="9600" dirty="0"/>
              <a:t>правило, чек-листи роблять в </a:t>
            </a:r>
            <a:r>
              <a:rPr lang="en-US" sz="9600" dirty="0"/>
              <a:t>Google-</a:t>
            </a:r>
            <a:r>
              <a:rPr lang="uk-UA" sz="9600" dirty="0"/>
              <a:t>таблиці для забезпечення загального доступу всім </a:t>
            </a:r>
            <a:r>
              <a:rPr lang="en-US" sz="9600" dirty="0"/>
              <a:t>QA-</a:t>
            </a:r>
            <a:r>
              <a:rPr lang="uk-UA" sz="9600" dirty="0" smtClean="0"/>
              <a:t>фахівцям).</a:t>
            </a:r>
            <a:endParaRPr lang="ru-RU" sz="9600" dirty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0264"/>
            <a:ext cx="6984776" cy="54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Паблік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рилейшнз</a:t>
            </a:r>
            <a:r>
              <a:rPr lang="uk-UA" b="1" dirty="0" smtClean="0">
                <a:solidFill>
                  <a:srgbClr val="FF0000"/>
                </a:solidFill>
              </a:rPr>
              <a:t> в сучасній організації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(</a:t>
            </a:r>
            <a:r>
              <a:rPr lang="ru-RU" dirty="0" err="1"/>
              <a:t>організації</a:t>
            </a:r>
            <a:r>
              <a:rPr lang="ru-RU" dirty="0"/>
              <a:t>) </a:t>
            </a:r>
            <a:r>
              <a:rPr lang="ru-RU" dirty="0" err="1"/>
              <a:t>підпорядкована</a:t>
            </a:r>
            <a:r>
              <a:rPr lang="ru-RU" dirty="0"/>
              <a:t> </a:t>
            </a:r>
            <a:r>
              <a:rPr lang="ru-RU" dirty="0" err="1"/>
              <a:t>досягненню</a:t>
            </a:r>
            <a:r>
              <a:rPr lang="ru-RU" dirty="0"/>
              <a:t> </a:t>
            </a:r>
            <a:r>
              <a:rPr lang="ru-RU" dirty="0" err="1"/>
              <a:t>найвищої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у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бізнесових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формуванні</a:t>
            </a:r>
            <a:r>
              <a:rPr lang="ru-RU" dirty="0"/>
              <a:t> кола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(</a:t>
            </a:r>
            <a:r>
              <a:rPr lang="ru-RU" dirty="0" err="1"/>
              <a:t>прибуток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голосів</a:t>
            </a:r>
            <a:r>
              <a:rPr lang="ru-RU" dirty="0"/>
              <a:t> на </a:t>
            </a:r>
            <a:r>
              <a:rPr lang="ru-RU" dirty="0" err="1"/>
              <a:t>виборах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вдосконаленню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внутріфірмової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метою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вмілому</a:t>
            </a:r>
            <a:r>
              <a:rPr lang="ru-RU" dirty="0"/>
              <a:t> </a:t>
            </a:r>
            <a:r>
              <a:rPr lang="ru-RU" dirty="0" err="1"/>
              <a:t>використанню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smtClean="0"/>
              <a:t>менеджменту, маркетингу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>
                <a:solidFill>
                  <a:srgbClr val="FF0000"/>
                </a:solidFill>
              </a:rPr>
              <a:t>соціальних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комунікацій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4" descr="Картинки по запросу &quot;малюнки з комунікації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4" y="1916833"/>
            <a:ext cx="3762375" cy="35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5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 smtClean="0"/>
              <a:t/>
            </a:r>
            <a:br>
              <a:rPr lang="ru-RU" sz="4000" b="1" cap="all" dirty="0" smtClean="0"/>
            </a:br>
            <a:r>
              <a:rPr lang="ru-RU" sz="4000" b="1" cap="all" dirty="0" smtClean="0"/>
              <a:t>РОЛЬ </a:t>
            </a:r>
            <a:r>
              <a:rPr lang="ru-RU" sz="4000" b="1" cap="all" dirty="0"/>
              <a:t>ТА ЗАВДАННЯ </a:t>
            </a:r>
            <a:r>
              <a:rPr lang="en-US" sz="4000" b="1" cap="all" dirty="0" err="1" smtClean="0"/>
              <a:t>pr</a:t>
            </a:r>
            <a:r>
              <a:rPr lang="ru-RU" sz="4000" b="1" cap="all" dirty="0" smtClean="0"/>
              <a:t> </a:t>
            </a:r>
            <a:r>
              <a:rPr lang="ru-RU" sz="4000" b="1" cap="all" dirty="0"/>
              <a:t>В ОРГАНІЗАЦІЇ БІЗНЕСУ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Роль </a:t>
            </a:r>
            <a:r>
              <a:rPr lang="en-US" dirty="0" smtClean="0">
                <a:solidFill>
                  <a:srgbClr val="00B050"/>
                </a:solidFill>
              </a:rPr>
              <a:t>PR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не </a:t>
            </a:r>
            <a:r>
              <a:rPr lang="ru-RU" dirty="0" err="1">
                <a:solidFill>
                  <a:srgbClr val="00B050"/>
                </a:solidFill>
              </a:rPr>
              <a:t>завершується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завоюванням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ринку</a:t>
            </a:r>
            <a:r>
              <a:rPr lang="en-US" dirty="0" smtClean="0">
                <a:solidFill>
                  <a:srgbClr val="00B050"/>
                </a:solidFill>
              </a:rPr>
              <a:t>/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PR-</a:t>
            </a:r>
            <a:r>
              <a:rPr lang="ru-RU" b="1" dirty="0" err="1" smtClean="0">
                <a:solidFill>
                  <a:srgbClr val="00B050"/>
                </a:solidFill>
              </a:rPr>
              <a:t>авдання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набагато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змістовніші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адже</a:t>
            </a:r>
            <a:r>
              <a:rPr lang="ru-RU" dirty="0">
                <a:solidFill>
                  <a:srgbClr val="00B050"/>
                </a:solidFill>
              </a:rPr>
              <a:t> вся </a:t>
            </a:r>
            <a:r>
              <a:rPr lang="en-US" dirty="0" smtClean="0">
                <a:solidFill>
                  <a:srgbClr val="00B050"/>
                </a:solidFill>
              </a:rPr>
              <a:t>PR</a:t>
            </a:r>
            <a:r>
              <a:rPr lang="ru-RU" dirty="0" smtClean="0">
                <a:solidFill>
                  <a:srgbClr val="00B050"/>
                </a:solidFill>
              </a:rPr>
              <a:t>-</a:t>
            </a:r>
            <a:r>
              <a:rPr lang="ru-RU" dirty="0" err="1" smtClean="0">
                <a:solidFill>
                  <a:srgbClr val="00B050"/>
                </a:solidFill>
              </a:rPr>
              <a:t>діяльність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формування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громадської</a:t>
            </a:r>
            <a:r>
              <a:rPr lang="ru-RU" dirty="0">
                <a:solidFill>
                  <a:srgbClr val="00B050"/>
                </a:solidFill>
              </a:rPr>
              <a:t> думки і </a:t>
            </a:r>
            <a:r>
              <a:rPr lang="ru-RU" dirty="0" err="1">
                <a:solidFill>
                  <a:srgbClr val="00B050"/>
                </a:solidFill>
              </a:rPr>
              <a:t>налагодження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взаємозв'язків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основі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довіри</a:t>
            </a:r>
            <a:r>
              <a:rPr lang="ru-RU" dirty="0">
                <a:solidFill>
                  <a:srgbClr val="00B050"/>
                </a:solidFill>
              </a:rPr>
              <a:t> за </a:t>
            </a:r>
            <a:r>
              <a:rPr lang="ru-RU" dirty="0" err="1">
                <a:solidFill>
                  <a:srgbClr val="00B050"/>
                </a:solidFill>
              </a:rPr>
              <a:t>значно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ширшим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ніж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здобуття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вигідних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пропозицій</a:t>
            </a:r>
            <a:r>
              <a:rPr lang="ru-RU" dirty="0">
                <a:solidFill>
                  <a:srgbClr val="00B050"/>
                </a:solidFill>
              </a:rPr>
              <a:t> на ринку, спектром проблем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074" name="Picture 2" descr="Картинки по запросу &quot;малюнки по паблік рилейшнз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0200"/>
            <a:ext cx="38987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6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Одним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надзвичайно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стратегічних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ресурсів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нематеріальних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тобто</a:t>
            </a:r>
            <a:r>
              <a:rPr lang="ru-RU" dirty="0">
                <a:solidFill>
                  <a:srgbClr val="002060"/>
                </a:solidFill>
              </a:rPr>
              <a:t> таких,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матеріальної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складової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активів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суб'єктів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господарювання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соціальної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політичної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 є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репутація</a:t>
            </a:r>
            <a:r>
              <a:rPr lang="ru-RU" dirty="0">
                <a:solidFill>
                  <a:srgbClr val="002060"/>
                </a:solidFill>
              </a:rPr>
              <a:t> (франц. </a:t>
            </a:r>
            <a:r>
              <a:rPr lang="en-US" dirty="0">
                <a:solidFill>
                  <a:srgbClr val="002060"/>
                </a:solidFill>
              </a:rPr>
              <a:t>reputation,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лат. </a:t>
            </a:r>
            <a:r>
              <a:rPr lang="en-US" dirty="0" err="1">
                <a:solidFill>
                  <a:srgbClr val="002060"/>
                </a:solidFill>
              </a:rPr>
              <a:t>reputatio</a:t>
            </a:r>
            <a:r>
              <a:rPr lang="en-US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обдумування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роздум</a:t>
            </a:r>
            <a:r>
              <a:rPr lang="ru-RU" dirty="0">
                <a:solidFill>
                  <a:srgbClr val="002060"/>
                </a:solidFill>
              </a:rPr>
              <a:t>) — </a:t>
            </a:r>
            <a:r>
              <a:rPr lang="ru-RU" b="1" dirty="0">
                <a:solidFill>
                  <a:srgbClr val="002060"/>
                </a:solidFill>
              </a:rPr>
              <a:t>сформована у </a:t>
            </a:r>
            <a:r>
              <a:rPr lang="ru-RU" b="1" dirty="0" err="1">
                <a:solidFill>
                  <a:srgbClr val="002060"/>
                </a:solidFill>
              </a:rPr>
              <a:t>громадській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свідомості</a:t>
            </a:r>
            <a:r>
              <a:rPr lang="ru-RU" b="1" dirty="0">
                <a:solidFill>
                  <a:srgbClr val="002060"/>
                </a:solidFill>
              </a:rPr>
              <a:t> думка про </a:t>
            </a:r>
            <a:r>
              <a:rPr lang="ru-RU" b="1" dirty="0" err="1">
                <a:solidFill>
                  <a:srgbClr val="002060"/>
                </a:solidFill>
              </a:rPr>
              <a:t>достоїнства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недоліки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соціального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політичного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економічного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суб'єкта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суспільна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оцінка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8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6209"/>
            <a:ext cx="4038600" cy="28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7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Репутація</a:t>
            </a:r>
            <a:r>
              <a:rPr lang="ru-RU" dirty="0">
                <a:solidFill>
                  <a:srgbClr val="FF0000"/>
                </a:solidFill>
              </a:rPr>
              <a:t> є </a:t>
            </a:r>
            <a:r>
              <a:rPr lang="ru-RU" dirty="0" err="1">
                <a:solidFill>
                  <a:srgbClr val="FF0000"/>
                </a:solidFill>
              </a:rPr>
              <a:t>своєрідним</a:t>
            </a:r>
            <a:r>
              <a:rPr lang="ru-RU" dirty="0">
                <a:solidFill>
                  <a:srgbClr val="FF0000"/>
                </a:solidFill>
              </a:rPr>
              <a:t> кредитом </a:t>
            </a:r>
            <a:r>
              <a:rPr lang="ru-RU" dirty="0" err="1">
                <a:solidFill>
                  <a:srgbClr val="FF0000"/>
                </a:solidFill>
              </a:rPr>
              <a:t>довіри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джерелом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ставлення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споживачів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продукції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послуги</a:t>
            </a:r>
            <a:r>
              <a:rPr lang="ru-RU" dirty="0">
                <a:solidFill>
                  <a:srgbClr val="FF0000"/>
                </a:solidFill>
              </a:rPr>
              <a:t>) до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 —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виробника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Адже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інтереси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вимоги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сучасного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споживача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обмежуються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лише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якістю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функціональною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надійністю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ціною</a:t>
            </a:r>
            <a:r>
              <a:rPr lang="ru-RU" dirty="0">
                <a:solidFill>
                  <a:srgbClr val="FF0000"/>
                </a:solidFill>
              </a:rPr>
              <a:t> товару (</a:t>
            </a:r>
            <a:r>
              <a:rPr lang="ru-RU" dirty="0" err="1">
                <a:solidFill>
                  <a:srgbClr val="FF0000"/>
                </a:solidFill>
              </a:rPr>
              <a:t>послуги</a:t>
            </a:r>
            <a:r>
              <a:rPr lang="ru-RU" dirty="0">
                <a:solidFill>
                  <a:srgbClr val="FF0000"/>
                </a:solidFill>
              </a:rPr>
              <a:t>).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Вони </a:t>
            </a:r>
            <a:r>
              <a:rPr lang="ru-RU" dirty="0" err="1">
                <a:solidFill>
                  <a:srgbClr val="FF0000"/>
                </a:solidFill>
              </a:rPr>
              <a:t>стосуються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також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визнання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соціального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обличчя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), </a:t>
            </a:r>
            <a:r>
              <a:rPr lang="ru-RU" dirty="0" err="1">
                <a:solidFill>
                  <a:srgbClr val="FF0000"/>
                </a:solidFill>
              </a:rPr>
              <a:t>підтверджених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реальними</a:t>
            </a:r>
            <a:r>
              <a:rPr lang="ru-RU" dirty="0">
                <a:solidFill>
                  <a:srgbClr val="FF0000"/>
                </a:solidFill>
              </a:rPr>
              <a:t> справами перед </a:t>
            </a:r>
            <a:r>
              <a:rPr lang="ru-RU" dirty="0" err="1">
                <a:solidFill>
                  <a:srgbClr val="FF0000"/>
                </a:solidFill>
              </a:rPr>
              <a:t>громадськістю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Тому </a:t>
            </a:r>
            <a:r>
              <a:rPr lang="ru-RU" dirty="0" err="1">
                <a:solidFill>
                  <a:srgbClr val="FF0000"/>
                </a:solidFill>
              </a:rPr>
              <a:t>провідні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err="1">
                <a:solidFill>
                  <a:srgbClr val="FF0000"/>
                </a:solidFill>
              </a:rPr>
              <a:t>аналізують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фактори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вкладають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значні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кошти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створення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підтримку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err="1">
                <a:solidFill>
                  <a:srgbClr val="FF0000"/>
                </a:solidFill>
              </a:rPr>
              <a:t>ринкових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умовах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репутація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інші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нематеріальні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активи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складають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значну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частину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комерційної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вартості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фірми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5122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0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Факторами,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забезпечують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репутацію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фірми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), </a:t>
            </a:r>
            <a:r>
              <a:rPr lang="ru-RU" b="1" dirty="0" smtClean="0">
                <a:solidFill>
                  <a:srgbClr val="FF0000"/>
                </a:solidFill>
              </a:rPr>
              <a:t>є: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корпоративна </a:t>
            </a:r>
            <a:r>
              <a:rPr lang="ru-RU" b="1" dirty="0">
                <a:solidFill>
                  <a:srgbClr val="002060"/>
                </a:solidFill>
              </a:rPr>
              <a:t>культура, </a:t>
            </a:r>
            <a:r>
              <a:rPr lang="ru-RU" b="1" dirty="0" err="1">
                <a:solidFill>
                  <a:srgbClr val="002060"/>
                </a:solidFill>
              </a:rPr>
              <a:t>сукупний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досвід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досвід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і стиль </a:t>
            </a:r>
            <a:r>
              <a:rPr lang="ru-RU" b="1" dirty="0" err="1">
                <a:solidFill>
                  <a:srgbClr val="002060"/>
                </a:solidFill>
              </a:rPr>
              <a:t>керівництва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способи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ведення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бізнесу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залучати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співпраці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талановитих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фахівців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рівень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інновації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146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10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2389</Words>
  <Application>Microsoft Office PowerPoint</Application>
  <PresentationFormat>Экран (4:3)</PresentationFormat>
  <Paragraphs>204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Tahoma</vt:lpstr>
      <vt:lpstr>Times New Roman</vt:lpstr>
      <vt:lpstr>Тема Office</vt:lpstr>
      <vt:lpstr>  Організація роботи ПР-агенції та ПР-відділу в організації  </vt:lpstr>
      <vt:lpstr>Дисципліна включає 2 розділи</vt:lpstr>
      <vt:lpstr>Основні поняття дисципліни : </vt:lpstr>
      <vt:lpstr>Презентация PowerPoint</vt:lpstr>
      <vt:lpstr>Паблік рилейшнз в сучасній організації</vt:lpstr>
      <vt:lpstr> РОЛЬ ТА ЗАВДАННЯ pr В ОРГАНІЗАЦІЇ БІЗНЕСУ </vt:lpstr>
      <vt:lpstr>РОЛЬ ТА ЗАВДАННЯ pr В ОРГАНІЗАЦІЇ БІЗНЕСУ</vt:lpstr>
      <vt:lpstr>РОЛЬ ТА ЗАВДАННЯ pr В ОРГАНІЗАЦІЇ БІЗНЕСУ</vt:lpstr>
      <vt:lpstr>РОЛЬ ТА ЗАВДАННЯ pr В ОРГАНІЗАЦІЇ БІЗНЕСУ</vt:lpstr>
      <vt:lpstr>Презентация PowerPoint</vt:lpstr>
      <vt:lpstr> РОЛЬ ТА ЗАВДАННЯ pr В ОРГАНІЗАЦІЇ БІЗНЕСУ </vt:lpstr>
      <vt:lpstr>РОЛЬ ТА ЗАВДАННЯ pr В ОРГАНІЗАЦІЇ БІЗНЕСУ</vt:lpstr>
      <vt:lpstr> Типові цілі PR багато в чому збігаються із цілями бізнесу організації: </vt:lpstr>
      <vt:lpstr>Умови успішного PR</vt:lpstr>
      <vt:lpstr>PR для малого та середнього бізнесу</vt:lpstr>
      <vt:lpstr>Хороший PR потребує часу </vt:lpstr>
      <vt:lpstr>Хороший PR потребує часу </vt:lpstr>
      <vt:lpstr> PR у бізнесі має на меті</vt:lpstr>
      <vt:lpstr> Загальна структура PR-діяльності в організації схематично виглядає так: </vt:lpstr>
      <vt:lpstr>PR-відділ організації</vt:lpstr>
      <vt:lpstr>PR як комунікаційний менеджмент організції</vt:lpstr>
      <vt:lpstr>Завдання PR-відділу</vt:lpstr>
      <vt:lpstr>PR як комунікаційний менеджмент або управління комунікаціями. </vt:lpstr>
      <vt:lpstr>PR як комунікаційний менеджмент або управління комунікаціями. </vt:lpstr>
      <vt:lpstr>Робота PR-відділу</vt:lpstr>
      <vt:lpstr>PR як комунікаційний менеджмент або управління комунікаціями. </vt:lpstr>
      <vt:lpstr>PR як комунікаційний менеджмент або управління комунікаціями. </vt:lpstr>
      <vt:lpstr>Організаційна структура PR-відділу</vt:lpstr>
      <vt:lpstr>Організаційна структура PR-відділу</vt:lpstr>
      <vt:lpstr>Структура з високим статусом відділу PR</vt:lpstr>
      <vt:lpstr>Презентация PowerPoint</vt:lpstr>
      <vt:lpstr>Напрями роботи PR-відділу</vt:lpstr>
      <vt:lpstr>Напрями роботи PR-відділу</vt:lpstr>
      <vt:lpstr>Структурні підрозділи PR-відділу</vt:lpstr>
      <vt:lpstr>Структурні підрозділи PR-відділу</vt:lpstr>
      <vt:lpstr>Алгоритм роботи PR-відділу</vt:lpstr>
      <vt:lpstr>Структурні підрозділи PR-відділу</vt:lpstr>
      <vt:lpstr>Структура з високим статусом відділу PR</vt:lpstr>
      <vt:lpstr>Структурні підрозділи PR-відділу</vt:lpstr>
      <vt:lpstr>Структурні підрозділи PR-відділу</vt:lpstr>
      <vt:lpstr>Галузеві сфери PR,в яких здійснюється діяльність PR-відділу</vt:lpstr>
      <vt:lpstr>Галузеві сфери PR,в яких здійснюється діяльність PR-відділу</vt:lpstr>
      <vt:lpstr>Теорія PR</vt:lpstr>
      <vt:lpstr> Стратегія і тактика</vt:lpstr>
      <vt:lpstr> РОБОЧІ МОМЕНТИ </vt:lpstr>
      <vt:lpstr>ЧЕК-ЛИСТ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PR</dc:title>
  <dc:creator>Progressor</dc:creator>
  <cp:lastModifiedBy>admin</cp:lastModifiedBy>
  <cp:revision>131</cp:revision>
  <dcterms:created xsi:type="dcterms:W3CDTF">2018-02-05T17:52:41Z</dcterms:created>
  <dcterms:modified xsi:type="dcterms:W3CDTF">2021-01-27T10:53:17Z</dcterms:modified>
</cp:coreProperties>
</file>